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3" r:id="rId2"/>
    <p:sldId id="256" r:id="rId3"/>
    <p:sldId id="257" r:id="rId4"/>
    <p:sldId id="259" r:id="rId5"/>
    <p:sldId id="258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34567" autoAdjust="0"/>
    <p:restoredTop sz="86376" autoAdjust="0"/>
  </p:normalViewPr>
  <p:slideViewPr>
    <p:cSldViewPr snapToGrid="0">
      <p:cViewPr varScale="1">
        <p:scale>
          <a:sx n="74" d="100"/>
          <a:sy n="74" d="100"/>
        </p:scale>
        <p:origin x="62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A64EAE-B750-465E-8195-789991675F2A}" type="doc">
      <dgm:prSet loTypeId="urn:microsoft.com/office/officeart/2005/8/layout/vProcess5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pt-PT"/>
        </a:p>
      </dgm:t>
    </dgm:pt>
    <dgm:pt modelId="{58C471CF-4A6E-463A-ABF4-B663373AE1D6}">
      <dgm:prSet phldrT="[Texto]"/>
      <dgm:spPr/>
      <dgm:t>
        <a:bodyPr/>
        <a:lstStyle/>
        <a:p>
          <a:r>
            <a:rPr lang="en-US" b="1" noProof="0" dirty="0"/>
            <a:t>Scope and objective</a:t>
          </a:r>
        </a:p>
      </dgm:t>
    </dgm:pt>
    <dgm:pt modelId="{45AADBD1-5432-411A-81DC-B8BDA579FB1C}" type="parTrans" cxnId="{627E3286-FE36-4823-B87F-0C468083DF6C}">
      <dgm:prSet/>
      <dgm:spPr/>
      <dgm:t>
        <a:bodyPr/>
        <a:lstStyle/>
        <a:p>
          <a:endParaRPr lang="en-US" noProof="0"/>
        </a:p>
      </dgm:t>
    </dgm:pt>
    <dgm:pt modelId="{970CD151-7939-46EC-8EBA-35806C0CE2E2}" type="sibTrans" cxnId="{627E3286-FE36-4823-B87F-0C468083DF6C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52401860-8D60-4E10-9053-3F4CA6EFC85B}">
      <dgm:prSet phldrT="[Texto]"/>
      <dgm:spPr/>
      <dgm:t>
        <a:bodyPr/>
        <a:lstStyle/>
        <a:p>
          <a:r>
            <a:rPr lang="en-US" b="1" noProof="0" dirty="0"/>
            <a:t>Domains</a:t>
          </a:r>
        </a:p>
      </dgm:t>
    </dgm:pt>
    <dgm:pt modelId="{A231B5CB-35ED-41C6-8E79-FDF05B573D30}" type="parTrans" cxnId="{68467D11-241E-4E61-82EB-9C9F73F50DD2}">
      <dgm:prSet/>
      <dgm:spPr/>
      <dgm:t>
        <a:bodyPr/>
        <a:lstStyle/>
        <a:p>
          <a:endParaRPr lang="en-US" noProof="0"/>
        </a:p>
      </dgm:t>
    </dgm:pt>
    <dgm:pt modelId="{09ACDCAB-F9CB-40A6-B739-9F570C2013D4}" type="sibTrans" cxnId="{68467D11-241E-4E61-82EB-9C9F73F50DD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71675B64-5C94-4D7F-A41E-8C4AE59F230E}">
      <dgm:prSet phldrT="[Texto]"/>
      <dgm:spPr/>
      <dgm:t>
        <a:bodyPr/>
        <a:lstStyle/>
        <a:p>
          <a:r>
            <a:rPr lang="en-US" b="1" noProof="0" dirty="0"/>
            <a:t>Areas</a:t>
          </a:r>
        </a:p>
      </dgm:t>
    </dgm:pt>
    <dgm:pt modelId="{157214FD-1B48-4179-A5AC-431FBB3CCF5D}" type="parTrans" cxnId="{7DAE5CE1-7D0C-4F53-B8F0-E8FE17A9D3A2}">
      <dgm:prSet/>
      <dgm:spPr/>
      <dgm:t>
        <a:bodyPr/>
        <a:lstStyle/>
        <a:p>
          <a:endParaRPr lang="en-US" noProof="0"/>
        </a:p>
      </dgm:t>
    </dgm:pt>
    <dgm:pt modelId="{4082F734-77F8-4A02-81ED-97D22C1C04F0}" type="sibTrans" cxnId="{7DAE5CE1-7D0C-4F53-B8F0-E8FE17A9D3A2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11264565-28F8-47D3-8404-5CD3C92A2298}">
      <dgm:prSet phldrT="[Texto]"/>
      <dgm:spPr/>
      <dgm:t>
        <a:bodyPr/>
        <a:lstStyle/>
        <a:p>
          <a:r>
            <a:rPr lang="en-US" b="1" noProof="0" dirty="0"/>
            <a:t>Issues</a:t>
          </a:r>
        </a:p>
      </dgm:t>
    </dgm:pt>
    <dgm:pt modelId="{3CBF3133-A057-4DF9-851D-76C9C02665A2}" type="sibTrans" cxnId="{3F95A92D-780A-4874-8927-F9BA472926CA}">
      <dgm:prSet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en-US" noProof="0"/>
        </a:p>
      </dgm:t>
    </dgm:pt>
    <dgm:pt modelId="{2D22AE0D-2195-4963-B9DF-734AC1D3BA00}" type="parTrans" cxnId="{3F95A92D-780A-4874-8927-F9BA472926CA}">
      <dgm:prSet/>
      <dgm:spPr/>
      <dgm:t>
        <a:bodyPr/>
        <a:lstStyle/>
        <a:p>
          <a:endParaRPr lang="en-US" noProof="0"/>
        </a:p>
      </dgm:t>
    </dgm:pt>
    <dgm:pt modelId="{BCBF7C1E-03E5-4DBE-900A-5D4C4667B723}" type="pres">
      <dgm:prSet presAssocID="{EFA64EAE-B750-465E-8195-789991675F2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949186E-B414-4D01-A241-B4A4A5342BCC}" type="pres">
      <dgm:prSet presAssocID="{EFA64EAE-B750-465E-8195-789991675F2A}" presName="dummyMaxCanvas" presStyleCnt="0">
        <dgm:presLayoutVars/>
      </dgm:prSet>
      <dgm:spPr/>
    </dgm:pt>
    <dgm:pt modelId="{562C0F39-9057-4888-AFD0-D0E9B6C76713}" type="pres">
      <dgm:prSet presAssocID="{EFA64EAE-B750-465E-8195-789991675F2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1F931F0-81AF-4120-9D03-A8D40353A232}" type="pres">
      <dgm:prSet presAssocID="{EFA64EAE-B750-465E-8195-789991675F2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49434E3-5338-4253-BD1A-A8A8EDDBA8BF}" type="pres">
      <dgm:prSet presAssocID="{EFA64EAE-B750-465E-8195-789991675F2A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638A38F-99F4-40C1-BCD0-D24C0DADA3E1}" type="pres">
      <dgm:prSet presAssocID="{EFA64EAE-B750-465E-8195-789991675F2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3C2F4F4-DE90-435E-9D29-ACA2A7D1184F}" type="pres">
      <dgm:prSet presAssocID="{EFA64EAE-B750-465E-8195-789991675F2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E92D8A-9B97-4D0E-A18C-0F9F88B15682}" type="pres">
      <dgm:prSet presAssocID="{EFA64EAE-B750-465E-8195-789991675F2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CBC1D87-3FE0-4ADD-AFB8-D4603056579D}" type="pres">
      <dgm:prSet presAssocID="{EFA64EAE-B750-465E-8195-789991675F2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23D9FC-3742-41CB-9710-CDF34A12D6FE}" type="pres">
      <dgm:prSet presAssocID="{EFA64EAE-B750-465E-8195-789991675F2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7C0BA7-CB03-470D-9414-40FCB56376D9}" type="pres">
      <dgm:prSet presAssocID="{EFA64EAE-B750-465E-8195-789991675F2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5955963-CD96-475B-9820-10D103D3C966}" type="pres">
      <dgm:prSet presAssocID="{EFA64EAE-B750-465E-8195-789991675F2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76822B9-50A5-4243-8B29-1953699BE34E}" type="pres">
      <dgm:prSet presAssocID="{EFA64EAE-B750-465E-8195-789991675F2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1BABA19-866F-4168-927C-AA257E70599C}" type="presOf" srcId="{52401860-8D60-4E10-9053-3F4CA6EFC85B}" destId="{11F931F0-81AF-4120-9D03-A8D40353A232}" srcOrd="0" destOrd="0" presId="urn:microsoft.com/office/officeart/2005/8/layout/vProcess5"/>
    <dgm:cxn modelId="{05D34547-6CDD-410A-9682-B8598AFA4E2D}" type="presOf" srcId="{EFA64EAE-B750-465E-8195-789991675F2A}" destId="{BCBF7C1E-03E5-4DBE-900A-5D4C4667B723}" srcOrd="0" destOrd="0" presId="urn:microsoft.com/office/officeart/2005/8/layout/vProcess5"/>
    <dgm:cxn modelId="{185C50F9-DE62-4AAF-B4B1-26711E89C49A}" type="presOf" srcId="{09ACDCAB-F9CB-40A6-B739-9F570C2013D4}" destId="{33E92D8A-9B97-4D0E-A18C-0F9F88B15682}" srcOrd="0" destOrd="0" presId="urn:microsoft.com/office/officeart/2005/8/layout/vProcess5"/>
    <dgm:cxn modelId="{627E3286-FE36-4823-B87F-0C468083DF6C}" srcId="{EFA64EAE-B750-465E-8195-789991675F2A}" destId="{58C471CF-4A6E-463A-ABF4-B663373AE1D6}" srcOrd="0" destOrd="0" parTransId="{45AADBD1-5432-411A-81DC-B8BDA579FB1C}" sibTransId="{970CD151-7939-46EC-8EBA-35806C0CE2E2}"/>
    <dgm:cxn modelId="{3F95A92D-780A-4874-8927-F9BA472926CA}" srcId="{EFA64EAE-B750-465E-8195-789991675F2A}" destId="{11264565-28F8-47D3-8404-5CD3C92A2298}" srcOrd="3" destOrd="0" parTransId="{2D22AE0D-2195-4963-B9DF-734AC1D3BA00}" sibTransId="{3CBF3133-A057-4DF9-851D-76C9C02665A2}"/>
    <dgm:cxn modelId="{0A1B8E0E-CC21-45B5-A302-7DF7881395A7}" type="presOf" srcId="{52401860-8D60-4E10-9053-3F4CA6EFC85B}" destId="{657C0BA7-CB03-470D-9414-40FCB56376D9}" srcOrd="1" destOrd="0" presId="urn:microsoft.com/office/officeart/2005/8/layout/vProcess5"/>
    <dgm:cxn modelId="{001D0278-96AF-4494-8488-D5304240BC21}" type="presOf" srcId="{4082F734-77F8-4A02-81ED-97D22C1C04F0}" destId="{1CBC1D87-3FE0-4ADD-AFB8-D4603056579D}" srcOrd="0" destOrd="0" presId="urn:microsoft.com/office/officeart/2005/8/layout/vProcess5"/>
    <dgm:cxn modelId="{B6F6925F-107B-4720-BB62-42C770BB0406}" type="presOf" srcId="{11264565-28F8-47D3-8404-5CD3C92A2298}" destId="{976822B9-50A5-4243-8B29-1953699BE34E}" srcOrd="1" destOrd="0" presId="urn:microsoft.com/office/officeart/2005/8/layout/vProcess5"/>
    <dgm:cxn modelId="{945F46EB-A9EC-436D-8F77-DC861CAB8EDA}" type="presOf" srcId="{58C471CF-4A6E-463A-ABF4-B663373AE1D6}" destId="{8D23D9FC-3742-41CB-9710-CDF34A12D6FE}" srcOrd="1" destOrd="0" presId="urn:microsoft.com/office/officeart/2005/8/layout/vProcess5"/>
    <dgm:cxn modelId="{BBED89A1-0BF9-4E46-BEDD-FA6ECEB3CF99}" type="presOf" srcId="{11264565-28F8-47D3-8404-5CD3C92A2298}" destId="{4638A38F-99F4-40C1-BCD0-D24C0DADA3E1}" srcOrd="0" destOrd="0" presId="urn:microsoft.com/office/officeart/2005/8/layout/vProcess5"/>
    <dgm:cxn modelId="{68467D11-241E-4E61-82EB-9C9F73F50DD2}" srcId="{EFA64EAE-B750-465E-8195-789991675F2A}" destId="{52401860-8D60-4E10-9053-3F4CA6EFC85B}" srcOrd="1" destOrd="0" parTransId="{A231B5CB-35ED-41C6-8E79-FDF05B573D30}" sibTransId="{09ACDCAB-F9CB-40A6-B739-9F570C2013D4}"/>
    <dgm:cxn modelId="{58297650-4141-4B93-B617-FC6BF912F638}" type="presOf" srcId="{970CD151-7939-46EC-8EBA-35806C0CE2E2}" destId="{63C2F4F4-DE90-435E-9D29-ACA2A7D1184F}" srcOrd="0" destOrd="0" presId="urn:microsoft.com/office/officeart/2005/8/layout/vProcess5"/>
    <dgm:cxn modelId="{D8750E79-1921-41F3-9141-A824F5340F0F}" type="presOf" srcId="{58C471CF-4A6E-463A-ABF4-B663373AE1D6}" destId="{562C0F39-9057-4888-AFD0-D0E9B6C76713}" srcOrd="0" destOrd="0" presId="urn:microsoft.com/office/officeart/2005/8/layout/vProcess5"/>
    <dgm:cxn modelId="{7DAE5CE1-7D0C-4F53-B8F0-E8FE17A9D3A2}" srcId="{EFA64EAE-B750-465E-8195-789991675F2A}" destId="{71675B64-5C94-4D7F-A41E-8C4AE59F230E}" srcOrd="2" destOrd="0" parTransId="{157214FD-1B48-4179-A5AC-431FBB3CCF5D}" sibTransId="{4082F734-77F8-4A02-81ED-97D22C1C04F0}"/>
    <dgm:cxn modelId="{C78891AC-493B-4E5D-AFCC-356A5F1D2066}" type="presOf" srcId="{71675B64-5C94-4D7F-A41E-8C4AE59F230E}" destId="{85955963-CD96-475B-9820-10D103D3C966}" srcOrd="1" destOrd="0" presId="urn:microsoft.com/office/officeart/2005/8/layout/vProcess5"/>
    <dgm:cxn modelId="{B27CE055-4A66-48B1-B43F-551EADF8C304}" type="presOf" srcId="{71675B64-5C94-4D7F-A41E-8C4AE59F230E}" destId="{D49434E3-5338-4253-BD1A-A8A8EDDBA8BF}" srcOrd="0" destOrd="0" presId="urn:microsoft.com/office/officeart/2005/8/layout/vProcess5"/>
    <dgm:cxn modelId="{FB304351-6C28-4D99-9537-5A3C922336BF}" type="presParOf" srcId="{BCBF7C1E-03E5-4DBE-900A-5D4C4667B723}" destId="{7949186E-B414-4D01-A241-B4A4A5342BCC}" srcOrd="0" destOrd="0" presId="urn:microsoft.com/office/officeart/2005/8/layout/vProcess5"/>
    <dgm:cxn modelId="{92E69013-3794-4E9E-855B-3FE4E4159C07}" type="presParOf" srcId="{BCBF7C1E-03E5-4DBE-900A-5D4C4667B723}" destId="{562C0F39-9057-4888-AFD0-D0E9B6C76713}" srcOrd="1" destOrd="0" presId="urn:microsoft.com/office/officeart/2005/8/layout/vProcess5"/>
    <dgm:cxn modelId="{F8F0202D-D72B-48D2-B53A-3F6EC21A5F07}" type="presParOf" srcId="{BCBF7C1E-03E5-4DBE-900A-5D4C4667B723}" destId="{11F931F0-81AF-4120-9D03-A8D40353A232}" srcOrd="2" destOrd="0" presId="urn:microsoft.com/office/officeart/2005/8/layout/vProcess5"/>
    <dgm:cxn modelId="{F03E588C-01B6-47DF-AD20-ADEB31CC9232}" type="presParOf" srcId="{BCBF7C1E-03E5-4DBE-900A-5D4C4667B723}" destId="{D49434E3-5338-4253-BD1A-A8A8EDDBA8BF}" srcOrd="3" destOrd="0" presId="urn:microsoft.com/office/officeart/2005/8/layout/vProcess5"/>
    <dgm:cxn modelId="{6617092E-3CEA-4E0A-87BE-B4097DE48087}" type="presParOf" srcId="{BCBF7C1E-03E5-4DBE-900A-5D4C4667B723}" destId="{4638A38F-99F4-40C1-BCD0-D24C0DADA3E1}" srcOrd="4" destOrd="0" presId="urn:microsoft.com/office/officeart/2005/8/layout/vProcess5"/>
    <dgm:cxn modelId="{CE48BB2A-BB79-49F2-A94D-69C7DE1A8281}" type="presParOf" srcId="{BCBF7C1E-03E5-4DBE-900A-5D4C4667B723}" destId="{63C2F4F4-DE90-435E-9D29-ACA2A7D1184F}" srcOrd="5" destOrd="0" presId="urn:microsoft.com/office/officeart/2005/8/layout/vProcess5"/>
    <dgm:cxn modelId="{575FE781-CA8A-4925-91E6-8C0BEC5C095E}" type="presParOf" srcId="{BCBF7C1E-03E5-4DBE-900A-5D4C4667B723}" destId="{33E92D8A-9B97-4D0E-A18C-0F9F88B15682}" srcOrd="6" destOrd="0" presId="urn:microsoft.com/office/officeart/2005/8/layout/vProcess5"/>
    <dgm:cxn modelId="{66F0011A-1593-480D-8423-90E7C3604C79}" type="presParOf" srcId="{BCBF7C1E-03E5-4DBE-900A-5D4C4667B723}" destId="{1CBC1D87-3FE0-4ADD-AFB8-D4603056579D}" srcOrd="7" destOrd="0" presId="urn:microsoft.com/office/officeart/2005/8/layout/vProcess5"/>
    <dgm:cxn modelId="{319F8C94-4EC4-404A-B457-B52E71E6D7EA}" type="presParOf" srcId="{BCBF7C1E-03E5-4DBE-900A-5D4C4667B723}" destId="{8D23D9FC-3742-41CB-9710-CDF34A12D6FE}" srcOrd="8" destOrd="0" presId="urn:microsoft.com/office/officeart/2005/8/layout/vProcess5"/>
    <dgm:cxn modelId="{1F13C689-7B40-4D71-8DCA-13020687EDC8}" type="presParOf" srcId="{BCBF7C1E-03E5-4DBE-900A-5D4C4667B723}" destId="{657C0BA7-CB03-470D-9414-40FCB56376D9}" srcOrd="9" destOrd="0" presId="urn:microsoft.com/office/officeart/2005/8/layout/vProcess5"/>
    <dgm:cxn modelId="{F97AE43E-A411-4101-99E8-6A5DFCE4C540}" type="presParOf" srcId="{BCBF7C1E-03E5-4DBE-900A-5D4C4667B723}" destId="{85955963-CD96-475B-9820-10D103D3C966}" srcOrd="10" destOrd="0" presId="urn:microsoft.com/office/officeart/2005/8/layout/vProcess5"/>
    <dgm:cxn modelId="{0E19CA3C-8E41-4700-95B2-5E5C87367D77}" type="presParOf" srcId="{BCBF7C1E-03E5-4DBE-900A-5D4C4667B723}" destId="{976822B9-50A5-4243-8B29-1953699BE34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2C0F39-9057-4888-AFD0-D0E9B6C76713}">
      <dsp:nvSpPr>
        <dsp:cNvPr id="0" name=""/>
        <dsp:cNvSpPr/>
      </dsp:nvSpPr>
      <dsp:spPr>
        <a:xfrm>
          <a:off x="0" y="0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/>
            <a:t>Scope and objective</a:t>
          </a:r>
        </a:p>
      </dsp:txBody>
      <dsp:txXfrm>
        <a:off x="16240" y="16240"/>
        <a:ext cx="2407979" cy="521981"/>
      </dsp:txXfrm>
    </dsp:sp>
    <dsp:sp modelId="{11F931F0-81AF-4120-9D03-A8D40353A232}">
      <dsp:nvSpPr>
        <dsp:cNvPr id="0" name=""/>
        <dsp:cNvSpPr/>
      </dsp:nvSpPr>
      <dsp:spPr>
        <a:xfrm>
          <a:off x="255700" y="655272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/>
            <a:t>Domains</a:t>
          </a:r>
        </a:p>
      </dsp:txBody>
      <dsp:txXfrm>
        <a:off x="271940" y="671512"/>
        <a:ext cx="2404558" cy="521981"/>
      </dsp:txXfrm>
    </dsp:sp>
    <dsp:sp modelId="{D49434E3-5338-4253-BD1A-A8A8EDDBA8BF}">
      <dsp:nvSpPr>
        <dsp:cNvPr id="0" name=""/>
        <dsp:cNvSpPr/>
      </dsp:nvSpPr>
      <dsp:spPr>
        <a:xfrm>
          <a:off x="507584" y="1310545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/>
            <a:t>Areas</a:t>
          </a:r>
        </a:p>
      </dsp:txBody>
      <dsp:txXfrm>
        <a:off x="523824" y="1326785"/>
        <a:ext cx="2408375" cy="521981"/>
      </dsp:txXfrm>
    </dsp:sp>
    <dsp:sp modelId="{4638A38F-99F4-40C1-BCD0-D24C0DADA3E1}">
      <dsp:nvSpPr>
        <dsp:cNvPr id="0" name=""/>
        <dsp:cNvSpPr/>
      </dsp:nvSpPr>
      <dsp:spPr>
        <a:xfrm>
          <a:off x="763284" y="1965818"/>
          <a:ext cx="3053139" cy="55446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noProof="0" dirty="0"/>
            <a:t>Issues</a:t>
          </a:r>
        </a:p>
      </dsp:txBody>
      <dsp:txXfrm>
        <a:off x="779524" y="1982058"/>
        <a:ext cx="2404558" cy="521981"/>
      </dsp:txXfrm>
    </dsp:sp>
    <dsp:sp modelId="{63C2F4F4-DE90-435E-9D29-ACA2A7D1184F}">
      <dsp:nvSpPr>
        <dsp:cNvPr id="0" name=""/>
        <dsp:cNvSpPr/>
      </dsp:nvSpPr>
      <dsp:spPr>
        <a:xfrm>
          <a:off x="2692739" y="424667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2773829" y="424667"/>
        <a:ext cx="198220" cy="271201"/>
      </dsp:txXfrm>
    </dsp:sp>
    <dsp:sp modelId="{33E92D8A-9B97-4D0E-A18C-0F9F88B15682}">
      <dsp:nvSpPr>
        <dsp:cNvPr id="0" name=""/>
        <dsp:cNvSpPr/>
      </dsp:nvSpPr>
      <dsp:spPr>
        <a:xfrm>
          <a:off x="2948439" y="1079939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3029529" y="1079939"/>
        <a:ext cx="198220" cy="271201"/>
      </dsp:txXfrm>
    </dsp:sp>
    <dsp:sp modelId="{1CBC1D87-3FE0-4ADD-AFB8-D4603056579D}">
      <dsp:nvSpPr>
        <dsp:cNvPr id="0" name=""/>
        <dsp:cNvSpPr/>
      </dsp:nvSpPr>
      <dsp:spPr>
        <a:xfrm>
          <a:off x="3200323" y="1735212"/>
          <a:ext cx="360400" cy="360400"/>
        </a:xfrm>
        <a:prstGeom prst="downArrow">
          <a:avLst>
            <a:gd name="adj1" fmla="val 55000"/>
            <a:gd name="adj2" fmla="val 45000"/>
          </a:avLst>
        </a:prstGeom>
        <a:gradFill rotWithShape="1">
          <a:gsLst>
            <a:gs pos="0">
              <a:schemeClr val="accent2">
                <a:satMod val="103000"/>
                <a:lumMod val="102000"/>
                <a:tint val="94000"/>
              </a:schemeClr>
            </a:gs>
            <a:gs pos="50000">
              <a:schemeClr val="accent2">
                <a:satMod val="110000"/>
                <a:lumMod val="100000"/>
                <a:shade val="100000"/>
              </a:schemeClr>
            </a:gs>
            <a:gs pos="100000">
              <a:schemeClr val="accent2"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noProof="0"/>
        </a:p>
      </dsp:txBody>
      <dsp:txXfrm>
        <a:off x="3281413" y="1735212"/>
        <a:ext cx="198220" cy="2712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212DDD-6B38-4031-8B12-8DB1C0C2C2BE}" type="datetimeFigureOut">
              <a:rPr lang="pt-PT" smtClean="0"/>
              <a:t>02/02/2017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29C72-2A16-4FAF-8C5A-480F2B15258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89191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FC078F4C-DE59-4C1B-89CE-8D3700338663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fld id="{4B2A8896-C3CE-4918-996A-562AAB5EDFF5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6807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7817-14A8-4348-BE0F-C9810F71F90F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8" name="Conexão reta 8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157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6913C-D7F2-477B-8175-91F09064BAB6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468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F9FB3-0646-4E9A-9848-6C7346E250DB}" type="datetime1">
              <a:rPr lang="pt-PT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8803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4D835-9A73-4DF9-9835-B9B5BD85CE4B}" type="datetime1">
              <a:rPr lang="pt-PT" smtClean="0"/>
              <a:t>02/02/2017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482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FB472-B85E-4DD8-8594-43AC159ED304}" type="datetime1">
              <a:rPr lang="pt-PT" smtClean="0"/>
              <a:t>02/02/2017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974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FB583-36F8-4605-9F8C-4E39B8F92F91}" type="datetime1">
              <a:rPr lang="pt-PT" smtClean="0"/>
              <a:t>02/02/2017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IT Audit Handbook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1187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2ECD9-44AA-4302-9E52-72702CF9D4AA}" type="datetime1">
              <a:rPr lang="pt-PT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35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3AFDB-A93C-4053-A942-C46E24215DD3}" type="datetime1">
              <a:rPr lang="pt-PT" smtClean="0"/>
              <a:t>02/02/2017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Placeholder 1"/>
          <p:cNvSpPr txBox="1">
            <a:spLocks/>
          </p:cNvSpPr>
          <p:nvPr userDrawn="1"/>
        </p:nvSpPr>
        <p:spPr>
          <a:xfrm>
            <a:off x="3848099" y="0"/>
            <a:ext cx="4667251" cy="7366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IT Audit Handbook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352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5A183-6F0C-46FA-9476-804D6860DEC2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dirty="0" smtClean="0"/>
              <a:t>SAI </a:t>
            </a:r>
            <a:r>
              <a:rPr lang="pt-PT" dirty="0" err="1" smtClean="0"/>
              <a:t>Identification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8896-C3CE-4918-996A-562AAB5EDFF5}" type="slidenum">
              <a:rPr lang="pt-PT" smtClean="0"/>
              <a:t>‹nº›</a:t>
            </a:fld>
            <a:endParaRPr lang="pt-PT"/>
          </a:p>
        </p:txBody>
      </p:sp>
      <p:pic>
        <p:nvPicPr>
          <p:cNvPr id="1026" name="Imagem 1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83888"/>
            <a:ext cx="1581150" cy="56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Imagem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15177"/>
            <a:ext cx="14859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t-PT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endParaRPr kumimoji="0" lang="en-GB" altLang="pt-PT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" name="Conexão reta 9"/>
          <p:cNvCxnSpPr/>
          <p:nvPr userDrawn="1"/>
        </p:nvCxnSpPr>
        <p:spPr>
          <a:xfrm>
            <a:off x="-31124" y="6233734"/>
            <a:ext cx="914400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exão reta 10"/>
          <p:cNvCxnSpPr/>
          <p:nvPr userDrawn="1"/>
        </p:nvCxnSpPr>
        <p:spPr>
          <a:xfrm>
            <a:off x="0" y="736601"/>
            <a:ext cx="9144000" cy="0"/>
          </a:xfrm>
          <a:prstGeom prst="line">
            <a:avLst/>
          </a:prstGeom>
          <a:ln>
            <a:solidFill>
              <a:schemeClr val="bg2">
                <a:lumMod val="50000"/>
              </a:schemeClr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itle Placeholder 1"/>
          <p:cNvSpPr txBox="1">
            <a:spLocks/>
          </p:cNvSpPr>
          <p:nvPr userDrawn="1"/>
        </p:nvSpPr>
        <p:spPr>
          <a:xfrm>
            <a:off x="3848099" y="154546"/>
            <a:ext cx="4667251" cy="5820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Active </a:t>
            </a: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IT Audit </a:t>
            </a:r>
            <a:r>
              <a:rPr lang="pl-PL" b="1" dirty="0" smtClean="0">
                <a:solidFill>
                  <a:schemeClr val="bg2">
                    <a:lumMod val="50000"/>
                  </a:schemeClr>
                </a:solidFill>
              </a:rPr>
              <a:t>Manual</a:t>
            </a:r>
            <a:endParaRPr lang="en-GB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65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7817-14A8-4348-BE0F-C9810F71F90F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t>1</a:t>
            </a:fld>
            <a:endParaRPr lang="pt-PT"/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628650" y="1870781"/>
            <a:ext cx="7886700" cy="3888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GB" sz="36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examination </a:t>
            </a:r>
            <a:r>
              <a:rPr lang="en-GB" sz="3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pl-PL" sz="3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en-GB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GB" sz="36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systems </a:t>
            </a:r>
            <a:r>
              <a:rPr lang="pl-PL" sz="3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where</a:t>
            </a:r>
            <a:r>
              <a:rPr lang="pl-PL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600" i="1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implemented</a:t>
            </a:r>
            <a:r>
              <a:rPr lang="pl-PL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ensure that they meet the organization’s </a:t>
            </a:r>
            <a:r>
              <a:rPr lang="en-GB" sz="36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business needs</a:t>
            </a:r>
            <a:r>
              <a:rPr lang="en-GB" sz="3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without compromising security, privacy, cost, and other critical business </a:t>
            </a:r>
            <a:r>
              <a:rPr lang="en-GB" sz="3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endParaRPr lang="pt-PT" sz="3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2000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WGITA </a:t>
            </a:r>
            <a:r>
              <a:rPr lang="en-GB" sz="2000" cap="smal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IDI Handbook on IT Audit for Supreme Audit </a:t>
            </a:r>
            <a:r>
              <a:rPr lang="en-GB" sz="2000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pt-PT" sz="1800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626085" y="782819"/>
            <a:ext cx="50209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err="1" smtClean="0"/>
              <a:t>What</a:t>
            </a:r>
            <a:r>
              <a:rPr lang="pl-PL" sz="5400" b="1" dirty="0" smtClean="0"/>
              <a:t> </a:t>
            </a:r>
            <a:r>
              <a:rPr lang="pl-PL" sz="5400" b="1" dirty="0" err="1" smtClean="0"/>
              <a:t>is</a:t>
            </a:r>
            <a:r>
              <a:rPr lang="pl-PL" sz="5400" b="1" dirty="0" smtClean="0"/>
              <a:t> IT </a:t>
            </a:r>
            <a:r>
              <a:rPr lang="pl-PL" sz="5400" b="1" dirty="0" err="1" smtClean="0"/>
              <a:t>audit</a:t>
            </a:r>
            <a:r>
              <a:rPr lang="pl-PL" sz="5400" b="1" dirty="0" smtClean="0"/>
              <a:t>?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91716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565570"/>
            <a:ext cx="8569234" cy="474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 is, thus, a broad term that </a:t>
            </a:r>
            <a:r>
              <a:rPr lang="en-GB" sz="30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pervades </a:t>
            </a:r>
            <a:endParaRPr lang="pl-PL" sz="3000" b="1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30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GB" sz="30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Audits </a:t>
            </a:r>
            <a:r>
              <a:rPr lang="pl-PL" sz="30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 the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organization’s 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statements</a:t>
            </a:r>
            <a:r>
              <a:rPr lang="pl-PL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3000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30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Compliance </a:t>
            </a:r>
            <a:r>
              <a:rPr lang="en-GB" sz="30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Audits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evaluation 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internal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controls </a:t>
            </a:r>
            <a:endParaRPr lang="pl-PL" sz="3000" i="1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GB" sz="30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Performance Audits </a:t>
            </a:r>
            <a:r>
              <a:rPr lang="pl-PL" sz="30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GB" sz="30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assess whether the IT Systems meet the needs of the users and do not subject the entity to unnecessary </a:t>
            </a:r>
            <a:r>
              <a:rPr lang="en-GB" sz="30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</a:t>
            </a:r>
            <a:endParaRPr lang="pt-PT" sz="30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2000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ISSAI </a:t>
            </a:r>
            <a:r>
              <a:rPr lang="en-GB" sz="2000" cap="small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5300 paragraph </a:t>
            </a:r>
            <a:r>
              <a:rPr lang="en-GB" sz="2000" cap="small" dirty="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endParaRPr lang="pt-PT" sz="3200" dirty="0">
              <a:solidFill>
                <a:schemeClr val="bg1">
                  <a:lumMod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681224"/>
            <a:ext cx="76835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IT </a:t>
            </a:r>
            <a:r>
              <a:rPr lang="pl-PL" sz="5400" b="1" dirty="0" smtClean="0"/>
              <a:t>and </a:t>
            </a:r>
            <a:r>
              <a:rPr lang="pl-PL" sz="5400" b="1" dirty="0" err="1" smtClean="0"/>
              <a:t>basic</a:t>
            </a:r>
            <a:r>
              <a:rPr lang="pl-PL" sz="5400" b="1" dirty="0" smtClean="0"/>
              <a:t> </a:t>
            </a:r>
            <a:r>
              <a:rPr lang="pl-PL" sz="5400" b="1" dirty="0" err="1" smtClean="0"/>
              <a:t>types</a:t>
            </a:r>
            <a:r>
              <a:rPr lang="pl-PL" sz="5400" b="1" dirty="0" smtClean="0"/>
              <a:t> of </a:t>
            </a:r>
            <a:r>
              <a:rPr lang="en-GB" sz="5400" b="1" dirty="0" smtClean="0"/>
              <a:t>audit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2694937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863778"/>
            <a:ext cx="856923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2800" dirty="0" smtClean="0"/>
              <a:t>The </a:t>
            </a:r>
            <a:r>
              <a:rPr lang="en-GB" sz="2800" b="1" i="1" dirty="0"/>
              <a:t>Active</a:t>
            </a:r>
            <a:r>
              <a:rPr lang="pl-PL" sz="2800" b="1" i="1" dirty="0"/>
              <a:t> </a:t>
            </a:r>
            <a:r>
              <a:rPr lang="en-GB" sz="2800" b="1" i="1" dirty="0"/>
              <a:t>IT</a:t>
            </a:r>
            <a:r>
              <a:rPr lang="pl-PL" sz="2800" b="1" i="1" dirty="0"/>
              <a:t> </a:t>
            </a:r>
            <a:r>
              <a:rPr lang="en-GB" sz="2800" b="1" i="1" dirty="0"/>
              <a:t>Audit</a:t>
            </a:r>
            <a:r>
              <a:rPr lang="pl-PL" sz="2800" b="1" i="1" dirty="0"/>
              <a:t> </a:t>
            </a:r>
            <a:r>
              <a:rPr lang="en-GB" sz="2800" b="1" i="1" dirty="0"/>
              <a:t>Manual </a:t>
            </a:r>
            <a:r>
              <a:rPr lang="pl-PL" sz="2800" dirty="0" smtClean="0"/>
              <a:t> </a:t>
            </a:r>
            <a:r>
              <a:rPr lang="pl-PL" sz="2800" dirty="0" err="1" smtClean="0"/>
              <a:t>tool</a:t>
            </a:r>
            <a:r>
              <a:rPr lang="pl-PL" sz="2800" dirty="0" smtClean="0"/>
              <a:t> </a:t>
            </a:r>
            <a:r>
              <a:rPr lang="pl-PL" sz="2800" dirty="0" err="1" smtClean="0"/>
              <a:t>is</a:t>
            </a:r>
            <a:r>
              <a:rPr lang="pl-PL" sz="2800" dirty="0" smtClean="0"/>
              <a:t> </a:t>
            </a:r>
            <a:r>
              <a:rPr lang="pl-PL" sz="2800" dirty="0" err="1" smtClean="0"/>
              <a:t>based</a:t>
            </a:r>
            <a:r>
              <a:rPr lang="pl-PL" sz="2800" dirty="0" smtClean="0"/>
              <a:t> on </a:t>
            </a:r>
            <a:r>
              <a:rPr lang="en-GB" sz="2800" dirty="0" smtClean="0"/>
              <a:t>the </a:t>
            </a:r>
            <a:r>
              <a:rPr lang="en-GB" sz="2800" i="1" dirty="0" smtClean="0"/>
              <a:t>IT Audit Handbook</a:t>
            </a:r>
            <a:r>
              <a:rPr lang="en-GB" sz="2800" dirty="0" smtClean="0"/>
              <a:t> </a:t>
            </a:r>
            <a:r>
              <a:rPr lang="pl-PL" sz="2800" dirty="0" smtClean="0"/>
              <a:t>and </a:t>
            </a:r>
            <a:r>
              <a:rPr lang="en-GB" sz="2800" dirty="0" smtClean="0"/>
              <a:t>have the essential objective of helping the auditor to plan and conduct IT </a:t>
            </a:r>
            <a:r>
              <a:rPr lang="pl-PL" sz="2800" dirty="0" smtClean="0"/>
              <a:t>a</a:t>
            </a:r>
            <a:r>
              <a:rPr lang="en-GB" sz="2800" dirty="0" err="1" smtClean="0"/>
              <a:t>udit</a:t>
            </a:r>
            <a:r>
              <a:rPr lang="pl-PL" sz="2800" dirty="0" smtClean="0"/>
              <a:t>s</a:t>
            </a:r>
            <a:endParaRPr lang="en-GB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9177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Objective</a:t>
            </a:r>
            <a:endParaRPr lang="en-GB" sz="5400" b="1" dirty="0"/>
          </a:p>
        </p:txBody>
      </p:sp>
      <p:sp>
        <p:nvSpPr>
          <p:cNvPr id="2" name="Retângulo 1"/>
          <p:cNvSpPr/>
          <p:nvPr/>
        </p:nvSpPr>
        <p:spPr>
          <a:xfrm>
            <a:off x="287383" y="3546994"/>
            <a:ext cx="6506935" cy="2459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provide</a:t>
            </a:r>
            <a:r>
              <a:rPr lang="pl-PL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users 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with: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practical guidance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essential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technical 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information,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endParaRPr lang="en-US" sz="28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key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audit </a:t>
            </a:r>
            <a:r>
              <a:rPr lang="en-US" sz="28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  <a:endParaRPr lang="pt-PT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3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863778"/>
            <a:ext cx="8569234" cy="4184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Follow</a:t>
            </a:r>
            <a:r>
              <a:rPr lang="pl-PL" sz="2800" dirty="0" smtClean="0"/>
              <a:t>s</a:t>
            </a:r>
            <a:r>
              <a:rPr lang="en-US" sz="2800" dirty="0" smtClean="0"/>
              <a:t> </a:t>
            </a:r>
            <a:r>
              <a:rPr lang="en-US" sz="2800" dirty="0"/>
              <a:t>the general principles of auditing set out in the International Standards for Supreme Audit Institutions (</a:t>
            </a:r>
            <a:r>
              <a:rPr lang="en-US" sz="2800" b="1" dirty="0"/>
              <a:t>ISSAI</a:t>
            </a:r>
            <a:r>
              <a:rPr lang="en-US" sz="2800" dirty="0" smtClean="0"/>
              <a:t>)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It </a:t>
            </a:r>
            <a:r>
              <a:rPr lang="en-US" sz="2800" dirty="0"/>
              <a:t>provides </a:t>
            </a:r>
            <a:r>
              <a:rPr lang="en-US" sz="2800" dirty="0" smtClean="0"/>
              <a:t>a</a:t>
            </a:r>
            <a:r>
              <a:rPr lang="pl-PL" sz="2800" dirty="0" smtClean="0"/>
              <a:t>n </a:t>
            </a:r>
            <a:r>
              <a:rPr lang="pl-PL" sz="2800" dirty="0" err="1" smtClean="0"/>
              <a:t>SAIs</a:t>
            </a:r>
            <a:r>
              <a:rPr lang="pl-PL" sz="2800" dirty="0" smtClean="0"/>
              <a:t> </a:t>
            </a:r>
            <a:r>
              <a:rPr lang="pl-PL" sz="2800" dirty="0" err="1" smtClean="0"/>
              <a:t>tailored</a:t>
            </a:r>
            <a:r>
              <a:rPr lang="en-US" sz="2800" dirty="0" smtClean="0"/>
              <a:t> work</a:t>
            </a:r>
            <a:r>
              <a:rPr lang="pl-PL" sz="2800" dirty="0" err="1" smtClean="0"/>
              <a:t>ing</a:t>
            </a:r>
            <a:r>
              <a:rPr lang="en-US" sz="2800" dirty="0" smtClean="0"/>
              <a:t> </a:t>
            </a:r>
            <a:r>
              <a:rPr lang="pl-PL" sz="2800" dirty="0" err="1" smtClean="0"/>
              <a:t>tool</a:t>
            </a:r>
            <a:r>
              <a:rPr lang="en-US" sz="2800" dirty="0" smtClean="0"/>
              <a:t>, </a:t>
            </a:r>
            <a:r>
              <a:rPr lang="pl-PL" sz="2800" dirty="0" err="1" smtClean="0"/>
              <a:t>which</a:t>
            </a:r>
            <a:r>
              <a:rPr lang="pl-PL" sz="2800" dirty="0" smtClean="0"/>
              <a:t> </a:t>
            </a:r>
            <a:r>
              <a:rPr lang="pl-PL" sz="2800" dirty="0" err="1" smtClean="0"/>
              <a:t>can</a:t>
            </a:r>
            <a:r>
              <a:rPr lang="pl-PL" sz="2800" dirty="0" smtClean="0"/>
              <a:t> be </a:t>
            </a:r>
            <a:r>
              <a:rPr lang="pl-PL" sz="2800" dirty="0" err="1" smtClean="0"/>
              <a:t>integrated</a:t>
            </a:r>
            <a:r>
              <a:rPr lang="pl-PL" sz="2800" dirty="0" smtClean="0"/>
              <a:t> with </a:t>
            </a:r>
            <a:r>
              <a:rPr lang="pl-PL" sz="2800" dirty="0" err="1" smtClean="0"/>
              <a:t>governance</a:t>
            </a:r>
            <a:r>
              <a:rPr lang="pl-PL" sz="2800" dirty="0" smtClean="0"/>
              <a:t> </a:t>
            </a:r>
            <a:r>
              <a:rPr lang="pl-PL" sz="2800" dirty="0" err="1" smtClean="0"/>
              <a:t>frameworks</a:t>
            </a:r>
            <a:r>
              <a:rPr lang="pl-PL" sz="2800" dirty="0" smtClean="0"/>
              <a:t> </a:t>
            </a:r>
            <a:r>
              <a:rPr lang="pl-PL" sz="2800" dirty="0" err="1" smtClean="0"/>
              <a:t>like</a:t>
            </a:r>
            <a:r>
              <a:rPr lang="pl-PL" sz="2800" dirty="0" smtClean="0"/>
              <a:t> </a:t>
            </a:r>
            <a:r>
              <a:rPr lang="en-US" sz="2800" dirty="0" smtClean="0"/>
              <a:t>the </a:t>
            </a:r>
            <a:r>
              <a:rPr lang="en-US" sz="2800" b="1" dirty="0"/>
              <a:t>ISACA </a:t>
            </a:r>
            <a:r>
              <a:rPr lang="en-US" sz="2800" b="1" dirty="0" err="1"/>
              <a:t>COBiT</a:t>
            </a:r>
            <a:r>
              <a:rPr lang="en-US" sz="2800" b="1" dirty="0"/>
              <a:t> </a:t>
            </a:r>
            <a:r>
              <a:rPr lang="en-US" sz="2800" dirty="0"/>
              <a:t>model, </a:t>
            </a:r>
            <a:r>
              <a:rPr lang="pl-PL" sz="2800" dirty="0" err="1" smtClean="0"/>
              <a:t>pronouncements</a:t>
            </a:r>
            <a:r>
              <a:rPr lang="pl-PL" sz="2800" dirty="0" smtClean="0"/>
              <a:t> of the </a:t>
            </a:r>
            <a:r>
              <a:rPr lang="en-US" sz="2800" dirty="0" smtClean="0"/>
              <a:t>International </a:t>
            </a:r>
            <a:r>
              <a:rPr lang="en-US" sz="2800" dirty="0"/>
              <a:t>Standards Organization (</a:t>
            </a:r>
            <a:r>
              <a:rPr lang="en-US" sz="2800" b="1" dirty="0"/>
              <a:t>ISO</a:t>
            </a:r>
            <a:r>
              <a:rPr lang="en-US" sz="2800" dirty="0"/>
              <a:t>), or standards, guides and manuals from some of the </a:t>
            </a:r>
            <a:r>
              <a:rPr lang="en-US" sz="2800" dirty="0" smtClean="0"/>
              <a:t>SAIs</a:t>
            </a:r>
            <a:endParaRPr lang="en-GB" sz="3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4749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smtClean="0"/>
              <a:t>Content</a:t>
            </a:r>
            <a:endParaRPr lang="en-GB" sz="5400" b="1" dirty="0"/>
          </a:p>
        </p:txBody>
      </p:sp>
    </p:spTree>
    <p:extLst>
      <p:ext uri="{BB962C8B-B14F-4D97-AF65-F5344CB8AC3E}">
        <p14:creationId xmlns:p14="http://schemas.microsoft.com/office/powerpoint/2010/main" val="150654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5</a:t>
            </a:fld>
            <a:endParaRPr lang="pt-PT"/>
          </a:p>
        </p:txBody>
      </p:sp>
      <p:sp>
        <p:nvSpPr>
          <p:cNvPr id="7" name="Retângulo 6"/>
          <p:cNvSpPr/>
          <p:nvPr/>
        </p:nvSpPr>
        <p:spPr>
          <a:xfrm>
            <a:off x="287383" y="1863778"/>
            <a:ext cx="8569234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400" dirty="0" smtClean="0"/>
              <a:t>Centered in detailed </a:t>
            </a:r>
            <a:r>
              <a:rPr lang="en-US" sz="2400" dirty="0"/>
              <a:t>description of different IT domains which will assist the IT auditors in identifying potential auditable </a:t>
            </a:r>
            <a:r>
              <a:rPr lang="en-US" sz="2400" dirty="0" smtClean="0"/>
              <a:t>areas</a:t>
            </a:r>
            <a:endParaRPr lang="en-GB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86033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Structure</a:t>
            </a:r>
            <a:endParaRPr lang="en-GB" sz="5400" b="1" dirty="0"/>
          </a:p>
        </p:txBody>
      </p:sp>
      <p:sp>
        <p:nvSpPr>
          <p:cNvPr id="3" name="Retângulo 2"/>
          <p:cNvSpPr/>
          <p:nvPr/>
        </p:nvSpPr>
        <p:spPr>
          <a:xfrm>
            <a:off x="879293" y="3052218"/>
            <a:ext cx="73854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IT Governance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IT 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Development and Acquisition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Outsourcing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Information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Business Continuity and Disaster Recovery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Application Controls</a:t>
            </a:r>
          </a:p>
        </p:txBody>
      </p:sp>
    </p:spTree>
    <p:extLst>
      <p:ext uri="{BB962C8B-B14F-4D97-AF65-F5344CB8AC3E}">
        <p14:creationId xmlns:p14="http://schemas.microsoft.com/office/powerpoint/2010/main" val="290586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6</a:t>
            </a:fld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24126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5400" b="1" dirty="0" err="1" smtClean="0"/>
              <a:t>Scoping</a:t>
            </a:r>
            <a:endParaRPr lang="en-GB" sz="5400" b="1" dirty="0"/>
          </a:p>
        </p:txBody>
      </p:sp>
      <p:sp>
        <p:nvSpPr>
          <p:cNvPr id="3" name="Retângulo 2"/>
          <p:cNvSpPr/>
          <p:nvPr/>
        </p:nvSpPr>
        <p:spPr>
          <a:xfrm>
            <a:off x="400050" y="1773889"/>
            <a:ext cx="8456567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Bef>
                <a:spcPts val="2400"/>
              </a:spcBef>
              <a:spcAft>
                <a:spcPts val="0"/>
              </a:spcAft>
            </a:pPr>
            <a:r>
              <a:rPr lang="pl-PL" sz="3200" dirty="0" smtClean="0"/>
              <a:t>Start with p</a:t>
            </a:r>
            <a:r>
              <a:rPr lang="en-US" sz="3200" dirty="0" err="1" smtClean="0"/>
              <a:t>lan</a:t>
            </a:r>
            <a:r>
              <a:rPr lang="pl-PL" sz="3200" dirty="0" err="1" smtClean="0"/>
              <a:t>ning</a:t>
            </a:r>
            <a:r>
              <a:rPr lang="en-US" sz="3200" dirty="0" smtClean="0"/>
              <a:t> </a:t>
            </a:r>
            <a:r>
              <a:rPr lang="en-US" sz="3200" dirty="0"/>
              <a:t>on a risk assessment based </a:t>
            </a:r>
            <a:r>
              <a:rPr lang="en-US" sz="3200" dirty="0" smtClean="0"/>
              <a:t>selection</a:t>
            </a:r>
            <a:endParaRPr lang="pt-PT" sz="3200" dirty="0"/>
          </a:p>
        </p:txBody>
      </p:sp>
      <p:sp>
        <p:nvSpPr>
          <p:cNvPr id="9" name="Retângulo 8"/>
          <p:cNvSpPr/>
          <p:nvPr/>
        </p:nvSpPr>
        <p:spPr>
          <a:xfrm>
            <a:off x="424299" y="3077024"/>
            <a:ext cx="78507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i="1" dirty="0" smtClean="0"/>
              <a:t>We call it </a:t>
            </a:r>
            <a:r>
              <a:rPr lang="en-GB" sz="3200" b="1" i="1" dirty="0" smtClean="0"/>
              <a:t>scoping </a:t>
            </a:r>
            <a:r>
              <a:rPr lang="en-GB" sz="3200" i="1" dirty="0" smtClean="0"/>
              <a:t>through</a:t>
            </a:r>
            <a:r>
              <a:rPr lang="en-GB" sz="3200" b="1" i="1" dirty="0" smtClean="0"/>
              <a:t> IT domain cascade</a:t>
            </a:r>
            <a:r>
              <a:rPr lang="pl-PL" sz="3200" i="1" dirty="0" smtClean="0"/>
              <a:t>:</a:t>
            </a:r>
          </a:p>
          <a:p>
            <a:endParaRPr lang="en-GB" sz="3200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i="1" dirty="0" err="1" smtClean="0"/>
              <a:t>identify</a:t>
            </a:r>
            <a:r>
              <a:rPr lang="pl-PL" sz="3200" i="1" dirty="0" smtClean="0"/>
              <a:t> </a:t>
            </a:r>
            <a:r>
              <a:rPr lang="en-GB" sz="3200" i="1" dirty="0" smtClean="0"/>
              <a:t>a specific </a:t>
            </a:r>
            <a:r>
              <a:rPr lang="en-GB" sz="3200" b="1" i="1" dirty="0" smtClean="0"/>
              <a:t>domain</a:t>
            </a:r>
            <a:r>
              <a:rPr lang="en-GB" sz="3200" i="1" dirty="0" smtClean="0"/>
              <a:t> or a combination of domains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3200" i="1" dirty="0" err="1" smtClean="0"/>
              <a:t>select</a:t>
            </a:r>
            <a:r>
              <a:rPr lang="pl-PL" sz="3200" i="1" dirty="0" smtClean="0"/>
              <a:t> </a:t>
            </a:r>
            <a:r>
              <a:rPr lang="en-GB" sz="3200" i="1" dirty="0" smtClean="0"/>
              <a:t>the </a:t>
            </a:r>
            <a:r>
              <a:rPr lang="en-GB" sz="3200" i="1" dirty="0"/>
              <a:t>most critical </a:t>
            </a:r>
            <a:r>
              <a:rPr lang="en-GB" sz="3200" b="1" i="1" dirty="0"/>
              <a:t>areas</a:t>
            </a:r>
            <a:r>
              <a:rPr lang="en-GB" sz="3200" i="1" dirty="0"/>
              <a:t> and </a:t>
            </a:r>
            <a:r>
              <a:rPr lang="en-GB" sz="3200" b="1" i="1" dirty="0" smtClean="0"/>
              <a:t>issues</a:t>
            </a:r>
          </a:p>
        </p:txBody>
      </p:sp>
    </p:spTree>
    <p:extLst>
      <p:ext uri="{BB962C8B-B14F-4D97-AF65-F5344CB8AC3E}">
        <p14:creationId xmlns:p14="http://schemas.microsoft.com/office/powerpoint/2010/main" val="291359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7</a:t>
            </a:fld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287383" y="850559"/>
            <a:ext cx="32496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 smtClean="0"/>
              <a:t>Mechanics</a:t>
            </a:r>
            <a:endParaRPr lang="en-GB" sz="5400" b="1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4117228111"/>
              </p:ext>
            </p:extLst>
          </p:nvPr>
        </p:nvGraphicFramePr>
        <p:xfrm>
          <a:off x="402497" y="1682448"/>
          <a:ext cx="381642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572000" y="1067447"/>
            <a:ext cx="4402183" cy="16004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Extract based on the scope and objective, then</a:t>
            </a:r>
          </a:p>
          <a:p>
            <a:endParaRPr lang="en-US" sz="900" dirty="0"/>
          </a:p>
          <a:p>
            <a:r>
              <a:rPr lang="en-US" sz="1600" dirty="0"/>
              <a:t>On each level:</a:t>
            </a:r>
          </a:p>
          <a:p>
            <a:endParaRPr lang="en-US" sz="900" dirty="0"/>
          </a:p>
          <a:p>
            <a:pPr marL="92075" indent="-92075">
              <a:buFont typeface="Arial" pitchFamily="34" charset="0"/>
              <a:buChar char="•"/>
            </a:pPr>
            <a:r>
              <a:rPr lang="en-US" sz="1600" dirty="0"/>
              <a:t>Analyze, validate and optimize each selection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en-US" sz="1600" dirty="0"/>
              <a:t>Score relative importance within the extracted list</a:t>
            </a:r>
          </a:p>
          <a:p>
            <a:pPr marL="92075" indent="-92075">
              <a:buFont typeface="Arial" pitchFamily="34" charset="0"/>
              <a:buChar char="•"/>
            </a:pPr>
            <a:r>
              <a:rPr lang="en-US" sz="1600" dirty="0"/>
              <a:t>Develop a weighted list</a:t>
            </a:r>
          </a:p>
        </p:txBody>
      </p:sp>
      <p:sp>
        <p:nvSpPr>
          <p:cNvPr id="10" name="Rectângulo arredondado 16"/>
          <p:cNvSpPr/>
          <p:nvPr/>
        </p:nvSpPr>
        <p:spPr>
          <a:xfrm>
            <a:off x="1300893" y="4475777"/>
            <a:ext cx="1296144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Assertions</a:t>
            </a:r>
          </a:p>
        </p:txBody>
      </p:sp>
      <p:sp>
        <p:nvSpPr>
          <p:cNvPr id="11" name="Rectângulo arredondado 17"/>
          <p:cNvSpPr/>
          <p:nvPr/>
        </p:nvSpPr>
        <p:spPr>
          <a:xfrm>
            <a:off x="2922777" y="4475777"/>
            <a:ext cx="1296144" cy="72008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Audit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test</a:t>
            </a:r>
            <a:r>
              <a:rPr lang="pl-PL" b="1" dirty="0" smtClean="0">
                <a:solidFill>
                  <a:schemeClr val="bg1">
                    <a:lumMod val="95000"/>
                  </a:schemeClr>
                </a:solidFill>
              </a:rPr>
              <a:t>s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plan</a:t>
            </a:r>
          </a:p>
        </p:txBody>
      </p:sp>
      <p:grpSp>
        <p:nvGrpSpPr>
          <p:cNvPr id="12" name="Grupo 11"/>
          <p:cNvGrpSpPr/>
          <p:nvPr/>
        </p:nvGrpSpPr>
        <p:grpSpPr>
          <a:xfrm>
            <a:off x="1842657" y="4130720"/>
            <a:ext cx="294872" cy="294872"/>
            <a:chOff x="3302106" y="1878868"/>
            <a:chExt cx="294872" cy="294872"/>
          </a:xfrm>
        </p:grpSpPr>
        <p:sp>
          <p:nvSpPr>
            <p:cNvPr id="13" name="Seta para baixo 12"/>
            <p:cNvSpPr/>
            <p:nvPr/>
          </p:nvSpPr>
          <p:spPr>
            <a:xfrm>
              <a:off x="3302106" y="1878868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4" name="Seta para baixo 4"/>
            <p:cNvSpPr/>
            <p:nvPr/>
          </p:nvSpPr>
          <p:spPr>
            <a:xfrm>
              <a:off x="3368452" y="1878868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grpSp>
        <p:nvGrpSpPr>
          <p:cNvPr id="15" name="Grupo 14"/>
          <p:cNvGrpSpPr/>
          <p:nvPr/>
        </p:nvGrpSpPr>
        <p:grpSpPr>
          <a:xfrm>
            <a:off x="3426833" y="4130720"/>
            <a:ext cx="294872" cy="294872"/>
            <a:chOff x="3302106" y="1878868"/>
            <a:chExt cx="294872" cy="294872"/>
          </a:xfrm>
        </p:grpSpPr>
        <p:sp>
          <p:nvSpPr>
            <p:cNvPr id="16" name="Seta para baixo 15"/>
            <p:cNvSpPr/>
            <p:nvPr/>
          </p:nvSpPr>
          <p:spPr>
            <a:xfrm>
              <a:off x="3302106" y="1878868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17" name="Seta para baixo 4"/>
            <p:cNvSpPr/>
            <p:nvPr/>
          </p:nvSpPr>
          <p:spPr>
            <a:xfrm>
              <a:off x="3368452" y="1878868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sp>
        <p:nvSpPr>
          <p:cNvPr id="18" name="CaixaDeTexto 17"/>
          <p:cNvSpPr txBox="1"/>
          <p:nvPr/>
        </p:nvSpPr>
        <p:spPr>
          <a:xfrm>
            <a:off x="1310151" y="5416900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342900" indent="-342900">
              <a:buFont typeface="+mj-lt"/>
              <a:buAutoNum type="arabicPeriod"/>
              <a:defRPr sz="1600"/>
            </a:lvl1pPr>
          </a:lstStyle>
          <a:p>
            <a:r>
              <a:rPr lang="en-US" dirty="0"/>
              <a:t>Identify the accountable and responsible roles</a:t>
            </a:r>
          </a:p>
          <a:p>
            <a:r>
              <a:rPr lang="en-US" dirty="0"/>
              <a:t>Establish what management claims are in place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en-US" dirty="0" smtClean="0"/>
              <a:t>and </a:t>
            </a:r>
            <a:r>
              <a:rPr lang="en-US" dirty="0"/>
              <a:t>if they are working </a:t>
            </a:r>
            <a:r>
              <a:rPr lang="en-US" dirty="0" smtClean="0"/>
              <a:t>well</a:t>
            </a:r>
            <a:endParaRPr lang="en-US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4556542" y="4451038"/>
            <a:ext cx="38460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/>
            </a:lvl1pPr>
          </a:lstStyle>
          <a:p>
            <a:pPr marL="342900" indent="-342900">
              <a:buFont typeface="+mj-lt"/>
              <a:buAutoNum type="arabicPeriod"/>
            </a:pPr>
            <a:r>
              <a:rPr lang="en-US" dirty="0"/>
              <a:t>Extract the audit steps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Check and adapt so that all key audit questions are covered</a:t>
            </a:r>
          </a:p>
        </p:txBody>
      </p:sp>
      <p:grpSp>
        <p:nvGrpSpPr>
          <p:cNvPr id="20" name="Grupo 19"/>
          <p:cNvGrpSpPr/>
          <p:nvPr/>
        </p:nvGrpSpPr>
        <p:grpSpPr>
          <a:xfrm>
            <a:off x="1842657" y="5185651"/>
            <a:ext cx="294872" cy="276719"/>
            <a:chOff x="2643773" y="331416"/>
            <a:chExt cx="294872" cy="294872"/>
          </a:xfrm>
        </p:grpSpPr>
        <p:sp>
          <p:nvSpPr>
            <p:cNvPr id="21" name="Seta para baixo 20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2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grpSp>
        <p:nvGrpSpPr>
          <p:cNvPr id="23" name="Grupo 22"/>
          <p:cNvGrpSpPr/>
          <p:nvPr/>
        </p:nvGrpSpPr>
        <p:grpSpPr>
          <a:xfrm rot="16200000">
            <a:off x="4228804" y="4662635"/>
            <a:ext cx="294872" cy="301208"/>
            <a:chOff x="2643773" y="331416"/>
            <a:chExt cx="294872" cy="294872"/>
          </a:xfrm>
        </p:grpSpPr>
        <p:sp>
          <p:nvSpPr>
            <p:cNvPr id="24" name="Seta para baixo 23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5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  <p:sp>
        <p:nvSpPr>
          <p:cNvPr id="26" name="CaixaDeTexto 25"/>
          <p:cNvSpPr txBox="1"/>
          <p:nvPr/>
        </p:nvSpPr>
        <p:spPr>
          <a:xfrm>
            <a:off x="4606290" y="3428891"/>
            <a:ext cx="4537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Use the information in related </a:t>
            </a:r>
            <a:r>
              <a:rPr lang="en-US" sz="1600" b="1" dirty="0" smtClean="0"/>
              <a:t>Audit Matrices</a:t>
            </a:r>
            <a:r>
              <a:rPr lang="en-US" sz="1600" dirty="0" smtClean="0"/>
              <a:t> at Criteria, Information Required and Analysis Method levels as work base and extend as necessary</a:t>
            </a:r>
            <a:endParaRPr lang="en-US" sz="1600" dirty="0"/>
          </a:p>
        </p:txBody>
      </p:sp>
      <p:grpSp>
        <p:nvGrpSpPr>
          <p:cNvPr id="27" name="Grupo 22"/>
          <p:cNvGrpSpPr/>
          <p:nvPr/>
        </p:nvGrpSpPr>
        <p:grpSpPr>
          <a:xfrm rot="16200000">
            <a:off x="4189291" y="3753869"/>
            <a:ext cx="294872" cy="301208"/>
            <a:chOff x="2643773" y="331416"/>
            <a:chExt cx="294872" cy="294872"/>
          </a:xfrm>
        </p:grpSpPr>
        <p:sp>
          <p:nvSpPr>
            <p:cNvPr id="28" name="Seta para baixo 23"/>
            <p:cNvSpPr/>
            <p:nvPr/>
          </p:nvSpPr>
          <p:spPr>
            <a:xfrm>
              <a:off x="2643773" y="331416"/>
              <a:ext cx="294872" cy="294872"/>
            </a:xfrm>
            <a:prstGeom prst="downArrow">
              <a:avLst>
                <a:gd name="adj1" fmla="val 55000"/>
                <a:gd name="adj2" fmla="val 45000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</p:sp>
        <p:sp>
          <p:nvSpPr>
            <p:cNvPr id="29" name="Seta para baixo 4"/>
            <p:cNvSpPr/>
            <p:nvPr/>
          </p:nvSpPr>
          <p:spPr>
            <a:xfrm>
              <a:off x="2710119" y="331416"/>
              <a:ext cx="162180" cy="22189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spcFirstLastPara="0" vert="horz" wrap="square" lIns="16510" tIns="16510" rIns="16510" bIns="1651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 noProof="0"/>
            </a:p>
          </p:txBody>
        </p:sp>
      </p:grpSp>
    </p:spTree>
    <p:extLst>
      <p:ext uri="{BB962C8B-B14F-4D97-AF65-F5344CB8AC3E}">
        <p14:creationId xmlns:p14="http://schemas.microsoft.com/office/powerpoint/2010/main" val="21633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6D254-8658-4DCB-8A7E-B7759A5AB36E}" type="datetime1">
              <a:rPr lang="pt-PT" smtClean="0"/>
              <a:t>02/02/2017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SAI Identification</a:t>
            </a:r>
            <a:endParaRPr lang="pt-PT" dirty="0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A8896-C3CE-4918-996A-562AAB5EDFF5}" type="slidenum">
              <a:rPr lang="pt-PT" smtClean="0"/>
              <a:pPr/>
              <a:t>8</a:t>
            </a:fld>
            <a:endParaRPr lang="pt-PT"/>
          </a:p>
        </p:txBody>
      </p:sp>
      <p:sp>
        <p:nvSpPr>
          <p:cNvPr id="2" name="Retângulo 1"/>
          <p:cNvSpPr/>
          <p:nvPr/>
        </p:nvSpPr>
        <p:spPr>
          <a:xfrm>
            <a:off x="341494" y="3477182"/>
            <a:ext cx="84610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 </a:t>
            </a:r>
            <a:r>
              <a:rPr lang="en-GB" sz="2000" dirty="0"/>
              <a:t>template </a:t>
            </a:r>
            <a:r>
              <a:rPr lang="en-GB" sz="2000" b="1" dirty="0"/>
              <a:t>activity plan</a:t>
            </a:r>
            <a:r>
              <a:rPr lang="en-GB" sz="2000" dirty="0"/>
              <a:t>, which includes the subject, criteria and scope is produced, as well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Audit matrices </a:t>
            </a:r>
            <a:r>
              <a:rPr lang="en-GB" sz="2000" dirty="0"/>
              <a:t>to help recording the </a:t>
            </a:r>
            <a:r>
              <a:rPr lang="en-GB" sz="2000" b="1" dirty="0"/>
              <a:t>findings </a:t>
            </a:r>
            <a:r>
              <a:rPr lang="en-GB" sz="2000" dirty="0"/>
              <a:t>during the IT audit </a:t>
            </a:r>
            <a:r>
              <a:rPr lang="en-GB" sz="2000" dirty="0" smtClean="0"/>
              <a:t>conduct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 central </a:t>
            </a:r>
            <a:r>
              <a:rPr lang="en-GB" sz="2000" dirty="0"/>
              <a:t>point to help the auditor interpreting and judging against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en-GB" sz="2000" dirty="0" smtClean="0"/>
              <a:t>the </a:t>
            </a:r>
            <a:r>
              <a:rPr lang="en-GB" sz="2000" b="1" dirty="0"/>
              <a:t>audit questions </a:t>
            </a:r>
            <a:r>
              <a:rPr lang="en-GB" sz="2000" dirty="0"/>
              <a:t>previously raised at the planning </a:t>
            </a:r>
            <a:r>
              <a:rPr lang="en-GB" sz="2000" dirty="0" smtClean="0"/>
              <a:t>stage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Possibility to share with the community in the project” Control Space of e-Government” (the </a:t>
            </a:r>
            <a:r>
              <a:rPr lang="en-GB" sz="2000" b="1" dirty="0"/>
              <a:t>CUBE</a:t>
            </a:r>
            <a:r>
              <a:rPr lang="en-GB" sz="2000" dirty="0"/>
              <a:t>), an EUROSAI </a:t>
            </a:r>
            <a:r>
              <a:rPr lang="en-GB" sz="2000" dirty="0" smtClean="0"/>
              <a:t>initiative</a:t>
            </a:r>
            <a:endParaRPr lang="en-GB" sz="2000" dirty="0"/>
          </a:p>
        </p:txBody>
      </p:sp>
      <p:sp>
        <p:nvSpPr>
          <p:cNvPr id="3" name="Retângulo 2"/>
          <p:cNvSpPr/>
          <p:nvPr/>
        </p:nvSpPr>
        <p:spPr>
          <a:xfrm>
            <a:off x="4391376" y="1279905"/>
            <a:ext cx="38720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To ensure that the audit process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en-GB" sz="2000" dirty="0" smtClean="0"/>
              <a:t>is </a:t>
            </a:r>
            <a:r>
              <a:rPr lang="en-GB" sz="2000" dirty="0"/>
              <a:t>preserved to enable subsequent verification, monitoring and share of the audit analysis procedures (ISSAI 100 PARAGRAPH 42),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en-GB" sz="2000" dirty="0" smtClean="0"/>
              <a:t>the </a:t>
            </a:r>
            <a:r>
              <a:rPr lang="en-GB" sz="2000" dirty="0"/>
              <a:t>tool </a:t>
            </a:r>
            <a:r>
              <a:rPr lang="en-GB" sz="2000" dirty="0" smtClean="0"/>
              <a:t>produces:</a:t>
            </a:r>
            <a:endParaRPr lang="en-GB" sz="20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340" y="882469"/>
            <a:ext cx="3822668" cy="2531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03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197</TotalTime>
  <Words>467</Words>
  <Application>Microsoft Office PowerPoint</Application>
  <PresentationFormat>Apresentação no Ecrã (4:3)</PresentationFormat>
  <Paragraphs>81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Joao Cardoso</dc:creator>
  <cp:lastModifiedBy>Joao Cardoso</cp:lastModifiedBy>
  <cp:revision>33</cp:revision>
  <dcterms:created xsi:type="dcterms:W3CDTF">2017-02-01T16:26:59Z</dcterms:created>
  <dcterms:modified xsi:type="dcterms:W3CDTF">2017-02-02T08:36:57Z</dcterms:modified>
</cp:coreProperties>
</file>