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7" r:id="rId1"/>
    <p:sldMasterId id="2147483984" r:id="rId2"/>
    <p:sldMasterId id="2147483998" r:id="rId3"/>
  </p:sldMasterIdLst>
  <p:notesMasterIdLst>
    <p:notesMasterId r:id="rId24"/>
  </p:notesMasterIdLst>
  <p:handoutMasterIdLst>
    <p:handoutMasterId r:id="rId25"/>
  </p:handoutMasterIdLst>
  <p:sldIdLst>
    <p:sldId id="802" r:id="rId4"/>
    <p:sldId id="974" r:id="rId5"/>
    <p:sldId id="923" r:id="rId6"/>
    <p:sldId id="924" r:id="rId7"/>
    <p:sldId id="936" r:id="rId8"/>
    <p:sldId id="942" r:id="rId9"/>
    <p:sldId id="952" r:id="rId10"/>
    <p:sldId id="949" r:id="rId11"/>
    <p:sldId id="976" r:id="rId12"/>
    <p:sldId id="982" r:id="rId13"/>
    <p:sldId id="984" r:id="rId14"/>
    <p:sldId id="986" r:id="rId15"/>
    <p:sldId id="988" r:id="rId16"/>
    <p:sldId id="990" r:id="rId17"/>
    <p:sldId id="992" r:id="rId18"/>
    <p:sldId id="994" r:id="rId19"/>
    <p:sldId id="995" r:id="rId20"/>
    <p:sldId id="979" r:id="rId21"/>
    <p:sldId id="996" r:id="rId22"/>
    <p:sldId id="906" r:id="rId23"/>
  </p:sldIdLst>
  <p:sldSz cx="9144000" cy="6858000" type="screen4x3"/>
  <p:notesSz cx="6797675" cy="9926638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33CC"/>
    <a:srgbClr val="68D000"/>
    <a:srgbClr val="18187C"/>
    <a:srgbClr val="7FFE00"/>
    <a:srgbClr val="6FDE00"/>
    <a:srgbClr val="FF99CC"/>
    <a:srgbClr val="FBB5A7"/>
    <a:srgbClr val="F4BF9E"/>
    <a:srgbClr val="FF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0" autoAdjust="0"/>
    <p:restoredTop sz="94718" autoAdjust="0"/>
  </p:normalViewPr>
  <p:slideViewPr>
    <p:cSldViewPr>
      <p:cViewPr varScale="1">
        <p:scale>
          <a:sx n="89" d="100"/>
          <a:sy n="89" d="100"/>
        </p:scale>
        <p:origin x="-1454" y="-67"/>
      </p:cViewPr>
      <p:guideLst>
        <p:guide orient="horz" pos="2376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6CB4BA-3B1B-4D43-9B4D-C722DB3C0FF7}" type="datetime1">
              <a:rPr lang="sk-SK"/>
              <a:pPr/>
              <a:t>19. 4. 2016</a:t>
            </a:fld>
            <a:endParaRPr lang="sk-SK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4DAFEC-FAAA-49E2-842C-81216951E32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4775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EE0C9C5-DEB4-413D-A001-AF69433D1C9F}" type="datetime1">
              <a:rPr lang="sk-SK"/>
              <a:pPr>
                <a:defRPr/>
              </a:pPr>
              <a:t>19. 4. 2016</a:t>
            </a:fld>
            <a:endParaRPr lang="sk-SK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460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5EE163-822D-4085-9784-E54637B12F0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5211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D5C9E-7F52-4FBC-93FA-7992D55C205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F38F-EE4D-4912-856E-00D35DFC03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EABD3-2914-43F8-A0DA-46CF1B9A834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FD4A7-A858-4BAB-95FF-0BA2BD51E0E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DA9B-85B6-4719-8976-7C5DD12AB57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F8048-A418-4E64-A2D9-C3DDB7A80BBC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93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C3A04-12BF-44CA-B7C1-CD804613EA93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63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07BFC-EE08-4B9E-ADC9-91E30A09B074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100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C5B5-4D2D-4264-A55E-AF26B0FA992A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779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31FC0-C2B5-4C89-9A62-02A591E7398A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390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63AD6-84A1-49BB-951B-323B055C5008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83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97768-AA9F-4174-B90F-2D840D8B2FD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F15EF-80DF-4189-97F3-27A2F1F45A31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207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32A62-AFA4-4B63-8558-37F4DB17709B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547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0ABCA-3B7A-45A6-AEC8-8CF9AE3B5BB5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024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72404-28AC-4084-A232-39295403DC64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826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2210-58C7-4820-A703-660F55FAF017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2358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49074-AB5C-4A70-ABCA-0DE40F2DEB3C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9858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EA632-45B9-42F3-8580-C8B2ECBBBBC2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9129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D5C9E-7F52-4FBC-93FA-7992D55C2054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9529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97768-AA9F-4174-B90F-2D840D8B2FDC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764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2669-0534-4921-B267-A7B0C89AB3FA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0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2669-0534-4921-B267-A7B0C89AB3F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ADA21-C093-48FC-B956-0595D8A126E5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549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CD4C-8DA7-4B1D-915A-B53430716384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793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A302-7907-42E7-B3F3-1086FD85D621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052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F5ADE-E69F-4FAE-95D0-94C5813D33C6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5163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1C269-6655-46CA-A154-7FDCE0DC6978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854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E6A86-4177-45B7-8817-68FCE5CAA9CF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006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F38F-EE4D-4912-856E-00D35DFC03F1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5102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EABD3-2914-43F8-A0DA-46CF1B9A8349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366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FD4A7-A858-4BAB-95FF-0BA2BD51E0EF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2176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DA9B-85B6-4719-8976-7C5DD12AB576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29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ADA21-C093-48FC-B956-0595D8A126E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CD4C-8DA7-4B1D-915A-B5343071638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A302-7907-42E7-B3F3-1086FD85D62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F5ADE-E69F-4FAE-95D0-94C5813D33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1C269-6655-46CA-A154-7FDCE0DC697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E6A86-4177-45B7-8817-68FCE5CAA9C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100000">
              <a:srgbClr val="0000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sk-SK"/>
              <a:t>September 2009</a:t>
            </a:r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sk-SK"/>
              <a:t>Juraj Kolarovič, Slovak Republic SAO</a:t>
            </a:r>
          </a:p>
        </p:txBody>
      </p:sp>
      <p:sp>
        <p:nvSpPr>
          <p:cNvPr id="36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70101AB-0009-4AC0-AFCA-81D63C9B6D10}" type="slidenum">
              <a:rPr lang="sk-SK"/>
              <a:pPr>
                <a:defRPr/>
              </a:pPr>
              <a:t>‹#›</a:t>
            </a:fld>
            <a:fld id="{AFC28FF4-24E0-453F-9A7D-DD5FCA587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  <p:sldLayoutId id="214748398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sk-SK">
                <a:solidFill>
                  <a:srgbClr val="000000"/>
                </a:solidFill>
                <a:cs typeface="+mn-cs"/>
              </a:rPr>
              <a:t>September 2009</a:t>
            </a:r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k-SK">
                <a:solidFill>
                  <a:srgbClr val="000000"/>
                </a:solidFill>
                <a:ea typeface="ＭＳ Ｐゴシック" pitchFamily="-110" charset="-128"/>
                <a:cs typeface="+mn-cs"/>
              </a:rPr>
              <a:t>Juraj Kolarovič, Slovak Republic SAO</a:t>
            </a:r>
          </a:p>
        </p:txBody>
      </p:sp>
      <p:sp>
        <p:nvSpPr>
          <p:cNvPr id="36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8819105-0F7F-4413-BD1F-E44C3FAF697C}" type="slidenum">
              <a:rPr lang="sk-SK">
                <a:solidFill>
                  <a:srgbClr val="000000"/>
                </a:solidFill>
                <a:ea typeface="ＭＳ Ｐゴシック" pitchFamily="-110" charset="-128"/>
                <a:cs typeface="+mn-cs"/>
              </a:rPr>
              <a:pPr>
                <a:defRPr/>
              </a:pPr>
              <a:t>‹#›</a:t>
            </a:fld>
            <a:fld id="{5FE71E4F-5D99-4DB7-A454-3BF0ABD04557}" type="slidenum">
              <a:rPr lang="sk-SK">
                <a:solidFill>
                  <a:srgbClr val="000000"/>
                </a:solidFill>
                <a:ea typeface="ＭＳ Ｐゴシック" pitchFamily="-110" charset="-128"/>
                <a:cs typeface="+mn-cs"/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900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100000">
              <a:srgbClr val="0000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sk-SK">
                <a:solidFill>
                  <a:srgbClr val="000000"/>
                </a:solidFill>
              </a:rPr>
              <a:t>September 2009</a:t>
            </a:r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sk-SK">
                <a:solidFill>
                  <a:srgbClr val="000000"/>
                </a:solidFill>
              </a:rPr>
              <a:t>Juraj Kolarovič, Slovak Republic SAO</a:t>
            </a:r>
          </a:p>
        </p:txBody>
      </p:sp>
      <p:sp>
        <p:nvSpPr>
          <p:cNvPr id="36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70101AB-0009-4AC0-AFCA-81D63C9B6D10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fld id="{AFC28FF4-24E0-453F-9A7D-DD5FCA587A3B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35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  <p:sldLayoutId id="214748401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rgbClr val="0000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785225" cy="48244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sk-SK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135000"/>
              </a:lnSpc>
              <a:buFontTx/>
              <a:buNone/>
            </a:pPr>
            <a:endParaRPr lang="sk-SK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135000"/>
              </a:lnSpc>
              <a:buFontTx/>
              <a:buNone/>
            </a:pPr>
            <a:endParaRPr lang="sk-SK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135000"/>
              </a:lnSpc>
              <a:buFontTx/>
              <a:buNone/>
            </a:pPr>
            <a:r>
              <a:rPr lang="sk-SK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Self-Government</a:t>
            </a:r>
            <a:r>
              <a:rPr lang="sk-SK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 &amp; Slovak SAO Audit</a:t>
            </a:r>
          </a:p>
          <a:p>
            <a:pPr algn="ctr" eaLnBrk="1" hangingPunct="1">
              <a:lnSpc>
                <a:spcPct val="135000"/>
              </a:lnSpc>
              <a:buFontTx/>
              <a:buNone/>
            </a:pPr>
            <a:endParaRPr lang="sk-SK" sz="2800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sk-SK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by</a:t>
            </a:r>
          </a:p>
          <a:p>
            <a:pPr algn="ctr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sk-SK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Juraj </a:t>
            </a:r>
            <a:r>
              <a:rPr lang="sk-SK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Kolarovic</a:t>
            </a:r>
          </a:p>
          <a:p>
            <a:pPr algn="ctr" eaLnBrk="1" hangingPunct="1">
              <a:lnSpc>
                <a:spcPct val="135000"/>
              </a:lnSpc>
              <a:buNone/>
            </a:pPr>
            <a:r>
              <a:rPr lang="sk-SK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The</a:t>
            </a:r>
            <a:r>
              <a:rPr lang="sk-SK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 </a:t>
            </a:r>
            <a:r>
              <a:rPr lang="sk-SK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Supreme</a:t>
            </a:r>
            <a:r>
              <a:rPr lang="sk-SK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 Audit Office </a:t>
            </a:r>
            <a:r>
              <a:rPr lang="sk-SK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of</a:t>
            </a:r>
            <a:r>
              <a:rPr lang="sk-SK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 </a:t>
            </a:r>
            <a:r>
              <a:rPr lang="sk-SK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the</a:t>
            </a:r>
            <a:r>
              <a:rPr lang="sk-SK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 Slovak </a:t>
            </a:r>
            <a:r>
              <a:rPr lang="sk-SK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Republic</a:t>
            </a:r>
            <a:endParaRPr lang="sk-SK" sz="2000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pic>
        <p:nvPicPr>
          <p:cNvPr id="16388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3475" y="685800"/>
            <a:ext cx="17954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249650" y="1439176"/>
            <a:ext cx="8570822" cy="5009164"/>
          </a:xfrm>
          <a:prstGeom prst="roundRect">
            <a:avLst>
              <a:gd name="adj" fmla="val 4602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r>
              <a:rPr lang="en-US" sz="26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606810" y="1772816"/>
            <a:ext cx="7858180" cy="1214446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/>
        </p:spPr>
        <p:txBody>
          <a:bodyPr rot="10800000" vert="horz" wrap="none" lIns="91418" tIns="45709" rIns="91418" bIns="45709" anchor="ctr"/>
          <a:lstStyle/>
          <a:p>
            <a:pPr algn="ctr">
              <a:defRPr/>
            </a:pPr>
            <a:endParaRPr lang="sk-SK" sz="2400">
              <a:solidFill>
                <a:srgbClr val="0000FF"/>
              </a:solidFill>
              <a:latin typeface="Times New Roman" charset="0"/>
              <a:ea typeface="ＭＳ Ｐゴシック" charset="-128"/>
            </a:endParaRPr>
          </a:p>
          <a:p>
            <a:pPr algn="ctr">
              <a:defRPr/>
            </a:pPr>
            <a:endParaRPr lang="sk-SK" sz="240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</a:endParaRPr>
          </a:p>
          <a:p>
            <a:pPr algn="ctr">
              <a:defRPr/>
            </a:pPr>
            <a:endParaRPr lang="sk-SK" sz="2200" b="1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defRPr/>
            </a:pPr>
            <a:endParaRPr lang="sk-SK" sz="2200" b="1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defRPr/>
            </a:pPr>
            <a:endParaRPr lang="sk-SK" sz="2200" b="1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defRPr/>
            </a:pPr>
            <a:endParaRPr lang="sk-SK" sz="2200" b="1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defRPr/>
            </a:pPr>
            <a:endParaRPr lang="sk-SK" sz="2200" b="1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defRPr/>
            </a:pPr>
            <a:endParaRPr lang="sk-SK" sz="2200" b="1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606810" y="1844824"/>
            <a:ext cx="360515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sk-SK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5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Degree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Self-Sufficiency</a:t>
            </a:r>
            <a:r>
              <a:rPr lang="sk-SK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sk-SK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500"/>
              </a:lnSpc>
            </a:pPr>
            <a:endParaRPr lang="sk-SK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500"/>
              </a:lnSpc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DoSS</a:t>
            </a:r>
            <a:r>
              <a:rPr lang="sk-SK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 </a:t>
            </a:r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OI</a:t>
            </a:r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/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</a:t>
            </a:r>
            <a:endParaRPr lang="sk-SK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sk-SK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sk-SK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>
            <a:off x="4211960" y="1987130"/>
            <a:ext cx="4074816" cy="78581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</a:t>
            </a:r>
            <a:r>
              <a:rPr lang="en-US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which extent is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municipality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able to finance own competences?</a:t>
            </a:r>
            <a:endParaRPr kumimoji="0" lang="sk-SK" sz="2000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Obdĺžnik 4"/>
          <p:cNvSpPr/>
          <p:nvPr/>
        </p:nvSpPr>
        <p:spPr bwMode="auto">
          <a:xfrm>
            <a:off x="755576" y="3276175"/>
            <a:ext cx="463666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</a:t>
            </a:r>
            <a:r>
              <a:rPr kumimoji="0" lang="sk-SK" sz="2000" b="1" i="0" u="none" strike="noStrike" cap="none" normalizeH="0" dirty="0" smtClean="0">
                <a:ln>
                  <a:noFill/>
                </a:ln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SS</a:t>
            </a:r>
            <a:r>
              <a:rPr kumimoji="0" lang="sk-SK" sz="2000" b="1" i="0" u="none" strike="noStrike" cap="none" normalizeH="0" baseline="-25000" dirty="0" smtClean="0">
                <a:ln>
                  <a:noFill/>
                </a:ln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34" name="Obdĺžnik 33"/>
          <p:cNvSpPr/>
          <p:nvPr/>
        </p:nvSpPr>
        <p:spPr bwMode="auto">
          <a:xfrm>
            <a:off x="1318748" y="3281975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35" name="Obdĺžnik 34"/>
          <p:cNvSpPr/>
          <p:nvPr/>
        </p:nvSpPr>
        <p:spPr bwMode="auto">
          <a:xfrm>
            <a:off x="1796279" y="3276175"/>
            <a:ext cx="3439573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dirty="0" err="1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Degree</a:t>
            </a:r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err="1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</a:t>
            </a:r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err="1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Self-Sufficiency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8" name="Obdĺžnik 37"/>
          <p:cNvSpPr/>
          <p:nvPr/>
        </p:nvSpPr>
        <p:spPr bwMode="auto">
          <a:xfrm>
            <a:off x="606810" y="3907904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OI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1316460" y="3887097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1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=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0" name="Obdĺžnik 39"/>
          <p:cNvSpPr/>
          <p:nvPr/>
        </p:nvSpPr>
        <p:spPr bwMode="auto">
          <a:xfrm>
            <a:off x="1775949" y="3907904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own</a:t>
            </a:r>
            <a:r>
              <a:rPr lang="en-US" sz="200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income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5" name="Obdĺžnik 44"/>
          <p:cNvSpPr/>
          <p:nvPr/>
        </p:nvSpPr>
        <p:spPr bwMode="auto">
          <a:xfrm>
            <a:off x="618678" y="4460989"/>
            <a:ext cx="463667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TI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7" name="Obdĺžnik 46"/>
          <p:cNvSpPr/>
          <p:nvPr/>
        </p:nvSpPr>
        <p:spPr bwMode="auto">
          <a:xfrm>
            <a:off x="1335535" y="4460989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1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=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9" name="Obdĺžnik 48"/>
          <p:cNvSpPr/>
          <p:nvPr/>
        </p:nvSpPr>
        <p:spPr bwMode="auto">
          <a:xfrm>
            <a:off x="1775948" y="4460989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total income </a:t>
            </a:r>
            <a:r>
              <a:rPr lang="sk-SK" sz="200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Päťuholník 1"/>
          <p:cNvSpPr/>
          <p:nvPr/>
        </p:nvSpPr>
        <p:spPr bwMode="auto">
          <a:xfrm rot="5400000">
            <a:off x="6246776" y="2292592"/>
            <a:ext cx="1160896" cy="3192558"/>
          </a:xfrm>
          <a:prstGeom prst="homePlate">
            <a:avLst/>
          </a:prstGeom>
          <a:gradFill flip="none" rotWithShape="1">
            <a:gsLst>
              <a:gs pos="0">
                <a:schemeClr val="tx1"/>
              </a:gs>
              <a:gs pos="99000">
                <a:srgbClr val="0033CC"/>
              </a:gs>
              <a:gs pos="100000">
                <a:srgbClr val="0033CC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 ≥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SS</a:t>
            </a:r>
            <a:r>
              <a:rPr kumimoji="0" lang="sk-SK" sz="2000" b="1" i="0" u="none" strike="noStrike" cap="none" normalizeH="0" baseline="-2500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Obdĺžnik 2"/>
          <p:cNvSpPr/>
          <p:nvPr/>
        </p:nvSpPr>
        <p:spPr bwMode="auto">
          <a:xfrm>
            <a:off x="5292080" y="4689589"/>
            <a:ext cx="3131423" cy="13826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% s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hare of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own income on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own resources </a:t>
            </a:r>
            <a:endParaRPr kumimoji="0" lang="sk-SK" sz="20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3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24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8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29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31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II.  Slovak SAO Audit – </a:t>
            </a:r>
            <a:r>
              <a:rPr lang="sk-SK" sz="22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Audit Examples</a:t>
            </a: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Degree of Self-Sufficiency</a:t>
            </a:r>
            <a:r>
              <a:rPr lang="sk-SK" sz="2200" b="0" baseline="-2500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1</a:t>
            </a:r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 Indicator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endParaRPr/>
          </a:p>
        </p:txBody>
      </p:sp>
      <p:sp>
        <p:nvSpPr>
          <p:cNvPr id="32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148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277799" y="1439176"/>
            <a:ext cx="8642830" cy="5009164"/>
          </a:xfrm>
          <a:prstGeom prst="roundRect">
            <a:avLst>
              <a:gd name="adj" fmla="val 4602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r>
              <a:rPr lang="en-US" sz="26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642910" y="2317720"/>
            <a:ext cx="7858180" cy="1399311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/>
        </p:spPr>
        <p:txBody>
          <a:bodyPr rot="10800000" vert="horz" wrap="none" lIns="91418" tIns="45709" rIns="91418" bIns="45709" anchor="ctr"/>
          <a:lstStyle/>
          <a:p>
            <a:pPr algn="ctr">
              <a:defRPr/>
            </a:pPr>
            <a:endParaRPr lang="sk-SK" sz="2400">
              <a:solidFill>
                <a:srgbClr val="0000FF"/>
              </a:solidFill>
              <a:latin typeface="Times New Roman" charset="0"/>
              <a:ea typeface="ＭＳ Ｐゴシック" charset="-128"/>
            </a:endParaRPr>
          </a:p>
          <a:p>
            <a:pPr algn="ctr">
              <a:defRPr/>
            </a:pPr>
            <a:endParaRPr lang="sk-SK" sz="240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</a:endParaRPr>
          </a:p>
          <a:p>
            <a:pPr algn="ctr">
              <a:defRPr/>
            </a:pPr>
            <a:endParaRPr lang="sk-SK" sz="2200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defRPr/>
            </a:pPr>
            <a:endParaRPr lang="sk-SK" sz="2200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defRPr/>
            </a:pPr>
            <a:endParaRPr lang="sk-SK" sz="2200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defRPr/>
            </a:pPr>
            <a:endParaRPr lang="sk-SK" sz="2200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defRPr/>
            </a:pPr>
            <a:endParaRPr lang="sk-SK" sz="2200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defRPr/>
            </a:pPr>
            <a:endParaRPr lang="sk-SK" sz="220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683568" y="2317720"/>
            <a:ext cx="3024336" cy="11112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/>
            <a:endParaRPr lang="sk-SK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lnSpc>
                <a:spcPts val="1500"/>
              </a:lnSpc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Tax power 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algn="ctr">
              <a:lnSpc>
                <a:spcPts val="1500"/>
              </a:lnSpc>
            </a:pPr>
            <a:endParaRPr lang="sk-SK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lnSpc>
                <a:spcPts val="1500"/>
              </a:lnSpc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TP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= 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OI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/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algn="ctr">
              <a:lnSpc>
                <a:spcPts val="1500"/>
              </a:lnSpc>
            </a:pPr>
            <a:endParaRPr lang="sk-SK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/>
            <a:endParaRPr lang="sk-SK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>
            <a:off x="4000496" y="2532034"/>
            <a:ext cx="4286280" cy="10409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How big is the tax yield</a:t>
            </a: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of the </a:t>
            </a:r>
            <a:endParaRPr lang="sk-SK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r>
              <a:rPr lang="sk-S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municipality</a:t>
            </a: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?</a:t>
            </a:r>
          </a:p>
          <a:p>
            <a:r>
              <a:rPr lang="sk-SK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    (</a:t>
            </a: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for example from property tax</a:t>
            </a:r>
            <a:r>
              <a:rPr lang="sk-SK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)  </a:t>
            </a:r>
          </a:p>
        </p:txBody>
      </p:sp>
      <p:sp>
        <p:nvSpPr>
          <p:cNvPr id="5" name="Obdĺžnik 4"/>
          <p:cNvSpPr/>
          <p:nvPr/>
        </p:nvSpPr>
        <p:spPr bwMode="auto">
          <a:xfrm>
            <a:off x="683568" y="3873808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TP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1019218" y="3873808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35" name="Obdĺžnik 34"/>
          <p:cNvSpPr/>
          <p:nvPr/>
        </p:nvSpPr>
        <p:spPr bwMode="auto">
          <a:xfrm>
            <a:off x="1467394" y="3873808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tax</a:t>
            </a:r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power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38" name="Obdĺžnik 37"/>
          <p:cNvSpPr/>
          <p:nvPr/>
        </p:nvSpPr>
        <p:spPr bwMode="auto">
          <a:xfrm>
            <a:off x="683568" y="4437112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OI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1010196" y="4437112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=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0" name="Obdĺžnik 39"/>
          <p:cNvSpPr/>
          <p:nvPr/>
        </p:nvSpPr>
        <p:spPr bwMode="auto">
          <a:xfrm>
            <a:off x="1467395" y="4437112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own</a:t>
            </a:r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income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44" name="Obdĺžnik 43"/>
          <p:cNvSpPr/>
          <p:nvPr/>
        </p:nvSpPr>
        <p:spPr bwMode="auto">
          <a:xfrm>
            <a:off x="683568" y="4996842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6" name="Obdĺžnik 45"/>
          <p:cNvSpPr/>
          <p:nvPr/>
        </p:nvSpPr>
        <p:spPr bwMode="auto">
          <a:xfrm>
            <a:off x="1010196" y="4996842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=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8" name="Obdĺžnik 47"/>
          <p:cNvSpPr/>
          <p:nvPr/>
        </p:nvSpPr>
        <p:spPr bwMode="auto">
          <a:xfrm>
            <a:off x="1467396" y="4996842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residents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2" name="Obdĺžnik 1"/>
          <p:cNvSpPr/>
          <p:nvPr/>
        </p:nvSpPr>
        <p:spPr bwMode="auto">
          <a:xfrm>
            <a:off x="4000496" y="4157898"/>
            <a:ext cx="4246240" cy="12961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Expresses total tax income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per one resident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of municipality </a:t>
            </a: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ctr"/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4" name="Obdĺžnik 3"/>
          <p:cNvSpPr/>
          <p:nvPr/>
        </p:nvSpPr>
        <p:spPr bwMode="auto">
          <a:xfrm>
            <a:off x="642910" y="1556792"/>
            <a:ext cx="6335406" cy="6480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Additional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indicator of Degree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of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Self-Sufficiency</a:t>
            </a:r>
            <a:r>
              <a:rPr lang="sk-SK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1 </a:t>
            </a:r>
            <a:r>
              <a:rPr lang="sk-SK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ndicator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:</a:t>
            </a:r>
          </a:p>
        </p:txBody>
      </p:sp>
      <p:grpSp>
        <p:nvGrpSpPr>
          <p:cNvPr id="24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28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9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0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31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II.  Slovak SAO Audit – </a:t>
            </a:r>
            <a:r>
              <a:rPr lang="sk-SK" sz="22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Audit Examples</a:t>
            </a: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Degree of Self-Sufficiency</a:t>
            </a:r>
            <a:r>
              <a:rPr lang="sk-SK" sz="2200" b="0" baseline="-2500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1 </a:t>
            </a:r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Indicator– Additional Indicator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endParaRPr/>
          </a:p>
        </p:txBody>
      </p:sp>
      <p:sp>
        <p:nvSpPr>
          <p:cNvPr id="33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1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rgbClr val="0000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249650" y="1444172"/>
            <a:ext cx="8570822" cy="5009164"/>
          </a:xfrm>
          <a:prstGeom prst="roundRect">
            <a:avLst>
              <a:gd name="adj" fmla="val 4602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 defTabSz="9141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+mn-cs"/>
              </a:rPr>
              <a:t> </a:t>
            </a: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606810" y="1772816"/>
            <a:ext cx="7858180" cy="1368152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/>
        </p:spPr>
        <p:txBody>
          <a:bodyPr rot="10800000" vert="horz" wrap="none" lIns="91418" tIns="45709" rIns="91418" bIns="45709" anchor="ctr"/>
          <a:lstStyle/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0">
              <a:solidFill>
                <a:srgbClr val="0000FF"/>
              </a:solidFill>
              <a:latin typeface="Times New Roman" charset="0"/>
              <a:ea typeface="ＭＳ Ｐゴシック" charset="-128"/>
              <a:cs typeface="+mn-cs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-128"/>
              <a:cs typeface="+mn-cs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606810" y="1844824"/>
            <a:ext cx="3389126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Degree </a:t>
            </a:r>
            <a:r>
              <a:rPr lang="en-US" b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of </a:t>
            </a:r>
            <a:r>
              <a:rPr lang="en-US" b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Self-Sufficiency</a:t>
            </a:r>
            <a:r>
              <a:rPr lang="sk-SK" b="0" baseline="-250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</a:t>
            </a:r>
            <a:endParaRPr lang="en-US" b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SS</a:t>
            </a:r>
            <a:r>
              <a:rPr lang="sk-SK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  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=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OI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+ T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)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/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TI </a:t>
            </a:r>
            <a:endParaRPr lang="sk-SK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>
            <a:off x="3995936" y="1916832"/>
            <a:ext cx="4290840" cy="10801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extent is the municipality </a:t>
            </a:r>
          </a:p>
          <a:p>
            <a:r>
              <a:rPr lang="sk-SK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</a:t>
            </a:r>
            <a:r>
              <a:rPr lang="en-US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finance 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 and transferred</a:t>
            </a:r>
            <a:endParaRPr lang="sk-SK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competences</a:t>
            </a:r>
            <a:r>
              <a:rPr lang="en-US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sk-SK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 bwMode="auto">
          <a:xfrm>
            <a:off x="850646" y="3284984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Do</a:t>
            </a:r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SS</a:t>
            </a:r>
            <a:r>
              <a:rPr lang="sk-SK" baseline="-2500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2</a:t>
            </a:r>
          </a:p>
        </p:txBody>
      </p:sp>
      <p:sp>
        <p:nvSpPr>
          <p:cNvPr id="34" name="Obdĺžnik 33"/>
          <p:cNvSpPr/>
          <p:nvPr/>
        </p:nvSpPr>
        <p:spPr bwMode="auto">
          <a:xfrm>
            <a:off x="1423312" y="3349438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=</a:t>
            </a:r>
          </a:p>
        </p:txBody>
      </p:sp>
      <p:sp>
        <p:nvSpPr>
          <p:cNvPr id="35" name="Obdĺžnik 34"/>
          <p:cNvSpPr/>
          <p:nvPr/>
        </p:nvSpPr>
        <p:spPr bwMode="auto">
          <a:xfrm>
            <a:off x="1872992" y="3280657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degree of Self-Sufficiency</a:t>
            </a:r>
          </a:p>
        </p:txBody>
      </p:sp>
      <p:sp>
        <p:nvSpPr>
          <p:cNvPr id="38" name="Obdĺžnik 37"/>
          <p:cNvSpPr/>
          <p:nvPr/>
        </p:nvSpPr>
        <p:spPr bwMode="auto">
          <a:xfrm>
            <a:off x="683568" y="3869432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OI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1414347" y="3886224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=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0" name="Obdĺžnik 39"/>
          <p:cNvSpPr/>
          <p:nvPr/>
        </p:nvSpPr>
        <p:spPr bwMode="auto">
          <a:xfrm>
            <a:off x="1903314" y="3886224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own</a:t>
            </a:r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 </a:t>
            </a:r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income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44" name="Obdĺžnik 43"/>
          <p:cNvSpPr/>
          <p:nvPr/>
        </p:nvSpPr>
        <p:spPr bwMode="auto">
          <a:xfrm>
            <a:off x="685156" y="4479032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T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5" name="Obdĺžnik 44"/>
          <p:cNvSpPr/>
          <p:nvPr/>
        </p:nvSpPr>
        <p:spPr bwMode="auto">
          <a:xfrm>
            <a:off x="711758" y="5072943"/>
            <a:ext cx="463667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TI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6" name="Obdĺžnik 45"/>
          <p:cNvSpPr/>
          <p:nvPr/>
        </p:nvSpPr>
        <p:spPr bwMode="auto">
          <a:xfrm>
            <a:off x="1363272" y="4479032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=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7" name="Obdĺžnik 46"/>
          <p:cNvSpPr/>
          <p:nvPr/>
        </p:nvSpPr>
        <p:spPr bwMode="auto">
          <a:xfrm>
            <a:off x="1443712" y="5039570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=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8" name="Obdĺžnik 47"/>
          <p:cNvSpPr/>
          <p:nvPr/>
        </p:nvSpPr>
        <p:spPr bwMode="auto">
          <a:xfrm>
            <a:off x="1903313" y="4479032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transfers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49" name="Obdĺžnik 48"/>
          <p:cNvSpPr/>
          <p:nvPr/>
        </p:nvSpPr>
        <p:spPr bwMode="auto">
          <a:xfrm>
            <a:off x="1926149" y="5066464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total</a:t>
            </a:r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 </a:t>
            </a:r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income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2" name="Päťuholník 1"/>
          <p:cNvSpPr/>
          <p:nvPr/>
        </p:nvSpPr>
        <p:spPr bwMode="auto">
          <a:xfrm rot="5400000">
            <a:off x="6235903" y="2333607"/>
            <a:ext cx="1160896" cy="3192558"/>
          </a:xfrm>
          <a:prstGeom prst="homePlate">
            <a:avLst/>
          </a:prstGeom>
          <a:gradFill flip="none" rotWithShape="1">
            <a:gsLst>
              <a:gs pos="0">
                <a:schemeClr val="tx1"/>
              </a:gs>
              <a:gs pos="99000">
                <a:srgbClr val="0033CC"/>
              </a:gs>
              <a:gs pos="100000">
                <a:srgbClr val="0033CC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1  ≥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Do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SS</a:t>
            </a:r>
            <a:r>
              <a:rPr lang="sk-SK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2</a:t>
            </a: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28" name="Obdĺžnik 27"/>
          <p:cNvSpPr/>
          <p:nvPr/>
        </p:nvSpPr>
        <p:spPr bwMode="auto">
          <a:xfrm>
            <a:off x="5051331" y="4610212"/>
            <a:ext cx="3192557" cy="13826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share of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</a:t>
            </a: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transfers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</a:p>
          <a:p>
            <a:pPr algn="ctr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 resources</a:t>
            </a: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grpSp>
        <p:nvGrpSpPr>
          <p:cNvPr id="30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31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32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3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36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II.  Slovak SAO Audit – </a:t>
            </a:r>
            <a:r>
              <a:rPr lang="sk-SK" sz="22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Audit Examples</a:t>
            </a: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Degree of Self-Sufficiency</a:t>
            </a:r>
            <a:r>
              <a:rPr lang="sk-SK" sz="2200" b="0" baseline="-2500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2 </a:t>
            </a:r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Indicator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endParaRPr/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9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rgbClr val="0000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272193" y="1439176"/>
            <a:ext cx="8548279" cy="5009164"/>
          </a:xfrm>
          <a:prstGeom prst="roundRect">
            <a:avLst>
              <a:gd name="adj" fmla="val 4602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 defTabSz="9141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 </a:t>
            </a: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623607" y="2305406"/>
            <a:ext cx="7858180" cy="1214446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/>
        </p:spPr>
        <p:txBody>
          <a:bodyPr rot="10800000" vert="horz" wrap="none" lIns="91418" tIns="45709" rIns="91418" bIns="45709" anchor="ctr"/>
          <a:lstStyle/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0">
              <a:solidFill>
                <a:srgbClr val="0000FF"/>
              </a:solidFill>
              <a:latin typeface="+mj-lt"/>
              <a:ea typeface="ＭＳ Ｐゴシック" charset="-128"/>
              <a:cs typeface="+mn-cs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ＭＳ Ｐゴシック" charset="-128"/>
              <a:cs typeface="+mn-cs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683568" y="2305406"/>
            <a:ext cx="3024336" cy="1123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Financial power</a:t>
            </a: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F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=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(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OI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+ T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)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/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sk-SK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>
            <a:off x="4000496" y="2474293"/>
            <a:ext cx="4286280" cy="78581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How stable is the share of repetitive </a:t>
            </a:r>
          </a:p>
          <a:p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income on 1 </a:t>
            </a:r>
            <a:r>
              <a:rPr lang="en-US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 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municipality?</a:t>
            </a:r>
            <a:endParaRPr lang="sk-SK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5" name="Obdĺžnik 4"/>
          <p:cNvSpPr/>
          <p:nvPr/>
        </p:nvSpPr>
        <p:spPr bwMode="auto">
          <a:xfrm>
            <a:off x="689595" y="3943758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F</a:t>
            </a:r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1092813" y="3943758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=</a:t>
            </a:r>
          </a:p>
        </p:txBody>
      </p:sp>
      <p:sp>
        <p:nvSpPr>
          <p:cNvPr id="35" name="Obdĺžnik 34"/>
          <p:cNvSpPr/>
          <p:nvPr/>
        </p:nvSpPr>
        <p:spPr bwMode="auto">
          <a:xfrm>
            <a:off x="1476449" y="3943758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 financial power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8" name="Obdĺžnik 37"/>
          <p:cNvSpPr/>
          <p:nvPr/>
        </p:nvSpPr>
        <p:spPr bwMode="auto">
          <a:xfrm>
            <a:off x="703941" y="4615408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OI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1085227" y="4615408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=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0" name="Obdĺžnik 39"/>
          <p:cNvSpPr/>
          <p:nvPr/>
        </p:nvSpPr>
        <p:spPr bwMode="auto">
          <a:xfrm>
            <a:off x="1476446" y="4615408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 </a:t>
            </a:r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own</a:t>
            </a:r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income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4" name="Obdĺžnik 43"/>
          <p:cNvSpPr/>
          <p:nvPr/>
        </p:nvSpPr>
        <p:spPr bwMode="auto">
          <a:xfrm>
            <a:off x="703941" y="5733256"/>
            <a:ext cx="457200" cy="51267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R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6" name="Obdĺžnik 45"/>
          <p:cNvSpPr/>
          <p:nvPr/>
        </p:nvSpPr>
        <p:spPr bwMode="auto">
          <a:xfrm>
            <a:off x="1140767" y="5733256"/>
            <a:ext cx="335681" cy="52920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=</a:t>
            </a:r>
          </a:p>
        </p:txBody>
      </p:sp>
      <p:sp>
        <p:nvSpPr>
          <p:cNvPr id="48" name="Obdĺžnik 47"/>
          <p:cNvSpPr/>
          <p:nvPr/>
        </p:nvSpPr>
        <p:spPr bwMode="auto">
          <a:xfrm>
            <a:off x="1476445" y="5760993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 residents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21" name="Obdĺžnik 20"/>
          <p:cNvSpPr/>
          <p:nvPr/>
        </p:nvSpPr>
        <p:spPr bwMode="auto">
          <a:xfrm>
            <a:off x="683568" y="5157192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T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22" name="Obdĺžnik 21"/>
          <p:cNvSpPr/>
          <p:nvPr/>
        </p:nvSpPr>
        <p:spPr bwMode="auto">
          <a:xfrm>
            <a:off x="1019249" y="5183333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 =</a:t>
            </a:r>
          </a:p>
        </p:txBody>
      </p:sp>
      <p:sp>
        <p:nvSpPr>
          <p:cNvPr id="23" name="Obdĺžnik 22"/>
          <p:cNvSpPr/>
          <p:nvPr/>
        </p:nvSpPr>
        <p:spPr bwMode="auto">
          <a:xfrm>
            <a:off x="1476449" y="5183333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 transfers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24" name="Obdĺžnik 23"/>
          <p:cNvSpPr/>
          <p:nvPr/>
        </p:nvSpPr>
        <p:spPr bwMode="auto">
          <a:xfrm>
            <a:off x="642910" y="1556792"/>
            <a:ext cx="5657282" cy="6480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Additional indicator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 Degree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Self-Sufficiency</a:t>
            </a:r>
            <a:r>
              <a:rPr lang="sk-SK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2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indicator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:</a:t>
            </a:r>
          </a:p>
        </p:txBody>
      </p:sp>
      <p:sp>
        <p:nvSpPr>
          <p:cNvPr id="28" name="Obdĺžnik 27"/>
          <p:cNvSpPr/>
          <p:nvPr/>
        </p:nvSpPr>
        <p:spPr bwMode="auto">
          <a:xfrm>
            <a:off x="4000496" y="4157898"/>
            <a:ext cx="4246240" cy="12961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Expresses degree of dependency </a:t>
            </a:r>
          </a:p>
          <a:p>
            <a:pPr algn="ctr"/>
            <a:r>
              <a:rPr lang="en-US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on other (external) budgets </a:t>
            </a:r>
            <a:endParaRPr lang="sk-SK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grpSp>
        <p:nvGrpSpPr>
          <p:cNvPr id="30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31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32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3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36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</a:rPr>
              <a:t>II.  Slovak SAO Audit – </a:t>
            </a:r>
            <a:r>
              <a:rPr lang="sk-SK" sz="22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</a:rPr>
              <a:t>Audit Examples</a:t>
            </a: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</a:rPr>
              <a:t>Degree of Self-Sufficiency</a:t>
            </a:r>
            <a:r>
              <a:rPr lang="sk-SK" sz="2200" b="0" baseline="-25000" smtClean="0"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</a:rPr>
              <a:t>2</a:t>
            </a:r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</a:rPr>
              <a:t> – Additional Indicator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  <a:latin typeface="+mj-lt"/>
            </a:endParaRPr>
          </a:p>
          <a:p>
            <a:pPr algn="ctr"/>
            <a:endParaRPr>
              <a:latin typeface="+mj-lt"/>
            </a:endParaRPr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latin typeface="+mj-lt"/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latin typeface="+mj-lt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55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rgbClr val="0000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249650" y="1439176"/>
            <a:ext cx="8572500" cy="5009164"/>
          </a:xfrm>
          <a:prstGeom prst="roundRect">
            <a:avLst>
              <a:gd name="adj" fmla="val 4602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 defTabSz="9141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 </a:t>
            </a: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606810" y="1628800"/>
            <a:ext cx="7858180" cy="1440160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/>
        </p:spPr>
        <p:txBody>
          <a:bodyPr rot="10800000" vert="horz" wrap="none" lIns="91418" tIns="45709" rIns="91418" bIns="45709" anchor="ctr"/>
          <a:lstStyle/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0">
              <a:solidFill>
                <a:srgbClr val="0000FF"/>
              </a:solidFill>
              <a:latin typeface="+mj-lt"/>
              <a:ea typeface="ＭＳ Ｐゴシック" charset="-128"/>
              <a:cs typeface="+mn-cs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ＭＳ Ｐゴシック" charset="-128"/>
              <a:cs typeface="+mn-cs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683568" y="1844824"/>
            <a:ext cx="3024336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Degree of Self-Financing </a:t>
            </a: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DoSF</a:t>
            </a:r>
            <a:r>
              <a:rPr lang="sk-SK" baseline="-2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= VP / BV</a:t>
            </a:r>
          </a:p>
        </p:txBody>
      </p:sp>
      <p:sp>
        <p:nvSpPr>
          <p:cNvPr id="27" name="Zaoblený obdĺžnik 26"/>
          <p:cNvSpPr/>
          <p:nvPr/>
        </p:nvSpPr>
        <p:spPr bwMode="auto">
          <a:xfrm>
            <a:off x="3786280" y="1844824"/>
            <a:ext cx="4500496" cy="92812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How big is the ability of municipality </a:t>
            </a:r>
          </a:p>
          <a:p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to cover its current expenditure and </a:t>
            </a:r>
          </a:p>
          <a:p>
            <a:r>
              <a:rPr lang="en-US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development activities? </a:t>
            </a:r>
            <a:endParaRPr lang="sk-SK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5" name="Obdĺžnik 4"/>
          <p:cNvSpPr/>
          <p:nvPr/>
        </p:nvSpPr>
        <p:spPr bwMode="auto">
          <a:xfrm>
            <a:off x="1077177" y="3282244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Do</a:t>
            </a:r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SF</a:t>
            </a:r>
          </a:p>
        </p:txBody>
      </p:sp>
      <p:sp>
        <p:nvSpPr>
          <p:cNvPr id="34" name="Obdĺžnik 33"/>
          <p:cNvSpPr/>
          <p:nvPr/>
        </p:nvSpPr>
        <p:spPr bwMode="auto">
          <a:xfrm>
            <a:off x="1567379" y="3310299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=</a:t>
            </a:r>
          </a:p>
        </p:txBody>
      </p:sp>
      <p:sp>
        <p:nvSpPr>
          <p:cNvPr id="35" name="Obdĺžnik 34"/>
          <p:cNvSpPr/>
          <p:nvPr/>
        </p:nvSpPr>
        <p:spPr bwMode="auto">
          <a:xfrm>
            <a:off x="2051720" y="3282244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degree of </a:t>
            </a:r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Self-Financing </a:t>
            </a:r>
            <a:endParaRPr lang="en-US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8" name="Obdĺžnik 37"/>
          <p:cNvSpPr/>
          <p:nvPr/>
        </p:nvSpPr>
        <p:spPr bwMode="auto">
          <a:xfrm>
            <a:off x="971600" y="3886649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OI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1567379" y="3890747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=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0" name="Obdĺžnik 39"/>
          <p:cNvSpPr/>
          <p:nvPr/>
        </p:nvSpPr>
        <p:spPr bwMode="auto">
          <a:xfrm>
            <a:off x="2051719" y="3840378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lang="sk-SK" b="0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  <a:p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own income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  <a:p>
            <a:endParaRPr lang="sk-SK" b="0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4" name="Obdĺžnik 43"/>
          <p:cNvSpPr/>
          <p:nvPr/>
        </p:nvSpPr>
        <p:spPr bwMode="auto">
          <a:xfrm>
            <a:off x="971600" y="4479032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CE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6" name="Obdĺžnik 45"/>
          <p:cNvSpPr/>
          <p:nvPr/>
        </p:nvSpPr>
        <p:spPr bwMode="auto">
          <a:xfrm>
            <a:off x="1584352" y="4479032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=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8" name="Obdĺžnik 47"/>
          <p:cNvSpPr/>
          <p:nvPr/>
        </p:nvSpPr>
        <p:spPr bwMode="auto">
          <a:xfrm>
            <a:off x="2076545" y="4471195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current expenditure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21" name="Päťuholník 20"/>
          <p:cNvSpPr/>
          <p:nvPr/>
        </p:nvSpPr>
        <p:spPr bwMode="auto">
          <a:xfrm rot="5400000">
            <a:off x="6281473" y="2294468"/>
            <a:ext cx="1160896" cy="3192558"/>
          </a:xfrm>
          <a:prstGeom prst="homePlate">
            <a:avLst/>
          </a:prstGeom>
          <a:gradFill flip="none" rotWithShape="1">
            <a:gsLst>
              <a:gs pos="0">
                <a:schemeClr val="tx1"/>
              </a:gs>
              <a:gs pos="99000">
                <a:srgbClr val="0033CC"/>
              </a:gs>
              <a:gs pos="100000">
                <a:srgbClr val="0033CC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1  ≤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Do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SF</a:t>
            </a:r>
          </a:p>
        </p:txBody>
      </p:sp>
      <p:sp>
        <p:nvSpPr>
          <p:cNvPr id="22" name="Obdĺžnik 21"/>
          <p:cNvSpPr/>
          <p:nvPr/>
        </p:nvSpPr>
        <p:spPr bwMode="auto">
          <a:xfrm>
            <a:off x="5255089" y="4707632"/>
            <a:ext cx="3192557" cy="13826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Expresses the share </a:t>
            </a:r>
          </a:p>
          <a:p>
            <a:pPr algn="ctr"/>
            <a:r>
              <a:rPr lang="en-US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of resources available </a:t>
            </a:r>
          </a:p>
          <a:p>
            <a:pPr algn="ctr"/>
            <a:r>
              <a:rPr lang="en-US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for development activities </a:t>
            </a: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grpSp>
        <p:nvGrpSpPr>
          <p:cNvPr id="24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28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9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0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31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</a:rPr>
              <a:t>II.  Slovak SAO Audit – </a:t>
            </a:r>
            <a:r>
              <a:rPr lang="sk-SK" sz="22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</a:rPr>
              <a:t>Audit Examples</a:t>
            </a: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</a:rPr>
              <a:t>Degree of Self-Financing Indicator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  <a:latin typeface="+mj-lt"/>
            </a:endParaRPr>
          </a:p>
          <a:p>
            <a:pPr algn="ctr"/>
            <a:endParaRPr>
              <a:latin typeface="+mj-lt"/>
            </a:endParaRPr>
          </a:p>
        </p:txBody>
      </p:sp>
      <p:sp>
        <p:nvSpPr>
          <p:cNvPr id="33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latin typeface="+mj-lt"/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latin typeface="+mj-lt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94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rgbClr val="0000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249650" y="1439176"/>
            <a:ext cx="8642830" cy="5009164"/>
          </a:xfrm>
          <a:prstGeom prst="roundRect">
            <a:avLst>
              <a:gd name="adj" fmla="val 4602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 defTabSz="9141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 </a:t>
            </a:r>
            <a:endParaRPr lang="en-US" sz="2600" b="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5" name="Obdĺžnik 44"/>
          <p:cNvSpPr/>
          <p:nvPr/>
        </p:nvSpPr>
        <p:spPr bwMode="auto">
          <a:xfrm>
            <a:off x="704379" y="3715158"/>
            <a:ext cx="463667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R</a:t>
            </a:r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7" name="Obdĺžnik 46"/>
          <p:cNvSpPr/>
          <p:nvPr/>
        </p:nvSpPr>
        <p:spPr bwMode="auto">
          <a:xfrm>
            <a:off x="1090464" y="3709537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=</a:t>
            </a:r>
          </a:p>
        </p:txBody>
      </p:sp>
      <p:sp>
        <p:nvSpPr>
          <p:cNvPr id="49" name="Obdĺžnik 48"/>
          <p:cNvSpPr/>
          <p:nvPr/>
        </p:nvSpPr>
        <p:spPr bwMode="auto">
          <a:xfrm>
            <a:off x="1538131" y="3681104"/>
            <a:ext cx="2204315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reproductive capacity</a:t>
            </a:r>
            <a:r>
              <a:rPr lang="sk-SK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674839" y="2204864"/>
            <a:ext cx="7858180" cy="1350075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/>
        </p:spPr>
        <p:txBody>
          <a:bodyPr rot="10800000" vert="horz" wrap="none" lIns="91418" tIns="45709" rIns="91418" bIns="45709" anchor="ctr"/>
          <a:lstStyle/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0">
              <a:solidFill>
                <a:srgbClr val="0000FF"/>
              </a:solidFill>
              <a:latin typeface="+mj-lt"/>
              <a:ea typeface="ＭＳ Ｐゴシック" charset="-128"/>
              <a:cs typeface="+mn-cs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ＭＳ Ｐゴシック" charset="-128"/>
              <a:cs typeface="+mn-cs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642910" y="2340494"/>
            <a:ext cx="3219102" cy="12144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Reproductive capacity</a:t>
            </a: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= 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CI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/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sk-SK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29" name="Zaoblený obdĺžnik 28"/>
          <p:cNvSpPr/>
          <p:nvPr/>
        </p:nvSpPr>
        <p:spPr bwMode="auto">
          <a:xfrm>
            <a:off x="3840087" y="2340494"/>
            <a:ext cx="4443650" cy="100013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How big is the ability of municipality </a:t>
            </a:r>
          </a:p>
          <a:p>
            <a:r>
              <a:rPr lang="en-US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to 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ensure resources </a:t>
            </a:r>
            <a:r>
              <a:rPr lang="en-US" b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 reproduction</a:t>
            </a:r>
            <a:endParaRPr lang="sk-SK" b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b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 property? </a:t>
            </a:r>
            <a:endParaRPr lang="sk-SK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0" name="Obdĺžnik 29"/>
          <p:cNvSpPr/>
          <p:nvPr/>
        </p:nvSpPr>
        <p:spPr bwMode="auto">
          <a:xfrm>
            <a:off x="7629637" y="3681104"/>
            <a:ext cx="2145779" cy="4854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property</a:t>
            </a:r>
            <a:r>
              <a:rPr lang="sk-SK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* </a:t>
            </a:r>
          </a:p>
        </p:txBody>
      </p:sp>
      <p:sp>
        <p:nvSpPr>
          <p:cNvPr id="31" name="Obdĺžnik 30"/>
          <p:cNvSpPr/>
          <p:nvPr/>
        </p:nvSpPr>
        <p:spPr bwMode="auto">
          <a:xfrm>
            <a:off x="7172439" y="3738278"/>
            <a:ext cx="457200" cy="41095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=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2" name="Obdĺžnik 31"/>
          <p:cNvSpPr/>
          <p:nvPr/>
        </p:nvSpPr>
        <p:spPr bwMode="auto">
          <a:xfrm>
            <a:off x="6800290" y="3709342"/>
            <a:ext cx="457200" cy="4411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3" name="Obdĺžnik 32"/>
          <p:cNvSpPr/>
          <p:nvPr/>
        </p:nvSpPr>
        <p:spPr bwMode="auto">
          <a:xfrm>
            <a:off x="4085467" y="3685842"/>
            <a:ext cx="518462" cy="4660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CI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6" name="Obdĺžnik 35"/>
          <p:cNvSpPr/>
          <p:nvPr/>
        </p:nvSpPr>
        <p:spPr bwMode="auto">
          <a:xfrm>
            <a:off x="4466536" y="3690980"/>
            <a:ext cx="457200" cy="4460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=</a:t>
            </a:r>
          </a:p>
        </p:txBody>
      </p:sp>
      <p:sp>
        <p:nvSpPr>
          <p:cNvPr id="37" name="Obdĺžnik 36"/>
          <p:cNvSpPr/>
          <p:nvPr/>
        </p:nvSpPr>
        <p:spPr bwMode="auto">
          <a:xfrm>
            <a:off x="4923736" y="3614107"/>
            <a:ext cx="2145779" cy="5680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capital income</a:t>
            </a:r>
            <a:r>
              <a:rPr lang="sk-SK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</a:p>
        </p:txBody>
      </p:sp>
      <p:sp>
        <p:nvSpPr>
          <p:cNvPr id="22" name="Obdĺžnik 21"/>
          <p:cNvSpPr/>
          <p:nvPr/>
        </p:nvSpPr>
        <p:spPr bwMode="auto">
          <a:xfrm>
            <a:off x="642910" y="1439176"/>
            <a:ext cx="5657282" cy="7656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Additional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indicator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s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of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D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egree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of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Self-Financing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indicator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:</a:t>
            </a:r>
          </a:p>
        </p:txBody>
      </p:sp>
      <p:sp>
        <p:nvSpPr>
          <p:cNvPr id="23" name="AutoShape 21"/>
          <p:cNvSpPr>
            <a:spLocks noChangeArrowheads="1"/>
          </p:cNvSpPr>
          <p:nvPr/>
        </p:nvSpPr>
        <p:spPr bwMode="auto">
          <a:xfrm>
            <a:off x="715764" y="4293096"/>
            <a:ext cx="7858180" cy="1214446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/>
        </p:spPr>
        <p:txBody>
          <a:bodyPr rot="10800000" vert="horz" wrap="none" lIns="91418" tIns="45709" rIns="91418" bIns="45709" anchor="ctr"/>
          <a:lstStyle/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0">
              <a:solidFill>
                <a:srgbClr val="0000FF"/>
              </a:solidFill>
              <a:latin typeface="+mj-lt"/>
              <a:ea typeface="ＭＳ Ｐゴシック" charset="-128"/>
              <a:cs typeface="+mn-cs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ＭＳ Ｐゴシック" charset="-128"/>
              <a:cs typeface="+mn-cs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866365" y="4333869"/>
            <a:ext cx="3219102" cy="1132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Reproductive power</a:t>
            </a: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= 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CE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/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sk-SK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26" name="Zaoblený obdĺžnik 25"/>
          <p:cNvSpPr/>
          <p:nvPr/>
        </p:nvSpPr>
        <p:spPr bwMode="auto">
          <a:xfrm>
            <a:off x="3862012" y="4515390"/>
            <a:ext cx="4443650" cy="78581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How big is </a:t>
            </a:r>
            <a:r>
              <a:rPr lang="en-US" b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the reproduction</a:t>
            </a:r>
            <a:r>
              <a:rPr lang="sk-SK" b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level</a:t>
            </a:r>
            <a:r>
              <a:rPr lang="en-US" b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  <a:endParaRPr lang="sk-SK" b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  <a:p>
            <a:r>
              <a:rPr lang="en-US" b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of 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property? </a:t>
            </a:r>
            <a:endParaRPr lang="sk-SK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27" name="Obdĺžnik 26"/>
          <p:cNvSpPr/>
          <p:nvPr/>
        </p:nvSpPr>
        <p:spPr bwMode="auto">
          <a:xfrm>
            <a:off x="787384" y="5661248"/>
            <a:ext cx="463667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R</a:t>
            </a:r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1115616" y="5661248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=</a:t>
            </a:r>
          </a:p>
        </p:txBody>
      </p:sp>
      <p:sp>
        <p:nvSpPr>
          <p:cNvPr id="35" name="Obdĺžnik 34"/>
          <p:cNvSpPr/>
          <p:nvPr/>
        </p:nvSpPr>
        <p:spPr bwMode="auto">
          <a:xfrm>
            <a:off x="1498185" y="5654607"/>
            <a:ext cx="2204315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reproductive power</a:t>
            </a:r>
            <a:endParaRPr lang="sk-SK" b="0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8" name="Obdĺžnik 37"/>
          <p:cNvSpPr/>
          <p:nvPr/>
        </p:nvSpPr>
        <p:spPr bwMode="auto">
          <a:xfrm>
            <a:off x="3765506" y="5645782"/>
            <a:ext cx="518462" cy="4660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CE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4085467" y="5661248"/>
            <a:ext cx="457200" cy="4460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=</a:t>
            </a:r>
          </a:p>
        </p:txBody>
      </p:sp>
      <p:sp>
        <p:nvSpPr>
          <p:cNvPr id="40" name="Obdĺžnik 39"/>
          <p:cNvSpPr/>
          <p:nvPr/>
        </p:nvSpPr>
        <p:spPr bwMode="auto">
          <a:xfrm>
            <a:off x="4542667" y="5594760"/>
            <a:ext cx="2145779" cy="5680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capital expenditure</a:t>
            </a:r>
            <a:endParaRPr lang="sk-SK" b="0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2" name="Obdĺžnik 41"/>
          <p:cNvSpPr/>
          <p:nvPr/>
        </p:nvSpPr>
        <p:spPr bwMode="auto">
          <a:xfrm>
            <a:off x="6851104" y="5645782"/>
            <a:ext cx="457200" cy="4411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7127757" y="5673314"/>
            <a:ext cx="457200" cy="41095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=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4" name="Obdĺžnik 43"/>
          <p:cNvSpPr/>
          <p:nvPr/>
        </p:nvSpPr>
        <p:spPr bwMode="auto">
          <a:xfrm>
            <a:off x="7562581" y="5626369"/>
            <a:ext cx="2145779" cy="4854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</a:t>
            </a:r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roperty </a:t>
            </a:r>
            <a:r>
              <a:rPr lang="sk-SK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* </a:t>
            </a:r>
          </a:p>
        </p:txBody>
      </p:sp>
      <p:sp>
        <p:nvSpPr>
          <p:cNvPr id="3" name="Obdĺžnik 2"/>
          <p:cNvSpPr/>
          <p:nvPr/>
        </p:nvSpPr>
        <p:spPr bwMode="auto">
          <a:xfrm>
            <a:off x="249651" y="6107265"/>
            <a:ext cx="8577856" cy="2740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sz="1600" b="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* </a:t>
            </a:r>
            <a:r>
              <a:rPr lang="en-US" sz="1600" b="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Property pertaining to market purposes and the provision of public services, including the partial toll</a:t>
            </a:r>
            <a:endParaRPr lang="sk-SK" sz="1600" b="0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grpSp>
        <p:nvGrpSpPr>
          <p:cNvPr id="48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50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51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52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53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</a:rPr>
              <a:t>II.  Slovak SAO Audit – </a:t>
            </a:r>
            <a:r>
              <a:rPr lang="sk-SK" sz="22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</a:rPr>
              <a:t>Audit Examples</a:t>
            </a: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</a:rPr>
              <a:t>Degree of Self-Financing Indicator – Additional Indicators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  <a:latin typeface="+mj-lt"/>
            </a:endParaRPr>
          </a:p>
          <a:p>
            <a:pPr algn="ctr"/>
            <a:endParaRPr>
              <a:latin typeface="+mj-lt"/>
            </a:endParaRPr>
          </a:p>
        </p:txBody>
      </p:sp>
      <p:sp>
        <p:nvSpPr>
          <p:cNvPr id="54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latin typeface="+mj-lt"/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latin typeface="+mj-lt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77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rgbClr val="0000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232614" y="1439176"/>
            <a:ext cx="8642830" cy="5009164"/>
          </a:xfrm>
          <a:prstGeom prst="roundRect">
            <a:avLst>
              <a:gd name="adj" fmla="val 4602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 defTabSz="9141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+mn-cs"/>
              </a:rPr>
              <a:t> </a:t>
            </a: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641975" y="1628800"/>
            <a:ext cx="7858180" cy="1512168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/>
        </p:spPr>
        <p:txBody>
          <a:bodyPr rot="10800000" vert="horz" wrap="none" lIns="91418" tIns="45709" rIns="91418" bIns="45709" anchor="ctr"/>
          <a:lstStyle/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0">
              <a:solidFill>
                <a:srgbClr val="0000FF"/>
              </a:solidFill>
              <a:latin typeface="Times New Roman" charset="0"/>
              <a:ea typeface="ＭＳ Ｐゴシック" charset="-128"/>
              <a:cs typeface="+mn-cs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-128"/>
              <a:cs typeface="+mn-cs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>
              <a:solidFill>
                <a:prstClr val="white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683568" y="1844824"/>
            <a:ext cx="3024336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Debt capacity </a:t>
            </a: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=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– (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CE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+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</a:t>
            </a: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sk-SK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>
            <a:off x="3563888" y="1844824"/>
            <a:ext cx="4722888" cy="10801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b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 </a:t>
            </a:r>
            <a:r>
              <a:rPr lang="en-US" b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How 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are the possibilities for municipality </a:t>
            </a:r>
          </a:p>
          <a:p>
            <a:r>
              <a:rPr lang="sk-SK" b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 </a:t>
            </a:r>
            <a:r>
              <a:rPr lang="en-US" b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to 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finance its development activities? </a:t>
            </a:r>
            <a:endParaRPr lang="sk-SK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5" name="Obdĺžnik 4"/>
          <p:cNvSpPr/>
          <p:nvPr/>
        </p:nvSpPr>
        <p:spPr bwMode="auto">
          <a:xfrm>
            <a:off x="1403648" y="3288886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DK</a:t>
            </a:r>
          </a:p>
        </p:txBody>
      </p:sp>
      <p:sp>
        <p:nvSpPr>
          <p:cNvPr id="34" name="Obdĺžnik 33"/>
          <p:cNvSpPr/>
          <p:nvPr/>
        </p:nvSpPr>
        <p:spPr bwMode="auto">
          <a:xfrm>
            <a:off x="1860848" y="3288886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=</a:t>
            </a:r>
          </a:p>
        </p:txBody>
      </p:sp>
      <p:sp>
        <p:nvSpPr>
          <p:cNvPr id="35" name="Obdĺžnik 34"/>
          <p:cNvSpPr/>
          <p:nvPr/>
        </p:nvSpPr>
        <p:spPr bwMode="auto">
          <a:xfrm>
            <a:off x="2318048" y="3288886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debt</a:t>
            </a:r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 </a:t>
            </a:r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capacity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38" name="Obdĺžnik 37"/>
          <p:cNvSpPr/>
          <p:nvPr/>
        </p:nvSpPr>
        <p:spPr bwMode="auto">
          <a:xfrm>
            <a:off x="4872864" y="3256224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C</a:t>
            </a:r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B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5329376" y="3288886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=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0" name="Obdĺžnik 39"/>
          <p:cNvSpPr/>
          <p:nvPr/>
        </p:nvSpPr>
        <p:spPr bwMode="auto">
          <a:xfrm>
            <a:off x="5786576" y="3256224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credit base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44" name="Obdĺžnik 43"/>
          <p:cNvSpPr/>
          <p:nvPr/>
        </p:nvSpPr>
        <p:spPr bwMode="auto">
          <a:xfrm>
            <a:off x="1403648" y="3839672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CE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45" name="Obdĺžnik 44"/>
          <p:cNvSpPr/>
          <p:nvPr/>
        </p:nvSpPr>
        <p:spPr bwMode="auto">
          <a:xfrm>
            <a:off x="4866397" y="3828700"/>
            <a:ext cx="463667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L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46" name="Obdĺžnik 45"/>
          <p:cNvSpPr/>
          <p:nvPr/>
        </p:nvSpPr>
        <p:spPr bwMode="auto">
          <a:xfrm>
            <a:off x="1860848" y="3838873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=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7" name="Obdĺžnik 46"/>
          <p:cNvSpPr/>
          <p:nvPr/>
        </p:nvSpPr>
        <p:spPr bwMode="auto">
          <a:xfrm>
            <a:off x="5329376" y="3828440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=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8" name="Obdĺžnik 47"/>
          <p:cNvSpPr/>
          <p:nvPr/>
        </p:nvSpPr>
        <p:spPr bwMode="auto">
          <a:xfrm>
            <a:off x="2318047" y="3828700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current</a:t>
            </a:r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expenditure 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49" name="Obdĺžnik 48"/>
          <p:cNvSpPr/>
          <p:nvPr/>
        </p:nvSpPr>
        <p:spPr bwMode="auto">
          <a:xfrm>
            <a:off x="5816918" y="3839672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liability </a:t>
            </a:r>
            <a:endParaRPr lang="sk-SK" dirty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sp>
        <p:nvSpPr>
          <p:cNvPr id="2" name="Obdĺžnik 1"/>
          <p:cNvSpPr/>
          <p:nvPr/>
        </p:nvSpPr>
        <p:spPr bwMode="auto">
          <a:xfrm>
            <a:off x="755576" y="4581128"/>
            <a:ext cx="7702624" cy="165618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In credit base there are transfers from budgets of other </a:t>
            </a:r>
          </a:p>
          <a:p>
            <a:pPr algn="ctr"/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public administration entities, EU, abroad or because of other </a:t>
            </a:r>
            <a:r>
              <a:rPr lang="en-US" b="0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reason </a:t>
            </a:r>
            <a:endParaRPr lang="en-US" b="0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  <a:p>
            <a:pPr algn="ctr"/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according </a:t>
            </a:r>
            <a:r>
              <a:rPr lang="en-US" b="0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to special </a:t>
            </a:r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regulation </a:t>
            </a:r>
            <a:r>
              <a:rPr lang="en-US" b="0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excluded </a:t>
            </a:r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+mn-cs"/>
              </a:rPr>
              <a:t>from</a:t>
            </a:r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en-US" b="0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total income </a:t>
            </a:r>
            <a:endParaRPr lang="en-US" b="0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+mn-cs"/>
            </a:endParaRPr>
          </a:p>
        </p:txBody>
      </p:sp>
      <p:grpSp>
        <p:nvGrpSpPr>
          <p:cNvPr id="29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30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31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2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33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II.  Slovak SAO Audit – </a:t>
            </a:r>
            <a:r>
              <a:rPr lang="sk-SK" sz="22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Audit Examples</a:t>
            </a: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 Debt Capacity Indicator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endParaRPr/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42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rgbClr val="0000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221776" y="1439176"/>
            <a:ext cx="8642830" cy="5009164"/>
          </a:xfrm>
          <a:prstGeom prst="roundRect">
            <a:avLst>
              <a:gd name="adj" fmla="val 4602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 defTabSz="9141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 </a:t>
            </a: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614101" y="2317721"/>
            <a:ext cx="7858180" cy="1214446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/>
        </p:spPr>
        <p:txBody>
          <a:bodyPr rot="10800000" vert="horz" wrap="none" lIns="91418" tIns="45709" rIns="91418" bIns="45709" anchor="ctr"/>
          <a:lstStyle/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0">
              <a:solidFill>
                <a:srgbClr val="0000FF"/>
              </a:solidFill>
              <a:latin typeface="+mj-lt"/>
              <a:ea typeface="ＭＳ Ｐゴシック" charset="-128"/>
              <a:cs typeface="+mn-cs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ＭＳ Ｐゴシック" charset="-128"/>
              <a:cs typeface="+mn-cs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 smtClean="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200">
              <a:solidFill>
                <a:prstClr val="white"/>
              </a:solidFill>
              <a:latin typeface="+mj-lt"/>
              <a:ea typeface="ＭＳ Ｐゴシック" charset="-128"/>
              <a:cs typeface="Arial" pitchFamily="34" charset="0"/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683568" y="2317720"/>
            <a:ext cx="3024336" cy="11112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sk-SK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Debt service</a:t>
            </a: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sk-SK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DS = 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RPI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/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CB</a:t>
            </a:r>
            <a:r>
              <a:rPr lang="sk-SK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</a:p>
          <a:p>
            <a:pPr algn="ctr" defTabSz="914186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sk-SK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 defTabSz="914186" fontAlgn="auto">
              <a:spcBef>
                <a:spcPts val="0"/>
              </a:spcBef>
              <a:spcAft>
                <a:spcPts val="0"/>
              </a:spcAft>
            </a:pPr>
            <a:endParaRPr lang="sk-SK" b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>
            <a:off x="4017467" y="2509544"/>
            <a:ext cx="4286280" cy="78581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What are the municipality expenses </a:t>
            </a:r>
          </a:p>
          <a:p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connected to the debt service? </a:t>
            </a:r>
            <a:endParaRPr lang="sk-SK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5" name="Obdĺžnik 4"/>
          <p:cNvSpPr/>
          <p:nvPr/>
        </p:nvSpPr>
        <p:spPr bwMode="auto">
          <a:xfrm>
            <a:off x="562721" y="3835896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DS</a:t>
            </a:r>
          </a:p>
        </p:txBody>
      </p:sp>
      <p:sp>
        <p:nvSpPr>
          <p:cNvPr id="34" name="Obdĺžnik 33"/>
          <p:cNvSpPr/>
          <p:nvPr/>
        </p:nvSpPr>
        <p:spPr bwMode="auto">
          <a:xfrm>
            <a:off x="884080" y="3835896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=</a:t>
            </a:r>
          </a:p>
        </p:txBody>
      </p:sp>
      <p:sp>
        <p:nvSpPr>
          <p:cNvPr id="35" name="Obdĺžnik 34"/>
          <p:cNvSpPr/>
          <p:nvPr/>
        </p:nvSpPr>
        <p:spPr bwMode="auto">
          <a:xfrm>
            <a:off x="1355315" y="3803502"/>
            <a:ext cx="1584176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debt service</a:t>
            </a:r>
            <a:endParaRPr lang="sk-SK" b="0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4" name="Obdĺžnik 43"/>
          <p:cNvSpPr/>
          <p:nvPr/>
        </p:nvSpPr>
        <p:spPr bwMode="auto">
          <a:xfrm>
            <a:off x="6275040" y="3776789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CB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6" name="Obdĺžnik 45"/>
          <p:cNvSpPr/>
          <p:nvPr/>
        </p:nvSpPr>
        <p:spPr bwMode="auto">
          <a:xfrm>
            <a:off x="3332722" y="3824069"/>
            <a:ext cx="511784" cy="44890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=</a:t>
            </a:r>
          </a:p>
        </p:txBody>
      </p:sp>
      <p:sp>
        <p:nvSpPr>
          <p:cNvPr id="48" name="Obdĺžnik 47"/>
          <p:cNvSpPr/>
          <p:nvPr/>
        </p:nvSpPr>
        <p:spPr bwMode="auto">
          <a:xfrm>
            <a:off x="7034733" y="3727356"/>
            <a:ext cx="1569715" cy="5188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credit base</a:t>
            </a:r>
            <a:endParaRPr lang="sk-SK" b="0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2" name="Obdĺžnik 1"/>
          <p:cNvSpPr/>
          <p:nvPr/>
        </p:nvSpPr>
        <p:spPr bwMode="auto">
          <a:xfrm>
            <a:off x="467544" y="4365104"/>
            <a:ext cx="8280920" cy="172819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</a:p>
          <a:p>
            <a:pPr algn="ctr"/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Repayments of </a:t>
            </a:r>
            <a:r>
              <a:rPr lang="en-US" b="0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principal </a:t>
            </a:r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and </a:t>
            </a:r>
            <a:r>
              <a:rPr lang="en-US" b="0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interest </a:t>
            </a:r>
            <a:endParaRPr lang="en-US" b="0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algn="ctr"/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can </a:t>
            </a:r>
            <a:r>
              <a:rPr lang="en-US" b="0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not be counted towards </a:t>
            </a:r>
            <a:endParaRPr lang="en-US" b="0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algn="ctr"/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early </a:t>
            </a:r>
            <a:r>
              <a:rPr lang="en-US" b="0" dirty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one-time repayment of debt.</a:t>
            </a:r>
            <a:endParaRPr lang="en-US" b="0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algn="ctr"/>
            <a:endParaRPr lang="sk-SK" b="0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42" name="Obdĺžnik 41"/>
          <p:cNvSpPr/>
          <p:nvPr/>
        </p:nvSpPr>
        <p:spPr bwMode="auto">
          <a:xfrm>
            <a:off x="3782211" y="3791675"/>
            <a:ext cx="2145779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repayments of </a:t>
            </a:r>
          </a:p>
          <a:p>
            <a:r>
              <a:rPr lang="en-US" b="0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principal and interest </a:t>
            </a:r>
            <a:endParaRPr lang="sk-SK" b="0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2955102" y="3803502"/>
            <a:ext cx="411091" cy="44537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RPI</a:t>
            </a:r>
            <a:endParaRPr lang="sk-SK" dirty="0" smtClean="0">
              <a:solidFill>
                <a:srgbClr val="96EB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50" name="Obdĺžnik 49"/>
          <p:cNvSpPr/>
          <p:nvPr/>
        </p:nvSpPr>
        <p:spPr bwMode="auto">
          <a:xfrm>
            <a:off x="6563072" y="3791675"/>
            <a:ext cx="457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96EB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  =</a:t>
            </a:r>
          </a:p>
        </p:txBody>
      </p:sp>
      <p:sp>
        <p:nvSpPr>
          <p:cNvPr id="22" name="Obdĺžnik 21"/>
          <p:cNvSpPr/>
          <p:nvPr/>
        </p:nvSpPr>
        <p:spPr bwMode="auto">
          <a:xfrm>
            <a:off x="642910" y="1556792"/>
            <a:ext cx="5657282" cy="6480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Additional indicator to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debt capacity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indicator:</a:t>
            </a: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grpSp>
        <p:nvGrpSpPr>
          <p:cNvPr id="24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28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9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0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31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</a:rPr>
              <a:t>II.  Slovak SAO Audit – </a:t>
            </a:r>
            <a:r>
              <a:rPr lang="sk-SK" sz="22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</a:rPr>
              <a:t>Audit examples</a:t>
            </a: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</a:rPr>
              <a:t>Debt Capacity Indicator – Additional Indicator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  <a:latin typeface="+mj-lt"/>
            </a:endParaRPr>
          </a:p>
          <a:p>
            <a:pPr algn="ctr"/>
            <a:endParaRPr>
              <a:latin typeface="+mj-lt"/>
            </a:endParaRPr>
          </a:p>
        </p:txBody>
      </p:sp>
      <p:sp>
        <p:nvSpPr>
          <p:cNvPr id="33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latin typeface="+mj-lt"/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latin typeface="+mj-lt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4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Territorial Self-Government &amp; Slovak SAO Audit</a:t>
            </a:r>
            <a:endParaRPr lang="sk-SK" sz="2200" b="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endParaRPr/>
          </a:p>
        </p:txBody>
      </p:sp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Zaoblený obdĺžnik 23"/>
          <p:cNvSpPr/>
          <p:nvPr/>
        </p:nvSpPr>
        <p:spPr bwMode="auto">
          <a:xfrm rot="21392067">
            <a:off x="481773" y="1461556"/>
            <a:ext cx="5538647" cy="1926970"/>
          </a:xfrm>
          <a:prstGeom prst="round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0B050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marR="0" indent="-177800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77800" indent="-177800">
              <a:lnSpc>
                <a:spcPts val="2500"/>
              </a:lnSpc>
            </a:pP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Self-government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performs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sk-SK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sk-SK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marR="0" indent="-177800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</a:t>
            </a:r>
            <a:r>
              <a:rPr kumimoji="0" lang="sk-SK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egal</a:t>
            </a:r>
            <a:r>
              <a:rPr kumimoji="0" lang="sk-SK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given</a:t>
            </a:r>
            <a:r>
              <a:rPr kumimoji="0" lang="sk-SK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competences</a:t>
            </a:r>
            <a:r>
              <a:rPr kumimoji="0" lang="sk-SK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kumimoji="0" lang="sk-SK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but</a:t>
            </a:r>
            <a:r>
              <a:rPr kumimoji="0" lang="sk-SK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also</a:t>
            </a:r>
            <a:r>
              <a:rPr kumimoji="0" lang="sk-SK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77800" marR="0" indent="-177800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</a:t>
            </a:r>
            <a:r>
              <a:rPr kumimoji="0" lang="sk-SK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responsibility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effective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efficient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77800" marR="0" indent="-177800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economical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use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public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funds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i="0" u="none" strike="noStrike" cap="none" normalizeH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sz="2200" b="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z="2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sz="2200" b="0" i="0" u="none" strike="noStrike" cap="none" normalizeH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 rot="21392067">
            <a:off x="1600890" y="2872943"/>
            <a:ext cx="5485188" cy="1926970"/>
          </a:xfrm>
          <a:prstGeom prst="round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0B050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/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endParaRPr lang="sk-SK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SAO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instruments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/>
            <a:r>
              <a:rPr lang="sk-SK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udit and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</a:t>
            </a: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sk-SK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nstruments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consonance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roles</a:t>
            </a: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sk-SK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missions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sk-SK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indent="-177800">
              <a:buFont typeface="Arial" pitchFamily="34" charset="0"/>
              <a:buChar char="•"/>
            </a:pP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778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dirty="0"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Zaoblený obdĺžnik 14"/>
          <p:cNvSpPr/>
          <p:nvPr/>
        </p:nvSpPr>
        <p:spPr bwMode="auto">
          <a:xfrm rot="21392067">
            <a:off x="2926518" y="4240891"/>
            <a:ext cx="5478449" cy="1926970"/>
          </a:xfrm>
          <a:prstGeom prst="round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033CC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 </a:t>
            </a:r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Conclusion</a:t>
            </a: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dirty="0"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6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7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20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0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rgbClr val="0000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255352" y="1500188"/>
            <a:ext cx="8637127" cy="4953148"/>
          </a:xfrm>
          <a:prstGeom prst="roundRect">
            <a:avLst>
              <a:gd name="adj" fmla="val 4602"/>
            </a:avLst>
          </a:prstGeom>
          <a:gradFill rotWithShape="1">
            <a:gsLst>
              <a:gs pos="0">
                <a:srgbClr val="0033CC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 defTabSz="9141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+mn-cs"/>
              </a:rPr>
              <a:t> </a:t>
            </a:r>
          </a:p>
        </p:txBody>
      </p:sp>
      <p:sp>
        <p:nvSpPr>
          <p:cNvPr id="3" name="Päťuholník 2"/>
          <p:cNvSpPr/>
          <p:nvPr/>
        </p:nvSpPr>
        <p:spPr bwMode="auto">
          <a:xfrm rot="5400000">
            <a:off x="3537503" y="-1357437"/>
            <a:ext cx="2072826" cy="7788082"/>
          </a:xfrm>
          <a:prstGeom prst="homePlate">
            <a:avLst/>
          </a:prstGeom>
          <a:gradFill flip="none" rotWithShape="1">
            <a:gsLst>
              <a:gs pos="0">
                <a:srgbClr val="0033CC"/>
              </a:gs>
              <a:gs pos="100000">
                <a:srgbClr val="000000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assessment of</a:t>
            </a: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municipalities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’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development capacity</a:t>
            </a: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sk-SK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aoblený obdĺžnik 3"/>
          <p:cNvSpPr/>
          <p:nvPr/>
        </p:nvSpPr>
        <p:spPr bwMode="auto">
          <a:xfrm>
            <a:off x="600341" y="4437112"/>
            <a:ext cx="7788083" cy="1584176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100000">
                <a:srgbClr val="000000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</a:p>
          <a:p>
            <a:pPr algn="ctr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only the 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size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but also the status 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municipalities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administrative and settlement system of 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ountry</a:t>
            </a: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 bwMode="auto">
          <a:xfrm>
            <a:off x="3131840" y="3429000"/>
            <a:ext cx="2880320" cy="10081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important to accept </a:t>
            </a: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24" name="Rounded Rectangle 12"/>
          <p:cNvSpPr/>
          <p:nvPr/>
        </p:nvSpPr>
        <p:spPr bwMode="auto">
          <a:xfrm>
            <a:off x="211405" y="923925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sk-SK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endParaRPr lang="sk-SK" sz="16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ounded Rectangle 17"/>
          <p:cNvSpPr/>
          <p:nvPr/>
        </p:nvSpPr>
        <p:spPr bwMode="auto">
          <a:xfrm>
            <a:off x="215900" y="583132"/>
            <a:ext cx="388938" cy="249788"/>
          </a:xfrm>
          <a:prstGeom prst="roundRect">
            <a:avLst/>
          </a:prstGeom>
          <a:solidFill>
            <a:srgbClr val="1C0B83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9141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FF">
                    <a:lumMod val="8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</a:p>
        </p:txBody>
      </p:sp>
      <p:sp>
        <p:nvSpPr>
          <p:cNvPr id="27" name="Rounded Rectangle 13"/>
          <p:cNvSpPr/>
          <p:nvPr/>
        </p:nvSpPr>
        <p:spPr bwMode="auto">
          <a:xfrm>
            <a:off x="215900" y="215900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sk-SK" sz="16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</p:txBody>
      </p:sp>
      <p:sp>
        <p:nvSpPr>
          <p:cNvPr id="28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III.  Conclusion</a:t>
            </a:r>
            <a:endParaRPr lang="sk-SK" sz="2200" b="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9253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Territorial Self-Government &amp; Slovak SAO Audit</a:t>
            </a:r>
            <a:endParaRPr lang="sk-SK" sz="2200" b="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endParaRPr/>
          </a:p>
        </p:txBody>
      </p:sp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397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4" name="Zaoblený obdĺžnik 23"/>
          <p:cNvSpPr/>
          <p:nvPr/>
        </p:nvSpPr>
        <p:spPr bwMode="auto">
          <a:xfrm rot="21392067">
            <a:off x="481773" y="1461556"/>
            <a:ext cx="5538647" cy="1926970"/>
          </a:xfrm>
          <a:prstGeom prst="round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033CC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sk-SK" sz="24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sk-SK" sz="24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sz="24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Territorial </a:t>
            </a: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self-gov background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General information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Financing </a:t>
            </a:r>
            <a:endParaRPr lang="sk-SK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marR="0" indent="-177800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77800" marR="0" indent="-177800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i="0" u="none" strike="noStrike" cap="none" normalizeH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sz="2200" b="0" i="0" u="none" strike="noStrike" cap="none" normalizeH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z="2200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sz="2200" b="0" i="0" u="none" strike="noStrike" cap="none" normalizeH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0" i="0" u="none" strike="noStrike" cap="none" normalizeH="0" baseline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 rot="21392067">
            <a:off x="1600890" y="2872943"/>
            <a:ext cx="5485188" cy="1926970"/>
          </a:xfrm>
          <a:prstGeom prst="round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033CC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II. Slovak SAO audit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General information </a:t>
            </a:r>
            <a:endParaRPr lang="sk-SK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Examples </a:t>
            </a:r>
          </a:p>
          <a:p>
            <a:endParaRPr lang="sk-SK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Zaoblený obdĺžnik 14"/>
          <p:cNvSpPr/>
          <p:nvPr/>
        </p:nvSpPr>
        <p:spPr bwMode="auto">
          <a:xfrm rot="21392067">
            <a:off x="2926518" y="4240891"/>
            <a:ext cx="5478449" cy="1926970"/>
          </a:xfrm>
          <a:prstGeom prst="round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033CC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 Conclusion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1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ounded Rectangle 17"/>
          <p:cNvSpPr/>
          <p:nvPr/>
        </p:nvSpPr>
        <p:spPr bwMode="auto">
          <a:xfrm>
            <a:off x="215900" y="583131"/>
            <a:ext cx="388938" cy="249788"/>
          </a:xfrm>
          <a:prstGeom prst="roundRect">
            <a:avLst/>
          </a:prstGeom>
          <a:gradFill>
            <a:gsLst>
              <a:gs pos="0">
                <a:srgbClr val="18187C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16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</a:p>
        </p:txBody>
      </p:sp>
      <p:sp>
        <p:nvSpPr>
          <p:cNvPr id="15" name="Rounded Rectangle 13"/>
          <p:cNvSpPr/>
          <p:nvPr/>
        </p:nvSpPr>
        <p:spPr bwMode="auto">
          <a:xfrm>
            <a:off x="215900" y="215900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</a:p>
        </p:txBody>
      </p:sp>
      <p:sp>
        <p:nvSpPr>
          <p:cNvPr id="16" name="Rounded Rectangle 12"/>
          <p:cNvSpPr/>
          <p:nvPr/>
        </p:nvSpPr>
        <p:spPr bwMode="auto">
          <a:xfrm>
            <a:off x="214282" y="928670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16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r>
              <a:rPr lang="sk-SK" sz="16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r>
              <a:rPr lang="en-US" sz="16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endParaRPr lang="en-US" sz="16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</a:t>
            </a: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II. Conclusion</a:t>
            </a:r>
            <a:endParaRPr lang="sk-SK" sz="220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14" name="Zaoblený obdĺžnik 13"/>
          <p:cNvSpPr/>
          <p:nvPr/>
        </p:nvSpPr>
        <p:spPr bwMode="auto">
          <a:xfrm>
            <a:off x="285720" y="1357298"/>
            <a:ext cx="8572560" cy="5000660"/>
          </a:xfrm>
          <a:prstGeom prst="roundRect">
            <a:avLst>
              <a:gd name="adj" fmla="val 8794"/>
            </a:avLst>
          </a:prstGeom>
          <a:gradFill flip="none" rotWithShape="1">
            <a:gsLst>
              <a:gs pos="0">
                <a:schemeClr val="tx1"/>
              </a:gs>
              <a:gs pos="100000">
                <a:srgbClr val="0033CC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TextBox 17"/>
          <p:cNvSpPr txBox="1">
            <a:spLocks noChangeArrowheads="1"/>
          </p:cNvSpPr>
          <p:nvPr/>
        </p:nvSpPr>
        <p:spPr bwMode="auto">
          <a:xfrm>
            <a:off x="571472" y="2071678"/>
            <a:ext cx="978700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scene3d>
            <a:camera prst="perspectiveContrastingRightFacing" fov="2700000">
              <a:rot lat="624000" lon="18966000" rev="216000"/>
            </a:camera>
            <a:lightRig rig="threePt" dir="t"/>
          </a:scene3d>
        </p:spPr>
        <p:txBody>
          <a:bodyPr wrap="square">
            <a:prstTxWarp prst="textPlain">
              <a:avLst>
                <a:gd name="adj" fmla="val 50446"/>
              </a:avLst>
            </a:prstTxWarp>
            <a:spAutoFit/>
          </a:bodyPr>
          <a:lstStyle/>
          <a:p>
            <a:pPr algn="ctr"/>
            <a:endParaRPr lang="sk-SK" sz="3800" spc="60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C66FF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stA="50000" endPos="75000" dist="12700" dir="5400000" sy="-100000" algn="bl" rotWithShape="0"/>
              </a:effectLst>
            </a:endParaRPr>
          </a:p>
          <a:p>
            <a:pPr algn="ctr"/>
            <a:endParaRPr lang="sk-SK" sz="3800" spc="60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C66FF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stA="50000" endPos="75000" dist="12700" dir="5400000" sy="-100000" algn="bl" rotWithShape="0"/>
              </a:effectLst>
            </a:endParaRPr>
          </a:p>
          <a:p>
            <a:pPr algn="ctr"/>
            <a:r>
              <a:rPr lang="sk-SK" sz="3800" spc="6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C66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stA="50000" endPos="75000" dist="12700" dir="5400000" sy="-100000" algn="bl" rotWithShape="0"/>
                </a:effectLst>
              </a:rPr>
              <a:t>Thank </a:t>
            </a:r>
            <a:r>
              <a:rPr lang="sk-SK" sz="3800" spc="60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C66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stA="50000" endPos="75000" dist="12700" dir="5400000" sy="-100000" algn="bl" rotWithShape="0"/>
                </a:effectLst>
              </a:rPr>
              <a:t>you</a:t>
            </a:r>
            <a:r>
              <a:rPr lang="sk-SK" sz="3800" spc="6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C66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stA="50000" endPos="75000" dist="12700" dir="5400000" sy="-100000" algn="bl" rotWithShape="0"/>
                </a:effectLst>
              </a:rPr>
              <a:t> for </a:t>
            </a:r>
            <a:r>
              <a:rPr lang="sk-SK" sz="3800" spc="60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C66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stA="50000" endPos="75000" dist="12700" dir="5400000" sy="-100000" algn="bl" rotWithShape="0"/>
                </a:effectLst>
              </a:rPr>
              <a:t>your</a:t>
            </a:r>
            <a:r>
              <a:rPr lang="sk-SK" sz="3800" spc="6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C66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stA="50000" endPos="75000" dist="12700" dir="5400000" sy="-100000" algn="bl" rotWithShape="0"/>
                </a:effectLst>
              </a:rPr>
              <a:t> attention</a:t>
            </a:r>
            <a:endParaRPr lang="sk-SK" sz="2800" smtClean="0">
              <a:solidFill>
                <a:srgbClr val="FF898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sk-SK" sz="3800" spc="60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stA="50000" endPos="75000" dist="12700" dir="5400000" sy="-100000" algn="bl" rotWithShape="0"/>
              </a:effectLst>
            </a:endParaRPr>
          </a:p>
          <a:p>
            <a:pPr algn="ctr"/>
            <a:endParaRPr lang="sk-SK" sz="3800" spc="60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stA="50000" endPos="75000" dist="12700" dir="5400000" sy="-100000" algn="bl" rotWithShape="0"/>
              </a:effectLst>
            </a:endParaRPr>
          </a:p>
          <a:p>
            <a:pPr algn="ctr"/>
            <a:endParaRPr lang="sk-SK" sz="3800" spc="60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stA="50000" endPos="75000" dist="12700" dir="5400000" sy="-100000" algn="bl" rotWithShape="0"/>
              </a:effectLst>
            </a:endParaRP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AutoNum type="romanUcPeriod"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Background – </a:t>
            </a:r>
            <a:r>
              <a:rPr lang="sk-SK" sz="22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General Information</a:t>
            </a: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System of Public Administration in Slovakia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endParaRPr/>
          </a:p>
        </p:txBody>
      </p:sp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397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12" name="Rounded Rectangle 20"/>
          <p:cNvSpPr>
            <a:spLocks noChangeArrowheads="1"/>
          </p:cNvSpPr>
          <p:nvPr/>
        </p:nvSpPr>
        <p:spPr bwMode="auto">
          <a:xfrm>
            <a:off x="285720" y="1371600"/>
            <a:ext cx="8572560" cy="5057796"/>
          </a:xfrm>
          <a:prstGeom prst="roundRect">
            <a:avLst>
              <a:gd name="adj" fmla="val 4556"/>
            </a:avLst>
          </a:prstGeom>
          <a:gradFill flip="none" rotWithShape="1">
            <a:gsLst>
              <a:gs pos="0">
                <a:schemeClr val="tx1"/>
              </a:gs>
              <a:gs pos="100000">
                <a:srgbClr val="3300FF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23" name="AutoShape 21"/>
          <p:cNvSpPr>
            <a:spLocks noChangeArrowheads="1"/>
          </p:cNvSpPr>
          <p:nvPr/>
        </p:nvSpPr>
        <p:spPr bwMode="auto">
          <a:xfrm rot="5400000">
            <a:off x="4799288" y="-1112288"/>
            <a:ext cx="969058" cy="5957670"/>
          </a:xfrm>
          <a:prstGeom prst="homePlate">
            <a:avLst>
              <a:gd name="adj" fmla="val 56207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>
              <a:defRPr/>
            </a:pPr>
            <a:endParaRPr lang="sk-SK" sz="2400">
              <a:solidFill>
                <a:srgbClr val="0000FF"/>
              </a:solidFill>
              <a:latin typeface="Times New Roman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sk-SK" sz="240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sk-SK" smtClean="0">
                <a:solidFill>
                  <a:srgbClr val="FFFF00"/>
                </a:solidFill>
                <a:latin typeface="+mj-lt"/>
                <a:ea typeface="ＭＳ Ｐゴシック" charset="-128"/>
                <a:cs typeface="+mn-cs"/>
              </a:rPr>
              <a:t>Public administration</a:t>
            </a:r>
          </a:p>
          <a:p>
            <a:pPr algn="ctr">
              <a:defRPr/>
            </a:pPr>
            <a:endParaRPr lang="sk-SK" sz="2400">
              <a:solidFill>
                <a:srgbClr val="0000FF"/>
              </a:solidFill>
              <a:latin typeface="Times New Roman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sk-SK" sz="2400">
              <a:latin typeface="Times New Roman" charset="0"/>
              <a:ea typeface="ＭＳ Ｐゴシック" charset="-128"/>
              <a:cs typeface="+mn-cs"/>
            </a:endParaRPr>
          </a:p>
        </p:txBody>
      </p:sp>
      <p:sp>
        <p:nvSpPr>
          <p:cNvPr id="28" name="Obdĺžnik 27"/>
          <p:cNvSpPr/>
          <p:nvPr/>
        </p:nvSpPr>
        <p:spPr bwMode="auto">
          <a:xfrm>
            <a:off x="2267744" y="2420888"/>
            <a:ext cx="1872208" cy="381642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sk-SK" b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dministration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9" name="Obdĺžnik 28"/>
          <p:cNvSpPr/>
          <p:nvPr/>
        </p:nvSpPr>
        <p:spPr bwMode="auto">
          <a:xfrm>
            <a:off x="4355976" y="2420888"/>
            <a:ext cx="1656184" cy="381642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Public-law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corporation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0" name="Obdĺžnik 29"/>
          <p:cNvSpPr/>
          <p:nvPr/>
        </p:nvSpPr>
        <p:spPr bwMode="auto">
          <a:xfrm>
            <a:off x="6249214" y="2420888"/>
            <a:ext cx="1976200" cy="381642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self-government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3" name="Obdĺžnik 32"/>
          <p:cNvSpPr/>
          <p:nvPr/>
        </p:nvSpPr>
        <p:spPr bwMode="auto">
          <a:xfrm>
            <a:off x="461120" y="3231792"/>
            <a:ext cx="8168888" cy="71438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477126" y="4025420"/>
            <a:ext cx="8168888" cy="71438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5" name="Obdĺžnik 34"/>
          <p:cNvSpPr/>
          <p:nvPr/>
        </p:nvSpPr>
        <p:spPr bwMode="auto">
          <a:xfrm>
            <a:off x="483332" y="4825747"/>
            <a:ext cx="8168888" cy="71438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6" name="Obdĺžnik 35"/>
          <p:cNvSpPr/>
          <p:nvPr/>
        </p:nvSpPr>
        <p:spPr bwMode="auto">
          <a:xfrm>
            <a:off x="504783" y="5661248"/>
            <a:ext cx="8168888" cy="71438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Obdĺžnik 6"/>
          <p:cNvSpPr/>
          <p:nvPr/>
        </p:nvSpPr>
        <p:spPr bwMode="auto">
          <a:xfrm>
            <a:off x="504782" y="2440977"/>
            <a:ext cx="1546937" cy="6668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1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Levels</a:t>
            </a:r>
          </a:p>
        </p:txBody>
      </p:sp>
      <p:sp>
        <p:nvSpPr>
          <p:cNvPr id="37" name="Obdĺžnik 36"/>
          <p:cNvSpPr/>
          <p:nvPr/>
        </p:nvSpPr>
        <p:spPr bwMode="auto">
          <a:xfrm>
            <a:off x="504784" y="3255538"/>
            <a:ext cx="1646992" cy="6668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i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National</a:t>
            </a:r>
            <a:endParaRPr kumimoji="0" lang="sk-SK" sz="2000" b="0" i="1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8" name="Obdĺžnik 37"/>
          <p:cNvSpPr/>
          <p:nvPr/>
        </p:nvSpPr>
        <p:spPr bwMode="auto">
          <a:xfrm>
            <a:off x="504784" y="4025420"/>
            <a:ext cx="1646992" cy="6668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i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Regional</a:t>
            </a:r>
            <a:endParaRPr kumimoji="0" lang="sk-SK" sz="2000" b="0" i="1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507325" y="4784023"/>
            <a:ext cx="1646992" cy="6668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i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District</a:t>
            </a:r>
            <a:endParaRPr kumimoji="0" lang="sk-SK" sz="2000" b="0" i="1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0" name="Obdĺžnik 39"/>
          <p:cNvSpPr/>
          <p:nvPr/>
        </p:nvSpPr>
        <p:spPr bwMode="auto">
          <a:xfrm>
            <a:off x="507325" y="5661248"/>
            <a:ext cx="1646992" cy="6668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i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Local</a:t>
            </a:r>
            <a:endParaRPr kumimoji="0" lang="sk-SK" sz="2000" b="0" i="1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Obdĺžnik 7"/>
          <p:cNvSpPr/>
          <p:nvPr/>
        </p:nvSpPr>
        <p:spPr bwMode="auto">
          <a:xfrm>
            <a:off x="2304982" y="3255538"/>
            <a:ext cx="1834970" cy="6906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i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Central state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1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administration</a:t>
            </a:r>
          </a:p>
        </p:txBody>
      </p:sp>
      <p:sp>
        <p:nvSpPr>
          <p:cNvPr id="41" name="Obdĺžnik 40"/>
          <p:cNvSpPr/>
          <p:nvPr/>
        </p:nvSpPr>
        <p:spPr bwMode="auto">
          <a:xfrm>
            <a:off x="2304982" y="4849493"/>
            <a:ext cx="1834970" cy="6906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1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Local state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i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administration</a:t>
            </a:r>
            <a:endParaRPr kumimoji="0" lang="sk-SK" sz="2000" b="0" i="1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2" name="Obdĺžnik 41"/>
          <p:cNvSpPr/>
          <p:nvPr/>
        </p:nvSpPr>
        <p:spPr bwMode="auto">
          <a:xfrm>
            <a:off x="6249214" y="4078368"/>
            <a:ext cx="1834970" cy="6906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1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Higher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i="1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</a:t>
            </a:r>
            <a:r>
              <a:rPr lang="sk-SK" b="0" i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erritorial units</a:t>
            </a:r>
            <a:endParaRPr kumimoji="0" lang="sk-SK" sz="2000" b="0" i="1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6249214" y="5661248"/>
            <a:ext cx="1834970" cy="6906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1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Municipalities</a:t>
            </a:r>
          </a:p>
        </p:txBody>
      </p:sp>
      <p:sp>
        <p:nvSpPr>
          <p:cNvPr id="31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1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AutoNum type="romanUcPeriod"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Background – </a:t>
            </a:r>
            <a:r>
              <a:rPr lang="sk-SK" sz="22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General Information</a:t>
            </a: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Regional &amp; Local Administration in Slovakia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endParaRPr/>
          </a:p>
        </p:txBody>
      </p:sp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397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12" name="Rounded Rectangle 20"/>
          <p:cNvSpPr>
            <a:spLocks noChangeArrowheads="1"/>
          </p:cNvSpPr>
          <p:nvPr/>
        </p:nvSpPr>
        <p:spPr bwMode="auto">
          <a:xfrm>
            <a:off x="285720" y="1371600"/>
            <a:ext cx="8572560" cy="5057796"/>
          </a:xfrm>
          <a:prstGeom prst="roundRect">
            <a:avLst>
              <a:gd name="adj" fmla="val 4556"/>
            </a:avLst>
          </a:prstGeom>
          <a:gradFill flip="none" rotWithShape="1">
            <a:gsLst>
              <a:gs pos="0">
                <a:schemeClr val="tx1"/>
              </a:gs>
              <a:gs pos="100000">
                <a:srgbClr val="3300FF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1028" name="Picture 4" descr="http://media0.mypage.cz/images/media0:4a0b16cf8f8d7.png/mapa_sr.gi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112" y="1505888"/>
            <a:ext cx="6526279" cy="3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 bwMode="auto">
          <a:xfrm>
            <a:off x="611188" y="1515408"/>
            <a:ext cx="7632700" cy="5760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Administrative map</a:t>
            </a: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 Slovakia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Šípka doprava 4"/>
          <p:cNvSpPr/>
          <p:nvPr/>
        </p:nvSpPr>
        <p:spPr bwMode="auto">
          <a:xfrm>
            <a:off x="683568" y="4880080"/>
            <a:ext cx="3743970" cy="987384"/>
          </a:xfrm>
          <a:prstGeom prst="rightArrow">
            <a:avLst/>
          </a:prstGeom>
          <a:gradFill>
            <a:gsLst>
              <a:gs pos="0">
                <a:schemeClr val="tx1"/>
              </a:gs>
              <a:gs pos="50000">
                <a:srgbClr val="0033CC"/>
              </a:gs>
              <a:gs pos="100000">
                <a:srgbClr val="0033CC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sk-SK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  <a:r>
              <a:rPr kumimoji="0" lang="sk-SK" sz="2000" b="1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Since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1st 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</a:t>
            </a:r>
            <a:r>
              <a:rPr kumimoji="0" lang="sk-SK" sz="2000" b="1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uary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2002</a:t>
            </a:r>
          </a:p>
        </p:txBody>
      </p:sp>
      <p:sp>
        <p:nvSpPr>
          <p:cNvPr id="20" name="Zaoblený obdĺžnik 19"/>
          <p:cNvSpPr/>
          <p:nvPr/>
        </p:nvSpPr>
        <p:spPr bwMode="auto">
          <a:xfrm>
            <a:off x="4845656" y="4365104"/>
            <a:ext cx="3742184" cy="864096"/>
          </a:xfrm>
          <a:prstGeom prst="roundRect">
            <a:avLst/>
          </a:prstGeom>
          <a:gradFill>
            <a:gsLst>
              <a:gs pos="0">
                <a:schemeClr val="tx1"/>
              </a:gs>
              <a:gs pos="50000">
                <a:srgbClr val="0033CC"/>
              </a:gs>
              <a:gs pos="100000">
                <a:srgbClr val="0033CC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342900" indent="-342900" algn="ctr">
              <a:buFont typeface="Arial" pitchFamily="34" charset="0"/>
              <a:buChar char="•"/>
            </a:pP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Regional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Administration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  </a:t>
            </a:r>
            <a:r>
              <a:rPr lang="sk-SK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Higher</a:t>
            </a:r>
            <a:r>
              <a:rPr lang="sk-SK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Territorial</a:t>
            </a:r>
            <a:r>
              <a:rPr lang="sk-SK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Units</a:t>
            </a: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Zaoblený obdĺžnik 20"/>
          <p:cNvSpPr/>
          <p:nvPr/>
        </p:nvSpPr>
        <p:spPr bwMode="auto">
          <a:xfrm>
            <a:off x="4845656" y="5381456"/>
            <a:ext cx="3742184" cy="864096"/>
          </a:xfrm>
          <a:prstGeom prst="roundRect">
            <a:avLst/>
          </a:prstGeom>
          <a:gradFill>
            <a:gsLst>
              <a:gs pos="0">
                <a:schemeClr val="tx1"/>
              </a:gs>
              <a:gs pos="50000">
                <a:srgbClr val="0033CC"/>
              </a:gs>
              <a:gs pos="100000">
                <a:srgbClr val="0033CC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342900" indent="-342900" algn="ctr">
              <a:buFont typeface="Arial" pitchFamily="34" charset="0"/>
              <a:buChar char="•"/>
            </a:pP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Local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Administration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sk-SK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 </a:t>
            </a: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890 </a:t>
            </a:r>
            <a:r>
              <a:rPr lang="sk-SK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Municipalities</a:t>
            </a: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dirty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</a:t>
            </a:r>
            <a:r>
              <a:rPr lang="sk-SK" sz="1200" b="0" dirty="0" err="1" smtClean="0">
                <a:solidFill>
                  <a:srgbClr val="FFFFFF"/>
                </a:solidFill>
                <a:ea typeface="ＭＳ Ｐゴシック" charset="-128"/>
                <a:cs typeface="+mn-cs"/>
              </a:rPr>
              <a:t>Working</a:t>
            </a:r>
            <a:r>
              <a:rPr lang="sk-SK" sz="1200" b="0" dirty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 </a:t>
            </a:r>
            <a:r>
              <a:rPr lang="sk-SK" sz="1200" b="0" dirty="0" err="1" smtClean="0">
                <a:solidFill>
                  <a:srgbClr val="FFFFFF"/>
                </a:solidFill>
                <a:ea typeface="ＭＳ Ｐゴシック" charset="-128"/>
                <a:cs typeface="+mn-cs"/>
              </a:rPr>
              <a:t>Group</a:t>
            </a:r>
            <a:r>
              <a:rPr lang="sk-SK" sz="1200" b="0" dirty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 on </a:t>
            </a:r>
            <a:r>
              <a:rPr lang="sk-SK" sz="1200" b="0" dirty="0" err="1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</a:t>
            </a:r>
            <a:r>
              <a:rPr lang="sk-SK" sz="1200" b="0" dirty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 </a:t>
            </a:r>
            <a:r>
              <a:rPr lang="sk-SK" sz="1200" b="0" dirty="0" err="1" smtClean="0">
                <a:solidFill>
                  <a:srgbClr val="FFFFFF"/>
                </a:solidFill>
                <a:ea typeface="ＭＳ Ｐゴシック" charset="-128"/>
                <a:cs typeface="+mn-cs"/>
              </a:rPr>
              <a:t>National</a:t>
            </a:r>
            <a:r>
              <a:rPr lang="sk-SK" sz="1200" b="0" dirty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 </a:t>
            </a:r>
            <a:r>
              <a:rPr lang="sk-SK" sz="1200" b="0" dirty="0" err="1" smtClean="0">
                <a:solidFill>
                  <a:srgbClr val="FFFFFF"/>
                </a:solidFill>
                <a:ea typeface="ＭＳ Ｐゴシック" charset="-128"/>
                <a:cs typeface="+mn-cs"/>
              </a:rPr>
              <a:t>Indicators</a:t>
            </a:r>
            <a:r>
              <a:rPr lang="sk-SK" sz="1200" b="0" dirty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dirty="0" err="1" smtClean="0">
                <a:solidFill>
                  <a:srgbClr val="FFFFFF"/>
                </a:solidFill>
                <a:ea typeface="ＭＳ Ｐゴシック" charset="-128"/>
                <a:cs typeface="+mn-cs"/>
              </a:rPr>
              <a:t>April</a:t>
            </a:r>
            <a:r>
              <a:rPr lang="sk-SK" sz="1200" b="0" dirty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 26 – 29 2016, </a:t>
            </a:r>
            <a:r>
              <a:rPr lang="sk-SK" sz="1200" b="0" dirty="0" err="1" smtClean="0">
                <a:solidFill>
                  <a:srgbClr val="FFFFFF"/>
                </a:solidFill>
                <a:ea typeface="ＭＳ Ｐゴシック" charset="-128"/>
                <a:cs typeface="+mn-cs"/>
              </a:rPr>
              <a:t>Yerevan</a:t>
            </a:r>
            <a:r>
              <a:rPr lang="sk-SK" sz="1200" b="0" dirty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dirty="0" err="1" smtClean="0">
                <a:solidFill>
                  <a:srgbClr val="FFFFFF"/>
                </a:solidFill>
                <a:ea typeface="ＭＳ Ｐゴシック" charset="-128"/>
                <a:cs typeface="+mn-cs"/>
              </a:rPr>
              <a:t>Armenia</a:t>
            </a:r>
            <a:r>
              <a:rPr lang="sk-SK" sz="1200" b="0" dirty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  </a:t>
            </a:r>
            <a:endParaRPr lang="en-US" sz="1200" b="0" dirty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309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AutoNum type="romanUcPeriod"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Background – </a:t>
            </a:r>
            <a:r>
              <a:rPr lang="sk-SK" sz="22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General Information</a:t>
            </a: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The Size Structure of Municipalities in Slovakia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endParaRPr/>
          </a:p>
        </p:txBody>
      </p:sp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397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657127"/>
              </p:ext>
            </p:extLst>
          </p:nvPr>
        </p:nvGraphicFramePr>
        <p:xfrm>
          <a:off x="417326" y="1916832"/>
          <a:ext cx="8338095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365"/>
                <a:gridCol w="2779365"/>
                <a:gridCol w="2779365"/>
              </a:tblGrid>
              <a:tr h="354039"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rgbClr val="FFFF00"/>
                          </a:solidFill>
                        </a:rPr>
                        <a:t>Inhabitants number</a:t>
                      </a:r>
                      <a:endParaRPr lang="sk-SK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smtClean="0"/>
                        <a:t> </a:t>
                      </a:r>
                      <a:r>
                        <a:rPr lang="sk-SK" baseline="0" smtClean="0">
                          <a:solidFill>
                            <a:srgbClr val="FFFF00"/>
                          </a:solidFill>
                        </a:rPr>
                        <a:t>Municipalities number</a:t>
                      </a:r>
                      <a:endParaRPr lang="sk-SK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rgbClr val="FFFF00"/>
                          </a:solidFill>
                        </a:rPr>
                        <a:t>Share (%)</a:t>
                      </a:r>
                      <a:endParaRPr lang="sk-SK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039"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Up to 199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379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13,14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039"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200 - 499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794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27,46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039"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500 - 999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775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26,81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039"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1 000 – 1 999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555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19,20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039"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2 000 – 4 999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259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8,96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039"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5 000 – 9 999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1,94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039"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10 000 – 19 999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1,11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039"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20 000 – 49 999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1,00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039"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50 000 – 99</a:t>
                      </a:r>
                      <a:r>
                        <a:rPr lang="sk-SK" baseline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999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0,31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039"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r>
                        <a:rPr lang="sk-SK" baseline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000 and more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0,07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039"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2 890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100,00</a:t>
                      </a:r>
                      <a:endParaRPr lang="sk-SK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Zaoblený obdĺžnik 6"/>
          <p:cNvSpPr/>
          <p:nvPr/>
        </p:nvSpPr>
        <p:spPr bwMode="auto">
          <a:xfrm>
            <a:off x="410369" y="1268760"/>
            <a:ext cx="4233639" cy="504056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Total population:</a:t>
            </a: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5.421.349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184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AutoNum type="romanUcPeriod"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Background – </a:t>
            </a:r>
            <a:r>
              <a:rPr lang="sk-SK" sz="22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Financing </a:t>
            </a: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endParaRPr lang="sk-SK" sz="2200" b="0" smtClean="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Territorial Self-government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endParaRPr/>
          </a:p>
        </p:txBody>
      </p:sp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397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10" name="Rounded Rectangle 20"/>
          <p:cNvSpPr>
            <a:spLocks noChangeArrowheads="1"/>
          </p:cNvSpPr>
          <p:nvPr/>
        </p:nvSpPr>
        <p:spPr bwMode="auto">
          <a:xfrm>
            <a:off x="285720" y="1371600"/>
            <a:ext cx="8572560" cy="5057796"/>
          </a:xfrm>
          <a:prstGeom prst="roundRect">
            <a:avLst>
              <a:gd name="adj" fmla="val 4556"/>
            </a:avLst>
          </a:prstGeom>
          <a:gradFill flip="none" rotWithShape="1">
            <a:gsLst>
              <a:gs pos="0">
                <a:schemeClr val="tx1"/>
              </a:gs>
              <a:gs pos="100000">
                <a:srgbClr val="3300FF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1" name="Šípka hore, doprava i doľava 10"/>
          <p:cNvSpPr/>
          <p:nvPr/>
        </p:nvSpPr>
        <p:spPr bwMode="auto">
          <a:xfrm rot="10800000">
            <a:off x="3271209" y="2757355"/>
            <a:ext cx="2592288" cy="2111805"/>
          </a:xfrm>
          <a:prstGeom prst="leftRightUpArrow">
            <a:avLst>
              <a:gd name="adj1" fmla="val 45417"/>
              <a:gd name="adj2" fmla="val 35404"/>
              <a:gd name="adj3" fmla="val 14596"/>
            </a:avLst>
          </a:prstGeom>
          <a:gradFill flip="none" rotWithShape="1">
            <a:gsLst>
              <a:gs pos="77000">
                <a:schemeClr val="bg1"/>
              </a:gs>
              <a:gs pos="51000">
                <a:schemeClr val="bg1"/>
              </a:gs>
              <a:gs pos="64000">
                <a:srgbClr val="0033CC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Obdĺžnik 11"/>
          <p:cNvSpPr/>
          <p:nvPr/>
        </p:nvSpPr>
        <p:spPr bwMode="auto">
          <a:xfrm>
            <a:off x="3857620" y="2857496"/>
            <a:ext cx="1428760" cy="10715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Obdĺžnik 14"/>
          <p:cNvSpPr/>
          <p:nvPr/>
        </p:nvSpPr>
        <p:spPr bwMode="auto">
          <a:xfrm>
            <a:off x="3707904" y="3068960"/>
            <a:ext cx="1730876" cy="86010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ecure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autonomous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tasks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Obdĺžnik 15"/>
          <p:cNvSpPr/>
          <p:nvPr/>
        </p:nvSpPr>
        <p:spPr bwMode="auto">
          <a:xfrm>
            <a:off x="642910" y="1628800"/>
            <a:ext cx="2488930" cy="324036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Original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competences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own</a:t>
            </a:r>
            <a:r>
              <a:rPr lang="sk-SK" b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functions</a:t>
            </a: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&amp;</a:t>
            </a: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responsibilities</a:t>
            </a: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85725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Obdĺžnik 16"/>
          <p:cNvSpPr/>
          <p:nvPr/>
        </p:nvSpPr>
        <p:spPr bwMode="auto">
          <a:xfrm>
            <a:off x="6084168" y="1628800"/>
            <a:ext cx="2488930" cy="324036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Transferred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competences</a:t>
            </a: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</a:t>
            </a:r>
            <a:r>
              <a:rPr lang="sk-SK" b="0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elegates</a:t>
            </a:r>
            <a:r>
              <a:rPr lang="sk-SK" b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functions</a:t>
            </a: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&amp;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responsibilities</a:t>
            </a: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85725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Obdĺžnik 1"/>
          <p:cNvSpPr/>
          <p:nvPr/>
        </p:nvSpPr>
        <p:spPr bwMode="auto">
          <a:xfrm>
            <a:off x="3275855" y="1657344"/>
            <a:ext cx="2664297" cy="8355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Municipalities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&amp;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igher territorial units</a:t>
            </a:r>
          </a:p>
        </p:txBody>
      </p:sp>
      <p:sp>
        <p:nvSpPr>
          <p:cNvPr id="20" name="Obdĺžnik 19"/>
          <p:cNvSpPr/>
          <p:nvPr/>
        </p:nvSpPr>
        <p:spPr bwMode="auto">
          <a:xfrm>
            <a:off x="683568" y="5013176"/>
            <a:ext cx="7889530" cy="12321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combination of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central tax-sharing, own tax and fee collection,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ervice and administration charges, property and business profits,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investment, financial operations, transfers, grants and loans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762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Territorial Self-Government &amp; Slovak SAO Audit</a:t>
            </a:r>
            <a:endParaRPr lang="sk-SK" sz="2200" b="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endParaRPr/>
          </a:p>
        </p:txBody>
      </p:sp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397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4" name="Zaoblený obdĺžnik 23"/>
          <p:cNvSpPr/>
          <p:nvPr/>
        </p:nvSpPr>
        <p:spPr bwMode="auto">
          <a:xfrm rot="21392067">
            <a:off x="481773" y="1461556"/>
            <a:ext cx="5538647" cy="1926970"/>
          </a:xfrm>
          <a:prstGeom prst="round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0B050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marR="0" indent="-177800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77800" indent="-177800">
              <a:lnSpc>
                <a:spcPts val="2500"/>
              </a:lnSpc>
            </a:pP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Self-government</a:t>
            </a: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performs</a:t>
            </a: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2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sk-SK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sk-SK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marR="0" indent="-177800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</a:t>
            </a: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</a:t>
            </a:r>
            <a:r>
              <a:rPr kumimoji="0" lang="sk-SK" sz="2200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egal</a:t>
            </a:r>
            <a:r>
              <a:rPr kumimoji="0" lang="sk-SK" sz="220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sz="2200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given</a:t>
            </a:r>
            <a:r>
              <a:rPr kumimoji="0" lang="sk-SK" sz="220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sz="2200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competences</a:t>
            </a:r>
            <a:r>
              <a:rPr kumimoji="0" lang="sk-SK" sz="220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kumimoji="0" lang="sk-SK" sz="2200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but</a:t>
            </a:r>
            <a:r>
              <a:rPr kumimoji="0" lang="sk-SK" sz="220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sz="2200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also</a:t>
            </a:r>
            <a:r>
              <a:rPr kumimoji="0" lang="sk-SK" sz="220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77800" marR="0" indent="-177800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sz="2200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</a:t>
            </a:r>
            <a:r>
              <a:rPr kumimoji="0" lang="sk-SK" sz="220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responsibility</a:t>
            </a: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</a:t>
            </a: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effective</a:t>
            </a: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sk-SK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efficient</a:t>
            </a: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77800" marR="0" indent="-177800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 </a:t>
            </a:r>
            <a:r>
              <a:rPr lang="sk-SK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economical</a:t>
            </a: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use</a:t>
            </a: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</a:t>
            </a: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public</a:t>
            </a: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funds</a:t>
            </a: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i="0" u="none" strike="noStrike" cap="none" normalizeH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sz="2200" b="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z="2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sz="2200" b="0" i="0" u="none" strike="noStrike" cap="none" normalizeH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 rot="21392067">
            <a:off x="1600890" y="2872943"/>
            <a:ext cx="5485188" cy="1926970"/>
          </a:xfrm>
          <a:prstGeom prst="round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033CC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/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endParaRPr lang="sk-SK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Slovak SAO audit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indent="-177800">
              <a:buFont typeface="Arial" pitchFamily="34" charset="0"/>
              <a:buChar char="•"/>
            </a:pP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778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dirty="0"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Zaoblený obdĺžnik 14"/>
          <p:cNvSpPr/>
          <p:nvPr/>
        </p:nvSpPr>
        <p:spPr bwMode="auto">
          <a:xfrm rot="21392067">
            <a:off x="2926518" y="4240891"/>
            <a:ext cx="5478449" cy="1926970"/>
          </a:xfrm>
          <a:prstGeom prst="round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033CC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 Conclusion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4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II.  Slovak SAO Audit – </a:t>
            </a:r>
            <a:r>
              <a:rPr lang="sk-SK" sz="22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General Information</a:t>
            </a: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Supreme Audit Office Responsibility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endParaRPr/>
          </a:p>
        </p:txBody>
      </p:sp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le 20"/>
          <p:cNvSpPr>
            <a:spLocks noChangeArrowheads="1"/>
          </p:cNvSpPr>
          <p:nvPr/>
        </p:nvSpPr>
        <p:spPr bwMode="auto">
          <a:xfrm>
            <a:off x="285720" y="1371600"/>
            <a:ext cx="8572560" cy="5057796"/>
          </a:xfrm>
          <a:prstGeom prst="roundRect">
            <a:avLst>
              <a:gd name="adj" fmla="val 4556"/>
            </a:avLst>
          </a:prstGeom>
          <a:gradFill flip="none" rotWithShape="1">
            <a:gsLst>
              <a:gs pos="0">
                <a:schemeClr val="tx1"/>
              </a:gs>
              <a:gs pos="100000">
                <a:srgbClr val="3300FF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5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6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17" name="Päťuholník 16"/>
          <p:cNvSpPr/>
          <p:nvPr/>
        </p:nvSpPr>
        <p:spPr bwMode="auto">
          <a:xfrm rot="5400000">
            <a:off x="3954085" y="-1659808"/>
            <a:ext cx="1333172" cy="7416824"/>
          </a:xfrm>
          <a:prstGeom prst="homePlate">
            <a:avLst>
              <a:gd name="adj" fmla="val 40303"/>
            </a:avLst>
          </a:prstGeom>
          <a:gradFill flip="none" rotWithShape="1">
            <a:gsLst>
              <a:gs pos="0">
                <a:srgbClr val="0033CC"/>
              </a:gs>
              <a:gs pos="80000">
                <a:schemeClr val="tx1"/>
              </a:gs>
            </a:gsLst>
            <a:lin ang="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Slovakia </a:t>
            </a:r>
            <a:r>
              <a:rPr 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sk-SK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mend</a:t>
            </a:r>
            <a:r>
              <a:rPr lang="en-US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</a:t>
            </a: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2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Constitution</a:t>
            </a:r>
            <a:r>
              <a:rPr lang="sk-SK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(2006)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200" b="1" i="0" u="none" strike="noStrike" cap="none" normalizeH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Obdĺžnik 1"/>
          <p:cNvSpPr/>
          <p:nvPr/>
        </p:nvSpPr>
        <p:spPr bwMode="auto">
          <a:xfrm>
            <a:off x="912259" y="3053914"/>
            <a:ext cx="7416824" cy="3039382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033CC"/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Supreme</a:t>
            </a:r>
            <a:r>
              <a:rPr kumimoji="0" lang="sk-SK" sz="20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Audit Office </a:t>
            </a:r>
            <a:r>
              <a:rPr kumimoji="0" lang="sk-SK" sz="2000" i="0" u="none" strike="noStrike" cap="none" normalizeH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</a:t>
            </a:r>
            <a:r>
              <a:rPr kumimoji="0" lang="sk-SK" sz="20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sz="2000" i="0" u="none" strike="noStrike" cap="none" normalizeH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</a:t>
            </a:r>
            <a:r>
              <a:rPr kumimoji="0" lang="sk-SK" sz="20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Slovak </a:t>
            </a:r>
            <a:r>
              <a:rPr kumimoji="0" lang="sk-SK" sz="2000" i="0" u="none" strike="noStrike" cap="none" normalizeH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Republic</a:t>
            </a:r>
            <a:endParaRPr kumimoji="0" lang="sk-SK" sz="2000" i="0" u="none" strike="noStrike" cap="none" normalizeH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sz="2000" i="0" u="none" strike="noStrike" cap="none" normalizeH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able</a:t>
            </a:r>
            <a:r>
              <a:rPr kumimoji="0" lang="sk-SK" sz="20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</a:t>
            </a:r>
            <a:r>
              <a:rPr kumimoji="0" lang="sk-SK" sz="2000" i="0" u="none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kumimoji="0" lang="sk-SK" sz="2000" i="0" u="none" strike="noStrike" cap="none" normalizeH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supervise</a:t>
            </a:r>
            <a:endParaRPr kumimoji="0" lang="sk-SK" sz="2000" i="0" u="none" strike="noStrike" cap="none" normalizeH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algn="ctr"/>
            <a:r>
              <a:rPr lang="en-US" dirty="0"/>
              <a:t>all financial and property operations of </a:t>
            </a:r>
            <a:endParaRPr lang="sk-SK" dirty="0" smtClean="0"/>
          </a:p>
          <a:p>
            <a:pPr lvl="0" algn="ctr"/>
            <a:r>
              <a:rPr lang="en-US" dirty="0" smtClean="0"/>
              <a:t>local </a:t>
            </a:r>
            <a:r>
              <a:rPr lang="en-US" dirty="0"/>
              <a:t>and regional</a:t>
            </a:r>
            <a:r>
              <a:rPr lang="sk-SK" dirty="0"/>
              <a:t> </a:t>
            </a:r>
            <a:r>
              <a:rPr lang="en-US" dirty="0"/>
              <a:t>self-government</a:t>
            </a:r>
            <a:r>
              <a:rPr lang="en-US" dirty="0" smtClean="0"/>
              <a:t>,</a:t>
            </a:r>
            <a:endParaRPr lang="sk-SK" dirty="0" smtClean="0"/>
          </a:p>
          <a:p>
            <a:pPr lvl="0" algn="ctr"/>
            <a:r>
              <a:rPr lang="en-US" dirty="0" smtClean="0"/>
              <a:t> </a:t>
            </a:r>
            <a:r>
              <a:rPr lang="en-US" dirty="0"/>
              <a:t>including their organizations and enterprises.</a:t>
            </a:r>
            <a:endParaRPr lang="sk-SK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75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le 20"/>
          <p:cNvSpPr>
            <a:spLocks noChangeArrowheads="1"/>
          </p:cNvSpPr>
          <p:nvPr/>
        </p:nvSpPr>
        <p:spPr bwMode="auto">
          <a:xfrm>
            <a:off x="285720" y="1338772"/>
            <a:ext cx="8572560" cy="5057796"/>
          </a:xfrm>
          <a:prstGeom prst="roundRect">
            <a:avLst>
              <a:gd name="adj" fmla="val 4556"/>
            </a:avLst>
          </a:prstGeom>
          <a:gradFill flip="none" rotWithShape="1">
            <a:gsLst>
              <a:gs pos="0">
                <a:schemeClr val="tx1"/>
              </a:gs>
              <a:gs pos="100000">
                <a:srgbClr val="3300FF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5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6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II.  Slovak SAO Audit – </a:t>
            </a:r>
            <a:r>
              <a:rPr lang="sk-SK" sz="22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General Information</a:t>
            </a: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SAO Activity in the Area of Self-Government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endParaRPr/>
          </a:p>
        </p:txBody>
      </p:sp>
      <p:sp>
        <p:nvSpPr>
          <p:cNvPr id="17" name="Päťuholník 16"/>
          <p:cNvSpPr/>
          <p:nvPr/>
        </p:nvSpPr>
        <p:spPr bwMode="auto">
          <a:xfrm rot="5400000">
            <a:off x="3994939" y="-2370444"/>
            <a:ext cx="1154121" cy="8572560"/>
          </a:xfrm>
          <a:prstGeom prst="homePlate">
            <a:avLst>
              <a:gd name="adj" fmla="val 46995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solidFill>
              <a:srgbClr val="0033CC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8" name="Zaoblený obdĺžnik 17"/>
          <p:cNvSpPr/>
          <p:nvPr/>
        </p:nvSpPr>
        <p:spPr bwMode="auto">
          <a:xfrm>
            <a:off x="683568" y="2708920"/>
            <a:ext cx="3743970" cy="3377607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16200000" scaled="1"/>
            <a:tileRect/>
          </a:gradFill>
          <a:ln w="3175" cap="flat" cmpd="sng" algn="ctr">
            <a:solidFill>
              <a:srgbClr val="0033CC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355600" marR="0" indent="-355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sz="2000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22" name="Obdĺžnik 21"/>
          <p:cNvSpPr/>
          <p:nvPr/>
        </p:nvSpPr>
        <p:spPr bwMode="auto">
          <a:xfrm>
            <a:off x="1072155" y="3015315"/>
            <a:ext cx="2936291" cy="8523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kumimoji="0" lang="sk-SK" sz="2000" b="0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compliance audit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Zaoblený obdĺžnik 22"/>
          <p:cNvSpPr/>
          <p:nvPr/>
        </p:nvSpPr>
        <p:spPr bwMode="auto">
          <a:xfrm>
            <a:off x="4743774" y="2708920"/>
            <a:ext cx="3743970" cy="3377605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16200000" scaled="1"/>
            <a:tileRect/>
          </a:gradFill>
          <a:ln w="3175" cap="flat" cmpd="sng" algn="ctr">
            <a:solidFill>
              <a:srgbClr val="0033CC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355600" marR="0" indent="-355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sz="2000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3" name="Obdĺžnik 2"/>
          <p:cNvSpPr/>
          <p:nvPr/>
        </p:nvSpPr>
        <p:spPr bwMode="auto">
          <a:xfrm>
            <a:off x="755575" y="1382018"/>
            <a:ext cx="7848871" cy="7508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Supreme Audit Office performs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Obdĺžnik 25"/>
          <p:cNvSpPr/>
          <p:nvPr/>
        </p:nvSpPr>
        <p:spPr bwMode="auto">
          <a:xfrm>
            <a:off x="1087407" y="4020071"/>
            <a:ext cx="2936291" cy="8523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inancial audit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Obdĺžnik 26"/>
          <p:cNvSpPr/>
          <p:nvPr/>
        </p:nvSpPr>
        <p:spPr bwMode="auto">
          <a:xfrm>
            <a:off x="1087407" y="5013176"/>
            <a:ext cx="2936291" cy="8523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sz="2000" b="0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performance audit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9" name="Obdĺžnik 28"/>
          <p:cNvSpPr/>
          <p:nvPr/>
        </p:nvSpPr>
        <p:spPr bwMode="auto">
          <a:xfrm>
            <a:off x="5135299" y="4020071"/>
            <a:ext cx="2936291" cy="8523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sk-SK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pinion</a:t>
            </a: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on </a:t>
            </a:r>
            <a:r>
              <a:rPr lang="sk-SK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</a:t>
            </a:r>
            <a:endParaRPr lang="sk-SK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sk-SK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draft</a:t>
            </a:r>
            <a:r>
              <a:rPr lang="sk-SK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state </a:t>
            </a:r>
            <a:r>
              <a:rPr lang="sk-SK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budget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Obdĺžnik 3"/>
          <p:cNvSpPr/>
          <p:nvPr/>
        </p:nvSpPr>
        <p:spPr bwMode="auto">
          <a:xfrm>
            <a:off x="4860032" y="3212893"/>
            <a:ext cx="2232248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Evaluation in</a:t>
            </a:r>
          </a:p>
        </p:txBody>
      </p:sp>
      <p:sp>
        <p:nvSpPr>
          <p:cNvPr id="30" name="Obdĺžnik 29"/>
          <p:cNvSpPr/>
          <p:nvPr/>
        </p:nvSpPr>
        <p:spPr bwMode="auto">
          <a:xfrm>
            <a:off x="5147613" y="5013176"/>
            <a:ext cx="2936291" cy="8523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opinion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on </a:t>
            </a:r>
            <a:r>
              <a:rPr kumimoji="0" lang="sk-SK" sz="2000" b="0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</a:t>
            </a:r>
            <a:endParaRPr kumimoji="0" lang="sk-SK" sz="20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sk-SK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</a:t>
            </a:r>
            <a:r>
              <a:rPr lang="sk-SK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state </a:t>
            </a:r>
            <a:r>
              <a:rPr lang="sk-SK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final</a:t>
            </a: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account</a:t>
            </a:r>
            <a:endParaRPr kumimoji="0" lang="sk-SK" sz="20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9th INTOSAI Working Group on Key National Indicators, April 26 – 29 2016, Yerevan, Armenia  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31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50365</TotalTime>
  <Words>1648</Words>
  <Application>Microsoft Office PowerPoint</Application>
  <PresentationFormat>Prezentácia na obrazovke (4:3)</PresentationFormat>
  <Paragraphs>842</Paragraphs>
  <Slides>20</Slides>
  <Notes>20</Notes>
  <HiddenSlides>0</HiddenSlides>
  <MMClips>0</MMClips>
  <ScaleCrop>false</ScaleCrop>
  <HeadingPairs>
    <vt:vector size="4" baseType="variant">
      <vt:variant>
        <vt:lpstr>Motív</vt:lpstr>
      </vt:variant>
      <vt:variant>
        <vt:i4>3</vt:i4>
      </vt:variant>
      <vt:variant>
        <vt:lpstr>Nadpisy snímok</vt:lpstr>
      </vt:variant>
      <vt:variant>
        <vt:i4>20</vt:i4>
      </vt:variant>
    </vt:vector>
  </HeadingPairs>
  <TitlesOfParts>
    <vt:vector size="23" baseType="lpstr">
      <vt:lpstr>Predvolený návrh</vt:lpstr>
      <vt:lpstr>1_Predvolený návrh</vt:lpstr>
      <vt:lpstr>2_Predvolený návrh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nkusr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Astana</dc:title>
  <dc:creator>Kolarovic</dc:creator>
  <cp:lastModifiedBy>Kolarovic Juraj</cp:lastModifiedBy>
  <cp:revision>1650</cp:revision>
  <dcterms:created xsi:type="dcterms:W3CDTF">2013-04-06T09:04:13Z</dcterms:created>
  <dcterms:modified xsi:type="dcterms:W3CDTF">2016-04-19T07:37:36Z</dcterms:modified>
</cp:coreProperties>
</file>