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8" r:id="rId4"/>
    <p:sldId id="391" r:id="rId5"/>
    <p:sldId id="392" r:id="rId6"/>
    <p:sldId id="375" r:id="rId7"/>
    <p:sldId id="384" r:id="rId8"/>
    <p:sldId id="390" r:id="rId9"/>
    <p:sldId id="388" r:id="rId10"/>
    <p:sldId id="389" r:id="rId11"/>
    <p:sldId id="385" r:id="rId12"/>
    <p:sldId id="377" r:id="rId13"/>
    <p:sldId id="382" r:id="rId14"/>
    <p:sldId id="376" r:id="rId15"/>
    <p:sldId id="393" r:id="rId16"/>
    <p:sldId id="327" r:id="rId17"/>
    <p:sldId id="374" r:id="rId18"/>
    <p:sldId id="316" r:id="rId19"/>
  </p:sldIdLst>
  <p:sldSz cx="9144000" cy="6858000" type="screen4x3"/>
  <p:notesSz cx="6858000" cy="99456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  <a:srgbClr val="8FA2D7"/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3206" y="-72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75DDA3-8E49-4BFB-8B98-15712769E2CF}" type="doc">
      <dgm:prSet loTypeId="urn:microsoft.com/office/officeart/2005/8/layout/pyramid1" loCatId="pyramid" qsTypeId="urn:microsoft.com/office/officeart/2005/8/quickstyle/3d3" qsCatId="3D" csTypeId="urn:microsoft.com/office/officeart/2005/8/colors/accent6_5" csCatId="accent6" phldr="1"/>
      <dgm:spPr/>
    </dgm:pt>
    <dgm:pt modelId="{22D1430D-3F81-4DB0-B77A-18AD2017FE36}">
      <dgm:prSet phldrT="[Text]" custT="1"/>
      <dgm:spPr/>
      <dgm:t>
        <a:bodyPr lIns="504000" rIns="504000" anchor="b" anchorCtr="0"/>
        <a:lstStyle/>
        <a:p>
          <a:r>
            <a:rPr lang="en-US" sz="1100" b="1" dirty="0" smtClean="0">
              <a:effectLst/>
            </a:rPr>
            <a:t>Facilitating Foresight</a:t>
          </a:r>
          <a:endParaRPr lang="id-ID" sz="1100" b="1" dirty="0">
            <a:effectLst/>
          </a:endParaRPr>
        </a:p>
      </dgm:t>
    </dgm:pt>
    <dgm:pt modelId="{DF8A223A-64F1-4D0F-A99D-D3DED4F793DD}" type="parTrans" cxnId="{87E2F49B-0F6E-49F0-B112-05AB45ADE986}">
      <dgm:prSet/>
      <dgm:spPr/>
      <dgm:t>
        <a:bodyPr/>
        <a:lstStyle/>
        <a:p>
          <a:endParaRPr lang="id-ID"/>
        </a:p>
      </dgm:t>
    </dgm:pt>
    <dgm:pt modelId="{7A45FAC4-804A-4B55-A348-BFE1C658C0AC}" type="sibTrans" cxnId="{87E2F49B-0F6E-49F0-B112-05AB45ADE986}">
      <dgm:prSet/>
      <dgm:spPr/>
      <dgm:t>
        <a:bodyPr/>
        <a:lstStyle/>
        <a:p>
          <a:endParaRPr lang="id-ID"/>
        </a:p>
      </dgm:t>
    </dgm:pt>
    <dgm:pt modelId="{0AEDF5C8-83AC-4804-847B-9F1F0EF5291B}">
      <dgm:prSet phldrT="[Text]" custT="1"/>
      <dgm:spPr/>
      <dgm:t>
        <a:bodyPr/>
        <a:lstStyle/>
        <a:p>
          <a:r>
            <a:rPr lang="en-US" sz="1100" b="1" dirty="0" smtClean="0">
              <a:effectLst/>
            </a:rPr>
            <a:t>Increasing Insight</a:t>
          </a:r>
          <a:endParaRPr lang="id-ID" sz="1100" b="1" dirty="0">
            <a:effectLst/>
          </a:endParaRPr>
        </a:p>
      </dgm:t>
    </dgm:pt>
    <dgm:pt modelId="{D05DC0BB-938E-4CF3-848D-D9008A84FC19}" type="parTrans" cxnId="{B98FF1C1-1331-481D-A25B-FB7B55545CA5}">
      <dgm:prSet/>
      <dgm:spPr/>
      <dgm:t>
        <a:bodyPr/>
        <a:lstStyle/>
        <a:p>
          <a:endParaRPr lang="id-ID"/>
        </a:p>
      </dgm:t>
    </dgm:pt>
    <dgm:pt modelId="{34AAAEC9-BB5D-45DB-A18A-879AD5C003FA}" type="sibTrans" cxnId="{B98FF1C1-1331-481D-A25B-FB7B55545CA5}">
      <dgm:prSet/>
      <dgm:spPr/>
      <dgm:t>
        <a:bodyPr/>
        <a:lstStyle/>
        <a:p>
          <a:endParaRPr lang="id-ID"/>
        </a:p>
      </dgm:t>
    </dgm:pt>
    <dgm:pt modelId="{2EF6A145-AF79-4199-A83B-ECDBBF8CB4FD}">
      <dgm:prSet phldrT="[Text]" custT="1"/>
      <dgm:spPr/>
      <dgm:t>
        <a:bodyPr/>
        <a:lstStyle/>
        <a:p>
          <a:r>
            <a:rPr lang="en-US" sz="1100" b="1" dirty="0" smtClean="0">
              <a:effectLst/>
            </a:rPr>
            <a:t>Enhancing Economy, Efficiency, Ethics, Equity, Effectiveness</a:t>
          </a:r>
          <a:endParaRPr lang="id-ID" sz="1100" b="1" dirty="0">
            <a:effectLst/>
          </a:endParaRPr>
        </a:p>
      </dgm:t>
    </dgm:pt>
    <dgm:pt modelId="{40CF4B15-6980-4AA2-9097-2EF418D1305E}" type="parTrans" cxnId="{98E35A69-0F64-43B6-B228-1B949AE2C2D0}">
      <dgm:prSet/>
      <dgm:spPr/>
      <dgm:t>
        <a:bodyPr/>
        <a:lstStyle/>
        <a:p>
          <a:endParaRPr lang="id-ID"/>
        </a:p>
      </dgm:t>
    </dgm:pt>
    <dgm:pt modelId="{0747DB6B-3A22-4D87-A477-7C845E1CC8C8}" type="sibTrans" cxnId="{98E35A69-0F64-43B6-B228-1B949AE2C2D0}">
      <dgm:prSet/>
      <dgm:spPr/>
      <dgm:t>
        <a:bodyPr/>
        <a:lstStyle/>
        <a:p>
          <a:endParaRPr lang="id-ID"/>
        </a:p>
      </dgm:t>
    </dgm:pt>
    <dgm:pt modelId="{63381371-5D08-4EC5-B0EC-DE872C6A2867}">
      <dgm:prSet phldrT="[Text]" custT="1"/>
      <dgm:spPr/>
      <dgm:t>
        <a:bodyPr/>
        <a:lstStyle/>
        <a:p>
          <a:r>
            <a:rPr lang="en-US" sz="1100" b="1" dirty="0" smtClean="0">
              <a:effectLst/>
            </a:rPr>
            <a:t>Assuring Accountability</a:t>
          </a:r>
          <a:endParaRPr lang="id-ID" sz="1100" b="1" dirty="0">
            <a:effectLst/>
          </a:endParaRPr>
        </a:p>
      </dgm:t>
    </dgm:pt>
    <dgm:pt modelId="{7AC13341-777F-424E-B378-109E14A9D8DE}" type="parTrans" cxnId="{7B2A9AEF-A52B-4C85-8C55-192D0E5283FC}">
      <dgm:prSet/>
      <dgm:spPr/>
      <dgm:t>
        <a:bodyPr/>
        <a:lstStyle/>
        <a:p>
          <a:endParaRPr lang="id-ID"/>
        </a:p>
      </dgm:t>
    </dgm:pt>
    <dgm:pt modelId="{44B2ACD3-0354-4D46-9078-C4DB59ADC52F}" type="sibTrans" cxnId="{7B2A9AEF-A52B-4C85-8C55-192D0E5283FC}">
      <dgm:prSet/>
      <dgm:spPr/>
      <dgm:t>
        <a:bodyPr/>
        <a:lstStyle/>
        <a:p>
          <a:endParaRPr lang="id-ID"/>
        </a:p>
      </dgm:t>
    </dgm:pt>
    <dgm:pt modelId="{FA72464A-848C-4924-9CD1-E3F070B379F7}">
      <dgm:prSet phldrT="[Text]" custT="1"/>
      <dgm:spPr/>
      <dgm:t>
        <a:bodyPr/>
        <a:lstStyle/>
        <a:p>
          <a:r>
            <a:rPr lang="en-US" sz="1100" b="1" dirty="0" smtClean="0">
              <a:effectLst/>
            </a:rPr>
            <a:t>Combating Corruption</a:t>
          </a:r>
          <a:endParaRPr lang="id-ID" sz="1100" b="1" dirty="0">
            <a:effectLst/>
          </a:endParaRPr>
        </a:p>
      </dgm:t>
    </dgm:pt>
    <dgm:pt modelId="{564AF8FA-F7BD-4456-8E08-D6277BE91B18}" type="parTrans" cxnId="{84DA990D-5AA8-477D-BC43-1B2B870F39E3}">
      <dgm:prSet/>
      <dgm:spPr/>
      <dgm:t>
        <a:bodyPr/>
        <a:lstStyle/>
        <a:p>
          <a:endParaRPr lang="id-ID"/>
        </a:p>
      </dgm:t>
    </dgm:pt>
    <dgm:pt modelId="{DFE74DA5-0D25-4333-915E-E3B5A7B842B4}" type="sibTrans" cxnId="{84DA990D-5AA8-477D-BC43-1B2B870F39E3}">
      <dgm:prSet/>
      <dgm:spPr/>
      <dgm:t>
        <a:bodyPr/>
        <a:lstStyle/>
        <a:p>
          <a:endParaRPr lang="id-ID"/>
        </a:p>
      </dgm:t>
    </dgm:pt>
    <dgm:pt modelId="{120A1B65-30E5-47FA-A4FF-DF75157F3A2C}">
      <dgm:prSet phldrT="[Text]" custT="1"/>
      <dgm:spPr/>
      <dgm:t>
        <a:bodyPr/>
        <a:lstStyle/>
        <a:p>
          <a:r>
            <a:rPr lang="en-US" sz="1100" b="1" dirty="0" smtClean="0">
              <a:effectLst/>
            </a:rPr>
            <a:t>Increasing Transparency</a:t>
          </a:r>
          <a:endParaRPr lang="id-ID" sz="1100" b="1" dirty="0">
            <a:effectLst/>
          </a:endParaRPr>
        </a:p>
      </dgm:t>
    </dgm:pt>
    <dgm:pt modelId="{551C5FD9-A86F-4AE9-9EC3-F5146E0C2729}" type="sibTrans" cxnId="{128853D9-932B-4E37-BE24-FCB14C7A7B02}">
      <dgm:prSet/>
      <dgm:spPr/>
      <dgm:t>
        <a:bodyPr/>
        <a:lstStyle/>
        <a:p>
          <a:endParaRPr lang="id-ID"/>
        </a:p>
      </dgm:t>
    </dgm:pt>
    <dgm:pt modelId="{4A11A8AA-ECC5-48F8-AE3A-A43BD92ABE71}" type="parTrans" cxnId="{128853D9-932B-4E37-BE24-FCB14C7A7B02}">
      <dgm:prSet/>
      <dgm:spPr/>
      <dgm:t>
        <a:bodyPr/>
        <a:lstStyle/>
        <a:p>
          <a:endParaRPr lang="id-ID"/>
        </a:p>
      </dgm:t>
    </dgm:pt>
    <dgm:pt modelId="{50D63C00-D939-4606-8878-6056B244B530}" type="pres">
      <dgm:prSet presAssocID="{1975DDA3-8E49-4BFB-8B98-15712769E2CF}" presName="Name0" presStyleCnt="0">
        <dgm:presLayoutVars>
          <dgm:dir/>
          <dgm:animLvl val="lvl"/>
          <dgm:resizeHandles val="exact"/>
        </dgm:presLayoutVars>
      </dgm:prSet>
      <dgm:spPr/>
    </dgm:pt>
    <dgm:pt modelId="{CFB59CDA-509E-4A3A-ADA8-272BC3D253C5}" type="pres">
      <dgm:prSet presAssocID="{22D1430D-3F81-4DB0-B77A-18AD2017FE36}" presName="Name8" presStyleCnt="0"/>
      <dgm:spPr/>
    </dgm:pt>
    <dgm:pt modelId="{F7027989-4DCA-4071-AEFD-60AAFA2823FB}" type="pres">
      <dgm:prSet presAssocID="{22D1430D-3F81-4DB0-B77A-18AD2017FE36}" presName="level" presStyleLbl="node1" presStyleIdx="0" presStyleCnt="6" custScaleY="37398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80996AB-3E0B-4DED-9341-7F0E5297654C}" type="pres">
      <dgm:prSet presAssocID="{22D1430D-3F81-4DB0-B77A-18AD2017FE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8A41891-B8DE-4440-8797-E4FD03DF5303}" type="pres">
      <dgm:prSet presAssocID="{0AEDF5C8-83AC-4804-847B-9F1F0EF5291B}" presName="Name8" presStyleCnt="0"/>
      <dgm:spPr/>
    </dgm:pt>
    <dgm:pt modelId="{0B9104FB-74E1-40E6-B372-B7862B451B71}" type="pres">
      <dgm:prSet presAssocID="{0AEDF5C8-83AC-4804-847B-9F1F0EF5291B}" presName="level" presStyleLbl="node1" presStyleIdx="1" presStyleCnt="6" custScaleY="9889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2C1C44E-61A2-4644-B92D-C68FB10956BB}" type="pres">
      <dgm:prSet presAssocID="{0AEDF5C8-83AC-4804-847B-9F1F0EF5291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4B9FCC9-A97C-4294-8477-345F90A7013E}" type="pres">
      <dgm:prSet presAssocID="{2EF6A145-AF79-4199-A83B-ECDBBF8CB4FD}" presName="Name8" presStyleCnt="0"/>
      <dgm:spPr/>
    </dgm:pt>
    <dgm:pt modelId="{B8EF7E38-B5A2-473C-BF7C-81583536D083}" type="pres">
      <dgm:prSet presAssocID="{2EF6A145-AF79-4199-A83B-ECDBBF8CB4FD}" presName="level" presStyleLbl="node1" presStyleIdx="2" presStyleCnt="6" custScaleY="9889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478BD62-F95C-4F68-8B9C-39EF00F150C2}" type="pres">
      <dgm:prSet presAssocID="{2EF6A145-AF79-4199-A83B-ECDBBF8CB4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F664230-8A0C-4BCB-9559-095FC20A246F}" type="pres">
      <dgm:prSet presAssocID="{63381371-5D08-4EC5-B0EC-DE872C6A2867}" presName="Name8" presStyleCnt="0"/>
      <dgm:spPr/>
    </dgm:pt>
    <dgm:pt modelId="{8718B6C6-5A0A-4298-844D-898673E337C9}" type="pres">
      <dgm:prSet presAssocID="{63381371-5D08-4EC5-B0EC-DE872C6A2867}" presName="level" presStyleLbl="node1" presStyleIdx="3" presStyleCnt="6" custScaleY="9889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76ACCAF-1491-4634-96DD-D5A1C9B1239E}" type="pres">
      <dgm:prSet presAssocID="{63381371-5D08-4EC5-B0EC-DE872C6A28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2BC7AD8-107D-478D-A183-A0979C0F1880}" type="pres">
      <dgm:prSet presAssocID="{120A1B65-30E5-47FA-A4FF-DF75157F3A2C}" presName="Name8" presStyleCnt="0"/>
      <dgm:spPr/>
    </dgm:pt>
    <dgm:pt modelId="{0F7439C4-2309-4403-8F48-4BA251D0A805}" type="pres">
      <dgm:prSet presAssocID="{120A1B65-30E5-47FA-A4FF-DF75157F3A2C}" presName="level" presStyleLbl="node1" presStyleIdx="4" presStyleCnt="6" custScaleY="9889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00F5E39-FBEA-415C-ABD6-D5007E3CC68C}" type="pres">
      <dgm:prSet presAssocID="{120A1B65-30E5-47FA-A4FF-DF75157F3A2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B55D693-CE62-470E-A3CD-20E95D7216AE}" type="pres">
      <dgm:prSet presAssocID="{FA72464A-848C-4924-9CD1-E3F070B379F7}" presName="Name8" presStyleCnt="0"/>
      <dgm:spPr/>
    </dgm:pt>
    <dgm:pt modelId="{9E99A6A0-4321-4F60-B242-6A04FD0B8FC5}" type="pres">
      <dgm:prSet presAssocID="{FA72464A-848C-4924-9CD1-E3F070B379F7}" presName="level" presStyleLbl="node1" presStyleIdx="5" presStyleCnt="6" custScaleY="9889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AEF6636-BBE9-48C2-93AB-FFF9CA8AA7C3}" type="pres">
      <dgm:prSet presAssocID="{FA72464A-848C-4924-9CD1-E3F070B379F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C9776D2-89E7-4747-84D6-DE22807D4089}" type="presOf" srcId="{120A1B65-30E5-47FA-A4FF-DF75157F3A2C}" destId="{0F7439C4-2309-4403-8F48-4BA251D0A805}" srcOrd="0" destOrd="0" presId="urn:microsoft.com/office/officeart/2005/8/layout/pyramid1"/>
    <dgm:cxn modelId="{61E09DE9-2AD6-4AE6-8CDE-2E9DA3710F05}" type="presOf" srcId="{0AEDF5C8-83AC-4804-847B-9F1F0EF5291B}" destId="{52C1C44E-61A2-4644-B92D-C68FB10956BB}" srcOrd="1" destOrd="0" presId="urn:microsoft.com/office/officeart/2005/8/layout/pyramid1"/>
    <dgm:cxn modelId="{87E2F49B-0F6E-49F0-B112-05AB45ADE986}" srcId="{1975DDA3-8E49-4BFB-8B98-15712769E2CF}" destId="{22D1430D-3F81-4DB0-B77A-18AD2017FE36}" srcOrd="0" destOrd="0" parTransId="{DF8A223A-64F1-4D0F-A99D-D3DED4F793DD}" sibTransId="{7A45FAC4-804A-4B55-A348-BFE1C658C0AC}"/>
    <dgm:cxn modelId="{8112D621-E879-489D-9ED3-25C0027ED36F}" type="presOf" srcId="{1975DDA3-8E49-4BFB-8B98-15712769E2CF}" destId="{50D63C00-D939-4606-8878-6056B244B530}" srcOrd="0" destOrd="0" presId="urn:microsoft.com/office/officeart/2005/8/layout/pyramid1"/>
    <dgm:cxn modelId="{128853D9-932B-4E37-BE24-FCB14C7A7B02}" srcId="{1975DDA3-8E49-4BFB-8B98-15712769E2CF}" destId="{120A1B65-30E5-47FA-A4FF-DF75157F3A2C}" srcOrd="4" destOrd="0" parTransId="{4A11A8AA-ECC5-48F8-AE3A-A43BD92ABE71}" sibTransId="{551C5FD9-A86F-4AE9-9EC3-F5146E0C2729}"/>
    <dgm:cxn modelId="{B98FF1C1-1331-481D-A25B-FB7B55545CA5}" srcId="{1975DDA3-8E49-4BFB-8B98-15712769E2CF}" destId="{0AEDF5C8-83AC-4804-847B-9F1F0EF5291B}" srcOrd="1" destOrd="0" parTransId="{D05DC0BB-938E-4CF3-848D-D9008A84FC19}" sibTransId="{34AAAEC9-BB5D-45DB-A18A-879AD5C003FA}"/>
    <dgm:cxn modelId="{907EF064-C7D8-44AD-A906-6D83A6AD82D7}" type="presOf" srcId="{22D1430D-3F81-4DB0-B77A-18AD2017FE36}" destId="{F7027989-4DCA-4071-AEFD-60AAFA2823FB}" srcOrd="0" destOrd="0" presId="urn:microsoft.com/office/officeart/2005/8/layout/pyramid1"/>
    <dgm:cxn modelId="{4388BE5E-ACCD-4E76-9DDB-768865D29BAB}" type="presOf" srcId="{22D1430D-3F81-4DB0-B77A-18AD2017FE36}" destId="{E80996AB-3E0B-4DED-9341-7F0E5297654C}" srcOrd="1" destOrd="0" presId="urn:microsoft.com/office/officeart/2005/8/layout/pyramid1"/>
    <dgm:cxn modelId="{98E35A69-0F64-43B6-B228-1B949AE2C2D0}" srcId="{1975DDA3-8E49-4BFB-8B98-15712769E2CF}" destId="{2EF6A145-AF79-4199-A83B-ECDBBF8CB4FD}" srcOrd="2" destOrd="0" parTransId="{40CF4B15-6980-4AA2-9097-2EF418D1305E}" sibTransId="{0747DB6B-3A22-4D87-A477-7C845E1CC8C8}"/>
    <dgm:cxn modelId="{5B1A1569-A5DC-4E74-860E-D8BBE1478C9E}" type="presOf" srcId="{63381371-5D08-4EC5-B0EC-DE872C6A2867}" destId="{8718B6C6-5A0A-4298-844D-898673E337C9}" srcOrd="0" destOrd="0" presId="urn:microsoft.com/office/officeart/2005/8/layout/pyramid1"/>
    <dgm:cxn modelId="{BC90F7EE-C613-481D-83D3-F4C564777BC1}" type="presOf" srcId="{2EF6A145-AF79-4199-A83B-ECDBBF8CB4FD}" destId="{3478BD62-F95C-4F68-8B9C-39EF00F150C2}" srcOrd="1" destOrd="0" presId="urn:microsoft.com/office/officeart/2005/8/layout/pyramid1"/>
    <dgm:cxn modelId="{DCF62F0E-BFC7-450B-9ECE-6B4E76F90A6B}" type="presOf" srcId="{2EF6A145-AF79-4199-A83B-ECDBBF8CB4FD}" destId="{B8EF7E38-B5A2-473C-BF7C-81583536D083}" srcOrd="0" destOrd="0" presId="urn:microsoft.com/office/officeart/2005/8/layout/pyramid1"/>
    <dgm:cxn modelId="{5021B02E-6C36-4AFE-8EFD-F464554AAA52}" type="presOf" srcId="{0AEDF5C8-83AC-4804-847B-9F1F0EF5291B}" destId="{0B9104FB-74E1-40E6-B372-B7862B451B71}" srcOrd="0" destOrd="0" presId="urn:microsoft.com/office/officeart/2005/8/layout/pyramid1"/>
    <dgm:cxn modelId="{5FCEDE05-0859-4DAE-820B-31F2DD816201}" type="presOf" srcId="{63381371-5D08-4EC5-B0EC-DE872C6A2867}" destId="{C76ACCAF-1491-4634-96DD-D5A1C9B1239E}" srcOrd="1" destOrd="0" presId="urn:microsoft.com/office/officeart/2005/8/layout/pyramid1"/>
    <dgm:cxn modelId="{08C3CA21-1E33-4DD2-AF72-36679E041791}" type="presOf" srcId="{120A1B65-30E5-47FA-A4FF-DF75157F3A2C}" destId="{100F5E39-FBEA-415C-ABD6-D5007E3CC68C}" srcOrd="1" destOrd="0" presId="urn:microsoft.com/office/officeart/2005/8/layout/pyramid1"/>
    <dgm:cxn modelId="{7B2A9AEF-A52B-4C85-8C55-192D0E5283FC}" srcId="{1975DDA3-8E49-4BFB-8B98-15712769E2CF}" destId="{63381371-5D08-4EC5-B0EC-DE872C6A2867}" srcOrd="3" destOrd="0" parTransId="{7AC13341-777F-424E-B378-109E14A9D8DE}" sibTransId="{44B2ACD3-0354-4D46-9078-C4DB59ADC52F}"/>
    <dgm:cxn modelId="{26BDD503-22A1-4BA0-9634-8EB7F384C558}" type="presOf" srcId="{FA72464A-848C-4924-9CD1-E3F070B379F7}" destId="{9E99A6A0-4321-4F60-B242-6A04FD0B8FC5}" srcOrd="0" destOrd="0" presId="urn:microsoft.com/office/officeart/2005/8/layout/pyramid1"/>
    <dgm:cxn modelId="{08649D16-7EB8-4388-8AAD-28E7C35EE295}" type="presOf" srcId="{FA72464A-848C-4924-9CD1-E3F070B379F7}" destId="{9AEF6636-BBE9-48C2-93AB-FFF9CA8AA7C3}" srcOrd="1" destOrd="0" presId="urn:microsoft.com/office/officeart/2005/8/layout/pyramid1"/>
    <dgm:cxn modelId="{84DA990D-5AA8-477D-BC43-1B2B870F39E3}" srcId="{1975DDA3-8E49-4BFB-8B98-15712769E2CF}" destId="{FA72464A-848C-4924-9CD1-E3F070B379F7}" srcOrd="5" destOrd="0" parTransId="{564AF8FA-F7BD-4456-8E08-D6277BE91B18}" sibTransId="{DFE74DA5-0D25-4333-915E-E3B5A7B842B4}"/>
    <dgm:cxn modelId="{61AB7C1C-D030-4814-AEA2-A767C3DBBECA}" type="presParOf" srcId="{50D63C00-D939-4606-8878-6056B244B530}" destId="{CFB59CDA-509E-4A3A-ADA8-272BC3D253C5}" srcOrd="0" destOrd="0" presId="urn:microsoft.com/office/officeart/2005/8/layout/pyramid1"/>
    <dgm:cxn modelId="{CF2D2B83-519C-48B6-9DB7-F42DB3E38CA9}" type="presParOf" srcId="{CFB59CDA-509E-4A3A-ADA8-272BC3D253C5}" destId="{F7027989-4DCA-4071-AEFD-60AAFA2823FB}" srcOrd="0" destOrd="0" presId="urn:microsoft.com/office/officeart/2005/8/layout/pyramid1"/>
    <dgm:cxn modelId="{A764A978-8885-45BA-BB39-C6911CD0E86B}" type="presParOf" srcId="{CFB59CDA-509E-4A3A-ADA8-272BC3D253C5}" destId="{E80996AB-3E0B-4DED-9341-7F0E5297654C}" srcOrd="1" destOrd="0" presId="urn:microsoft.com/office/officeart/2005/8/layout/pyramid1"/>
    <dgm:cxn modelId="{BC5B8603-876D-4D8A-A1DB-90A71439599C}" type="presParOf" srcId="{50D63C00-D939-4606-8878-6056B244B530}" destId="{F8A41891-B8DE-4440-8797-E4FD03DF5303}" srcOrd="1" destOrd="0" presId="urn:microsoft.com/office/officeart/2005/8/layout/pyramid1"/>
    <dgm:cxn modelId="{BB60541E-0AC2-433D-88C5-0E338767704B}" type="presParOf" srcId="{F8A41891-B8DE-4440-8797-E4FD03DF5303}" destId="{0B9104FB-74E1-40E6-B372-B7862B451B71}" srcOrd="0" destOrd="0" presId="urn:microsoft.com/office/officeart/2005/8/layout/pyramid1"/>
    <dgm:cxn modelId="{13EA2556-FA99-4D74-88E0-F47B572EC5F8}" type="presParOf" srcId="{F8A41891-B8DE-4440-8797-E4FD03DF5303}" destId="{52C1C44E-61A2-4644-B92D-C68FB10956BB}" srcOrd="1" destOrd="0" presId="urn:microsoft.com/office/officeart/2005/8/layout/pyramid1"/>
    <dgm:cxn modelId="{199F7AEF-86C4-4BE0-931E-A6D673ABD68A}" type="presParOf" srcId="{50D63C00-D939-4606-8878-6056B244B530}" destId="{A4B9FCC9-A97C-4294-8477-345F90A7013E}" srcOrd="2" destOrd="0" presId="urn:microsoft.com/office/officeart/2005/8/layout/pyramid1"/>
    <dgm:cxn modelId="{08DDA417-6201-44FF-85B4-EE708A614F42}" type="presParOf" srcId="{A4B9FCC9-A97C-4294-8477-345F90A7013E}" destId="{B8EF7E38-B5A2-473C-BF7C-81583536D083}" srcOrd="0" destOrd="0" presId="urn:microsoft.com/office/officeart/2005/8/layout/pyramid1"/>
    <dgm:cxn modelId="{D9CE1EFA-9358-4038-8518-6553D74B7B3B}" type="presParOf" srcId="{A4B9FCC9-A97C-4294-8477-345F90A7013E}" destId="{3478BD62-F95C-4F68-8B9C-39EF00F150C2}" srcOrd="1" destOrd="0" presId="urn:microsoft.com/office/officeart/2005/8/layout/pyramid1"/>
    <dgm:cxn modelId="{5BD6738D-18E0-4329-9F40-1688299DECA5}" type="presParOf" srcId="{50D63C00-D939-4606-8878-6056B244B530}" destId="{DF664230-8A0C-4BCB-9559-095FC20A246F}" srcOrd="3" destOrd="0" presId="urn:microsoft.com/office/officeart/2005/8/layout/pyramid1"/>
    <dgm:cxn modelId="{FDA11675-2768-4800-8D80-230C99BCB2E5}" type="presParOf" srcId="{DF664230-8A0C-4BCB-9559-095FC20A246F}" destId="{8718B6C6-5A0A-4298-844D-898673E337C9}" srcOrd="0" destOrd="0" presId="urn:microsoft.com/office/officeart/2005/8/layout/pyramid1"/>
    <dgm:cxn modelId="{4EDA4548-0578-4300-90BD-04FBCECD4209}" type="presParOf" srcId="{DF664230-8A0C-4BCB-9559-095FC20A246F}" destId="{C76ACCAF-1491-4634-96DD-D5A1C9B1239E}" srcOrd="1" destOrd="0" presId="urn:microsoft.com/office/officeart/2005/8/layout/pyramid1"/>
    <dgm:cxn modelId="{F73A1717-0409-479B-9BFC-576E13D71212}" type="presParOf" srcId="{50D63C00-D939-4606-8878-6056B244B530}" destId="{A2BC7AD8-107D-478D-A183-A0979C0F1880}" srcOrd="4" destOrd="0" presId="urn:microsoft.com/office/officeart/2005/8/layout/pyramid1"/>
    <dgm:cxn modelId="{4B77830F-9404-453E-81C5-9867D33DF8FC}" type="presParOf" srcId="{A2BC7AD8-107D-478D-A183-A0979C0F1880}" destId="{0F7439C4-2309-4403-8F48-4BA251D0A805}" srcOrd="0" destOrd="0" presId="urn:microsoft.com/office/officeart/2005/8/layout/pyramid1"/>
    <dgm:cxn modelId="{4A1F1013-8E19-4700-8ECB-6DE6BF8B707B}" type="presParOf" srcId="{A2BC7AD8-107D-478D-A183-A0979C0F1880}" destId="{100F5E39-FBEA-415C-ABD6-D5007E3CC68C}" srcOrd="1" destOrd="0" presId="urn:microsoft.com/office/officeart/2005/8/layout/pyramid1"/>
    <dgm:cxn modelId="{B1AA4D1C-87DA-46D8-98A5-72463AD53A84}" type="presParOf" srcId="{50D63C00-D939-4606-8878-6056B244B530}" destId="{3B55D693-CE62-470E-A3CD-20E95D7216AE}" srcOrd="5" destOrd="0" presId="urn:microsoft.com/office/officeart/2005/8/layout/pyramid1"/>
    <dgm:cxn modelId="{76D22A82-6CC2-4A8C-8E05-CE9133B203D3}" type="presParOf" srcId="{3B55D693-CE62-470E-A3CD-20E95D7216AE}" destId="{9E99A6A0-4321-4F60-B242-6A04FD0B8FC5}" srcOrd="0" destOrd="0" presId="urn:microsoft.com/office/officeart/2005/8/layout/pyramid1"/>
    <dgm:cxn modelId="{63EA6148-DB55-40C7-BF89-C51F4407AF08}" type="presParOf" srcId="{3B55D693-CE62-470E-A3CD-20E95D7216AE}" destId="{9AEF6636-BBE9-48C2-93AB-FFF9CA8AA7C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03E2FF-D411-4531-9325-62EDCA286E7E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A5ADA23-0F67-44B4-AA6A-8F62966A5D84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Stakeholders Views</a:t>
          </a:r>
          <a:endParaRPr lang="id-ID" b="1" dirty="0">
            <a:solidFill>
              <a:schemeClr val="tx1"/>
            </a:solidFill>
          </a:endParaRPr>
        </a:p>
      </dgm:t>
    </dgm:pt>
    <dgm:pt modelId="{29180CDC-FE5C-47AD-985C-349C1F5AB18C}" type="parTrans" cxnId="{F2F700D3-8E41-4ADA-AF5D-7805F3D6BA19}">
      <dgm:prSet/>
      <dgm:spPr/>
      <dgm:t>
        <a:bodyPr/>
        <a:lstStyle/>
        <a:p>
          <a:endParaRPr lang="id-ID"/>
        </a:p>
      </dgm:t>
    </dgm:pt>
    <dgm:pt modelId="{7CB7523E-A450-42AF-9D08-00897A4C81F6}" type="sibTrans" cxnId="{F2F700D3-8E41-4ADA-AF5D-7805F3D6BA19}">
      <dgm:prSet/>
      <dgm:spPr/>
      <dgm:t>
        <a:bodyPr/>
        <a:lstStyle/>
        <a:p>
          <a:endParaRPr lang="id-ID"/>
        </a:p>
      </dgm:t>
    </dgm:pt>
    <dgm:pt modelId="{0D395EC5-A315-459C-A2A2-266E21C1A2FA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Government KNIs</a:t>
          </a:r>
          <a:endParaRPr lang="id-ID" b="1" dirty="0">
            <a:solidFill>
              <a:schemeClr val="tx1"/>
            </a:solidFill>
          </a:endParaRPr>
        </a:p>
      </dgm:t>
    </dgm:pt>
    <dgm:pt modelId="{70FC035D-E433-461E-96DC-FF0FEAC804B9}" type="parTrans" cxnId="{C34F7CD3-3EC4-4ABC-AF60-FABA61ACF01D}">
      <dgm:prSet/>
      <dgm:spPr/>
      <dgm:t>
        <a:bodyPr/>
        <a:lstStyle/>
        <a:p>
          <a:endParaRPr lang="id-ID"/>
        </a:p>
      </dgm:t>
    </dgm:pt>
    <dgm:pt modelId="{36319DF6-150F-4801-BB39-6500120E1205}" type="sibTrans" cxnId="{C34F7CD3-3EC4-4ABC-AF60-FABA61ACF01D}">
      <dgm:prSet/>
      <dgm:spPr/>
      <dgm:t>
        <a:bodyPr/>
        <a:lstStyle/>
        <a:p>
          <a:endParaRPr lang="id-ID"/>
        </a:p>
      </dgm:t>
    </dgm:pt>
    <dgm:pt modelId="{EB8E6AA9-43C1-4C7C-A281-D3AA636B9BB7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Previous Audit Results</a:t>
          </a:r>
          <a:endParaRPr lang="id-ID" b="1" dirty="0">
            <a:solidFill>
              <a:schemeClr val="tx1"/>
            </a:solidFill>
          </a:endParaRPr>
        </a:p>
      </dgm:t>
    </dgm:pt>
    <dgm:pt modelId="{0C221D7B-E93F-444C-B005-0E926F1D95AD}" type="parTrans" cxnId="{06030BE9-25B4-484D-8BBD-23CFA10A3341}">
      <dgm:prSet/>
      <dgm:spPr/>
      <dgm:t>
        <a:bodyPr/>
        <a:lstStyle/>
        <a:p>
          <a:endParaRPr lang="id-ID"/>
        </a:p>
      </dgm:t>
    </dgm:pt>
    <dgm:pt modelId="{80D001ED-EF74-4652-BBD8-A28D4EE31106}" type="sibTrans" cxnId="{06030BE9-25B4-484D-8BBD-23CFA10A3341}">
      <dgm:prSet/>
      <dgm:spPr/>
      <dgm:t>
        <a:bodyPr/>
        <a:lstStyle/>
        <a:p>
          <a:endParaRPr lang="id-ID"/>
        </a:p>
      </dgm:t>
    </dgm:pt>
    <dgm:pt modelId="{9664BEA7-EB7E-4B51-8120-9CFD14CA9601}">
      <dgm:prSet phldrT="[Text]"/>
      <dgm:spPr/>
      <dgm:t>
        <a:bodyPr/>
        <a:lstStyle/>
        <a:p>
          <a:endParaRPr lang="id-ID" b="1" dirty="0">
            <a:solidFill>
              <a:schemeClr val="tx1"/>
            </a:solidFill>
          </a:endParaRPr>
        </a:p>
      </dgm:t>
    </dgm:pt>
    <dgm:pt modelId="{B2FDA23F-211A-4D85-9C4B-C00C8ECB5524}" type="parTrans" cxnId="{8CC8A8D7-9679-4B4F-954A-1DCBDAB10BFE}">
      <dgm:prSet/>
      <dgm:spPr/>
      <dgm:t>
        <a:bodyPr/>
        <a:lstStyle/>
        <a:p>
          <a:endParaRPr lang="id-ID"/>
        </a:p>
      </dgm:t>
    </dgm:pt>
    <dgm:pt modelId="{EFDEE63F-34B9-493C-8425-7DDE823C6B3D}" type="sibTrans" cxnId="{8CC8A8D7-9679-4B4F-954A-1DCBDAB10BFE}">
      <dgm:prSet/>
      <dgm:spPr/>
      <dgm:t>
        <a:bodyPr/>
        <a:lstStyle/>
        <a:p>
          <a:endParaRPr lang="id-ID"/>
        </a:p>
      </dgm:t>
    </dgm:pt>
    <dgm:pt modelId="{17D089B3-D884-4498-B36B-63E9BDD7B33A}" type="pres">
      <dgm:prSet presAssocID="{1503E2FF-D411-4531-9325-62EDCA286E7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52D656B-77F3-48CD-8A67-71B3FC8E2516}" type="pres">
      <dgm:prSet presAssocID="{1503E2FF-D411-4531-9325-62EDCA286E7E}" presName="ellipse" presStyleLbl="trBgShp" presStyleIdx="0" presStyleCnt="1"/>
      <dgm:spPr/>
      <dgm:t>
        <a:bodyPr/>
        <a:lstStyle/>
        <a:p>
          <a:endParaRPr lang="id-ID"/>
        </a:p>
      </dgm:t>
    </dgm:pt>
    <dgm:pt modelId="{8FB65A2A-EA2C-43F8-8D33-6F1223D262C8}" type="pres">
      <dgm:prSet presAssocID="{1503E2FF-D411-4531-9325-62EDCA286E7E}" presName="arrow1" presStyleLbl="fgShp" presStyleIdx="0" presStyleCnt="1" custScaleX="237054" custScaleY="232137" custLinFactNeighborX="-10775" custLinFactNeighborY="50509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/>
        </a:p>
      </dgm:t>
    </dgm:pt>
    <dgm:pt modelId="{37EF63D1-7275-4FB2-B5A7-1EFED4B12E30}" type="pres">
      <dgm:prSet presAssocID="{1503E2FF-D411-4531-9325-62EDCA286E7E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788B547-4789-420C-ACF2-02465409A6AC}" type="pres">
      <dgm:prSet presAssocID="{0D395EC5-A315-459C-A2A2-266E21C1A2FA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85C3126-EACB-4E0A-AAC0-C76BE0D38362}" type="pres">
      <dgm:prSet presAssocID="{EB8E6AA9-43C1-4C7C-A281-D3AA636B9BB7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A6CD08A-B382-43C1-943C-2869BCDD55B6}" type="pres">
      <dgm:prSet presAssocID="{9664BEA7-EB7E-4B51-8120-9CFD14CA9601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8E5A04A-7AF4-42BE-A8E0-63086F8306A1}" type="pres">
      <dgm:prSet presAssocID="{1503E2FF-D411-4531-9325-62EDCA286E7E}" presName="funnel" presStyleLbl="trAlignAcc1" presStyleIdx="0" presStyleCnt="1" custLinFactNeighborX="-1952" custLinFactNeighborY="1512"/>
      <dgm:spPr/>
      <dgm:t>
        <a:bodyPr/>
        <a:lstStyle/>
        <a:p>
          <a:endParaRPr lang="id-ID"/>
        </a:p>
      </dgm:t>
    </dgm:pt>
  </dgm:ptLst>
  <dgm:cxnLst>
    <dgm:cxn modelId="{C34F7CD3-3EC4-4ABC-AF60-FABA61ACF01D}" srcId="{1503E2FF-D411-4531-9325-62EDCA286E7E}" destId="{0D395EC5-A315-459C-A2A2-266E21C1A2FA}" srcOrd="1" destOrd="0" parTransId="{70FC035D-E433-461E-96DC-FF0FEAC804B9}" sibTransId="{36319DF6-150F-4801-BB39-6500120E1205}"/>
    <dgm:cxn modelId="{FD0849F2-100A-4ECB-9335-FE7EDBE476A0}" type="presOf" srcId="{0D395EC5-A315-459C-A2A2-266E21C1A2FA}" destId="{785C3126-EACB-4E0A-AAC0-C76BE0D38362}" srcOrd="0" destOrd="0" presId="urn:microsoft.com/office/officeart/2005/8/layout/funnel1"/>
    <dgm:cxn modelId="{BCC05944-E572-4795-84C7-FEE70A9A662F}" type="presOf" srcId="{1503E2FF-D411-4531-9325-62EDCA286E7E}" destId="{17D089B3-D884-4498-B36B-63E9BDD7B33A}" srcOrd="0" destOrd="0" presId="urn:microsoft.com/office/officeart/2005/8/layout/funnel1"/>
    <dgm:cxn modelId="{7382FE50-A9FA-4E13-AAEF-4536E89DB354}" type="presOf" srcId="{0A5ADA23-0F67-44B4-AA6A-8F62966A5D84}" destId="{6A6CD08A-B382-43C1-943C-2869BCDD55B6}" srcOrd="0" destOrd="0" presId="urn:microsoft.com/office/officeart/2005/8/layout/funnel1"/>
    <dgm:cxn modelId="{9ED30477-38C0-4822-A0FD-9E42166DFF7E}" type="presOf" srcId="{9664BEA7-EB7E-4B51-8120-9CFD14CA9601}" destId="{37EF63D1-7275-4FB2-B5A7-1EFED4B12E30}" srcOrd="0" destOrd="0" presId="urn:microsoft.com/office/officeart/2005/8/layout/funnel1"/>
    <dgm:cxn modelId="{06030BE9-25B4-484D-8BBD-23CFA10A3341}" srcId="{1503E2FF-D411-4531-9325-62EDCA286E7E}" destId="{EB8E6AA9-43C1-4C7C-A281-D3AA636B9BB7}" srcOrd="2" destOrd="0" parTransId="{0C221D7B-E93F-444C-B005-0E926F1D95AD}" sibTransId="{80D001ED-EF74-4652-BBD8-A28D4EE31106}"/>
    <dgm:cxn modelId="{8CC8A8D7-9679-4B4F-954A-1DCBDAB10BFE}" srcId="{1503E2FF-D411-4531-9325-62EDCA286E7E}" destId="{9664BEA7-EB7E-4B51-8120-9CFD14CA9601}" srcOrd="3" destOrd="0" parTransId="{B2FDA23F-211A-4D85-9C4B-C00C8ECB5524}" sibTransId="{EFDEE63F-34B9-493C-8425-7DDE823C6B3D}"/>
    <dgm:cxn modelId="{B30F11DF-7CCA-4011-8E68-B1FDBE4B72C0}" type="presOf" srcId="{EB8E6AA9-43C1-4C7C-A281-D3AA636B9BB7}" destId="{6788B547-4789-420C-ACF2-02465409A6AC}" srcOrd="0" destOrd="0" presId="urn:microsoft.com/office/officeart/2005/8/layout/funnel1"/>
    <dgm:cxn modelId="{F2F700D3-8E41-4ADA-AF5D-7805F3D6BA19}" srcId="{1503E2FF-D411-4531-9325-62EDCA286E7E}" destId="{0A5ADA23-0F67-44B4-AA6A-8F62966A5D84}" srcOrd="0" destOrd="0" parTransId="{29180CDC-FE5C-47AD-985C-349C1F5AB18C}" sibTransId="{7CB7523E-A450-42AF-9D08-00897A4C81F6}"/>
    <dgm:cxn modelId="{F9DFF8B3-AC0E-4618-9B56-943864C0B296}" type="presParOf" srcId="{17D089B3-D884-4498-B36B-63E9BDD7B33A}" destId="{A52D656B-77F3-48CD-8A67-71B3FC8E2516}" srcOrd="0" destOrd="0" presId="urn:microsoft.com/office/officeart/2005/8/layout/funnel1"/>
    <dgm:cxn modelId="{F92AAEE6-56C5-4CA6-8A93-A7C79E38C9C6}" type="presParOf" srcId="{17D089B3-D884-4498-B36B-63E9BDD7B33A}" destId="{8FB65A2A-EA2C-43F8-8D33-6F1223D262C8}" srcOrd="1" destOrd="0" presId="urn:microsoft.com/office/officeart/2005/8/layout/funnel1"/>
    <dgm:cxn modelId="{C11A4E77-4E8E-4B3E-A04C-FDF911FFD2E8}" type="presParOf" srcId="{17D089B3-D884-4498-B36B-63E9BDD7B33A}" destId="{37EF63D1-7275-4FB2-B5A7-1EFED4B12E30}" srcOrd="2" destOrd="0" presId="urn:microsoft.com/office/officeart/2005/8/layout/funnel1"/>
    <dgm:cxn modelId="{77A4F9DE-7244-4663-9661-A3395CF47D57}" type="presParOf" srcId="{17D089B3-D884-4498-B36B-63E9BDD7B33A}" destId="{6788B547-4789-420C-ACF2-02465409A6AC}" srcOrd="3" destOrd="0" presId="urn:microsoft.com/office/officeart/2005/8/layout/funnel1"/>
    <dgm:cxn modelId="{B1DB02A4-4239-406C-8724-8AA27DDD7160}" type="presParOf" srcId="{17D089B3-D884-4498-B36B-63E9BDD7B33A}" destId="{785C3126-EACB-4E0A-AAC0-C76BE0D38362}" srcOrd="4" destOrd="0" presId="urn:microsoft.com/office/officeart/2005/8/layout/funnel1"/>
    <dgm:cxn modelId="{53CF1BD1-DAB8-4E59-A960-C35EEF9F7E94}" type="presParOf" srcId="{17D089B3-D884-4498-B36B-63E9BDD7B33A}" destId="{6A6CD08A-B382-43C1-943C-2869BCDD55B6}" srcOrd="5" destOrd="0" presId="urn:microsoft.com/office/officeart/2005/8/layout/funnel1"/>
    <dgm:cxn modelId="{A69D9D0C-ECE5-4C69-A6E1-DB47B1737C10}" type="presParOf" srcId="{17D089B3-D884-4498-B36B-63E9BDD7B33A}" destId="{F8E5A04A-7AF4-42BE-A8E0-63086F8306A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027989-4DCA-4071-AEFD-60AAFA2823FB}">
      <dsp:nvSpPr>
        <dsp:cNvPr id="0" name=""/>
        <dsp:cNvSpPr/>
      </dsp:nvSpPr>
      <dsp:spPr>
        <a:xfrm>
          <a:off x="2031112" y="-495951"/>
          <a:ext cx="812445" cy="2729917"/>
        </a:xfrm>
        <a:prstGeom prst="trapezoid">
          <a:avLst>
            <a:gd name="adj" fmla="val 55651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4000" tIns="13970" rIns="504000" bIns="13970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effectLst/>
            </a:rPr>
            <a:t>Facilitating Foresight</a:t>
          </a:r>
          <a:endParaRPr lang="id-ID" sz="1100" b="1" kern="1200" dirty="0">
            <a:effectLst/>
          </a:endParaRPr>
        </a:p>
      </dsp:txBody>
      <dsp:txXfrm>
        <a:off x="2031112" y="-495951"/>
        <a:ext cx="812445" cy="2729917"/>
      </dsp:txXfrm>
    </dsp:sp>
    <dsp:sp modelId="{0B9104FB-74E1-40E6-B372-B7862B451B71}">
      <dsp:nvSpPr>
        <dsp:cNvPr id="0" name=""/>
        <dsp:cNvSpPr/>
      </dsp:nvSpPr>
      <dsp:spPr>
        <a:xfrm>
          <a:off x="1624889" y="1233983"/>
          <a:ext cx="1624890" cy="721871"/>
        </a:xfrm>
        <a:prstGeom prst="trapezoid">
          <a:avLst>
            <a:gd name="adj" fmla="val 55651"/>
          </a:avLst>
        </a:prstGeom>
        <a:solidFill>
          <a:schemeClr val="accent6">
            <a:alpha val="90000"/>
            <a:hueOff val="0"/>
            <a:satOff val="0"/>
            <a:lumOff val="0"/>
            <a:alphaOff val="-8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effectLst/>
            </a:rPr>
            <a:t>Increasing Insight</a:t>
          </a:r>
          <a:endParaRPr lang="id-ID" sz="1100" b="1" kern="1200" dirty="0">
            <a:effectLst/>
          </a:endParaRPr>
        </a:p>
      </dsp:txBody>
      <dsp:txXfrm>
        <a:off x="1909245" y="1233983"/>
        <a:ext cx="1056178" cy="721871"/>
      </dsp:txXfrm>
    </dsp:sp>
    <dsp:sp modelId="{B8EF7E38-B5A2-473C-BF7C-81583536D083}">
      <dsp:nvSpPr>
        <dsp:cNvPr id="0" name=""/>
        <dsp:cNvSpPr/>
      </dsp:nvSpPr>
      <dsp:spPr>
        <a:xfrm>
          <a:off x="1218667" y="1963935"/>
          <a:ext cx="2437335" cy="721871"/>
        </a:xfrm>
        <a:prstGeom prst="trapezoid">
          <a:avLst>
            <a:gd name="adj" fmla="val 55651"/>
          </a:avLst>
        </a:prstGeom>
        <a:solidFill>
          <a:schemeClr val="accent6">
            <a:alpha val="90000"/>
            <a:hueOff val="0"/>
            <a:satOff val="0"/>
            <a:lumOff val="0"/>
            <a:alphaOff val="-16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effectLst/>
            </a:rPr>
            <a:t>Enhancing Economy, Efficiency, Ethics, Equity, Effectiveness</a:t>
          </a:r>
          <a:endParaRPr lang="id-ID" sz="1100" b="1" kern="1200" dirty="0">
            <a:effectLst/>
          </a:endParaRPr>
        </a:p>
      </dsp:txBody>
      <dsp:txXfrm>
        <a:off x="1645201" y="1963935"/>
        <a:ext cx="1584267" cy="721871"/>
      </dsp:txXfrm>
    </dsp:sp>
    <dsp:sp modelId="{8718B6C6-5A0A-4298-844D-898673E337C9}">
      <dsp:nvSpPr>
        <dsp:cNvPr id="0" name=""/>
        <dsp:cNvSpPr/>
      </dsp:nvSpPr>
      <dsp:spPr>
        <a:xfrm>
          <a:off x="812444" y="2693887"/>
          <a:ext cx="3249780" cy="721871"/>
        </a:xfrm>
        <a:prstGeom prst="trapezoid">
          <a:avLst>
            <a:gd name="adj" fmla="val 55651"/>
          </a:avLst>
        </a:prstGeom>
        <a:solidFill>
          <a:schemeClr val="accent6">
            <a:alpha val="90000"/>
            <a:hueOff val="0"/>
            <a:satOff val="0"/>
            <a:lumOff val="0"/>
            <a:alphaOff val="-24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effectLst/>
            </a:rPr>
            <a:t>Assuring Accountability</a:t>
          </a:r>
          <a:endParaRPr lang="id-ID" sz="1100" b="1" kern="1200" dirty="0">
            <a:effectLst/>
          </a:endParaRPr>
        </a:p>
      </dsp:txBody>
      <dsp:txXfrm>
        <a:off x="1381156" y="2693887"/>
        <a:ext cx="2112357" cy="721871"/>
      </dsp:txXfrm>
    </dsp:sp>
    <dsp:sp modelId="{0F7439C4-2309-4403-8F48-4BA251D0A805}">
      <dsp:nvSpPr>
        <dsp:cNvPr id="0" name=""/>
        <dsp:cNvSpPr/>
      </dsp:nvSpPr>
      <dsp:spPr>
        <a:xfrm>
          <a:off x="406222" y="3423839"/>
          <a:ext cx="4062225" cy="721871"/>
        </a:xfrm>
        <a:prstGeom prst="trapezoid">
          <a:avLst>
            <a:gd name="adj" fmla="val 55651"/>
          </a:avLst>
        </a:prstGeom>
        <a:solidFill>
          <a:schemeClr val="accent6">
            <a:alpha val="90000"/>
            <a:hueOff val="0"/>
            <a:satOff val="0"/>
            <a:lumOff val="0"/>
            <a:alphaOff val="-32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effectLst/>
            </a:rPr>
            <a:t>Increasing Transparency</a:t>
          </a:r>
          <a:endParaRPr lang="id-ID" sz="1100" b="1" kern="1200" dirty="0">
            <a:effectLst/>
          </a:endParaRPr>
        </a:p>
      </dsp:txBody>
      <dsp:txXfrm>
        <a:off x="1117111" y="3423839"/>
        <a:ext cx="2640446" cy="721871"/>
      </dsp:txXfrm>
    </dsp:sp>
    <dsp:sp modelId="{9E99A6A0-4321-4F60-B242-6A04FD0B8FC5}">
      <dsp:nvSpPr>
        <dsp:cNvPr id="0" name=""/>
        <dsp:cNvSpPr/>
      </dsp:nvSpPr>
      <dsp:spPr>
        <a:xfrm>
          <a:off x="0" y="4153790"/>
          <a:ext cx="4874670" cy="721871"/>
        </a:xfrm>
        <a:prstGeom prst="trapezoid">
          <a:avLst>
            <a:gd name="adj" fmla="val 55651"/>
          </a:avLst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effectLst/>
            </a:rPr>
            <a:t>Combating Corruption</a:t>
          </a:r>
          <a:endParaRPr lang="id-ID" sz="1100" b="1" kern="1200" dirty="0">
            <a:effectLst/>
          </a:endParaRPr>
        </a:p>
      </dsp:txBody>
      <dsp:txXfrm>
        <a:off x="853067" y="4153790"/>
        <a:ext cx="3168535" cy="7218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2D656B-77F3-48CD-8A67-71B3FC8E2516}">
      <dsp:nvSpPr>
        <dsp:cNvPr id="0" name=""/>
        <dsp:cNvSpPr/>
      </dsp:nvSpPr>
      <dsp:spPr>
        <a:xfrm>
          <a:off x="878216" y="151346"/>
          <a:ext cx="3003648" cy="104312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B65A2A-EA2C-43F8-8D33-6F1223D262C8}">
      <dsp:nvSpPr>
        <dsp:cNvPr id="0" name=""/>
        <dsp:cNvSpPr/>
      </dsp:nvSpPr>
      <dsp:spPr>
        <a:xfrm>
          <a:off x="1632027" y="2647645"/>
          <a:ext cx="1379896" cy="864815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EF63D1-7275-4FB2-B5A7-1EFED4B12E30}">
      <dsp:nvSpPr>
        <dsp:cNvPr id="0" name=""/>
        <dsp:cNvSpPr/>
      </dsp:nvSpPr>
      <dsp:spPr>
        <a:xfrm>
          <a:off x="987651" y="3003648"/>
          <a:ext cx="2794091" cy="698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600" b="1" kern="1200" dirty="0">
            <a:solidFill>
              <a:schemeClr val="tx1"/>
            </a:solidFill>
          </a:endParaRPr>
        </a:p>
      </dsp:txBody>
      <dsp:txXfrm>
        <a:off x="987651" y="3003648"/>
        <a:ext cx="2794091" cy="698522"/>
      </dsp:txXfrm>
    </dsp:sp>
    <dsp:sp modelId="{6788B547-4789-420C-ACF2-02465409A6AC}">
      <dsp:nvSpPr>
        <dsp:cNvPr id="0" name=""/>
        <dsp:cNvSpPr/>
      </dsp:nvSpPr>
      <dsp:spPr>
        <a:xfrm>
          <a:off x="1970240" y="1275036"/>
          <a:ext cx="1047784" cy="10477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Previous Audit Results</a:t>
          </a:r>
          <a:endParaRPr lang="id-ID" sz="1000" b="1" kern="1200" dirty="0">
            <a:solidFill>
              <a:schemeClr val="tx1"/>
            </a:solidFill>
          </a:endParaRPr>
        </a:p>
      </dsp:txBody>
      <dsp:txXfrm>
        <a:off x="1970240" y="1275036"/>
        <a:ext cx="1047784" cy="1047784"/>
      </dsp:txXfrm>
    </dsp:sp>
    <dsp:sp modelId="{785C3126-EACB-4E0A-AAC0-C76BE0D38362}">
      <dsp:nvSpPr>
        <dsp:cNvPr id="0" name=""/>
        <dsp:cNvSpPr/>
      </dsp:nvSpPr>
      <dsp:spPr>
        <a:xfrm>
          <a:off x="1220492" y="488965"/>
          <a:ext cx="1047784" cy="10477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Government KNIs</a:t>
          </a:r>
          <a:endParaRPr lang="id-ID" sz="1000" b="1" kern="1200" dirty="0">
            <a:solidFill>
              <a:schemeClr val="tx1"/>
            </a:solidFill>
          </a:endParaRPr>
        </a:p>
      </dsp:txBody>
      <dsp:txXfrm>
        <a:off x="1220492" y="488965"/>
        <a:ext cx="1047784" cy="1047784"/>
      </dsp:txXfrm>
    </dsp:sp>
    <dsp:sp modelId="{6A6CD08A-B382-43C1-943C-2869BCDD55B6}">
      <dsp:nvSpPr>
        <dsp:cNvPr id="0" name=""/>
        <dsp:cNvSpPr/>
      </dsp:nvSpPr>
      <dsp:spPr>
        <a:xfrm>
          <a:off x="2291560" y="235635"/>
          <a:ext cx="1047784" cy="10477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Stakeholders Views</a:t>
          </a:r>
          <a:endParaRPr lang="id-ID" sz="1000" b="1" kern="1200" dirty="0">
            <a:solidFill>
              <a:schemeClr val="tx1"/>
            </a:solidFill>
          </a:endParaRPr>
        </a:p>
      </dsp:txBody>
      <dsp:txXfrm>
        <a:off x="2291560" y="235635"/>
        <a:ext cx="1047784" cy="1047784"/>
      </dsp:txXfrm>
    </dsp:sp>
    <dsp:sp modelId="{F8E5A04A-7AF4-42BE-A8E0-63086F8306A1}">
      <dsp:nvSpPr>
        <dsp:cNvPr id="0" name=""/>
        <dsp:cNvSpPr/>
      </dsp:nvSpPr>
      <dsp:spPr>
        <a:xfrm>
          <a:off x="691179" y="62714"/>
          <a:ext cx="3259773" cy="260781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2080D-2883-4D95-896A-E15BACF49F14}" type="datetimeFigureOut">
              <a:rPr lang="id-ID" smtClean="0"/>
              <a:pPr/>
              <a:t>22/04/2016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95B51-FF1E-49A4-AD3B-D52EFB758BB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20437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202"/>
            <a:ext cx="5486400" cy="447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1C71863-030A-4785-A66A-96DAEA1B31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0560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AC965B-E23B-42BF-90DF-69CFFAC7F764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" name="Notes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56622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9C8143-6C11-44C4-8BBF-789A4585C1A0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7468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60A600-F684-499F-A159-7506BC53FB8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500832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98A5B-D48B-4ECA-9095-825B1819780A}" type="slidenum">
              <a:rPr lang="id-ID"/>
              <a:pPr/>
              <a:t>4</a:t>
            </a:fld>
            <a:endParaRPr lang="id-ID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827990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51C51-140C-49F2-9CB0-F2C33C3A5A39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892418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51C51-140C-49F2-9CB0-F2C33C3A5A39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816507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C71863-030A-4785-A66A-96DAEA1B31F1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50766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FAFD4-8A5B-4A23-BBF9-3B75DF145B61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="" xmlns:p14="http://schemas.microsoft.com/office/powerpoint/2010/main" val="1316883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April 3 -5, 2012</a:t>
            </a:r>
            <a:endParaRPr lang="id-ID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>
              <a:defRPr/>
            </a:pPr>
            <a:r>
              <a:rPr lang="en-GB" smtClean="0"/>
              <a:t>9th INTOSAI WGKNI, TSAGHKADZOR, APRIL 27th 2016</a:t>
            </a:r>
            <a:endParaRPr lang="id-ID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414ACAA-415D-41A6-AA68-04D085146142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9th INTOSAI WGKNI, TSAGHKADZOR, APRIL 27th 2016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5AFA3-9210-467E-BA9D-28FF4C4A7C5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9th INTOSAI WGKNI, TSAGHKADZOR, APRIL 27th 2016</a:t>
            </a:r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D4DE108D-2461-4B89-8DBD-4DA396C72CF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9th INTOSAI WGKNI, TSAGHKADZOR, APRIL 27th 2016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B3C091-9D06-416B-A1F7-BB1D294DC98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9th INTOSAI WGKNI, TSAGHKADZOR, APRIL 27th 2016</a:t>
            </a:r>
            <a:endParaRPr lang="id-ID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April 3 -5, 2012</a:t>
            </a:r>
            <a:endParaRPr lang="id-ID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DF68048C-70A5-4002-B26C-C51C494C70E4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algn="l">
              <a:defRPr/>
            </a:pPr>
            <a:r>
              <a:rPr lang="en-GB" smtClean="0"/>
              <a:t>9th INTOSAI WGKNI, TSAGHKADZOR, APRIL 27th 2016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April 3 -5, 2012</a:t>
            </a:r>
            <a:endParaRPr lang="id-ID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11297CF7-32BD-45F6-8ACF-CE301BF10DCF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algn="l">
              <a:defRPr/>
            </a:pPr>
            <a:r>
              <a:rPr lang="en-GB" smtClean="0"/>
              <a:t>9th INTOSAI WGKNI, TSAGHKADZOR, APRIL 27th 2016</a:t>
            </a:r>
            <a:endParaRPr lang="id-ID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9th INTOSAI WGKNI, TSAGHKADZOR, APRIL 27th 2016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6D4D51-5252-4A52-A943-D1880967F24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9th INTOSAI WGKNI, TSAGHKADZOR, APRIL 27th 2016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E7740B5-B793-4BC0-829D-F145B6C658E9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9th INTOSAI WGKNI, TSAGHKADZOR, APRIL 27th 2016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ECEEA51-930B-4D0A-894B-DFB768CFFDD2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r>
              <a:rPr lang="en-US" smtClean="0"/>
              <a:t>April 3 -5, 2012</a:t>
            </a:r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4E63ACF5-BCD2-40BF-9B67-87A061F51BF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r>
              <a:rPr lang="en-GB" smtClean="0"/>
              <a:t>9th INTOSAI WGKNI, TSAGHKADZOR, APRIL 27th 2016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April 3 -5, 2012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>
              <a:defRPr/>
            </a:pPr>
            <a:r>
              <a:rPr lang="en-GB" smtClean="0"/>
              <a:t>9th INTOSAI WGKNI, TSAGHKADZOR, APRIL 27th 2016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C6B416-D388-4132-875A-47B257819C1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 spd="med">
    <p:comb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pk.go.id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3174" y="908050"/>
            <a:ext cx="6100776" cy="2547938"/>
          </a:xfrm>
        </p:spPr>
        <p:txBody>
          <a:bodyPr/>
          <a:lstStyle/>
          <a:p>
            <a:pPr eaLnBrk="1" hangingPunct="1"/>
            <a:r>
              <a:rPr lang="id-ID" sz="2800" dirty="0" smtClean="0"/>
              <a:t>KEY </a:t>
            </a:r>
            <a:r>
              <a:rPr lang="id-ID" sz="2800" dirty="0" smtClean="0"/>
              <a:t>NATIONAL INDICATORS AND AUDIT ROLES OF THE SUPREME AUDIT INSTITUTION IN INDONESIA</a:t>
            </a:r>
            <a:endParaRPr lang="en-GB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71802" y="3643314"/>
            <a:ext cx="5657864" cy="201771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>
                <a:latin typeface="Franklin Gothic Medium Cond" pitchFamily="34" charset="0"/>
              </a:rPr>
              <a:t>The Audit Board of the Republic of Indonesia</a:t>
            </a:r>
          </a:p>
          <a:p>
            <a:pPr eaLnBrk="1" hangingPunct="1"/>
            <a:r>
              <a:rPr lang="en-US" sz="2000" dirty="0" err="1" smtClean="0">
                <a:latin typeface="Franklin Gothic Medium Cond" pitchFamily="34" charset="0"/>
              </a:rPr>
              <a:t>Tsaghkadzor</a:t>
            </a:r>
            <a:r>
              <a:rPr lang="en-US" sz="2000" dirty="0" smtClean="0">
                <a:latin typeface="Franklin Gothic Medium Cond" pitchFamily="34" charset="0"/>
              </a:rPr>
              <a:t>, April 27</a:t>
            </a:r>
            <a:r>
              <a:rPr lang="en-US" sz="2000" baseline="30000" dirty="0" smtClean="0">
                <a:latin typeface="Franklin Gothic Medium Cond" pitchFamily="34" charset="0"/>
              </a:rPr>
              <a:t>th</a:t>
            </a:r>
            <a:r>
              <a:rPr lang="en-US" sz="2000" dirty="0" smtClean="0">
                <a:latin typeface="Franklin Gothic Medium Cond" pitchFamily="34" charset="0"/>
              </a:rPr>
              <a:t> </a:t>
            </a:r>
            <a:r>
              <a:rPr lang="id-ID" sz="2000" dirty="0" smtClean="0">
                <a:latin typeface="Franklin Gothic Medium Cond" pitchFamily="34" charset="0"/>
              </a:rPr>
              <a:t>2016</a:t>
            </a:r>
            <a:endParaRPr lang="en-GB" sz="2000" dirty="0" smtClean="0">
              <a:latin typeface="Franklin Gothic Medium Cond" pitchFamily="34" charset="0"/>
            </a:endParaRPr>
          </a:p>
        </p:txBody>
      </p:sp>
      <p:pic>
        <p:nvPicPr>
          <p:cNvPr id="1026" name="Picture 2" descr="C:\Users\rosa_chasez\Pictures\bp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3985"/>
            <a:ext cx="1972178" cy="200501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3628" y="857251"/>
            <a:ext cx="6777372" cy="508155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9th INTOSAI WGKNI, TSAGHKADZOR, APRIL 27th 2016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38174" y="5624514"/>
            <a:ext cx="1843088" cy="27384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fld id="{F92E7C8A-1A20-4BF1-8FB1-666484F1EED8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99212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 Indonesia Strategic Plan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9th INTOSAI WGKNI, TSAGHKADZOR, APRIL 27th 2016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Vision</a:t>
            </a:r>
          </a:p>
          <a:p>
            <a:pPr marL="346075" indent="0">
              <a:buNone/>
            </a:pPr>
            <a:r>
              <a:rPr lang="en-US" sz="2400" dirty="0" smtClean="0"/>
              <a:t>“Encouraging governments in managing state finances to achieve national objectives through beneficial and high quality audits”</a:t>
            </a:r>
          </a:p>
          <a:p>
            <a:r>
              <a:rPr lang="en-US" dirty="0" smtClean="0"/>
              <a:t>Mission:</a:t>
            </a:r>
          </a:p>
          <a:p>
            <a:pPr lvl="1"/>
            <a:r>
              <a:rPr lang="en-US" dirty="0" smtClean="0"/>
              <a:t>Auditing independently state finances</a:t>
            </a:r>
          </a:p>
          <a:p>
            <a:pPr lvl="1"/>
            <a:r>
              <a:rPr lang="en-US" dirty="0" smtClean="0"/>
              <a:t>Governing SAI with integrity, independence and professionalism</a:t>
            </a:r>
          </a:p>
          <a:p>
            <a:r>
              <a:rPr lang="en-US" dirty="0" smtClean="0"/>
              <a:t>Strategic Objectives</a:t>
            </a:r>
          </a:p>
          <a:p>
            <a:pPr lvl="1"/>
            <a:r>
              <a:rPr lang="en-US" dirty="0" smtClean="0"/>
              <a:t>Enhancing audit benefits</a:t>
            </a:r>
          </a:p>
          <a:p>
            <a:pPr lvl="1"/>
            <a:r>
              <a:rPr lang="en-US" dirty="0" smtClean="0"/>
              <a:t>Improving audit quality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12167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6558" y="285728"/>
            <a:ext cx="6972300" cy="857250"/>
          </a:xfrm>
        </p:spPr>
        <p:txBody>
          <a:bodyPr>
            <a:noAutofit/>
          </a:bodyPr>
          <a:lstStyle/>
          <a:p>
            <a:r>
              <a:rPr lang="en-US" sz="3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n-lt"/>
                <a:cs typeface="Aharoni" panose="02010803020104030203" pitchFamily="2" charset="-79"/>
              </a:rPr>
              <a:t>Audit Policy Development for </a:t>
            </a:r>
            <a:r>
              <a:rPr lang="en-US" sz="24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n-lt"/>
                <a:cs typeface="Aharoni" panose="02010803020104030203" pitchFamily="2" charset="-79"/>
              </a:rPr>
              <a:t>2016-2020</a:t>
            </a:r>
            <a:r>
              <a:rPr lang="en-US" sz="405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n-lt"/>
                <a:cs typeface="Aharoni" panose="02010803020104030203" pitchFamily="2" charset="-79"/>
              </a:rPr>
              <a:t/>
            </a:r>
            <a:br>
              <a:rPr lang="en-US" sz="405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n-lt"/>
                <a:cs typeface="Aharoni" panose="02010803020104030203" pitchFamily="2" charset="-79"/>
              </a:rPr>
            </a:br>
            <a:r>
              <a:rPr lang="en-US" sz="405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n-lt"/>
                <a:cs typeface="Aharoni" panose="02010803020104030203" pitchFamily="2" charset="-79"/>
              </a:rPr>
              <a:t>(</a:t>
            </a:r>
            <a:r>
              <a:rPr lang="en-US" sz="3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n-lt"/>
                <a:cs typeface="Aharoni" panose="02010803020104030203" pitchFamily="2" charset="-79"/>
              </a:rPr>
              <a:t>Audit Themes &amp; Focuses)</a:t>
            </a:r>
            <a:endParaRPr lang="id-ID" sz="300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innerShdw blurRad="177800">
                  <a:schemeClr val="accent3">
                    <a:lumMod val="50000"/>
                  </a:schemeClr>
                </a:innerShdw>
              </a:effectLst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9th INTOSAI WGKNI, TSAGHKADZOR, APRIL 27th 2016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A2702F1-DB1B-4746-8EA4-D3223F5E2B67}" type="slidenum">
              <a:rPr lang="id-ID" smtClean="0"/>
              <a:pPr/>
              <a:t>12</a:t>
            </a:fld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458234928"/>
              </p:ext>
            </p:extLst>
          </p:nvPr>
        </p:nvGraphicFramePr>
        <p:xfrm>
          <a:off x="2829356" y="1714488"/>
          <a:ext cx="4769394" cy="3725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04743" y="5500702"/>
            <a:ext cx="24817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/>
              <a:t>Audit Themes &amp; Focuses</a:t>
            </a:r>
          </a:p>
          <a:p>
            <a:pPr algn="ctr"/>
            <a:r>
              <a:rPr lang="en-US" sz="1500" b="1" dirty="0" smtClean="0"/>
              <a:t>For 2016-2020</a:t>
            </a:r>
            <a:endParaRPr lang="id-ID" sz="15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88024" y="5194405"/>
            <a:ext cx="80010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b="1" dirty="0" smtClean="0"/>
              <a:t>Audit Plan Policy</a:t>
            </a:r>
            <a:endParaRPr lang="id-ID" sz="825" b="1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63" y="934693"/>
            <a:ext cx="964389" cy="108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9314873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6539593" cy="333332"/>
          </a:xfrm>
        </p:spPr>
        <p:txBody>
          <a:bodyPr>
            <a:no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Aharoni" panose="02010803020104030203" pitchFamily="2" charset="-79"/>
              </a:rPr>
              <a:t>Audit Themes &amp; Focuses for 2016-2020</a:t>
            </a:r>
            <a:endParaRPr lang="id-ID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9th INTOSAI WGKNI, TSAGHKADZOR, APRIL 27th 2016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00800" y="5726908"/>
            <a:ext cx="1600200" cy="273844"/>
          </a:xfrm>
        </p:spPr>
        <p:txBody>
          <a:bodyPr>
            <a:normAutofit fontScale="92500" lnSpcReduction="10000"/>
          </a:bodyPr>
          <a:lstStyle/>
          <a:p>
            <a:fld id="{1DA94DD5-4DF7-4B2E-A049-404CB050EBE2}" type="slidenum">
              <a:rPr lang="id-ID" smtClean="0"/>
              <a:pPr/>
              <a:t>13</a:t>
            </a:fld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1047767"/>
              </p:ext>
            </p:extLst>
          </p:nvPr>
        </p:nvGraphicFramePr>
        <p:xfrm>
          <a:off x="571472" y="724844"/>
          <a:ext cx="8072494" cy="534736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428760"/>
                <a:gridCol w="2011336"/>
                <a:gridCol w="4632398"/>
              </a:tblGrid>
              <a:tr h="225705"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1" u="none" strike="noStrike" dirty="0">
                          <a:effectLst/>
                        </a:rPr>
                        <a:t>Dimensi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1" u="none" strike="noStrike">
                          <a:effectLst/>
                        </a:rPr>
                        <a:t>Tema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1" u="none" strike="noStrike">
                          <a:effectLst/>
                        </a:rPr>
                        <a:t>Fokus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>
                    <a:solidFill>
                      <a:srgbClr val="00B0F0"/>
                    </a:solidFill>
                  </a:tcPr>
                </a:tc>
              </a:tr>
              <a:tr h="221883">
                <a:tc rowSpan="2">
                  <a:txBody>
                    <a:bodyPr/>
                    <a:lstStyle/>
                    <a:p>
                      <a:pPr marL="182563" indent="-182563" algn="l" fontAlgn="t"/>
                      <a:r>
                        <a:rPr lang="fi-FI" sz="1200" b="1" u="none" strike="noStrike" dirty="0">
                          <a:effectLst/>
                        </a:rPr>
                        <a:t>A. </a:t>
                      </a:r>
                      <a:r>
                        <a:rPr lang="fi-FI" sz="1200" b="1" u="none" strike="noStrike" dirty="0" smtClean="0">
                          <a:effectLst/>
                        </a:rPr>
                        <a:t>Macro Economic Development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National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and Financial Economic Programs 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tabLst>
                          <a:tab pos="182563" algn="l"/>
                        </a:tabLst>
                      </a:pPr>
                      <a:r>
                        <a:rPr lang="fi-FI" sz="1200" u="none" strike="noStrike" dirty="0">
                          <a:effectLst/>
                        </a:rPr>
                        <a:t>a. </a:t>
                      </a:r>
                      <a:r>
                        <a:rPr lang="id-ID" sz="1200" u="none" strike="noStrike" dirty="0" smtClean="0">
                          <a:effectLst/>
                        </a:rPr>
                        <a:t>	</a:t>
                      </a:r>
                      <a:r>
                        <a:rPr lang="fi-FI" sz="1200" u="none" strike="noStrike" dirty="0" smtClean="0">
                          <a:effectLst/>
                        </a:rPr>
                        <a:t>Audits on Economic and</a:t>
                      </a:r>
                      <a:r>
                        <a:rPr lang="fi-FI" sz="1200" u="none" strike="noStrike" baseline="0" dirty="0" smtClean="0">
                          <a:effectLst/>
                        </a:rPr>
                        <a:t> Bureaucratic Reform Programs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2926">
                <a:tc vMerge="1">
                  <a:txBody>
                    <a:bodyPr/>
                    <a:lstStyle/>
                    <a:p>
                      <a:pPr algn="l" fontAlgn="t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l" fontAlgn="t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>
                        <a:tabLst>
                          <a:tab pos="182563" algn="l"/>
                        </a:tabLst>
                      </a:pPr>
                      <a:r>
                        <a:rPr lang="id-ID" sz="1200" u="none" strike="noStrike" dirty="0">
                          <a:effectLst/>
                        </a:rPr>
                        <a:t>b. </a:t>
                      </a:r>
                      <a:r>
                        <a:rPr lang="id-ID" sz="1200" u="none" strike="noStrike" dirty="0" smtClean="0">
                          <a:effectLst/>
                        </a:rPr>
                        <a:t>	</a:t>
                      </a:r>
                      <a:r>
                        <a:rPr lang="en-US" sz="1200" u="none" strike="noStrike" dirty="0" smtClean="0">
                          <a:effectLst/>
                        </a:rPr>
                        <a:t>Audits on Promoting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Productivity and Competitiveness of State Owned Enterprises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4715">
                <a:tc rowSpan="6">
                  <a:txBody>
                    <a:bodyPr/>
                    <a:lstStyle/>
                    <a:p>
                      <a:pPr marL="182563" indent="-182563" algn="l" fontAlgn="t"/>
                      <a:r>
                        <a:rPr lang="fi-FI" sz="1200" b="1" u="none" strike="noStrike" dirty="0">
                          <a:effectLst/>
                        </a:rPr>
                        <a:t>B. </a:t>
                      </a:r>
                      <a:r>
                        <a:rPr lang="fi-FI" sz="1200" b="1" u="none" strike="noStrike" dirty="0" smtClean="0">
                          <a:effectLst/>
                        </a:rPr>
                        <a:t>People</a:t>
                      </a:r>
                      <a:endParaRPr lang="fi-FI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717" marR="25717" marT="0" marB="0"/>
                </a:tc>
                <a:tc>
                  <a:txBody>
                    <a:bodyPr/>
                    <a:lstStyle/>
                    <a:p>
                      <a:pPr algn="l" fontAlgn="t">
                        <a:tabLst>
                          <a:tab pos="182563" algn="l"/>
                        </a:tabLst>
                      </a:pPr>
                      <a:r>
                        <a:rPr lang="id-ID" sz="1200" u="none" strike="noStrike" dirty="0">
                          <a:effectLst/>
                        </a:rPr>
                        <a:t>1. </a:t>
                      </a:r>
                      <a:r>
                        <a:rPr lang="en-US" sz="1200" u="none" strike="noStrike" dirty="0" smtClean="0">
                          <a:effectLst/>
                        </a:rPr>
                        <a:t>Health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>
                          <a:effectLst/>
                        </a:rPr>
                        <a:t>Audits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on national health insurance and programs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/>
                </a:tc>
              </a:tr>
              <a:tr h="283281">
                <a:tc vMerge="1">
                  <a:txBody>
                    <a:bodyPr/>
                    <a:lstStyle/>
                    <a:p>
                      <a:pPr algn="l" fontAlgn="t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id-ID" sz="1200" u="none" strike="noStrike" dirty="0">
                          <a:effectLst/>
                        </a:rPr>
                        <a:t>2. </a:t>
                      </a:r>
                      <a:r>
                        <a:rPr lang="en-US" sz="1200" u="none" strike="noStrike" dirty="0" smtClean="0">
                          <a:effectLst/>
                        </a:rPr>
                        <a:t>Education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/>
                </a:tc>
                <a:tc>
                  <a:txBody>
                    <a:bodyPr/>
                    <a:lstStyle/>
                    <a:p>
                      <a:pPr marL="182563" indent="-182563" algn="l" fontAlgn="t">
                        <a:tabLst>
                          <a:tab pos="182563" algn="l"/>
                        </a:tabLst>
                      </a:pPr>
                      <a:r>
                        <a:rPr lang="id-ID" sz="1200" u="none" strike="noStrike" dirty="0">
                          <a:effectLst/>
                        </a:rPr>
                        <a:t>a. </a:t>
                      </a:r>
                      <a:r>
                        <a:rPr lang="id-ID" sz="1200" u="none" strike="noStrike" dirty="0" smtClean="0">
                          <a:effectLst/>
                        </a:rPr>
                        <a:t>	</a:t>
                      </a:r>
                      <a:r>
                        <a:rPr lang="en-US" sz="1200" u="none" strike="noStrike" dirty="0" smtClean="0">
                          <a:effectLst/>
                        </a:rPr>
                        <a:t>Audits on 12-year Compulsory Education Program</a:t>
                      </a:r>
                      <a:endParaRPr lang="id-ID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717" marR="25717" marT="0" marB="0"/>
                </a:tc>
              </a:tr>
              <a:tr h="316477">
                <a:tc vMerge="1">
                  <a:txBody>
                    <a:bodyPr/>
                    <a:lstStyle/>
                    <a:p>
                      <a:pPr algn="l" fontAlgn="t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l" fontAlgn="t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4625" indent="-174625" algn="l" fontAlgn="t">
                        <a:tabLst>
                          <a:tab pos="182563" algn="l"/>
                        </a:tabLst>
                      </a:pPr>
                      <a:r>
                        <a:rPr lang="id-ID" sz="1200" u="none" strike="noStrike" dirty="0">
                          <a:effectLst/>
                        </a:rPr>
                        <a:t>b. </a:t>
                      </a:r>
                      <a:r>
                        <a:rPr lang="id-ID" sz="1200" u="none" strike="noStrike" dirty="0" smtClean="0">
                          <a:effectLst/>
                        </a:rPr>
                        <a:t>	</a:t>
                      </a:r>
                      <a:r>
                        <a:rPr lang="en-US" sz="1200" u="none" strike="noStrike" dirty="0" smtClean="0">
                          <a:effectLst/>
                        </a:rPr>
                        <a:t>Audits on Teacher Quality Improvement Programs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/>
                </a:tc>
              </a:tr>
              <a:tr h="169280">
                <a:tc vMerge="1">
                  <a:txBody>
                    <a:bodyPr/>
                    <a:lstStyle/>
                    <a:p>
                      <a:pPr algn="l" fontAlgn="t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l" fontAlgn="t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>
                        <a:tabLst>
                          <a:tab pos="182563" algn="l"/>
                        </a:tabLst>
                      </a:pPr>
                      <a:r>
                        <a:rPr lang="id-ID" sz="1200" u="none" strike="noStrike" dirty="0">
                          <a:effectLst/>
                        </a:rPr>
                        <a:t>c. </a:t>
                      </a:r>
                      <a:r>
                        <a:rPr lang="id-ID" sz="1200" u="none" strike="noStrike" dirty="0" smtClean="0">
                          <a:effectLst/>
                        </a:rPr>
                        <a:t>	</a:t>
                      </a:r>
                      <a:r>
                        <a:rPr lang="en-US" sz="1200" u="none" strike="noStrike" dirty="0" smtClean="0">
                          <a:effectLst/>
                        </a:rPr>
                        <a:t>Audits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on Higher Education Access Programs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/>
                </a:tc>
              </a:tr>
              <a:tr h="221761">
                <a:tc vMerge="1">
                  <a:txBody>
                    <a:bodyPr/>
                    <a:lstStyle/>
                    <a:p>
                      <a:pPr algn="l" fontAlgn="t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u="none" strike="noStrike" dirty="0">
                          <a:effectLst/>
                        </a:rPr>
                        <a:t>3. </a:t>
                      </a:r>
                      <a:r>
                        <a:rPr lang="en-US" sz="1200" u="none" strike="noStrike" dirty="0" smtClean="0">
                          <a:effectLst/>
                        </a:rPr>
                        <a:t>Character and Mentality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>
                          <a:effectLst/>
                        </a:rPr>
                        <a:t>Audits on Government National Character Improvement Programs 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/>
                </a:tc>
              </a:tr>
              <a:tr h="1962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u="none" strike="noStrike" dirty="0">
                          <a:effectLst/>
                        </a:rPr>
                        <a:t>4. </a:t>
                      </a:r>
                      <a:r>
                        <a:rPr lang="en-US" sz="1200" u="none" strike="noStrike" dirty="0" smtClean="0">
                          <a:effectLst/>
                        </a:rPr>
                        <a:t>Family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Planning &amp; Demography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Audits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on Family Planning and Demography Programs 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/>
                </a:tc>
              </a:tr>
              <a:tr h="58411">
                <a:tc rowSpan="4">
                  <a:txBody>
                    <a:bodyPr/>
                    <a:lstStyle/>
                    <a:p>
                      <a:pPr marL="182563" indent="-182563" algn="l" fontAlgn="t"/>
                      <a:r>
                        <a:rPr lang="id-ID" sz="1200" b="1" u="none" strike="noStrike" dirty="0">
                          <a:effectLst/>
                        </a:rPr>
                        <a:t>C. </a:t>
                      </a:r>
                      <a:r>
                        <a:rPr lang="en-US" sz="1200" b="1" u="none" strike="noStrike" dirty="0" smtClean="0">
                          <a:effectLst/>
                        </a:rPr>
                        <a:t>Prioritized Sectors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id-ID" sz="1200" u="none" strike="noStrike" dirty="0">
                          <a:effectLst/>
                        </a:rPr>
                        <a:t>1. </a:t>
                      </a:r>
                      <a:r>
                        <a:rPr lang="en-US" sz="1200" u="none" strike="noStrike" dirty="0" smtClean="0">
                          <a:effectLst/>
                        </a:rPr>
                        <a:t>Food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Security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n-NO" sz="1200" u="none" strike="noStrike" dirty="0">
                          <a:effectLst/>
                        </a:rPr>
                        <a:t>a. </a:t>
                      </a:r>
                      <a:r>
                        <a:rPr lang="nn-NO" sz="1200" u="none" strike="noStrike" dirty="0" smtClean="0">
                          <a:effectLst/>
                        </a:rPr>
                        <a:t>Audits on Food Production and Diversification Programs</a:t>
                      </a:r>
                      <a:endParaRPr lang="nn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2438">
                <a:tc vMerge="1">
                  <a:txBody>
                    <a:bodyPr/>
                    <a:lstStyle/>
                    <a:p>
                      <a:pPr algn="l" fontAlgn="t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l" fontAlgn="t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200" u="none" strike="noStrike" dirty="0">
                          <a:effectLst/>
                        </a:rPr>
                        <a:t>b. </a:t>
                      </a:r>
                      <a:r>
                        <a:rPr lang="fi-FI" sz="1200" u="none" strike="noStrike" dirty="0" smtClean="0">
                          <a:effectLst/>
                        </a:rPr>
                        <a:t>Audits on Supporting Infrastructure</a:t>
                      </a:r>
                      <a:r>
                        <a:rPr lang="fi-FI" sz="1200" u="none" strike="noStrike" baseline="0" dirty="0" smtClean="0">
                          <a:effectLst/>
                        </a:rPr>
                        <a:t> for Food Security Programs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indent="-174625" algn="l" fontAlgn="t"/>
                      <a:r>
                        <a:rPr lang="nl-NL" sz="1200" u="none" strike="noStrike" dirty="0">
                          <a:effectLst/>
                        </a:rPr>
                        <a:t>2. </a:t>
                      </a:r>
                      <a:r>
                        <a:rPr lang="nl-NL" sz="1200" u="none" strike="noStrike" dirty="0" smtClean="0">
                          <a:effectLst/>
                        </a:rPr>
                        <a:t>Energy Security</a:t>
                      </a:r>
                      <a:endParaRPr lang="nl-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>
                          <a:effectLst/>
                        </a:rPr>
                        <a:t>Audits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on Energy Supply Availability Programs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3135">
                <a:tc vMerge="1">
                  <a:txBody>
                    <a:bodyPr/>
                    <a:lstStyle/>
                    <a:p>
                      <a:pPr algn="l" fontAlgn="t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u="none" strike="noStrike" dirty="0">
                          <a:effectLst/>
                        </a:rPr>
                        <a:t>3. </a:t>
                      </a:r>
                      <a:r>
                        <a:rPr lang="en-US" sz="1200" u="none" strike="noStrike" dirty="0" smtClean="0">
                          <a:effectLst/>
                        </a:rPr>
                        <a:t>Maritime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>
                          <a:effectLst/>
                        </a:rPr>
                        <a:t>Audits on Maritime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and Connectivity Programs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8213">
                <a:tc rowSpan="4">
                  <a:txBody>
                    <a:bodyPr/>
                    <a:lstStyle/>
                    <a:p>
                      <a:pPr marL="182563" indent="-182563" algn="l" fontAlgn="t"/>
                      <a:r>
                        <a:rPr lang="fi-FI" sz="1200" b="1" u="none" strike="noStrike" dirty="0">
                          <a:effectLst/>
                        </a:rPr>
                        <a:t>D. </a:t>
                      </a:r>
                      <a:r>
                        <a:rPr lang="fi-FI" sz="1200" b="1" u="none" strike="noStrike" dirty="0" smtClean="0">
                          <a:effectLst/>
                        </a:rPr>
                        <a:t>Equality of Income and Regional Development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/>
                </a:tc>
                <a:tc rowSpan="3">
                  <a:txBody>
                    <a:bodyPr/>
                    <a:lstStyle/>
                    <a:p>
                      <a:pPr marL="182563" indent="-182563" algn="l" fontAlgn="t">
                        <a:tabLst>
                          <a:tab pos="182563" algn="l"/>
                        </a:tabLst>
                      </a:pPr>
                      <a:r>
                        <a:rPr lang="id-ID" sz="1200" u="none" strike="noStrike" dirty="0">
                          <a:effectLst/>
                        </a:rPr>
                        <a:t>1. </a:t>
                      </a:r>
                      <a:r>
                        <a:rPr lang="en-US" sz="1200" u="none" strike="noStrike" dirty="0" smtClean="0">
                          <a:effectLst/>
                        </a:rPr>
                        <a:t>Regional Development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/>
                </a:tc>
                <a:tc>
                  <a:txBody>
                    <a:bodyPr/>
                    <a:lstStyle/>
                    <a:p>
                      <a:pPr algn="l" fontAlgn="t">
                        <a:tabLst>
                          <a:tab pos="182563" algn="l"/>
                        </a:tabLst>
                      </a:pPr>
                      <a:r>
                        <a:rPr lang="es-ES" sz="1200" u="none" strike="noStrike" dirty="0">
                          <a:effectLst/>
                        </a:rPr>
                        <a:t>a. </a:t>
                      </a:r>
                      <a:r>
                        <a:rPr lang="en-US" sz="1200" u="none" strike="noStrike" dirty="0" smtClean="0">
                          <a:effectLst/>
                        </a:rPr>
                        <a:t>Audits on Village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Development Programs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/>
                </a:tc>
              </a:tr>
              <a:tr h="169280">
                <a:tc vMerge="1">
                  <a:txBody>
                    <a:bodyPr/>
                    <a:lstStyle/>
                    <a:p>
                      <a:pPr algn="l" fontAlgn="t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l" fontAlgn="t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>
                        <a:tabLst>
                          <a:tab pos="182563" algn="l"/>
                        </a:tabLst>
                      </a:pPr>
                      <a:r>
                        <a:rPr lang="id-ID" sz="1200" u="none" strike="noStrike" dirty="0">
                          <a:effectLst/>
                        </a:rPr>
                        <a:t>b. </a:t>
                      </a:r>
                      <a:r>
                        <a:rPr lang="en-US" sz="1200" u="none" strike="noStrike" dirty="0" smtClean="0">
                          <a:effectLst/>
                        </a:rPr>
                        <a:t>Audits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on Border Areas Development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/>
                </a:tc>
              </a:tr>
              <a:tr h="169280">
                <a:tc vMerge="1">
                  <a:txBody>
                    <a:bodyPr/>
                    <a:lstStyle/>
                    <a:p>
                      <a:pPr algn="l" fontAlgn="t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l" fontAlgn="t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>
                        <a:tabLst>
                          <a:tab pos="182563" algn="l"/>
                        </a:tabLst>
                      </a:pPr>
                      <a:r>
                        <a:rPr lang="fi-FI" sz="1200" u="none" strike="noStrike" dirty="0">
                          <a:effectLst/>
                        </a:rPr>
                        <a:t>c. </a:t>
                      </a:r>
                      <a:r>
                        <a:rPr lang="fi-FI" sz="1200" u="none" strike="noStrike" dirty="0" smtClean="0">
                          <a:effectLst/>
                        </a:rPr>
                        <a:t> Audits on National Connectivity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/>
                </a:tc>
              </a:tr>
              <a:tr h="316477">
                <a:tc vMerge="1">
                  <a:txBody>
                    <a:bodyPr/>
                    <a:lstStyle/>
                    <a:p>
                      <a:pPr algn="l" fontAlgn="t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u="none" strike="noStrike" dirty="0">
                          <a:effectLst/>
                        </a:rPr>
                        <a:t>2. </a:t>
                      </a:r>
                      <a:r>
                        <a:rPr lang="en-US" sz="1200" u="none" strike="noStrike" dirty="0" smtClean="0">
                          <a:effectLst/>
                        </a:rPr>
                        <a:t>Income Equality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>
                          <a:effectLst/>
                        </a:rPr>
                        <a:t>Audits on Poverty reduction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Programs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/>
                </a:tc>
              </a:tr>
              <a:tr h="284431">
                <a:tc rowSpan="2">
                  <a:txBody>
                    <a:bodyPr/>
                    <a:lstStyle/>
                    <a:p>
                      <a:pPr marL="182563" indent="-182563" algn="l" fontAlgn="t"/>
                      <a:r>
                        <a:rPr lang="fi-FI" sz="1200" b="1" u="none" strike="noStrike" dirty="0">
                          <a:effectLst/>
                        </a:rPr>
                        <a:t>E. </a:t>
                      </a:r>
                      <a:r>
                        <a:rPr lang="fi-FI" sz="1200" b="1" u="none" strike="noStrike" dirty="0" smtClean="0">
                          <a:effectLst/>
                        </a:rPr>
                        <a:t>Necessary Conditions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u="none" strike="noStrike" dirty="0">
                          <a:effectLst/>
                        </a:rPr>
                        <a:t>1. </a:t>
                      </a:r>
                      <a:r>
                        <a:rPr lang="en-US" sz="1200" u="none" strike="noStrike" dirty="0" smtClean="0">
                          <a:effectLst/>
                        </a:rPr>
                        <a:t>Defense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and Security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200" u="none" strike="noStrike" dirty="0" smtClean="0">
                          <a:effectLst/>
                        </a:rPr>
                        <a:t>Audits on National Defense</a:t>
                      </a:r>
                      <a:r>
                        <a:rPr lang="fi-FI" sz="1200" u="none" strike="noStrike" baseline="0" dirty="0" smtClean="0">
                          <a:effectLst/>
                        </a:rPr>
                        <a:t> and Security Programs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3135">
                <a:tc vMerge="1">
                  <a:txBody>
                    <a:bodyPr/>
                    <a:lstStyle/>
                    <a:p>
                      <a:pPr algn="l" fontAlgn="t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200" u="none" strike="noStrike" dirty="0">
                          <a:effectLst/>
                        </a:rPr>
                        <a:t>2. </a:t>
                      </a:r>
                      <a:r>
                        <a:rPr lang="fi-FI" sz="1200" u="none" strike="noStrike" dirty="0" smtClean="0">
                          <a:effectLst/>
                        </a:rPr>
                        <a:t>Governance &amp;</a:t>
                      </a:r>
                      <a:r>
                        <a:rPr lang="fi-FI" sz="1200" u="none" strike="noStrike" baseline="0" dirty="0" smtClean="0">
                          <a:effectLst/>
                        </a:rPr>
                        <a:t> Buraucratic Reform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>
                          <a:effectLst/>
                        </a:rPr>
                        <a:t>Audits on Public Services Programs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" marR="257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348947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Audit</a:t>
            </a:r>
            <a:r>
              <a:rPr lang="en-US" dirty="0" smtClean="0"/>
              <a:t>s</a:t>
            </a:r>
            <a:r>
              <a:rPr lang="id-ID" dirty="0" smtClean="0"/>
              <a:t> of Govt Development Plan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9th INTOSAI WGKNI, TSAGHKADZOR, APRIL 27th 2016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Performance audit on effectiveness of central government annual budgetary process in supporting government plan implementation (2015)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Special-purposed audit (compliance audit) on mid-term development plan of West Papua Province (2015)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Special-purposed audit (compliance audit) on mid-term development plan of </a:t>
            </a:r>
            <a:r>
              <a:rPr lang="en-US" dirty="0" err="1" smtClean="0"/>
              <a:t>Tambrau</a:t>
            </a:r>
            <a:r>
              <a:rPr lang="en-US" dirty="0" smtClean="0"/>
              <a:t> District in West </a:t>
            </a:r>
            <a:r>
              <a:rPr lang="en-US" dirty="0"/>
              <a:t>Papua </a:t>
            </a:r>
            <a:r>
              <a:rPr lang="en-US" dirty="0" smtClean="0"/>
              <a:t>(</a:t>
            </a:r>
            <a:r>
              <a:rPr lang="en-US" dirty="0"/>
              <a:t>2015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Special-purposed audit (compliance audit) on mid-term development plan of </a:t>
            </a:r>
            <a:r>
              <a:rPr lang="en-US" dirty="0" err="1" smtClean="0"/>
              <a:t>Teluk</a:t>
            </a:r>
            <a:r>
              <a:rPr lang="en-US" dirty="0" smtClean="0"/>
              <a:t> </a:t>
            </a:r>
            <a:r>
              <a:rPr lang="en-US" dirty="0" err="1" smtClean="0"/>
              <a:t>Bintuni</a:t>
            </a:r>
            <a:r>
              <a:rPr lang="en-US" dirty="0" smtClean="0"/>
              <a:t> District in West </a:t>
            </a:r>
            <a:r>
              <a:rPr lang="en-US" dirty="0"/>
              <a:t>Papua </a:t>
            </a:r>
            <a:r>
              <a:rPr lang="en-US" dirty="0" smtClean="0"/>
              <a:t>(</a:t>
            </a:r>
            <a:r>
              <a:rPr lang="en-US" dirty="0"/>
              <a:t>2015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Performance Audit on Regional Development Plans in 6 local governments (shortcoming)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SDGs – KNI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9th INTOSAI WGKNI, TSAGHKADZOR, APRIL 27th 2016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 member state declaration, “Transforming Our World: the 2030 Agenda for Sustainable Development”</a:t>
            </a:r>
          </a:p>
          <a:p>
            <a:r>
              <a:rPr lang="en-US" dirty="0" smtClean="0"/>
              <a:t>17 SDGs are incorporated into Indonesian KNIs (Medium Term Development Plan 2015-2019)</a:t>
            </a:r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Cascading the SDGs programs into regional development plans and annual budgets</a:t>
            </a:r>
          </a:p>
          <a:p>
            <a:pPr lvl="1"/>
            <a:r>
              <a:rPr lang="en-US" dirty="0" smtClean="0"/>
              <a:t>Monitoring, evaluating and reporting progress and achievement</a:t>
            </a:r>
          </a:p>
          <a:p>
            <a:pPr lvl="1"/>
            <a:r>
              <a:rPr lang="en-US" dirty="0" smtClean="0"/>
              <a:t>Assuring management and accountability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66121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d-ID" dirty="0" smtClean="0"/>
              <a:t>Roles of SAI of Indonesia in KNI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9th INTOSAI WGKNI, TSAGHKADZOR, APRIL 27th 2016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00174"/>
            <a:ext cx="7819232" cy="5143536"/>
          </a:xfrm>
        </p:spPr>
        <p:txBody>
          <a:bodyPr>
            <a:normAutofit lnSpcReduction="10000"/>
          </a:bodyPr>
          <a:lstStyle/>
          <a:p>
            <a:pPr marL="457200" indent="-457200">
              <a:buClrTx/>
              <a:buSzPct val="100000"/>
              <a:buAutoNum type="arabicPeriod"/>
            </a:pPr>
            <a:r>
              <a:rPr lang="id-ID" sz="2400" b="1" dirty="0" smtClean="0"/>
              <a:t>Developing </a:t>
            </a:r>
            <a:r>
              <a:rPr lang="en-US" sz="2400" b="1" dirty="0" smtClean="0"/>
              <a:t>SAI’s </a:t>
            </a:r>
            <a:r>
              <a:rPr lang="id-ID" sz="2400" b="1" dirty="0" smtClean="0"/>
              <a:t>Plans</a:t>
            </a:r>
          </a:p>
          <a:p>
            <a:pPr marL="857250" lvl="1" indent="-225425">
              <a:buSzPct val="100000"/>
              <a:buFont typeface="Wingdings" pitchFamily="2" charset="2"/>
              <a:buChar char="§"/>
            </a:pPr>
            <a:r>
              <a:rPr lang="id-ID" sz="2000" b="1" dirty="0" smtClean="0"/>
              <a:t>Strategic Plan (5-year plan)</a:t>
            </a:r>
            <a:r>
              <a:rPr lang="en-US" sz="2000" b="1" dirty="0" smtClean="0"/>
              <a:t> – Audit Plan Policy</a:t>
            </a:r>
            <a:endParaRPr lang="id-ID" sz="2000" b="1" dirty="0" smtClean="0"/>
          </a:p>
          <a:p>
            <a:pPr marL="857250" lvl="1" indent="-225425">
              <a:buSzPct val="100000"/>
              <a:buFont typeface="Wingdings" pitchFamily="2" charset="2"/>
              <a:buChar char="§"/>
            </a:pPr>
            <a:r>
              <a:rPr lang="id-ID" sz="2000" b="1" dirty="0" smtClean="0"/>
              <a:t>Annual Plan (esp. audit plan</a:t>
            </a:r>
            <a:r>
              <a:rPr lang="en-US" sz="2000" b="1" dirty="0"/>
              <a:t> </a:t>
            </a:r>
            <a:r>
              <a:rPr lang="en-US" sz="2000" b="1" dirty="0" smtClean="0"/>
              <a:t>&amp; SAI budget</a:t>
            </a:r>
            <a:r>
              <a:rPr lang="id-ID" sz="2000" b="1" dirty="0" smtClean="0"/>
              <a:t>)</a:t>
            </a:r>
            <a:endParaRPr lang="en-US" sz="2000" b="1" dirty="0" smtClean="0"/>
          </a:p>
          <a:p>
            <a:pPr marL="857250" lvl="1" indent="-225425">
              <a:buSzPct val="100000"/>
              <a:buFont typeface="Wingdings" pitchFamily="2" charset="2"/>
              <a:buChar char="§"/>
            </a:pPr>
            <a:r>
              <a:rPr lang="en-US" sz="2000" b="1" dirty="0" smtClean="0"/>
              <a:t>Consideration of SDGs programs </a:t>
            </a:r>
          </a:p>
          <a:p>
            <a:pPr marL="457200" indent="-457200">
              <a:buClrTx/>
              <a:buSzPct val="100000"/>
              <a:buAutoNum type="arabicPeriod"/>
            </a:pPr>
            <a:r>
              <a:rPr lang="en-US" sz="2400" b="1" dirty="0" smtClean="0"/>
              <a:t>C</a:t>
            </a:r>
            <a:r>
              <a:rPr lang="id-ID" sz="2400" b="1" dirty="0" smtClean="0"/>
              <a:t>onducting audits, esp. Performance Audits</a:t>
            </a:r>
          </a:p>
          <a:p>
            <a:pPr marL="857250" lvl="1" indent="-225425">
              <a:buSzPct val="100000"/>
              <a:buFont typeface="Wingdings" pitchFamily="2" charset="2"/>
              <a:buChar char="§"/>
            </a:pPr>
            <a:r>
              <a:rPr lang="en-US" sz="2000" b="1" dirty="0" smtClean="0"/>
              <a:t>Audits on budgetary processes</a:t>
            </a:r>
          </a:p>
          <a:p>
            <a:pPr marL="857250" lvl="1" indent="-225425">
              <a:buSzPct val="100000"/>
              <a:buFont typeface="Wingdings" pitchFamily="2" charset="2"/>
              <a:buChar char="§"/>
            </a:pPr>
            <a:r>
              <a:rPr lang="en-US" sz="2000" b="1" dirty="0" smtClean="0"/>
              <a:t>Audits on government development plans</a:t>
            </a:r>
          </a:p>
          <a:p>
            <a:pPr marL="857250" lvl="1" indent="-225425">
              <a:buSzPct val="100000"/>
              <a:buFont typeface="Wingdings" pitchFamily="2" charset="2"/>
              <a:buChar char="§"/>
            </a:pPr>
            <a:r>
              <a:rPr lang="en-US" sz="2000" b="1" dirty="0" smtClean="0"/>
              <a:t>Audits on SDGs programs and other subject matters</a:t>
            </a:r>
          </a:p>
          <a:p>
            <a:pPr marL="457200" indent="-457200">
              <a:buClrTx/>
              <a:buSzPct val="100000"/>
              <a:buFont typeface="+mj-lt"/>
              <a:buAutoNum type="arabicPeriod" startAt="3"/>
            </a:pPr>
            <a:r>
              <a:rPr lang="en-US" sz="2400" b="1" dirty="0" smtClean="0"/>
              <a:t>Providing</a:t>
            </a:r>
            <a:r>
              <a:rPr lang="id-ID" sz="2400" b="1" dirty="0" smtClean="0"/>
              <a:t> SAI advice</a:t>
            </a:r>
            <a:r>
              <a:rPr lang="en-US" sz="2400" b="1" dirty="0" smtClean="0"/>
              <a:t>/recommendations</a:t>
            </a:r>
            <a:endParaRPr lang="id-ID" sz="2400" b="1" dirty="0" smtClean="0"/>
          </a:p>
          <a:p>
            <a:pPr marL="857250" lvl="1" indent="-225425">
              <a:buSzPct val="100000"/>
              <a:buFont typeface="Wingdings" pitchFamily="2" charset="2"/>
              <a:buChar char="§"/>
            </a:pPr>
            <a:r>
              <a:rPr lang="en-US" sz="2000" b="1" dirty="0" smtClean="0"/>
              <a:t>Assurance of KNI’s achievement, including SDGs</a:t>
            </a:r>
          </a:p>
          <a:p>
            <a:pPr marL="857250" lvl="1" indent="-225425">
              <a:buSzPct val="100000"/>
              <a:buFont typeface="Wingdings" pitchFamily="2" charset="2"/>
              <a:buChar char="§"/>
            </a:pPr>
            <a:r>
              <a:rPr lang="en-US" sz="2000" b="1" dirty="0" smtClean="0"/>
              <a:t>Better/Improvement of </a:t>
            </a:r>
            <a:r>
              <a:rPr lang="id-ID" sz="2000" b="1" dirty="0" smtClean="0"/>
              <a:t>KNIs</a:t>
            </a:r>
            <a:r>
              <a:rPr lang="en-US" sz="2000" b="1" dirty="0" smtClean="0"/>
              <a:t>, including SDGs</a:t>
            </a:r>
          </a:p>
          <a:p>
            <a:pPr marL="857250" lvl="1" indent="-225425">
              <a:buSzPct val="100000"/>
              <a:buFont typeface="Wingdings" pitchFamily="2" charset="2"/>
              <a:buChar char="§"/>
            </a:pPr>
            <a:r>
              <a:rPr lang="en-US" sz="2000" b="1" dirty="0" smtClean="0"/>
              <a:t>Improvement of national planning system</a:t>
            </a:r>
          </a:p>
          <a:p>
            <a:pPr marL="857250" lvl="1" indent="-225425">
              <a:buSzPct val="100000"/>
              <a:buFont typeface="Wingdings" pitchFamily="2" charset="2"/>
              <a:buChar char="§"/>
            </a:pPr>
            <a:r>
              <a:rPr lang="en-US" sz="2000" b="1" dirty="0" smtClean="0"/>
              <a:t>Assurance of planning documents</a:t>
            </a:r>
            <a:endParaRPr lang="id-ID" sz="2000" b="1" dirty="0" smtClean="0"/>
          </a:p>
          <a:p>
            <a:pPr marL="857250" lvl="1" indent="-225425">
              <a:buSzPct val="100000"/>
              <a:buFont typeface="Wingdings" pitchFamily="2" charset="2"/>
              <a:buChar char="§"/>
            </a:pPr>
            <a:endParaRPr lang="id-ID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Future Challenges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9th INTOSAI WGKNI, TSAGHKADZOR, APRIL 27th 2016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SAI mandates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SAI Capacities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Audit Methodology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Effectiveness of Audit Results: Follow up Actions of Recommendations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THANK YOU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9th INTOSAI WGKNI, TSAGHKADZOR, APRIL 27th 2016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id-ID" sz="3700" dirty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The Audit Board of the Republic of Indonesia (BPK)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Jl. Gatot Suborot 31 Jakarta Indonesia 10210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Website: </a:t>
            </a:r>
            <a:r>
              <a:rPr lang="id-ID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3"/>
              </a:rPr>
              <a:t>www.bpk.go.id</a:t>
            </a:r>
            <a:endParaRPr lang="id-ID" sz="16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Telephone: +62-21-570-4395 Ext. </a:t>
            </a:r>
            <a:r>
              <a:rPr lang="en-US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1181, 1182 </a:t>
            </a:r>
            <a:r>
              <a:rPr lang="en-US" sz="16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US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7018</a:t>
            </a:r>
            <a:endParaRPr lang="id-ID" sz="16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Facsimile: +62-21-57953198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id-ID" sz="2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GB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Agenda 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GB" dirty="0" smtClean="0"/>
              <a:t>9th INTOSAI WGKNI, TSAGHKADZOR, APRIL 27th 2016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9416"/>
            <a:ext cx="7239000" cy="3187736"/>
          </a:xfrm>
        </p:spPr>
        <p:txBody>
          <a:bodyPr>
            <a:normAutofit fontScale="85000" lnSpcReduction="20000"/>
          </a:bodyPr>
          <a:lstStyle/>
          <a:p>
            <a:pPr marL="514350" indent="-514350" eaLnBrk="1" hangingPunct="1">
              <a:buSzPct val="100000"/>
              <a:buFont typeface="+mj-lt"/>
              <a:buAutoNum type="arabicPeriod"/>
            </a:pPr>
            <a:r>
              <a:rPr lang="en-US" dirty="0" smtClean="0"/>
              <a:t>Background</a:t>
            </a:r>
            <a:endParaRPr lang="id-ID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SAI of Indonesia: Strategic Plan Development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id-ID" dirty="0" smtClean="0"/>
              <a:t>Indonesian KNIs 2015-2019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id-ID" dirty="0" smtClean="0"/>
              <a:t>SAI Indonesia Strategic Plan 2016-2020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id-ID" dirty="0" smtClean="0"/>
              <a:t>Audit Policies 2016-2019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id-ID" dirty="0" smtClean="0"/>
              <a:t>Audit</a:t>
            </a:r>
            <a:r>
              <a:rPr lang="en-US" dirty="0" smtClean="0"/>
              <a:t>s</a:t>
            </a:r>
            <a:r>
              <a:rPr lang="id-ID" dirty="0" smtClean="0"/>
              <a:t> of Government Development Plan</a:t>
            </a:r>
            <a:r>
              <a:rPr lang="en-US" dirty="0" smtClean="0"/>
              <a:t>s</a:t>
            </a:r>
            <a:endParaRPr lang="id-ID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Roles of SAI of Indonesia in KNIs 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id-ID" dirty="0" smtClean="0"/>
              <a:t>Future Challenges</a:t>
            </a:r>
            <a:endParaRPr lang="en-AU" dirty="0" smtClean="0"/>
          </a:p>
          <a:p>
            <a:pPr eaLnBrk="1" hangingPunct="1">
              <a:buNone/>
            </a:pPr>
            <a:endParaRPr lang="en-GB" dirty="0" smtClean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Background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9th INTOSAI WGKNI, TSAGHKADZOR, APRIL 27th 2016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Indonesian KNIs </a:t>
            </a:r>
            <a:r>
              <a:rPr lang="en-US" sz="2400" dirty="0" smtClean="0"/>
              <a:t>and </a:t>
            </a:r>
            <a:r>
              <a:rPr lang="id-ID" sz="2400" dirty="0" smtClean="0"/>
              <a:t>New SAI Strategic Plan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KNI </a:t>
            </a:r>
            <a:r>
              <a:rPr lang="en-US" sz="2400" dirty="0" smtClean="0"/>
              <a:t>and</a:t>
            </a:r>
            <a:r>
              <a:rPr lang="id-ID" sz="2400" dirty="0" smtClean="0"/>
              <a:t> Audit Policies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Auditing </a:t>
            </a:r>
            <a:r>
              <a:rPr lang="id-ID" sz="2400" dirty="0" smtClean="0"/>
              <a:t>Planning Focus</a:t>
            </a:r>
            <a:r>
              <a:rPr lang="en-US" sz="2400" dirty="0" err="1" smtClean="0"/>
              <a:t>es</a:t>
            </a:r>
            <a:endParaRPr lang="id-ID" sz="2400" dirty="0" smtClean="0"/>
          </a:p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Audits of Government Development Plans</a:t>
            </a:r>
          </a:p>
          <a:p>
            <a:pPr eaLnBrk="1" hangingPunct="1">
              <a:lnSpc>
                <a:spcPct val="90000"/>
              </a:lnSpc>
            </a:pPr>
            <a:endParaRPr lang="id-ID" sz="2400" dirty="0" smtClean="0"/>
          </a:p>
          <a:p>
            <a:pPr eaLnBrk="1" hangingPunct="1">
              <a:lnSpc>
                <a:spcPct val="90000"/>
              </a:lnSpc>
            </a:pPr>
            <a:endParaRPr lang="id-ID" sz="2400" dirty="0" smtClean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3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>
                <a:latin typeface="+mn-lt"/>
              </a:rPr>
              <a:t>INDONESIAN KNI’s 2015-2019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9th INTOSAI WGKNI, TSAGHKADZOR, APRIL 27th 2016</a:t>
            </a:r>
            <a:endParaRPr lang="id-ID" dirty="0"/>
          </a:p>
        </p:txBody>
      </p:sp>
      <p:sp>
        <p:nvSpPr>
          <p:cNvPr id="11267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1363FD7C-AF5C-41EE-8216-22FF2712B5CF}" type="slidenum">
              <a:rPr lang="en-US"/>
              <a:pPr/>
              <a:t>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11560" y="1130638"/>
            <a:ext cx="7774632" cy="9410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tx1"/>
                </a:solidFill>
                <a:latin typeface="Cambria" pitchFamily="18" charset="0"/>
              </a:rPr>
              <a:t>Sovereign, self-reliant,  Indonesia with mutual cooperation value</a:t>
            </a:r>
            <a:endParaRPr lang="en-US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05200" y="573792"/>
            <a:ext cx="17526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Cambria" pitchFamily="18" charset="0"/>
              </a:rPr>
              <a:t>VISI</a:t>
            </a:r>
            <a:r>
              <a:rPr lang="id-ID" sz="2800" b="1" dirty="0" smtClean="0">
                <a:solidFill>
                  <a:schemeClr val="tx1"/>
                </a:solidFill>
                <a:latin typeface="Cambria" pitchFamily="18" charset="0"/>
              </a:rPr>
              <a:t>ON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3568" y="2671940"/>
            <a:ext cx="7772400" cy="35745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lvl="1" indent="-457200">
              <a:lnSpc>
                <a:spcPct val="120000"/>
              </a:lnSpc>
              <a:buFont typeface="+mj-lt"/>
              <a:buAutoNum type="arabicPeriod"/>
            </a:pPr>
            <a:r>
              <a:rPr lang="id-ID" sz="1600" i="1" dirty="0" smtClean="0"/>
              <a:t>Achieving national security to protect sovereignity of territory, promote self-reliant economy, secure maritime resources, and describe Indonesia characteristic as an archipelago state. </a:t>
            </a:r>
            <a:endParaRPr lang="en-US" sz="1600" dirty="0" smtClean="0"/>
          </a:p>
          <a:p>
            <a:pPr lvl="1" indent="-457200">
              <a:lnSpc>
                <a:spcPct val="120000"/>
              </a:lnSpc>
              <a:buFont typeface="+mj-lt"/>
              <a:buAutoNum type="arabicPeriod"/>
            </a:pPr>
            <a:r>
              <a:rPr lang="id-ID" sz="1600" i="1" dirty="0" smtClean="0"/>
              <a:t>Achieving properous, sustainable and democratic society </a:t>
            </a:r>
            <a:r>
              <a:rPr lang="id-ID" sz="1600" dirty="0" smtClean="0"/>
              <a:t>.</a:t>
            </a:r>
            <a:endParaRPr lang="en-US" sz="1600" dirty="0" smtClean="0"/>
          </a:p>
          <a:p>
            <a:pPr lvl="1" indent="-457200">
              <a:lnSpc>
                <a:spcPct val="120000"/>
              </a:lnSpc>
              <a:buFont typeface="+mj-lt"/>
              <a:buAutoNum type="arabicPeriod"/>
            </a:pPr>
            <a:r>
              <a:rPr lang="id-ID" sz="1600" i="1" dirty="0" smtClean="0"/>
              <a:t>Achieving free and active foreign affarirs policy and strengthening maritime state identity</a:t>
            </a:r>
            <a:endParaRPr lang="en-US" sz="1600" dirty="0" smtClean="0"/>
          </a:p>
          <a:p>
            <a:pPr lvl="1" indent="-457200">
              <a:lnSpc>
                <a:spcPct val="120000"/>
              </a:lnSpc>
              <a:buFont typeface="+mj-lt"/>
              <a:buAutoNum type="arabicPeriod"/>
            </a:pPr>
            <a:r>
              <a:rPr lang="id-ID" sz="1600" i="1" dirty="0" smtClean="0"/>
              <a:t>Achieving high quality of life, properity and welfare.</a:t>
            </a:r>
            <a:endParaRPr lang="en-US" sz="1600" dirty="0" smtClean="0"/>
          </a:p>
          <a:p>
            <a:pPr lvl="1" indent="-457200">
              <a:lnSpc>
                <a:spcPct val="120000"/>
              </a:lnSpc>
              <a:buFont typeface="+mj-lt"/>
              <a:buAutoNum type="arabicPeriod"/>
            </a:pPr>
            <a:r>
              <a:rPr lang="id-ID" sz="1600" i="1" dirty="0" smtClean="0"/>
              <a:t>Achieving competitive nation.</a:t>
            </a:r>
            <a:endParaRPr lang="en-US" sz="1600" dirty="0" smtClean="0"/>
          </a:p>
          <a:p>
            <a:pPr lvl="1" indent="-457200">
              <a:lnSpc>
                <a:spcPct val="120000"/>
              </a:lnSpc>
              <a:buFont typeface="+mj-lt"/>
              <a:buAutoNum type="arabicPeriod"/>
            </a:pPr>
            <a:r>
              <a:rPr lang="id-ID" sz="1600" i="1" dirty="0" smtClean="0"/>
              <a:t>Achieving a self-reliant, developed, strong, and national interest based maritime country</a:t>
            </a:r>
            <a:r>
              <a:rPr lang="id-ID" sz="1600" dirty="0" smtClean="0"/>
              <a:t>.</a:t>
            </a:r>
            <a:endParaRPr lang="en-US" sz="1600" dirty="0" smtClean="0"/>
          </a:p>
          <a:p>
            <a:pPr lvl="1" indent="-457200">
              <a:lnSpc>
                <a:spcPct val="120000"/>
              </a:lnSpc>
              <a:buFont typeface="+mj-lt"/>
              <a:buAutoNum type="arabicPeriod"/>
            </a:pPr>
            <a:r>
              <a:rPr lang="id-ID" sz="1600" i="1" dirty="0" smtClean="0"/>
              <a:t>Achieving society with Indonesia personality and culture</a:t>
            </a:r>
            <a:r>
              <a:rPr lang="id-ID" sz="1600" dirty="0" smtClean="0"/>
              <a:t>.</a:t>
            </a:r>
            <a:endParaRPr lang="en-US" sz="16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81400" y="2105004"/>
            <a:ext cx="17526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Cambria" pitchFamily="18" charset="0"/>
              </a:rPr>
              <a:t>MIS</a:t>
            </a:r>
            <a:r>
              <a:rPr lang="id-ID" sz="2800" b="1" dirty="0" smtClean="0">
                <a:solidFill>
                  <a:schemeClr val="tx1"/>
                </a:solidFill>
                <a:latin typeface="Cambria" pitchFamily="18" charset="0"/>
              </a:rPr>
              <a:t>S</a:t>
            </a:r>
            <a:r>
              <a:rPr lang="en-US" sz="2800" b="1" dirty="0" smtClean="0">
                <a:solidFill>
                  <a:schemeClr val="tx1"/>
                </a:solidFill>
                <a:latin typeface="Cambria" pitchFamily="18" charset="0"/>
              </a:rPr>
              <a:t>I</a:t>
            </a:r>
            <a:r>
              <a:rPr lang="id-ID" sz="2800" b="1" dirty="0" smtClean="0">
                <a:solidFill>
                  <a:schemeClr val="tx1"/>
                </a:solidFill>
                <a:latin typeface="Cambria" pitchFamily="18" charset="0"/>
              </a:rPr>
              <a:t>ON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97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-71462"/>
            <a:ext cx="7072312" cy="7048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 sz="28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National Development Strategy</a:t>
            </a:r>
            <a:endParaRPr 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9th INTOSAI WGKNI, TSAGHKADZOR, APRIL 27th 2016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27181" y="6492875"/>
            <a:ext cx="2057400" cy="365125"/>
          </a:xfrm>
        </p:spPr>
        <p:txBody>
          <a:bodyPr/>
          <a:lstStyle/>
          <a:p>
            <a:fld id="{BD3508F1-FA10-47FC-80A2-C47AD0642F44}" type="slidenum">
              <a:rPr lang="id-ID" smtClean="0">
                <a:solidFill>
                  <a:prstClr val="black"/>
                </a:solidFill>
              </a:rPr>
              <a:pPr/>
              <a:t>5</a:t>
            </a:fld>
            <a:endParaRPr lang="id-ID" dirty="0">
              <a:solidFill>
                <a:prstClr val="black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59632" y="552701"/>
            <a:ext cx="6984776" cy="5519505"/>
            <a:chOff x="1331913" y="1210733"/>
            <a:chExt cx="6435113" cy="5231481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1331913" y="5167562"/>
              <a:ext cx="6434137" cy="791047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id-ID">
                <a:latin typeface="Cambria" panose="02040503050406030204" pitchFamily="18" charset="0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1331913" y="1210733"/>
              <a:ext cx="6408737" cy="2829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4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Development Norm</a:t>
              </a:r>
              <a:endParaRPr lang="id-ID" sz="14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358289" y="2860367"/>
              <a:ext cx="6408737" cy="2966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D</a:t>
              </a:r>
              <a:r>
                <a:rPr lang="id-ID" sz="14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evelopment Dimmensions</a:t>
              </a:r>
              <a:endParaRPr lang="id-ID" sz="14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331913" y="6106168"/>
              <a:ext cx="6408737" cy="33604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400" b="1" dirty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QUICK WINS </a:t>
              </a:r>
              <a:r>
                <a:rPr lang="id-ID" sz="14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&amp; PROGRAMS</a:t>
              </a:r>
              <a:endParaRPr lang="id-ID" sz="14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1331913" y="3212579"/>
              <a:ext cx="2160587" cy="17858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id-ID" sz="105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People</a:t>
              </a:r>
              <a:endParaRPr lang="en-US" sz="1050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r>
                <a:rPr lang="en-US" sz="105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(31 Indicators)</a:t>
              </a:r>
              <a:r>
                <a:rPr lang="id-ID" sz="105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endParaRPr lang="id-ID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3563938" y="3212579"/>
              <a:ext cx="2087562" cy="17858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id-ID" sz="105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Prioritised Sectors</a:t>
              </a:r>
              <a:endParaRPr lang="en-US" sz="1050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r>
                <a:rPr lang="en-US" sz="105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(92 Indicators)</a:t>
              </a:r>
              <a:endParaRPr lang="id-ID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5724525" y="3212579"/>
              <a:ext cx="2041525" cy="179175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id-ID" sz="105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Equality and Regions</a:t>
              </a:r>
              <a:endParaRPr lang="en-US" sz="1050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r>
                <a:rPr lang="en-US" sz="105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(38 Indicators)</a:t>
              </a:r>
              <a:endParaRPr lang="id-ID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1403350" y="5234475"/>
              <a:ext cx="6264275" cy="20222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4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Necessary Conditions</a:t>
              </a:r>
              <a:r>
                <a:rPr lang="en-US" sz="14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 (35 Indicators)</a:t>
              </a:r>
              <a:endParaRPr lang="id-ID" sz="14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1597025" y="5511044"/>
              <a:ext cx="1547813" cy="407419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Rule of Law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3240088" y="5515504"/>
              <a:ext cx="1439862" cy="40593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Stability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730030" y="5512530"/>
              <a:ext cx="1354138" cy="40593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Politic &amp; Decmocracy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6156176" y="5512530"/>
              <a:ext cx="1512589" cy="40593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Governance &amp; Bureaucratic Reform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1638300" y="3851958"/>
              <a:ext cx="1547813" cy="25277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2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Education</a:t>
              </a:r>
              <a:endParaRPr lang="id-ID" sz="12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1638300" y="4159753"/>
              <a:ext cx="1547813" cy="220066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2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Health</a:t>
              </a:r>
              <a:endParaRPr lang="id-ID" sz="12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1638300" y="4430375"/>
              <a:ext cx="1547813" cy="206683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2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Housing</a:t>
              </a:r>
              <a:endParaRPr lang="id-ID" sz="12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5970588" y="3755308"/>
              <a:ext cx="1549400" cy="39255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Income</a:t>
              </a:r>
              <a:endParaRPr lang="id-ID" sz="11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5970588" y="4176109"/>
              <a:ext cx="1549400" cy="71818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Regions :</a:t>
              </a:r>
              <a:r>
                <a:rPr lang="en-US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(1) </a:t>
              </a:r>
              <a:r>
                <a:rPr lang="id-ID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Villages</a:t>
              </a:r>
              <a:r>
                <a:rPr lang="en-US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, (2) </a:t>
              </a:r>
              <a:r>
                <a:rPr lang="id-ID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Outer </a:t>
              </a:r>
              <a:r>
                <a:rPr lang="en-US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, (3) </a:t>
              </a:r>
              <a:r>
                <a:rPr lang="id-ID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Non Java</a:t>
              </a:r>
              <a:r>
                <a:rPr lang="en-US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, (4) </a:t>
              </a:r>
              <a:r>
                <a:rPr lang="id-ID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Easter</a:t>
              </a:r>
              <a:endParaRPr lang="id-ID" sz="11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3833813" y="3783560"/>
              <a:ext cx="1547812" cy="24237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Food Security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3833813" y="4080310"/>
              <a:ext cx="1547812" cy="30779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Energy &amp; Electricity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3833813" y="4468611"/>
              <a:ext cx="1547812" cy="19181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Maritime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3833813" y="4724787"/>
              <a:ext cx="1547812" cy="206683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Tourism &amp; Industry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1331913" y="1536049"/>
              <a:ext cx="6408737" cy="110799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arenR"/>
                <a:defRPr/>
              </a:pPr>
              <a:r>
                <a:rPr lang="id-ID" sz="1100" dirty="0" smtClean="0">
                  <a:latin typeface="Cambria" pitchFamily="18" charset="0"/>
                </a:rPr>
                <a:t>Develop people and communtiy;</a:t>
              </a:r>
              <a:endParaRPr lang="en-US" sz="1100" dirty="0" smtClean="0">
                <a:latin typeface="Cambria" pitchFamily="18" charset="0"/>
              </a:endParaRP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arenR"/>
                <a:defRPr/>
              </a:pPr>
              <a:r>
                <a:rPr lang="id-ID" sz="1100" dirty="0" smtClean="0">
                  <a:latin typeface="Cambria" pitchFamily="18" charset="0"/>
                </a:rPr>
                <a:t>Improve welfare, prosperity and productivity , reduce income inequality, and focus on low and middle class productivity improvement, without  hampering and reducing  high class players as agents of development. </a:t>
              </a:r>
            </a:p>
            <a:p>
              <a:pPr marL="342900" indent="-342900">
                <a:buFont typeface="+mj-lt"/>
                <a:buAutoNum type="arabicParenR"/>
                <a:defRPr/>
              </a:pPr>
              <a:r>
                <a:rPr lang="id-ID" sz="1100" dirty="0" smtClean="0">
                  <a:solidFill>
                    <a:srgbClr val="000000"/>
                  </a:solidFill>
                  <a:latin typeface="Cambria" pitchFamily="18" charset="0"/>
                  <a:cs typeface="Arial" pitchFamily="34" charset="0"/>
                </a:rPr>
                <a:t>Develop  without environment distruction, and without reducing evironment support and ecosystem balance. </a:t>
              </a:r>
              <a:endParaRPr lang="en-US" sz="1100" dirty="0">
                <a:solidFill>
                  <a:srgbClr val="000000"/>
                </a:solidFill>
                <a:latin typeface="Cambria" pitchFamily="18" charset="0"/>
                <a:cs typeface="Arial" pitchFamily="34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1583755" y="4699509"/>
              <a:ext cx="1620093" cy="19513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Mental</a:t>
              </a:r>
              <a:r>
                <a:rPr lang="id-ID" sz="12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ity/character</a:t>
              </a:r>
              <a:endParaRPr lang="id-ID" sz="12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40688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KNI &amp; SAI Strategic Plan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9th INTOSAI WGKNI, TSAGHKADZOR, APRIL 27th 2016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KNI as important reference of SAI Strategic Plan Development</a:t>
            </a:r>
          </a:p>
          <a:p>
            <a:r>
              <a:rPr lang="en-US" dirty="0" smtClean="0"/>
              <a:t>Vision of SAI</a:t>
            </a:r>
          </a:p>
          <a:p>
            <a:r>
              <a:rPr lang="en-US" dirty="0" smtClean="0"/>
              <a:t>Strategic objectives of SAI</a:t>
            </a:r>
          </a:p>
          <a:p>
            <a:r>
              <a:rPr lang="en-US" dirty="0" smtClean="0"/>
              <a:t>Audit Policy, especially for planning &amp; budgeting 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SAI Indonesia 2016-2020 Strategic Plan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9th INTOSAI WGKNI, TSAGHKADZOR, APRIL 27th 2016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Framework of Development</a:t>
            </a:r>
          </a:p>
          <a:p>
            <a:r>
              <a:rPr lang="en-US" dirty="0" smtClean="0"/>
              <a:t>Vision</a:t>
            </a:r>
          </a:p>
          <a:p>
            <a:r>
              <a:rPr lang="en-US" dirty="0" err="1" smtClean="0"/>
              <a:t>Mision</a:t>
            </a:r>
            <a:endParaRPr lang="en-US" dirty="0" smtClean="0"/>
          </a:p>
          <a:p>
            <a:r>
              <a:rPr lang="en-US" dirty="0" smtClean="0"/>
              <a:t>Strategic Objectives</a:t>
            </a:r>
          </a:p>
          <a:p>
            <a:r>
              <a:rPr lang="en-US" dirty="0" smtClean="0"/>
              <a:t>Audit Policies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7123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ight Arrow 55"/>
          <p:cNvSpPr/>
          <p:nvPr/>
        </p:nvSpPr>
        <p:spPr>
          <a:xfrm rot="5400000">
            <a:off x="4201898" y="2289794"/>
            <a:ext cx="355499" cy="540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7" name="Right Arrow 56"/>
          <p:cNvSpPr/>
          <p:nvPr/>
        </p:nvSpPr>
        <p:spPr>
          <a:xfrm rot="16200000">
            <a:off x="4209664" y="4668203"/>
            <a:ext cx="355499" cy="540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ounded Rectangle 3"/>
          <p:cNvSpPr/>
          <p:nvPr/>
        </p:nvSpPr>
        <p:spPr>
          <a:xfrm>
            <a:off x="2628496" y="1222481"/>
            <a:ext cx="3583685" cy="113462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ea typeface="Tahoma" panose="020B0604030504040204" pitchFamily="34" charset="0"/>
                <a:cs typeface="Tahoma" panose="020B0604030504040204" pitchFamily="34" charset="0"/>
              </a:rPr>
              <a:t>Basic References</a:t>
            </a:r>
            <a:endParaRPr lang="id-ID" sz="105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3350" indent="-133350" algn="just">
              <a:buAutoNum type="arabicPeriod"/>
            </a:pPr>
            <a:r>
              <a:rPr lang="en-US" sz="900" dirty="0" smtClean="0">
                <a:ea typeface="Tahoma" panose="020B0604030504040204" pitchFamily="34" charset="0"/>
                <a:cs typeface="Tahoma" panose="020B0604030504040204" pitchFamily="34" charset="0"/>
              </a:rPr>
              <a:t>National Objectives</a:t>
            </a:r>
            <a:endParaRPr lang="id-ID" sz="9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3350" indent="-133350" algn="just">
              <a:buAutoNum type="arabicPeriod"/>
            </a:pPr>
            <a:r>
              <a:rPr lang="en-US" sz="900" dirty="0" smtClean="0">
                <a:ea typeface="Tahoma" panose="020B0604030504040204" pitchFamily="34" charset="0"/>
                <a:cs typeface="Tahoma" panose="020B0604030504040204" pitchFamily="34" charset="0"/>
              </a:rPr>
              <a:t>Mandates and Functions of the Audit Board</a:t>
            </a:r>
            <a:endParaRPr lang="id-ID" sz="9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3350" indent="-133350" algn="just">
              <a:buFontTx/>
              <a:buAutoNum type="arabicPeriod"/>
            </a:pPr>
            <a:r>
              <a:rPr lang="en-US" sz="900" dirty="0" smtClean="0">
                <a:ea typeface="Tahoma" panose="020B0604030504040204" pitchFamily="34" charset="0"/>
                <a:cs typeface="Tahoma" panose="020B0604030504040204" pitchFamily="34" charset="0"/>
              </a:rPr>
              <a:t>Stakeholders Interest</a:t>
            </a:r>
            <a:endParaRPr lang="id-ID" sz="9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3350" indent="-133350" algn="just">
              <a:buFontTx/>
              <a:buAutoNum type="arabicPeriod"/>
            </a:pPr>
            <a:r>
              <a:rPr lang="en-US" sz="900" dirty="0" smtClean="0">
                <a:ea typeface="Tahoma" panose="020B0604030504040204" pitchFamily="34" charset="0"/>
                <a:cs typeface="Tahoma" panose="020B0604030504040204" pitchFamily="34" charset="0"/>
              </a:rPr>
              <a:t>Government Development Plans and Bureaucratic Reform</a:t>
            </a:r>
            <a:endParaRPr lang="id-ID" sz="9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3350" indent="-133350" algn="just">
              <a:buFontTx/>
              <a:buAutoNum type="arabicPeriod"/>
            </a:pPr>
            <a:r>
              <a:rPr lang="en-US" sz="900" dirty="0" smtClean="0">
                <a:ea typeface="Tahoma" panose="020B0604030504040204" pitchFamily="34" charset="0"/>
                <a:cs typeface="Tahoma" panose="020B0604030504040204" pitchFamily="34" charset="0"/>
              </a:rPr>
              <a:t>Quality Control System of the Audit Board</a:t>
            </a:r>
            <a:endParaRPr lang="id-ID" sz="9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3350" indent="-133350" algn="just">
              <a:buAutoNum type="arabicPeriod"/>
            </a:pPr>
            <a:r>
              <a:rPr lang="id-ID" sz="900" i="1" dirty="0">
                <a:ea typeface="Tahoma" panose="020B0604030504040204" pitchFamily="34" charset="0"/>
                <a:cs typeface="Tahoma" panose="020B0604030504040204" pitchFamily="34" charset="0"/>
              </a:rPr>
              <a:t>The Accountability Organization Maturity Mode</a:t>
            </a:r>
            <a:r>
              <a:rPr lang="id-ID" sz="900" dirty="0">
                <a:ea typeface="Tahoma" panose="020B0604030504040204" pitchFamily="34" charset="0"/>
                <a:cs typeface="Tahoma" panose="020B0604030504040204" pitchFamily="34" charset="0"/>
              </a:rPr>
              <a:t>l </a:t>
            </a:r>
            <a:endParaRPr lang="en-US" sz="9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3350" indent="-133350" algn="just">
              <a:buAutoNum type="arabicPeriod"/>
            </a:pPr>
            <a:r>
              <a:rPr lang="id-ID" sz="900" i="1" dirty="0">
                <a:ea typeface="Tahoma" panose="020B0604030504040204" pitchFamily="34" charset="0"/>
                <a:cs typeface="Tahoma" panose="020B0604030504040204" pitchFamily="34" charset="0"/>
              </a:rPr>
              <a:t>ISSAI 12: Value and Benefit of </a:t>
            </a:r>
            <a:r>
              <a:rPr lang="id-ID" sz="900" i="1" dirty="0" smtClean="0">
                <a:ea typeface="Tahoma" panose="020B0604030504040204" pitchFamily="34" charset="0"/>
                <a:cs typeface="Tahoma" panose="020B0604030504040204" pitchFamily="34" charset="0"/>
              </a:rPr>
              <a:t>SAI</a:t>
            </a:r>
            <a:endParaRPr lang="id-ID" sz="900" i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13559" y="5146034"/>
            <a:ext cx="3598622" cy="8195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050" b="1" dirty="0" smtClean="0"/>
              <a:t>Strategic Environment</a:t>
            </a:r>
            <a:r>
              <a:rPr lang="id-ID" sz="1050" b="1" dirty="0" smtClean="0"/>
              <a:t>:</a:t>
            </a:r>
            <a:endParaRPr lang="id-ID" sz="1050" b="1" dirty="0"/>
          </a:p>
          <a:p>
            <a:pPr marL="130969" indent="-130969">
              <a:buFont typeface="+mj-lt"/>
              <a:buAutoNum type="arabicPeriod"/>
            </a:pPr>
            <a:r>
              <a:rPr lang="en-US" sz="1050" dirty="0" smtClean="0"/>
              <a:t>National Environment</a:t>
            </a:r>
            <a:endParaRPr lang="id-ID" sz="1050" dirty="0"/>
          </a:p>
          <a:p>
            <a:pPr marL="130969" indent="-130969">
              <a:buFont typeface="+mj-lt"/>
              <a:buAutoNum type="arabicPeriod"/>
            </a:pPr>
            <a:r>
              <a:rPr lang="en-US" sz="1050" dirty="0" smtClean="0"/>
              <a:t>International Environment</a:t>
            </a:r>
            <a:endParaRPr lang="id-ID" sz="1050" dirty="0"/>
          </a:p>
        </p:txBody>
      </p:sp>
      <p:sp>
        <p:nvSpPr>
          <p:cNvPr id="6" name="Rounded Rectangle 5"/>
          <p:cNvSpPr/>
          <p:nvPr/>
        </p:nvSpPr>
        <p:spPr>
          <a:xfrm>
            <a:off x="433306" y="2511004"/>
            <a:ext cx="1756319" cy="23888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en-US" sz="1050" b="1" dirty="0" smtClean="0"/>
              <a:t>Baselines</a:t>
            </a:r>
            <a:endParaRPr lang="id-ID" sz="1050" b="1" dirty="0"/>
          </a:p>
          <a:p>
            <a:pPr marL="133350" indent="-133350">
              <a:lnSpc>
                <a:spcPct val="80000"/>
              </a:lnSpc>
              <a:spcBef>
                <a:spcPts val="450"/>
              </a:spcBef>
              <a:spcAft>
                <a:spcPts val="450"/>
              </a:spcAft>
              <a:buFontTx/>
              <a:buAutoNum type="arabicPeriod"/>
              <a:tabLst>
                <a:tab pos="130969" algn="l"/>
              </a:tabLst>
            </a:pPr>
            <a:r>
              <a:rPr lang="en-US" sz="105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Achievement of Mandate and Function Implementation</a:t>
            </a:r>
            <a:endParaRPr lang="id-ID" sz="1050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3350" indent="-133350">
              <a:lnSpc>
                <a:spcPct val="80000"/>
              </a:lnSpc>
              <a:spcBef>
                <a:spcPts val="450"/>
              </a:spcBef>
              <a:spcAft>
                <a:spcPts val="450"/>
              </a:spcAft>
              <a:buFontTx/>
              <a:buAutoNum type="arabicPeriod"/>
              <a:tabLst>
                <a:tab pos="130969" algn="l"/>
              </a:tabLst>
            </a:pPr>
            <a:r>
              <a:rPr lang="en-US" sz="105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Achievement of Institutional Development</a:t>
            </a:r>
            <a:endParaRPr lang="id-ID" sz="1050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3350" indent="-133350">
              <a:lnSpc>
                <a:spcPct val="80000"/>
              </a:lnSpc>
              <a:spcBef>
                <a:spcPts val="450"/>
              </a:spcBef>
              <a:spcAft>
                <a:spcPts val="450"/>
              </a:spcAft>
              <a:buFontTx/>
              <a:buAutoNum type="arabicPeriod"/>
              <a:tabLst>
                <a:tab pos="130969" algn="l"/>
              </a:tabLst>
            </a:pPr>
            <a:r>
              <a:rPr lang="en-US" sz="105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Other Results</a:t>
            </a:r>
            <a:endParaRPr lang="id-ID" sz="1050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656035" y="2492020"/>
            <a:ext cx="1983277" cy="23888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pPr algn="ctr"/>
            <a:r>
              <a:rPr lang="en-US" sz="1050" b="1" dirty="0" smtClean="0">
                <a:ea typeface="Tahoma" panose="020B0604030504040204" pitchFamily="34" charset="0"/>
                <a:cs typeface="Tahoma" panose="020B0604030504040204" pitchFamily="34" charset="0"/>
              </a:rPr>
              <a:t>Expected Conditions</a:t>
            </a:r>
            <a:endParaRPr lang="id-ID" sz="105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id-ID" sz="105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3350" indent="-133350">
              <a:buFontTx/>
              <a:buAutoNum type="arabicPeriod"/>
            </a:pPr>
            <a:r>
              <a:rPr lang="en-US" sz="1050" noProof="1" smtClean="0"/>
              <a:t>Increased Benefit of Audits</a:t>
            </a:r>
            <a:r>
              <a:rPr lang="id-ID" sz="1050" noProof="1" smtClean="0"/>
              <a:t> </a:t>
            </a:r>
            <a:endParaRPr lang="id-ID" sz="1050" noProof="1"/>
          </a:p>
          <a:p>
            <a:pPr marL="133350" indent="-133350">
              <a:buFontTx/>
              <a:buAutoNum type="arabicPeriod"/>
            </a:pPr>
            <a:r>
              <a:rPr lang="en-US" sz="1050" noProof="1" smtClean="0"/>
              <a:t>Improved Audit Qualiity</a:t>
            </a:r>
            <a:endParaRPr lang="id-ID" sz="1050" noProof="1"/>
          </a:p>
          <a:p>
            <a:pPr marL="133350" indent="-133350">
              <a:buFontTx/>
              <a:buAutoNum type="arabicPeriod"/>
            </a:pPr>
            <a:endParaRPr lang="id-ID" sz="1050" noProof="1"/>
          </a:p>
        </p:txBody>
      </p:sp>
      <p:sp>
        <p:nvSpPr>
          <p:cNvPr id="52" name="Rounded Rectangle 51"/>
          <p:cNvSpPr/>
          <p:nvPr/>
        </p:nvSpPr>
        <p:spPr>
          <a:xfrm>
            <a:off x="2659280" y="2715752"/>
            <a:ext cx="3561986" cy="1979336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AUDIT BOARD OF INDONESIA’S STRATEGIC PLAN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FOR 2016-2020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2199901" y="3524637"/>
            <a:ext cx="424493" cy="4784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5" name="Right Arrow 54"/>
          <p:cNvSpPr/>
          <p:nvPr/>
        </p:nvSpPr>
        <p:spPr>
          <a:xfrm>
            <a:off x="6220381" y="3499402"/>
            <a:ext cx="424493" cy="4784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3" name="TextBox 42"/>
          <p:cNvSpPr txBox="1"/>
          <p:nvPr/>
        </p:nvSpPr>
        <p:spPr>
          <a:xfrm rot="10800000" flipV="1">
            <a:off x="318089" y="188640"/>
            <a:ext cx="835836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>
                <a:solidFill>
                  <a:srgbClr val="C00000"/>
                </a:solidFill>
              </a:defRPr>
            </a:lvl1pPr>
          </a:lstStyle>
          <a:p>
            <a:pPr algn="ctr"/>
            <a:r>
              <a:rPr lang="en-US" sz="1500" dirty="0" smtClean="0"/>
              <a:t>Framework of 2016-2020 Audit Board Strategic Plan Development</a:t>
            </a:r>
            <a:endParaRPr lang="id-ID" sz="15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9th INTOSAI WGKNI, TSAGHKADZOR, APRIL 27th 2016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740B5-B793-4BC0-829D-F145B6C658E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03224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6587" y="939546"/>
            <a:ext cx="42103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>
                <a:solidFill>
                  <a:srgbClr val="C00000"/>
                </a:solidFill>
              </a:defRPr>
            </a:lvl1pPr>
          </a:lstStyle>
          <a:p>
            <a:r>
              <a:rPr lang="en-US" sz="1500" dirty="0"/>
              <a:t>The Accountability Organization Maturity Model</a:t>
            </a:r>
            <a:endParaRPr lang="id-ID" sz="1500" dirty="0"/>
          </a:p>
        </p:txBody>
      </p:sp>
      <p:grpSp>
        <p:nvGrpSpPr>
          <p:cNvPr id="2" name="Group 1"/>
          <p:cNvGrpSpPr/>
          <p:nvPr/>
        </p:nvGrpSpPr>
        <p:grpSpPr>
          <a:xfrm>
            <a:off x="2195736" y="1643050"/>
            <a:ext cx="5904656" cy="4413084"/>
            <a:chOff x="2455005" y="1824228"/>
            <a:chExt cx="4470809" cy="3312605"/>
          </a:xfrm>
        </p:grpSpPr>
        <p:graphicFrame>
          <p:nvGraphicFramePr>
            <p:cNvPr id="8" name="Diagram 7"/>
            <p:cNvGraphicFramePr/>
            <p:nvPr>
              <p:extLst>
                <p:ext uri="{D42A27DB-BD31-4B8C-83A1-F6EECF244321}">
                  <p14:modId xmlns="" xmlns:p14="http://schemas.microsoft.com/office/powerpoint/2010/main" val="2891969322"/>
                </p:ext>
              </p:extLst>
            </p:nvPr>
          </p:nvGraphicFramePr>
          <p:xfrm>
            <a:off x="2455005" y="1849279"/>
            <a:ext cx="3690938" cy="328755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7" name="Straight Connector 6"/>
            <p:cNvCxnSpPr/>
            <p:nvPr/>
          </p:nvCxnSpPr>
          <p:spPr>
            <a:xfrm flipV="1">
              <a:off x="5093208" y="3241548"/>
              <a:ext cx="1539000" cy="13716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306824" y="1824228"/>
              <a:ext cx="2295000" cy="13716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5312664" y="3611880"/>
              <a:ext cx="1323000" cy="13716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6164460" y="5117738"/>
              <a:ext cx="459000" cy="13716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6031091" y="2393273"/>
              <a:ext cx="85792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900"/>
                <a:t>FORESIGHT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61475" y="3329697"/>
              <a:ext cx="65274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900"/>
                <a:t>INSIGHT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61475" y="4073759"/>
              <a:ext cx="86433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900"/>
                <a:t>OVERSIGHT</a:t>
              </a:r>
            </a:p>
          </p:txBody>
        </p:sp>
        <p:sp>
          <p:nvSpPr>
            <p:cNvPr id="15" name="Up Arrow 14"/>
            <p:cNvSpPr/>
            <p:nvPr/>
          </p:nvSpPr>
          <p:spPr>
            <a:xfrm>
              <a:off x="6653204" y="1837944"/>
              <a:ext cx="218088" cy="3279793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9th INTOSAI WGKNI, TSAGHKADZOR, APRIL 27th 2016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10061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8329</TotalTime>
  <Words>1198</Words>
  <Application>Microsoft Office PowerPoint</Application>
  <PresentationFormat>On-screen Show (4:3)</PresentationFormat>
  <Paragraphs>235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KEY NATIONAL INDICATORS AND AUDIT ROLES OF THE SUPREME AUDIT INSTITUTION IN INDONESIA</vt:lpstr>
      <vt:lpstr>Agenda </vt:lpstr>
      <vt:lpstr>Background</vt:lpstr>
      <vt:lpstr>INDONESIAN KNI’s 2015-2019</vt:lpstr>
      <vt:lpstr>National Development Strategy</vt:lpstr>
      <vt:lpstr>KNI &amp; SAI Strategic Plan</vt:lpstr>
      <vt:lpstr>SAI Indonesia 2016-2020 Strategic Plan</vt:lpstr>
      <vt:lpstr>Slide 8</vt:lpstr>
      <vt:lpstr>Slide 9</vt:lpstr>
      <vt:lpstr>Slide 10</vt:lpstr>
      <vt:lpstr>SAI Indonesia Strategic Plan</vt:lpstr>
      <vt:lpstr>Audit Policy Development for 2016-2020 (Audit Themes &amp; Focuses)</vt:lpstr>
      <vt:lpstr>Audit Themes &amp; Focuses for 2016-2020</vt:lpstr>
      <vt:lpstr>Audits of Govt Development Plan</vt:lpstr>
      <vt:lpstr>SDGs – KNI</vt:lpstr>
      <vt:lpstr>Roles of SAI of Indonesia in KNI</vt:lpstr>
      <vt:lpstr>Future Challenges</vt:lpstr>
      <vt:lpstr>THANK YOU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Pembahasan Pengemabangan Pemeriksaan Kinerja di BPK TA 2010 - 2014</dc:title>
  <dc:creator>rismahardi.t</dc:creator>
  <cp:lastModifiedBy>rosa_chasez</cp:lastModifiedBy>
  <cp:revision>299</cp:revision>
  <dcterms:created xsi:type="dcterms:W3CDTF">2010-03-22T07:00:03Z</dcterms:created>
  <dcterms:modified xsi:type="dcterms:W3CDTF">2016-04-22T07:21:12Z</dcterms:modified>
</cp:coreProperties>
</file>