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549" r:id="rId3"/>
    <p:sldId id="769" r:id="rId4"/>
    <p:sldId id="749" r:id="rId5"/>
    <p:sldId id="768" r:id="rId6"/>
    <p:sldId id="764" r:id="rId7"/>
    <p:sldId id="767" r:id="rId8"/>
    <p:sldId id="766" r:id="rId9"/>
    <p:sldId id="765" r:id="rId10"/>
    <p:sldId id="770" r:id="rId11"/>
    <p:sldId id="761" r:id="rId12"/>
  </p:sldIdLst>
  <p:sldSz cx="9144000" cy="6858000" type="screen4x3"/>
  <p:notesSz cx="6784975" cy="9906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89260" autoAdjust="0"/>
  </p:normalViewPr>
  <p:slideViewPr>
    <p:cSldViewPr>
      <p:cViewPr>
        <p:scale>
          <a:sx n="60" d="100"/>
          <a:sy n="60" d="100"/>
        </p:scale>
        <p:origin x="-134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0054" cy="496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388" y="3"/>
            <a:ext cx="2940054" cy="496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52C83-CA5B-48C0-AA5A-52F14ABC9A07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351"/>
            <a:ext cx="2940054" cy="496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388" y="9409351"/>
            <a:ext cx="2940054" cy="496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AA476-9C6B-4BFA-BA47-B3E0A4DC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87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0050" cy="49530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338" y="3"/>
            <a:ext cx="2940050" cy="49530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A63379-4EB2-44C6-8B28-2A539BE497DF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2" y="4705352"/>
            <a:ext cx="5426075" cy="4457700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6"/>
            <a:ext cx="2940050" cy="49530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338" y="9409116"/>
            <a:ext cx="2940050" cy="495300"/>
          </a:xfrm>
          <a:prstGeom prst="rect">
            <a:avLst/>
          </a:prstGeom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F6E7A82-B323-49C6-B9B0-7BA3C423F6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9572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253" indent="-284504">
              <a:defRPr>
                <a:solidFill>
                  <a:schemeClr val="tx1"/>
                </a:solidFill>
                <a:latin typeface="Arial" charset="0"/>
              </a:defRPr>
            </a:lvl2pPr>
            <a:lvl3pPr marL="1142783" indent="-227285">
              <a:defRPr>
                <a:solidFill>
                  <a:schemeClr val="tx1"/>
                </a:solidFill>
                <a:latin typeface="Arial" charset="0"/>
              </a:defRPr>
            </a:lvl3pPr>
            <a:lvl4pPr marL="1598941" indent="-227285">
              <a:defRPr>
                <a:solidFill>
                  <a:schemeClr val="tx1"/>
                </a:solidFill>
                <a:latin typeface="Arial" charset="0"/>
              </a:defRPr>
            </a:lvl4pPr>
            <a:lvl5pPr marL="2056690" indent="-227285">
              <a:defRPr>
                <a:solidFill>
                  <a:schemeClr val="tx1"/>
                </a:solidFill>
                <a:latin typeface="Arial" charset="0"/>
              </a:defRPr>
            </a:lvl5pPr>
            <a:lvl6pPr marL="2514439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187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936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7685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1F3A66-B9CA-4F49-A3C0-954E5B1636FF}" type="slidenum">
              <a:rPr lang="en-US" altLang="pt-BR">
                <a:latin typeface="Calibri" pitchFamily="34" charset="0"/>
              </a:rPr>
              <a:pPr/>
              <a:t>1</a:t>
            </a:fld>
            <a:endParaRPr lang="en-US" alt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0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253" indent="-284504">
              <a:defRPr>
                <a:solidFill>
                  <a:schemeClr val="tx1"/>
                </a:solidFill>
                <a:latin typeface="Arial" charset="0"/>
              </a:defRPr>
            </a:lvl2pPr>
            <a:lvl3pPr marL="1142783" indent="-227285">
              <a:defRPr>
                <a:solidFill>
                  <a:schemeClr val="tx1"/>
                </a:solidFill>
                <a:latin typeface="Arial" charset="0"/>
              </a:defRPr>
            </a:lvl3pPr>
            <a:lvl4pPr marL="1598941" indent="-227285">
              <a:defRPr>
                <a:solidFill>
                  <a:schemeClr val="tx1"/>
                </a:solidFill>
                <a:latin typeface="Arial" charset="0"/>
              </a:defRPr>
            </a:lvl4pPr>
            <a:lvl5pPr marL="2056690" indent="-227285">
              <a:defRPr>
                <a:solidFill>
                  <a:schemeClr val="tx1"/>
                </a:solidFill>
                <a:latin typeface="Arial" charset="0"/>
              </a:defRPr>
            </a:lvl5pPr>
            <a:lvl6pPr marL="2514439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187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936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7685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1F3A66-B9CA-4F49-A3C0-954E5B1636FF}" type="slidenum">
              <a:rPr lang="en-US" altLang="pt-BR">
                <a:latin typeface="Calibri" pitchFamily="34" charset="0"/>
              </a:rPr>
              <a:pPr/>
              <a:t>10</a:t>
            </a:fld>
            <a:endParaRPr lang="en-US" alt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0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PARTICIPAÇÃO</a:t>
            </a:r>
            <a:r>
              <a:rPr lang="pt-BR" sz="2000" baseline="0" dirty="0" smtClean="0"/>
              <a:t> DA ATRICON + IRB + 29 TRIBUNAIS DE CONTAS (DOS 34 EXISTENTES)</a:t>
            </a:r>
          </a:p>
          <a:p>
            <a:endParaRPr lang="pt-BR" sz="2000" baseline="0" dirty="0" smtClean="0"/>
          </a:p>
          <a:p>
            <a:r>
              <a:rPr lang="pt-BR" sz="2000" baseline="0" dirty="0" smtClean="0"/>
              <a:t>POLÍTICAS PÚBLICAS SÃO TRANVERSAIS, COM A PARTICIPAÇÃO DA UNIÃO, ESTADOS E MUNICIPIOS</a:t>
            </a:r>
          </a:p>
          <a:p>
            <a:r>
              <a:rPr lang="pt-BR" sz="2000" baseline="0" dirty="0" smtClean="0"/>
              <a:t>EX: SAÚDE, EDUCAÇÃO</a:t>
            </a:r>
          </a:p>
          <a:p>
            <a:endParaRPr lang="pt-BR" sz="2000" baseline="0" dirty="0" smtClean="0"/>
          </a:p>
          <a:p>
            <a:r>
              <a:rPr lang="pt-BR" sz="2000" baseline="0" dirty="0" smtClean="0"/>
              <a:t>O CIDADÃO É BRASILEIRO. NÃO HÁ QUE SE FALAR EM CIDADÃO FEDERAL, CIDADÃO ESTADUAL E CIDADÃO MUNICIPAL</a:t>
            </a:r>
          </a:p>
          <a:p>
            <a:endParaRPr lang="pt-BR" sz="4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123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2CFC-9675-461D-BDA7-FDAA8383FF6D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BB9DA-1F1B-43D1-B40C-A0F749FAA8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4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C797-1BF7-42F9-9540-6D813E703498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1AAE0-A361-4C17-BB86-5351578934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43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B679-8B1B-45E0-B53E-F79C398927BB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FB6E8-170E-453A-8EF8-5BBCCEABA4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999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DA0E-C265-42C9-B743-6784B57C26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0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8559-24E6-4B56-B683-9BB52A3C279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519F-90EF-46CE-AF14-10BE0397204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4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696C-C746-4798-96E8-73BF277F8E0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1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21F8-C968-47BC-ACE4-1A6CE0B5F45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9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E4D9-B5D4-4E77-AD8F-DDC9B6C3935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78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3D0F-C8E7-4B46-9AD6-CA8E7744C2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7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12A6-2C27-4A5A-8126-2A8E35B60B5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5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B1D-2BCD-4B1F-9A65-4E495B5FB54E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DB993-1635-418D-9AD9-DEC2E351EA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188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592-0B4B-4009-A596-3F91DD42C12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83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D1F8F-2402-4391-AE46-60914F1C149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9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8DC5-2F43-4941-B0E7-424708F75AB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5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8DA9-4061-4FB1-BF66-B8099A3F72B0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3DDB2-4C4D-4705-B9FB-0F485946C5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642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8585-26B2-480B-8071-0B37BA8AD6DC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499EA-84E0-499F-A74B-FBD984B937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902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C84A-4135-45DF-AC1A-3B64DE3B6693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EA2DA-AB12-4F8A-B18C-F906B65E22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887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AC31-BAA9-4B8A-945E-6410FDD3256A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AAC7E-8D7B-45EC-A654-F8011BE3FA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134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1BA3-30D5-47EE-9665-AF0B43CE4F48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4DD1-056D-4AB7-9F55-72D43EA138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77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7794-061E-45C3-96CC-8A5150C857B5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5129B-3FFF-4F5B-83D1-E2253B6C25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117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4798-15AE-42F4-BD1D-87BE5A580FBF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3EE06-909B-43EF-8479-31BABCF2CB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927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5BC649-5EDB-4545-8559-1CAF56D4A194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19E74CE-7BCA-45AE-BAAF-45AB5C4A181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39924 w 1638300"/>
              <a:gd name="T13" fmla="*/ 239923 h 1638300"/>
              <a:gd name="T14" fmla="*/ 1398376 w 1638300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240">
            <a:solidFill>
              <a:srgbClr val="D2C39E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1" hangingPunct="1"/>
            <a:endParaRPr lang="pt-BR">
              <a:solidFill>
                <a:srgbClr val="FFFFFF"/>
              </a:solidFill>
            </a:endParaRPr>
          </a:p>
        </p:txBody>
      </p:sp>
      <p:sp>
        <p:nvSpPr>
          <p:cNvPr id="3075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08733" dir="399266" algn="ctr" rotWithShape="0">
              <a:srgbClr val="AFA58D">
                <a:alpha val="85007"/>
              </a:srgbClr>
            </a:outerShdw>
          </a:effectLst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5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1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06B5F">
                <a:alpha val="25040"/>
              </a:srgbClr>
            </a:outerShdw>
          </a:effectLst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308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B5A788"/>
              </a:buClr>
              <a:buSzPct val="100000"/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 defTabSz="449263" eaLnBrk="1" hangingPunct="1">
              <a:defRPr/>
            </a:pPr>
            <a:r>
              <a:rPr lang="en-GB"/>
              <a:t>06/15/09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261100"/>
            <a:ext cx="45561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4F271C"/>
              </a:buClr>
              <a:buSzPct val="100000"/>
              <a:buFont typeface="Gill Sans MT" pitchFamily="32" charset="0"/>
              <a:buNone/>
              <a:defRPr sz="2800">
                <a:solidFill>
                  <a:srgbClr val="4F271C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 defTabSz="449263" eaLnBrk="1" hangingPunct="1">
              <a:defRPr/>
            </a:pPr>
            <a:fld id="{A7BF6205-5874-4848-83E5-F8F6469F83ED}" type="slidenum">
              <a:rPr lang="en-GB"/>
              <a:pPr defTabSz="449263" eaLnBrk="1" hangingPunct="1"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+mj-lt"/>
          <a:ea typeface="Lucida Sans Unicode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Gill Sans MT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Gill Sans MT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Gill Sans MT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Gill Sans MT" pitchFamily="32" charset="0"/>
          <a:ea typeface="Lucida Sans Unicode" charset="0"/>
          <a:cs typeface="Lucida Sans Unicode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2" charset="0"/>
        <a:defRPr sz="4300">
          <a:solidFill>
            <a:srgbClr val="572314"/>
          </a:solidFill>
          <a:latin typeface="Gill Sans MT" pitchFamily="32" charset="0"/>
          <a:cs typeface="Lucida Sans Unicode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2" charset="0"/>
        <a:defRPr sz="4300">
          <a:solidFill>
            <a:srgbClr val="572314"/>
          </a:solidFill>
          <a:latin typeface="Gill Sans MT" pitchFamily="32" charset="0"/>
          <a:cs typeface="Lucida Sans Unicode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2" charset="0"/>
        <a:defRPr sz="4300">
          <a:solidFill>
            <a:srgbClr val="572314"/>
          </a:solidFill>
          <a:latin typeface="Gill Sans MT" pitchFamily="32" charset="0"/>
          <a:cs typeface="Lucida Sans Unicode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2" charset="0"/>
        <a:defRPr sz="4300">
          <a:solidFill>
            <a:srgbClr val="572314"/>
          </a:solidFill>
          <a:latin typeface="Gill Sans MT" pitchFamily="32" charset="0"/>
          <a:cs typeface="Lucida Sans Unicode" charset="0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3891A7"/>
        </a:buClr>
        <a:buSzPct val="80000"/>
        <a:buFont typeface="Wingdings 2" pitchFamily="18" charset="2"/>
        <a:buChar char="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3891A7"/>
        </a:buClr>
        <a:buSzPct val="100000"/>
        <a:buFont typeface="Verdana" pitchFamily="34" charset="0"/>
        <a:buChar char="◦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FEB80A"/>
        </a:buClr>
        <a:buSzPct val="100000"/>
        <a:buFont typeface="Wingdings 2" pitchFamily="18" charset="2"/>
        <a:buChar char="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09788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396240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Título 3"/>
          <p:cNvSpPr>
            <a:spLocks noGrp="1"/>
          </p:cNvSpPr>
          <p:nvPr>
            <p:ph type="ctrTitle"/>
          </p:nvPr>
        </p:nvSpPr>
        <p:spPr>
          <a:xfrm>
            <a:off x="2110154" y="2102991"/>
            <a:ext cx="7033845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SAI of Brazil as a venue of the 10-th INTOSAI Working Group on Key National Indicators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meeting</a:t>
            </a:r>
            <a:endParaRPr lang="pt-BR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2110155" y="4581128"/>
            <a:ext cx="7033845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9pPr>
          </a:lstStyle>
          <a:p>
            <a:pPr algn="ctr"/>
            <a:r>
              <a:rPr lang="pt-BR" altLang="pt-BR" sz="3300" kern="0" dirty="0" err="1" smtClean="0"/>
              <a:t>Minister</a:t>
            </a:r>
            <a:r>
              <a:rPr lang="pt-BR" altLang="pt-BR" sz="3300" kern="0" dirty="0" smtClean="0"/>
              <a:t> Augusto </a:t>
            </a:r>
            <a:r>
              <a:rPr lang="pt-BR" altLang="pt-BR" sz="3300" kern="0" dirty="0" err="1" smtClean="0"/>
              <a:t>Nardes</a:t>
            </a:r>
            <a:endParaRPr lang="pt-BR" altLang="pt-BR" sz="3300" kern="0" dirty="0" smtClean="0"/>
          </a:p>
        </p:txBody>
      </p:sp>
    </p:spTree>
    <p:extLst>
      <p:ext uri="{BB962C8B-B14F-4D97-AF65-F5344CB8AC3E}">
        <p14:creationId xmlns:p14="http://schemas.microsoft.com/office/powerpoint/2010/main" val="26007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09788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396240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Título 3"/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7033845" cy="1470025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you!</a:t>
            </a:r>
            <a:r>
              <a:rPr lang="pt-BR" dirty="0"/>
              <a:t/>
            </a:r>
            <a:br>
              <a:rPr lang="pt-BR" dirty="0"/>
            </a:br>
            <a:endParaRPr lang="pt-BR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2110155" y="4581128"/>
            <a:ext cx="7033845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9pPr>
          </a:lstStyle>
          <a:p>
            <a:pPr algn="ctr"/>
            <a:r>
              <a:rPr lang="pt-BR" altLang="pt-BR" sz="3300" kern="0" dirty="0" err="1" smtClean="0"/>
              <a:t>Minister</a:t>
            </a:r>
            <a:r>
              <a:rPr lang="pt-BR" altLang="pt-BR" sz="3300" kern="0" dirty="0" smtClean="0"/>
              <a:t> Augusto </a:t>
            </a:r>
            <a:r>
              <a:rPr lang="pt-BR" altLang="pt-BR" sz="3300" kern="0" dirty="0" err="1" smtClean="0"/>
              <a:t>Nardes</a:t>
            </a:r>
            <a:endParaRPr lang="pt-BR" altLang="pt-BR" sz="3300" kern="0" dirty="0" smtClean="0"/>
          </a:p>
        </p:txBody>
      </p:sp>
    </p:spTree>
    <p:extLst>
      <p:ext uri="{BB962C8B-B14F-4D97-AF65-F5344CB8AC3E}">
        <p14:creationId xmlns:p14="http://schemas.microsoft.com/office/powerpoint/2010/main" val="42147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9BEC94-4DCE-49BA-9C46-909160A9349C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60503" y="2348880"/>
            <a:ext cx="8690084" cy="136815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/>
              <a:t>Video </a:t>
            </a:r>
            <a:r>
              <a:rPr lang="en-US" sz="4400" b="1" u="sng" dirty="0" smtClean="0"/>
              <a:t>presentation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8713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 smtClean="0"/>
              <a:t>Brazil</a:t>
            </a:r>
            <a:endParaRPr lang="pt-BR" sz="4400" b="1" dirty="0"/>
          </a:p>
        </p:txBody>
      </p:sp>
      <p:pic>
        <p:nvPicPr>
          <p:cNvPr id="2" name="Picture 2" descr="http://www.ciflorestas.com.br/arquivos/n_mercadante__24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2" y="1844824"/>
            <a:ext cx="432047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60032" y="2060848"/>
            <a:ext cx="4153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smtClean="0"/>
              <a:t>“</a:t>
            </a:r>
            <a:r>
              <a:rPr lang="en-US" sz="3200" b="1" i="1" dirty="0"/>
              <a:t>I live in a tropical country, blessed by God, and naturally beautiful, what a beauty”. </a:t>
            </a:r>
            <a:endParaRPr lang="en-US" sz="3200" b="1" i="1" dirty="0" smtClean="0"/>
          </a:p>
          <a:p>
            <a:pPr lvl="0" algn="ctr"/>
            <a:r>
              <a:rPr lang="en-US" sz="2000" dirty="0"/>
              <a:t>J</a:t>
            </a:r>
            <a:r>
              <a:rPr lang="en-US" sz="2000" dirty="0" smtClean="0"/>
              <a:t>orge </a:t>
            </a:r>
            <a:r>
              <a:rPr lang="en-US" sz="2000" dirty="0"/>
              <a:t>Ben, Brazilian </a:t>
            </a:r>
            <a:r>
              <a:rPr lang="en-US" sz="2000" dirty="0" smtClean="0"/>
              <a:t>composer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924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 smtClean="0"/>
              <a:t>Brazil</a:t>
            </a:r>
            <a:endParaRPr lang="pt-BR" sz="4400" b="1" dirty="0"/>
          </a:p>
        </p:txBody>
      </p:sp>
      <p:pic>
        <p:nvPicPr>
          <p:cNvPr id="1026" name="Picture 2" descr="http://penta2.ufrgs.br/edu/webpage/mapa_bras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80453"/>
            <a:ext cx="3026762" cy="27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webciencia.com/20_mundo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176464" cy="28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4581128"/>
            <a:ext cx="68407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The </a:t>
            </a:r>
            <a:r>
              <a:rPr lang="en-US" sz="2600" dirty="0"/>
              <a:t>world’s fifth largest territory, after Russia, Canada, China and the United States.</a:t>
            </a:r>
            <a:endParaRPr lang="pt-BR" sz="2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/>
              <a:t>P</a:t>
            </a:r>
            <a:r>
              <a:rPr lang="en-US" sz="2600" dirty="0" smtClean="0"/>
              <a:t>opulation </a:t>
            </a:r>
            <a:r>
              <a:rPr lang="en-US" sz="2600" dirty="0"/>
              <a:t>of over 200 million people</a:t>
            </a:r>
            <a:endParaRPr lang="pt-BR" sz="2600" dirty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798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 smtClean="0"/>
              <a:t>Brazil/Brasilia</a:t>
            </a:r>
            <a:endParaRPr lang="pt-BR" sz="4400" b="1" dirty="0"/>
          </a:p>
        </p:txBody>
      </p:sp>
      <p:pic>
        <p:nvPicPr>
          <p:cNvPr id="5122" name="Picture 2" descr="http://www.correiopopulardebrasilia.com.br/wp-content/uploads/2015/08/Foto-Brasilia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3729656"/>
            <a:ext cx="4513622" cy="28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dgarlisboa.com.br/wp-content/uploads/2016/01/brasilia-bento-viana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739877" cy="24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mederi.com.br/imagens/Brasil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96752"/>
            <a:ext cx="4476327" cy="24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ododiaturismo.com.br/site/wp-content/uploads/2012/11/Congress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9" y="3842351"/>
            <a:ext cx="3746577" cy="27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 smtClean="0"/>
              <a:t>Brazil (Amazon River and Pantanal)</a:t>
            </a:r>
            <a:endParaRPr lang="pt-BR" sz="4400" b="1" dirty="0"/>
          </a:p>
        </p:txBody>
      </p:sp>
      <p:pic>
        <p:nvPicPr>
          <p:cNvPr id="2050" name="Picture 2" descr="http://segredinhosdeviagem.com/wp-content/uploads/2015/04/Amazo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86" y="4005064"/>
            <a:ext cx="4175026" cy="27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critica.uol.com.br/noticias/manaus-amazonas-amazonia-Prorrogacao-Zona_Franca_de_Manaus-garantida-desafio-sustentabilidade-industrias-meio_ambiente-floresta-economia_ACRIMA20140805_0015_1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45" y="980728"/>
            <a:ext cx="45053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scolasemdrogas.com.br/blog/wp-content/uploads/2010/06/jaca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1187"/>
            <a:ext cx="4417050" cy="273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 smtClean="0"/>
              <a:t>Brazil (Rio de Janeiro)</a:t>
            </a:r>
            <a:endParaRPr lang="pt-BR" sz="4400" b="1" dirty="0"/>
          </a:p>
        </p:txBody>
      </p:sp>
      <p:pic>
        <p:nvPicPr>
          <p:cNvPr id="3074" name="Picture 2" descr="http://www.belasartes.br/chocolatedigital/wp-content/uploads/2014/03/RI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6" y="1137368"/>
            <a:ext cx="88713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u="sng" dirty="0" smtClean="0"/>
              <a:t>Brazil (Rio Grande do </a:t>
            </a:r>
            <a:r>
              <a:rPr lang="en-US" sz="4000" b="1" u="sng" dirty="0" err="1" smtClean="0"/>
              <a:t>Sul</a:t>
            </a:r>
            <a:r>
              <a:rPr lang="en-US" sz="4000" b="1" u="sng" dirty="0" smtClean="0"/>
              <a:t> e São Paulo)</a:t>
            </a:r>
            <a:endParaRPr lang="pt-BR" sz="4000" b="1" dirty="0"/>
          </a:p>
        </p:txBody>
      </p:sp>
      <p:pic>
        <p:nvPicPr>
          <p:cNvPr id="2050" name="Picture 2" descr="http://www.acertofacil.com.br/images/usuario/arroz-carreteiro-resto-churr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10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asseiosbaratossp.files.wordpress.com/2015/05/fachada-fie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74" y="3166276"/>
            <a:ext cx="4155598" cy="27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u="sng" dirty="0" smtClean="0"/>
              <a:t>Brazil (Rio Grande do </a:t>
            </a:r>
            <a:r>
              <a:rPr lang="en-US" sz="4000" b="1" u="sng" dirty="0" err="1" smtClean="0"/>
              <a:t>Sul</a:t>
            </a:r>
            <a:r>
              <a:rPr lang="en-US" sz="4000" b="1" u="sng" dirty="0" smtClean="0"/>
              <a:t> e São Paulo)</a:t>
            </a:r>
            <a:endParaRPr lang="pt-BR" sz="4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03848" y="1988840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/>
              <a:t>We will </a:t>
            </a:r>
            <a:r>
              <a:rPr lang="en-US" sz="3600" dirty="0"/>
              <a:t>be glad to host the 10th Meeting of the INTOSAI Working Group on Key National </a:t>
            </a:r>
            <a:r>
              <a:rPr lang="en-US" sz="3600" dirty="0" smtClean="0"/>
              <a:t>Indicators in 2017.</a:t>
            </a:r>
            <a:endParaRPr lang="pt-BR" sz="3600" dirty="0"/>
          </a:p>
          <a:p>
            <a:endParaRPr lang="pt-BR" sz="3600" dirty="0"/>
          </a:p>
        </p:txBody>
      </p:sp>
      <p:pic>
        <p:nvPicPr>
          <p:cNvPr id="3074" name="Picture 2" descr="http://blog.opovo.com.br/portugalsempassaporte/wp-content/uploads/sites/42/2012/10/Brasil-Sorrindo-Mapa.jpg?d9ea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4" y="2132856"/>
            <a:ext cx="230347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"/>
        <a:cs typeface="Lucida Sans Unicode"/>
      </a:majorFont>
      <a:minorFont>
        <a:latin typeface="Gill Sans MT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8857</TotalTime>
  <Words>766</Words>
  <Application>Microsoft Office PowerPoint</Application>
  <PresentationFormat>Apresentação na tela (4:3)</PresentationFormat>
  <Paragraphs>69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Tema do Office</vt:lpstr>
      <vt:lpstr>2_Tema do Office</vt:lpstr>
      <vt:lpstr>SAI of Brazil as a venue of the 10-th INTOSAI Working Group on Key National Indicators meeting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you! </vt:lpstr>
    </vt:vector>
  </TitlesOfParts>
  <Company>TCU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Claudio Sarian</cp:lastModifiedBy>
  <cp:revision>822</cp:revision>
  <cp:lastPrinted>2015-05-26T17:32:08Z</cp:lastPrinted>
  <dcterms:created xsi:type="dcterms:W3CDTF">2012-01-19T13:05:04Z</dcterms:created>
  <dcterms:modified xsi:type="dcterms:W3CDTF">2016-04-26T14:04:51Z</dcterms:modified>
</cp:coreProperties>
</file>