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549" r:id="rId3"/>
    <p:sldId id="344" r:id="rId4"/>
    <p:sldId id="755" r:id="rId5"/>
    <p:sldId id="756" r:id="rId6"/>
    <p:sldId id="759" r:id="rId7"/>
    <p:sldId id="765" r:id="rId8"/>
    <p:sldId id="766" r:id="rId9"/>
    <p:sldId id="760" r:id="rId10"/>
    <p:sldId id="754" r:id="rId11"/>
    <p:sldId id="763" r:id="rId12"/>
    <p:sldId id="764" r:id="rId13"/>
    <p:sldId id="761" r:id="rId14"/>
  </p:sldIdLst>
  <p:sldSz cx="9144000" cy="6858000" type="screen4x3"/>
  <p:notesSz cx="6784975" cy="9906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89260" autoAdjust="0"/>
  </p:normalViewPr>
  <p:slideViewPr>
    <p:cSldViewPr>
      <p:cViewPr>
        <p:scale>
          <a:sx n="70" d="100"/>
          <a:sy n="70" d="100"/>
        </p:scale>
        <p:origin x="-10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bragacr\AppData\Local\Microsoft\Windows\Temporary%20Internet%20Files\Content.Outlook\K0YNSR5T\IGG%20Encerram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'IGG3s Novo'!$A$2</c:f>
              <c:strCache>
                <c:ptCount val="1"/>
                <c:pt idx="0">
                  <c:v>Inexistente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48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'IGG3s Novo'!$B$1:$R$1</c:f>
              <c:strCache>
                <c:ptCount val="15"/>
                <c:pt idx="2">
                  <c:v>IGGs</c:v>
                </c:pt>
                <c:pt idx="6">
                  <c:v>Liderança</c:v>
                </c:pt>
                <c:pt idx="10">
                  <c:v>Estratégia</c:v>
                </c:pt>
                <c:pt idx="14">
                  <c:v>Controle</c:v>
                </c:pt>
              </c:strCache>
            </c:strRef>
          </c:cat>
          <c:val>
            <c:numRef>
              <c:f>'IGG3s Novo'!$B$2:$R$2</c:f>
              <c:numCache>
                <c:formatCode>0%</c:formatCode>
                <c:ptCount val="17"/>
                <c:pt idx="1">
                  <c:v>8.6872586872586879E-2</c:v>
                </c:pt>
                <c:pt idx="5">
                  <c:v>0.12831402831402833</c:v>
                </c:pt>
                <c:pt idx="9">
                  <c:v>0.19047619047619047</c:v>
                </c:pt>
                <c:pt idx="13">
                  <c:v>0.26936936936936939</c:v>
                </c:pt>
              </c:numCache>
            </c:numRef>
          </c:val>
        </c:ser>
        <c:ser>
          <c:idx val="1"/>
          <c:order val="1"/>
          <c:tx>
            <c:strRef>
              <c:f>'IGG3s Novo'!$A$3</c:f>
              <c:strCache>
                <c:ptCount val="1"/>
                <c:pt idx="0">
                  <c:v>Insuficiente</c:v>
                </c:pt>
              </c:strCache>
            </c:strRef>
          </c:tx>
          <c:spPr>
            <a:solidFill>
              <a:srgbClr val="FF3232"/>
            </a:solidFill>
            <a:ln w="6350">
              <a:solidFill>
                <a:srgbClr val="64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'IGG3s Novo'!$B$3:$R$3</c:f>
              <c:numCache>
                <c:formatCode>0%</c:formatCode>
                <c:ptCount val="17"/>
                <c:pt idx="1">
                  <c:v>6.898326898326898E-2</c:v>
                </c:pt>
                <c:pt idx="5">
                  <c:v>7.1685971685971683E-2</c:v>
                </c:pt>
                <c:pt idx="9">
                  <c:v>6.8854568854568851E-2</c:v>
                </c:pt>
                <c:pt idx="13">
                  <c:v>8.2496782496782495E-2</c:v>
                </c:pt>
              </c:numCache>
            </c:numRef>
          </c:val>
        </c:ser>
        <c:ser>
          <c:idx val="2"/>
          <c:order val="2"/>
          <c:tx>
            <c:strRef>
              <c:f>'IGG3s Novo'!$A$4</c:f>
              <c:strCache>
                <c:ptCount val="1"/>
                <c:pt idx="0">
                  <c:v>Iniciando</c:v>
                </c:pt>
              </c:strCache>
            </c:strRef>
          </c:tx>
          <c:spPr>
            <a:solidFill>
              <a:srgbClr val="FF6464"/>
            </a:solidFill>
            <a:ln w="6350">
              <a:solidFill>
                <a:srgbClr val="7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'IGG3s Novo'!$B$4:$R$4</c:f>
              <c:numCache>
                <c:formatCode>0%</c:formatCode>
                <c:ptCount val="17"/>
                <c:pt idx="1">
                  <c:v>0.32574002574002575</c:v>
                </c:pt>
                <c:pt idx="5">
                  <c:v>0.3068211068211068</c:v>
                </c:pt>
                <c:pt idx="9">
                  <c:v>0.26550836550836548</c:v>
                </c:pt>
                <c:pt idx="13">
                  <c:v>0.19073359073359072</c:v>
                </c:pt>
              </c:numCache>
            </c:numRef>
          </c:val>
        </c:ser>
        <c:ser>
          <c:idx val="3"/>
          <c:order val="3"/>
          <c:tx>
            <c:strRef>
              <c:f>'IGG3s Novo'!$A$5</c:f>
              <c:strCache>
                <c:ptCount val="1"/>
                <c:pt idx="0">
                  <c:v>Intermediário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rgbClr val="7F6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'IGG3s Novo'!$B$5:$R$5</c:f>
              <c:numCache>
                <c:formatCode>Geral</c:formatCode>
                <c:ptCount val="17"/>
                <c:pt idx="2" formatCode="0%">
                  <c:v>0.35958815958815959</c:v>
                </c:pt>
                <c:pt idx="6" formatCode="0%">
                  <c:v>0.33719433719433717</c:v>
                </c:pt>
                <c:pt idx="10" formatCode="0%">
                  <c:v>0.30180180180180183</c:v>
                </c:pt>
                <c:pt idx="14" formatCode="0%">
                  <c:v>0.21750321750321749</c:v>
                </c:pt>
              </c:numCache>
            </c:numRef>
          </c:val>
        </c:ser>
        <c:ser>
          <c:idx val="4"/>
          <c:order val="4"/>
          <c:tx>
            <c:strRef>
              <c:f>'IGG3s Novo'!$A$6</c:f>
              <c:strCache>
                <c:ptCount val="1"/>
                <c:pt idx="0">
                  <c:v>Aprimorado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rgbClr val="00582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'IGG3s Novo'!$B$6:$R$6</c:f>
              <c:numCache>
                <c:formatCode>Geral</c:formatCode>
                <c:ptCount val="17"/>
                <c:pt idx="3" formatCode="0%">
                  <c:v>0.15881595881595881</c:v>
                </c:pt>
                <c:pt idx="7" formatCode="0%">
                  <c:v>0.15598455598455599</c:v>
                </c:pt>
                <c:pt idx="11" formatCode="0%">
                  <c:v>0.17335907335907336</c:v>
                </c:pt>
                <c:pt idx="15" formatCode="0%">
                  <c:v>0.23989703989703989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72532096"/>
        <c:axId val="172533632"/>
      </c:barChart>
      <c:catAx>
        <c:axId val="172532096"/>
        <c:scaling>
          <c:orientation val="minMax"/>
        </c:scaling>
        <c:delete val="0"/>
        <c:axPos val="b"/>
        <c:numFmt formatCode="Geral" sourceLinked="0"/>
        <c:majorTickMark val="none"/>
        <c:minorTickMark val="none"/>
        <c:tickLblPos val="nextTo"/>
        <c:crossAx val="172533632"/>
        <c:crosses val="autoZero"/>
        <c:auto val="1"/>
        <c:lblAlgn val="ctr"/>
        <c:lblOffset val="100"/>
        <c:noMultiLvlLbl val="0"/>
      </c:catAx>
      <c:valAx>
        <c:axId val="172533632"/>
        <c:scaling>
          <c:orientation val="minMax"/>
        </c:scaling>
        <c:delete val="0"/>
        <c:axPos val="l"/>
        <c:majorGridlines>
          <c:spPr>
            <a:ln>
              <a:solidFill>
                <a:srgbClr val="F0F0F0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7253209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050" b="1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0.10442</cdr:x>
      <cdr:y>0.17388</cdr:y>
    </cdr:from>
    <cdr:to>
      <cdr:x>0.17501</cdr:x>
      <cdr:y>0.20944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71060" y="815979"/>
          <a:ext cx="588838" cy="166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900" b="1" dirty="0" smtClean="0"/>
            <a:t>49%</a:t>
          </a:r>
          <a:endParaRPr lang="pt-BR" sz="900" b="1" dirty="0"/>
        </a:p>
      </cdr:txBody>
    </cdr:sp>
  </cdr:relSizeAnchor>
  <cdr:relSizeAnchor xmlns:cdr="http://schemas.openxmlformats.org/drawingml/2006/chartDrawing">
    <cdr:from>
      <cdr:x>0.32023</cdr:x>
      <cdr:y>0.14319</cdr:y>
    </cdr:from>
    <cdr:to>
      <cdr:x>0.39082</cdr:x>
      <cdr:y>0.17875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671260" y="671963"/>
          <a:ext cx="588838" cy="166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900" b="1" dirty="0"/>
            <a:t>51%</a:t>
          </a:r>
        </a:p>
      </cdr:txBody>
    </cdr:sp>
  </cdr:relSizeAnchor>
  <cdr:relSizeAnchor xmlns:cdr="http://schemas.openxmlformats.org/drawingml/2006/chartDrawing">
    <cdr:from>
      <cdr:x>0.54467</cdr:x>
      <cdr:y>0.1125</cdr:y>
    </cdr:from>
    <cdr:to>
      <cdr:x>0.61525</cdr:x>
      <cdr:y>0.14805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543468" y="527947"/>
          <a:ext cx="588755" cy="166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900" b="1" dirty="0" smtClean="0"/>
            <a:t>53%</a:t>
          </a:r>
          <a:endParaRPr lang="pt-BR" sz="900" b="1" dirty="0"/>
        </a:p>
      </cdr:txBody>
    </cdr:sp>
  </cdr:relSizeAnchor>
  <cdr:relSizeAnchor xmlns:cdr="http://schemas.openxmlformats.org/drawingml/2006/chartDrawing">
    <cdr:from>
      <cdr:x>0.76048</cdr:x>
      <cdr:y>0.08181</cdr:y>
    </cdr:from>
    <cdr:to>
      <cdr:x>0.83106</cdr:x>
      <cdr:y>0.11737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6343668" y="383931"/>
          <a:ext cx="588755" cy="166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900" b="1" dirty="0"/>
            <a:t>54%</a:t>
          </a:r>
        </a:p>
      </cdr:txBody>
    </cdr:sp>
  </cdr:relSizeAnchor>
  <cdr:relSizeAnchor xmlns:cdr="http://schemas.openxmlformats.org/drawingml/2006/chartDrawing">
    <cdr:from>
      <cdr:x>0.00873</cdr:x>
      <cdr:y>0.95555</cdr:y>
    </cdr:from>
    <cdr:to>
      <cdr:x>0.09762</cdr:x>
      <cdr:y>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71560" y="3931897"/>
          <a:ext cx="728649" cy="18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r>
            <a:rPr lang="pt-BR" sz="900" b="1" dirty="0"/>
            <a:t>N=7770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0054" cy="496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388" y="3"/>
            <a:ext cx="2940054" cy="4966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52C83-CA5B-48C0-AA5A-52F14ABC9A07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351"/>
            <a:ext cx="2940054" cy="496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388" y="9409351"/>
            <a:ext cx="2940054" cy="4966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AA476-9C6B-4BFA-BA47-B3E0A4DC6C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87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0050" cy="49530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338" y="3"/>
            <a:ext cx="2940050" cy="49530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A63379-4EB2-44C6-8B28-2A539BE497DF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2" y="4705352"/>
            <a:ext cx="5426075" cy="4457700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6"/>
            <a:ext cx="2940050" cy="49530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338" y="9409116"/>
            <a:ext cx="2940050" cy="495300"/>
          </a:xfrm>
          <a:prstGeom prst="rect">
            <a:avLst/>
          </a:prstGeom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F6E7A82-B323-49C6-B9B0-7BA3C423F6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9572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253" indent="-284504">
              <a:defRPr>
                <a:solidFill>
                  <a:schemeClr val="tx1"/>
                </a:solidFill>
                <a:latin typeface="Arial" charset="0"/>
              </a:defRPr>
            </a:lvl2pPr>
            <a:lvl3pPr marL="1142783" indent="-227285">
              <a:defRPr>
                <a:solidFill>
                  <a:schemeClr val="tx1"/>
                </a:solidFill>
                <a:latin typeface="Arial" charset="0"/>
              </a:defRPr>
            </a:lvl3pPr>
            <a:lvl4pPr marL="1598941" indent="-227285">
              <a:defRPr>
                <a:solidFill>
                  <a:schemeClr val="tx1"/>
                </a:solidFill>
                <a:latin typeface="Arial" charset="0"/>
              </a:defRPr>
            </a:lvl4pPr>
            <a:lvl5pPr marL="2056690" indent="-227285">
              <a:defRPr>
                <a:solidFill>
                  <a:schemeClr val="tx1"/>
                </a:solidFill>
                <a:latin typeface="Arial" charset="0"/>
              </a:defRPr>
            </a:lvl5pPr>
            <a:lvl6pPr marL="2514439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187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936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7685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1F3A66-B9CA-4F49-A3C0-954E5B1636FF}" type="slidenum">
              <a:rPr lang="en-US" altLang="pt-BR">
                <a:latin typeface="Calibri" pitchFamily="34" charset="0"/>
              </a:rPr>
              <a:pPr/>
              <a:t>1</a:t>
            </a:fld>
            <a:endParaRPr lang="en-US" alt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0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253" indent="-284504">
              <a:defRPr>
                <a:solidFill>
                  <a:schemeClr val="tx1"/>
                </a:solidFill>
                <a:latin typeface="Arial" charset="0"/>
              </a:defRPr>
            </a:lvl2pPr>
            <a:lvl3pPr marL="1142783" indent="-227285">
              <a:defRPr>
                <a:solidFill>
                  <a:schemeClr val="tx1"/>
                </a:solidFill>
                <a:latin typeface="Arial" charset="0"/>
              </a:defRPr>
            </a:lvl3pPr>
            <a:lvl4pPr marL="1598941" indent="-227285">
              <a:defRPr>
                <a:solidFill>
                  <a:schemeClr val="tx1"/>
                </a:solidFill>
                <a:latin typeface="Arial" charset="0"/>
              </a:defRPr>
            </a:lvl4pPr>
            <a:lvl5pPr marL="2056690" indent="-227285">
              <a:defRPr>
                <a:solidFill>
                  <a:schemeClr val="tx1"/>
                </a:solidFill>
                <a:latin typeface="Arial" charset="0"/>
              </a:defRPr>
            </a:lvl5pPr>
            <a:lvl6pPr marL="2514439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187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936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7685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1F3A66-B9CA-4F49-A3C0-954E5B1636FF}" type="slidenum">
              <a:rPr lang="en-US" altLang="pt-BR">
                <a:latin typeface="Calibri" pitchFamily="34" charset="0"/>
              </a:rPr>
              <a:pPr/>
              <a:t>12</a:t>
            </a:fld>
            <a:endParaRPr lang="en-US" alt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0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PARTICIPAÇÃO</a:t>
            </a:r>
            <a:r>
              <a:rPr lang="pt-BR" sz="2000" baseline="0" dirty="0" smtClean="0"/>
              <a:t> DA ATRICON + IRB + 29 TRIBUNAIS DE CONTAS (DOS 34 EXISTENTES)</a:t>
            </a:r>
          </a:p>
          <a:p>
            <a:endParaRPr lang="pt-BR" sz="2000" baseline="0" dirty="0" smtClean="0"/>
          </a:p>
          <a:p>
            <a:r>
              <a:rPr lang="pt-BR" sz="2000" baseline="0" dirty="0" smtClean="0"/>
              <a:t>POLÍTICAS PÚBLICAS SÃO TRANVERSAIS, COM A PARTICIPAÇÃO DA UNIÃO, ESTADOS E MUNICIPIOS</a:t>
            </a:r>
          </a:p>
          <a:p>
            <a:r>
              <a:rPr lang="pt-BR" sz="2000" baseline="0" dirty="0" smtClean="0"/>
              <a:t>EX: SAÚDE, EDUCAÇÃO</a:t>
            </a:r>
          </a:p>
          <a:p>
            <a:endParaRPr lang="pt-BR" sz="2000" baseline="0" dirty="0" smtClean="0"/>
          </a:p>
          <a:p>
            <a:r>
              <a:rPr lang="pt-BR" sz="2000" baseline="0" dirty="0" smtClean="0"/>
              <a:t>O CIDADÃO É BRASILEIRO. NÃO HÁ QUE SE FALAR EM CIDADÃO FEDERAL, CIDADÃO ESTADUAL E CIDADÃO MUNICIPAL</a:t>
            </a:r>
          </a:p>
          <a:p>
            <a:endParaRPr lang="pt-BR" sz="4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123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Atuação harmônica e coordenada entre os agentes de controle com vistas a melhoria na qualidade da prestação dos serviços públicos à sociedade.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Benchmarking: Oportunidade para que os gestores recebam: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um retrato da situação da sua organização em comparação aos demais órgãos e entidades da Administração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percebam os tribunais de contas como parceiros na busca de soluções para o aprimoramento da máquina pública.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Trabalho compatível com a missão do TCU: APRIMORAR</a:t>
            </a:r>
            <a:r>
              <a:rPr lang="pt-BR" sz="2000" baseline="0" dirty="0" smtClean="0"/>
              <a:t> A ADMINISTRAÇÃO PÚBLICA EM BENEFÍCIO DA SOCIEDADE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/>
              <a:t>ANÁLISE DO INDÍCE DE GOVERNANÇA GERAL (COM UNIÃO, ESTADOS E MUNICÍPIOS)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b="1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 smtClean="0"/>
              <a:t>Sugere deficiências significativas em todos os três mecanismos do modelo de </a:t>
            </a:r>
            <a:r>
              <a:rPr lang="pt-BR" sz="2000" dirty="0" err="1" smtClean="0"/>
              <a:t>autoavaliação</a:t>
            </a:r>
            <a:r>
              <a:rPr lang="pt-BR" sz="2000" dirty="0" smtClean="0"/>
              <a:t>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dirty="0" smtClean="0"/>
              <a:t>Liderança, Estratégia</a:t>
            </a:r>
            <a:r>
              <a:rPr lang="pt-BR" sz="2000" baseline="0" dirty="0" smtClean="0"/>
              <a:t> e Controle</a:t>
            </a:r>
            <a:endParaRPr lang="pt-BR" sz="2000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Aproximadamente 50% dos respondentes estão no estágio inicial da governança, enquanto apenas 16%, no estágio aprimorado.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todos os mecanismos, a situação majoritária é a inicial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165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2CFC-9675-461D-BDA7-FDAA8383FF6D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BB9DA-1F1B-43D1-B40C-A0F749FAA8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4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C797-1BF7-42F9-9540-6D813E703498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1AAE0-A361-4C17-BB86-5351578934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43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B679-8B1B-45E0-B53E-F79C398927BB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FB6E8-170E-453A-8EF8-5BBCCEABA4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999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DA0E-C265-42C9-B743-6784B57C26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0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8559-24E6-4B56-B683-9BB52A3C279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519F-90EF-46CE-AF14-10BE0397204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4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696C-C746-4798-96E8-73BF277F8E0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1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21F8-C968-47BC-ACE4-1A6CE0B5F45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98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E4D9-B5D4-4E77-AD8F-DDC9B6C3935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78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3D0F-C8E7-4B46-9AD6-CA8E7744C2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7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12A6-2C27-4A5A-8126-2A8E35B60B5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5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B1D-2BCD-4B1F-9A65-4E495B5FB54E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DB993-1635-418D-9AD9-DEC2E351EA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188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592-0B4B-4009-A596-3F91DD42C12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83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D1F8F-2402-4391-AE46-60914F1C149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9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06/15/09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8DC5-2F43-4941-B0E7-424708F75AB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5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8DA9-4061-4FB1-BF66-B8099A3F72B0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3DDB2-4C4D-4705-B9FB-0F485946C5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642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8585-26B2-480B-8071-0B37BA8AD6DC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499EA-84E0-499F-A74B-FBD984B937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902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C84A-4135-45DF-AC1A-3B64DE3B6693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EA2DA-AB12-4F8A-B18C-F906B65E22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887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AC31-BAA9-4B8A-945E-6410FDD3256A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AAC7E-8D7B-45EC-A654-F8011BE3FA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134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1BA3-30D5-47EE-9665-AF0B43CE4F48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4DD1-056D-4AB7-9F55-72D43EA138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77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7794-061E-45C3-96CC-8A5150C857B5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5129B-3FFF-4F5B-83D1-E2253B6C25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117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4798-15AE-42F4-BD1D-87BE5A580FBF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3EE06-909B-43EF-8479-31BABCF2CB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927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5BC649-5EDB-4545-8559-1CAF56D4A194}" type="datetimeFigureOut">
              <a:rPr lang="pt-BR"/>
              <a:pPr>
                <a:defRPr/>
              </a:pPr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19E74CE-7BCA-45AE-BAAF-45AB5C4A181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0 60000 65536"/>
              <a:gd name="T10" fmla="*/ 0 60000 65536"/>
              <a:gd name="T11" fmla="*/ 0 60000 65536"/>
              <a:gd name="T12" fmla="*/ 239924 w 1638300"/>
              <a:gd name="T13" fmla="*/ 239923 h 1638300"/>
              <a:gd name="T14" fmla="*/ 1398376 w 1638300"/>
              <a:gd name="T15" fmla="*/ 1398377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240">
            <a:solidFill>
              <a:srgbClr val="D2C39E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1" hangingPunct="1"/>
            <a:endParaRPr lang="pt-BR">
              <a:solidFill>
                <a:srgbClr val="FFFFFF"/>
              </a:solidFill>
            </a:endParaRPr>
          </a:p>
        </p:txBody>
      </p:sp>
      <p:sp>
        <p:nvSpPr>
          <p:cNvPr id="3075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08733" dir="399266" algn="ctr" rotWithShape="0">
              <a:srgbClr val="AFA58D">
                <a:alpha val="85007"/>
              </a:srgbClr>
            </a:outerShdw>
          </a:effectLst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5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1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defTabSz="449263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06B5F">
                <a:alpha val="25040"/>
              </a:srgbClr>
            </a:outerShdw>
          </a:effectLst>
        </p:spPr>
        <p:txBody>
          <a:bodyPr wrap="none"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308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B5A788"/>
              </a:buClr>
              <a:buSzPct val="100000"/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 defTabSz="449263" eaLnBrk="1" hangingPunct="1">
              <a:defRPr/>
            </a:pPr>
            <a:r>
              <a:rPr lang="en-GB"/>
              <a:t>06/15/09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261100"/>
            <a:ext cx="45561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4F271C"/>
              </a:buClr>
              <a:buSzPct val="100000"/>
              <a:buFont typeface="Gill Sans MT" pitchFamily="32" charset="0"/>
              <a:buNone/>
              <a:defRPr sz="2800">
                <a:solidFill>
                  <a:srgbClr val="4F271C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 defTabSz="449263" eaLnBrk="1" hangingPunct="1">
              <a:defRPr/>
            </a:pPr>
            <a:fld id="{A7BF6205-5874-4848-83E5-F8F6469F83ED}" type="slidenum">
              <a:rPr lang="en-GB"/>
              <a:pPr defTabSz="449263" eaLnBrk="1" hangingPunct="1"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+mj-lt"/>
          <a:ea typeface="Lucida Sans Unicode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Gill Sans MT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Gill Sans MT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Gill Sans MT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4" charset="0"/>
        <a:defRPr sz="4300">
          <a:solidFill>
            <a:srgbClr val="572314"/>
          </a:solidFill>
          <a:latin typeface="Gill Sans MT" pitchFamily="32" charset="0"/>
          <a:ea typeface="Lucida Sans Unicode" charset="0"/>
          <a:cs typeface="Lucida Sans Unicode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2" charset="0"/>
        <a:defRPr sz="4300">
          <a:solidFill>
            <a:srgbClr val="572314"/>
          </a:solidFill>
          <a:latin typeface="Gill Sans MT" pitchFamily="32" charset="0"/>
          <a:cs typeface="Lucida Sans Unicode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2" charset="0"/>
        <a:defRPr sz="4300">
          <a:solidFill>
            <a:srgbClr val="572314"/>
          </a:solidFill>
          <a:latin typeface="Gill Sans MT" pitchFamily="32" charset="0"/>
          <a:cs typeface="Lucida Sans Unicode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2" charset="0"/>
        <a:defRPr sz="4300">
          <a:solidFill>
            <a:srgbClr val="572314"/>
          </a:solidFill>
          <a:latin typeface="Gill Sans MT" pitchFamily="32" charset="0"/>
          <a:cs typeface="Lucida Sans Unicode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572314"/>
        </a:buClr>
        <a:buSzPct val="100000"/>
        <a:buFont typeface="Gill Sans MT" pitchFamily="32" charset="0"/>
        <a:defRPr sz="4300">
          <a:solidFill>
            <a:srgbClr val="572314"/>
          </a:solidFill>
          <a:latin typeface="Gill Sans MT" pitchFamily="32" charset="0"/>
          <a:cs typeface="Lucida Sans Unicode" charset="0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3891A7"/>
        </a:buClr>
        <a:buSzPct val="80000"/>
        <a:buFont typeface="Wingdings 2" pitchFamily="18" charset="2"/>
        <a:buChar char=""/>
        <a:defRPr sz="3200">
          <a:solidFill>
            <a:srgbClr val="000000"/>
          </a:solidFill>
          <a:latin typeface="+mn-lt"/>
          <a:ea typeface="Lucida Sans Unicode" charset="0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3891A7"/>
        </a:buClr>
        <a:buSzPct val="100000"/>
        <a:buFont typeface="Verdana" pitchFamily="34" charset="0"/>
        <a:buChar char="◦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FEB80A"/>
        </a:buClr>
        <a:buSzPct val="100000"/>
        <a:buFont typeface="Wingdings 2" pitchFamily="18" charset="2"/>
        <a:buChar char="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C32D2E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09788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396240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Título 3"/>
          <p:cNvSpPr>
            <a:spLocks noGrp="1"/>
          </p:cNvSpPr>
          <p:nvPr>
            <p:ph type="ctrTitle"/>
          </p:nvPr>
        </p:nvSpPr>
        <p:spPr>
          <a:xfrm>
            <a:off x="2110154" y="2102991"/>
            <a:ext cx="7033845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The Federal Court of Accounts of Brazil</a:t>
            </a:r>
            <a:r>
              <a:rPr lang="pt-BR" sz="44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44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Presentation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of a new member of the WG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KNI</a:t>
            </a:r>
            <a:endParaRPr lang="pt-BR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2110155" y="4581128"/>
            <a:ext cx="7033845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9pPr>
          </a:lstStyle>
          <a:p>
            <a:pPr algn="ctr"/>
            <a:r>
              <a:rPr lang="pt-BR" altLang="pt-BR" sz="3300" kern="0" dirty="0" err="1" smtClean="0"/>
              <a:t>Minister</a:t>
            </a:r>
            <a:r>
              <a:rPr lang="pt-BR" altLang="pt-BR" sz="3300" kern="0" dirty="0" smtClean="0"/>
              <a:t> Augusto </a:t>
            </a:r>
            <a:r>
              <a:rPr lang="pt-BR" altLang="pt-BR" sz="3300" kern="0" dirty="0" err="1" smtClean="0"/>
              <a:t>Nardes</a:t>
            </a:r>
            <a:endParaRPr lang="pt-BR" altLang="pt-BR" sz="3300" kern="0" dirty="0" smtClean="0"/>
          </a:p>
        </p:txBody>
      </p:sp>
    </p:spTree>
    <p:extLst>
      <p:ext uri="{BB962C8B-B14F-4D97-AF65-F5344CB8AC3E}">
        <p14:creationId xmlns:p14="http://schemas.microsoft.com/office/powerpoint/2010/main" val="26007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Conteúdo 2"/>
          <p:cNvSpPr>
            <a:spLocks noGrp="1"/>
          </p:cNvSpPr>
          <p:nvPr>
            <p:ph idx="1"/>
          </p:nvPr>
        </p:nvSpPr>
        <p:spPr>
          <a:xfrm>
            <a:off x="335055" y="1556792"/>
            <a:ext cx="7920880" cy="417646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4800" u="sng" dirty="0"/>
              <a:t>IS THERE A CO-RELATION BETWEEN GOVERNANCE INDICATORS, AND RESULT INDICATORS IN AN ORGANIZATION OR IN A COUNTRY</a:t>
            </a:r>
            <a:r>
              <a:rPr lang="en-US" sz="4800" dirty="0"/>
              <a:t>?</a:t>
            </a:r>
            <a:endParaRPr lang="pt-BR" sz="4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altLang="pt-BR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19775" y="312738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3600" b="1" u="sng" dirty="0" smtClean="0"/>
              <a:t>Question?</a:t>
            </a:r>
            <a:endParaRPr lang="pt-BR" sz="3600" dirty="0"/>
          </a:p>
        </p:txBody>
      </p:sp>
      <p:sp>
        <p:nvSpPr>
          <p:cNvPr id="2" name="AutoShape 2" descr="Resultado de imagem para intos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ntos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8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19775" y="312738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3600" b="1" u="sng" dirty="0" smtClean="0"/>
              <a:t>Answer?</a:t>
            </a:r>
            <a:endParaRPr lang="pt-BR" sz="3600" dirty="0"/>
          </a:p>
        </p:txBody>
      </p:sp>
      <p:sp>
        <p:nvSpPr>
          <p:cNvPr id="2" name="AutoShape 2" descr="Resultado de imagem para intos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ntos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419872" y="1412776"/>
            <a:ext cx="2808312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YES?</a:t>
            </a:r>
            <a:endParaRPr lang="pt-BR" sz="3200" dirty="0"/>
          </a:p>
        </p:txBody>
      </p:sp>
      <p:sp>
        <p:nvSpPr>
          <p:cNvPr id="7" name="Seta para baixo 6"/>
          <p:cNvSpPr/>
          <p:nvPr/>
        </p:nvSpPr>
        <p:spPr>
          <a:xfrm>
            <a:off x="4427984" y="2409325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3284984"/>
            <a:ext cx="7128792" cy="27363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Supreme Audit Institutions will have another important line of work, related to checking the public governance requirements in the fields they control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104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09788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396240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Título 3"/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7033845" cy="1470025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you!</a:t>
            </a:r>
            <a:r>
              <a:rPr lang="pt-BR" dirty="0"/>
              <a:t/>
            </a:r>
            <a:br>
              <a:rPr lang="pt-BR" dirty="0"/>
            </a:br>
            <a:endParaRPr lang="pt-BR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2110155" y="4581128"/>
            <a:ext cx="7033845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4" charset="0"/>
              <a:defRPr sz="4300">
                <a:solidFill>
                  <a:srgbClr val="572314"/>
                </a:solidFill>
                <a:latin typeface="Gill Sans MT" pitchFamily="32" charset="0"/>
                <a:ea typeface="Lucida Sans Unicode" charset="0"/>
                <a:cs typeface="Lucida Sans Unicode" charset="0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572314"/>
              </a:buClr>
              <a:buSzPct val="100000"/>
              <a:buFont typeface="Gill Sans MT" pitchFamily="32" charset="0"/>
              <a:defRPr sz="4300">
                <a:solidFill>
                  <a:srgbClr val="572314"/>
                </a:solidFill>
                <a:latin typeface="Gill Sans MT" pitchFamily="32" charset="0"/>
                <a:cs typeface="Lucida Sans Unicode" charset="0"/>
              </a:defRPr>
            </a:lvl9pPr>
          </a:lstStyle>
          <a:p>
            <a:pPr algn="ctr"/>
            <a:r>
              <a:rPr lang="pt-BR" altLang="pt-BR" sz="3300" kern="0" dirty="0" err="1" smtClean="0"/>
              <a:t>Minister</a:t>
            </a:r>
            <a:r>
              <a:rPr lang="pt-BR" altLang="pt-BR" sz="3300" kern="0" dirty="0" smtClean="0"/>
              <a:t> Augusto </a:t>
            </a:r>
            <a:r>
              <a:rPr lang="pt-BR" altLang="pt-BR" sz="3300" kern="0" dirty="0" err="1" smtClean="0"/>
              <a:t>Nardes</a:t>
            </a:r>
            <a:endParaRPr lang="pt-BR" altLang="pt-BR" sz="3300" kern="0" dirty="0" smtClean="0"/>
          </a:p>
        </p:txBody>
      </p:sp>
    </p:spTree>
    <p:extLst>
      <p:ext uri="{BB962C8B-B14F-4D97-AF65-F5344CB8AC3E}">
        <p14:creationId xmlns:p14="http://schemas.microsoft.com/office/powerpoint/2010/main" val="42147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9BEC94-4DCE-49BA-9C46-909160A9349C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60503" y="2348880"/>
            <a:ext cx="8690084" cy="136815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/>
              <a:t>Video </a:t>
            </a:r>
            <a:r>
              <a:rPr lang="en-US" sz="4400" b="1" u="sng" dirty="0" smtClean="0"/>
              <a:t>presentation</a:t>
            </a:r>
            <a:endParaRPr lang="pt-BR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Conteúdo 2"/>
          <p:cNvSpPr>
            <a:spLocks noGrp="1"/>
          </p:cNvSpPr>
          <p:nvPr>
            <p:ph idx="1"/>
          </p:nvPr>
        </p:nvSpPr>
        <p:spPr>
          <a:xfrm>
            <a:off x="5292080" y="1556792"/>
            <a:ext cx="3951977" cy="417646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a)participation </a:t>
            </a:r>
            <a:r>
              <a:rPr lang="en-US" sz="2800" dirty="0"/>
              <a:t>in global </a:t>
            </a:r>
            <a:r>
              <a:rPr lang="en-US" sz="2800" dirty="0" smtClean="0"/>
              <a:t>institutions;</a:t>
            </a:r>
            <a:endParaRPr lang="pt-BR" sz="2800" dirty="0"/>
          </a:p>
          <a:p>
            <a:pPr marL="0" indent="0">
              <a:buNone/>
            </a:pPr>
            <a:r>
              <a:rPr lang="en-US" sz="2800" dirty="0" smtClean="0"/>
              <a:t>b</a:t>
            </a:r>
            <a:r>
              <a:rPr lang="en-US" sz="2800" dirty="0"/>
              <a:t>) participation in regional </a:t>
            </a:r>
            <a:r>
              <a:rPr lang="en-US" sz="2800" dirty="0" smtClean="0"/>
              <a:t>institutions; </a:t>
            </a:r>
            <a:endParaRPr lang="pt-BR" sz="2800" dirty="0"/>
          </a:p>
          <a:p>
            <a:pPr marL="0" indent="0">
              <a:buNone/>
            </a:pPr>
            <a:r>
              <a:rPr lang="en-US" sz="2800" dirty="0" smtClean="0"/>
              <a:t>c</a:t>
            </a:r>
            <a:r>
              <a:rPr lang="en-US" sz="2800" dirty="0"/>
              <a:t>) relationship with multilateral development </a:t>
            </a:r>
            <a:r>
              <a:rPr lang="en-US" sz="2800" dirty="0" smtClean="0"/>
              <a:t>agencies; </a:t>
            </a:r>
          </a:p>
          <a:p>
            <a:pPr marL="0" indent="0">
              <a:buNone/>
            </a:pPr>
            <a:r>
              <a:rPr lang="en-US" sz="2800" dirty="0" smtClean="0"/>
              <a:t>d</a:t>
            </a:r>
            <a:r>
              <a:rPr lang="en-US" sz="2800" dirty="0"/>
              <a:t>) bilateral </a:t>
            </a:r>
            <a:r>
              <a:rPr lang="en-US" sz="2800" dirty="0" smtClean="0"/>
              <a:t>cooperation.</a:t>
            </a:r>
            <a:endParaRPr lang="pt-BR" sz="2800" dirty="0"/>
          </a:p>
          <a:p>
            <a:pPr algn="just"/>
            <a:endParaRPr lang="pt-BR" altLang="pt-BR" sz="2600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/>
              <a:t>International Cooperation</a:t>
            </a:r>
            <a:endParaRPr lang="pt-BR" sz="4400" b="1" dirty="0"/>
          </a:p>
        </p:txBody>
      </p:sp>
      <p:sp>
        <p:nvSpPr>
          <p:cNvPr id="2" name="AutoShape 2" descr="Resultado de imagem para intos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ntos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http://i1257.photobucket.com/albums/ii511/1AuditPerlis/INTOSAI%20WGFACML%202012/intosa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40768"/>
            <a:ext cx="2184177" cy="21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olacefs.com/wp-content/uploads/2014/12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2547277" cy="12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oretvnews.com/wp-content/uploads/2015/08/World-Bank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2551960" cy="21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t.ovtt.org/sites/default/files/logo.OECD_TEXT_20cm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2" y="5249813"/>
            <a:ext cx="2875376" cy="88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Conteúdo 2"/>
          <p:cNvSpPr>
            <a:spLocks noGrp="1"/>
          </p:cNvSpPr>
          <p:nvPr>
            <p:ph idx="1"/>
          </p:nvPr>
        </p:nvSpPr>
        <p:spPr>
          <a:xfrm>
            <a:off x="2627783" y="1196752"/>
            <a:ext cx="5761585" cy="41764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TCU was elected to be President of the Professional </a:t>
            </a:r>
            <a:r>
              <a:rPr lang="en-US" sz="2800" dirty="0"/>
              <a:t>Standards Committee (PSC</a:t>
            </a:r>
            <a:r>
              <a:rPr lang="en-US" sz="2800" dirty="0" smtClean="0"/>
              <a:t>) - 2017 </a:t>
            </a:r>
            <a:endParaRPr lang="en-US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Subcommittees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Operational </a:t>
            </a:r>
            <a:r>
              <a:rPr lang="en-US" sz="2400" dirty="0"/>
              <a:t>Audit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Internal control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Financial audit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Environmental audit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Legal </a:t>
            </a:r>
            <a:r>
              <a:rPr lang="en-US" sz="2400" dirty="0"/>
              <a:t>compliance </a:t>
            </a:r>
            <a:r>
              <a:rPr lang="en-US" sz="2400" dirty="0" smtClean="0"/>
              <a:t>audit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Public debt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Key </a:t>
            </a:r>
            <a:r>
              <a:rPr lang="en-US" sz="2400" dirty="0"/>
              <a:t>National Indicators.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altLang="pt-BR" sz="2600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P</a:t>
            </a:r>
            <a:r>
              <a:rPr lang="en-US" sz="4400" dirty="0" smtClean="0"/>
              <a:t>articipation </a:t>
            </a:r>
            <a:r>
              <a:rPr lang="en-US" sz="4400" dirty="0"/>
              <a:t>in </a:t>
            </a:r>
            <a:r>
              <a:rPr lang="en-US" sz="4400" dirty="0" err="1" smtClean="0"/>
              <a:t>Intosai</a:t>
            </a:r>
            <a:endParaRPr lang="pt-BR" sz="4400" b="1" dirty="0"/>
          </a:p>
        </p:txBody>
      </p:sp>
      <p:sp>
        <p:nvSpPr>
          <p:cNvPr id="2" name="AutoShape 2" descr="Resultado de imagem para intos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ntos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6" descr="http://i1257.photobucket.com/albums/ii511/1AuditPerlis/INTOSAI%20WGFACML%202012/intosa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4" y="2204864"/>
            <a:ext cx="2184177" cy="21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7775648" cy="41764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T</a:t>
            </a:r>
            <a:r>
              <a:rPr lang="en-US" sz="2800" dirty="0" smtClean="0"/>
              <a:t>wo </a:t>
            </a:r>
            <a:r>
              <a:rPr lang="en-US" sz="2800" dirty="0"/>
              <a:t>projects conducted in partnership with </a:t>
            </a:r>
            <a:r>
              <a:rPr lang="en-US" sz="2800" dirty="0" smtClean="0"/>
              <a:t>OECD</a:t>
            </a:r>
            <a:r>
              <a:rPr lang="pt-BR" sz="2800" dirty="0" smtClean="0"/>
              <a:t>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/>
              <a:t>Peer </a:t>
            </a:r>
            <a:r>
              <a:rPr lang="en-US" sz="2400" dirty="0"/>
              <a:t>review project on Government </a:t>
            </a:r>
            <a:r>
              <a:rPr lang="en-US" sz="2400" dirty="0" smtClean="0"/>
              <a:t>Accounts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mprove </a:t>
            </a:r>
            <a:r>
              <a:rPr lang="en-US" sz="2400" dirty="0"/>
              <a:t>public </a:t>
            </a:r>
            <a:r>
              <a:rPr lang="en-US" sz="2400" dirty="0" smtClean="0"/>
              <a:t>governance</a:t>
            </a:r>
          </a:p>
          <a:p>
            <a:pPr marL="1314450" lvl="2" indent="-457200" algn="just">
              <a:buFont typeface="Wingdings" panose="05000000000000000000" pitchFamily="2" charset="2"/>
              <a:buChar char="ü"/>
            </a:pPr>
            <a:r>
              <a:rPr lang="en-US" dirty="0"/>
              <a:t>Analytical Reference Guidebook on </a:t>
            </a:r>
            <a:r>
              <a:rPr lang="en-US" dirty="0" smtClean="0"/>
              <a:t>Governance</a:t>
            </a:r>
          </a:p>
          <a:p>
            <a:pPr marL="1314450" lvl="2" indent="-457200" algn="just">
              <a:buFont typeface="Wingdings" panose="05000000000000000000" pitchFamily="2" charset="2"/>
              <a:buChar char="ü"/>
            </a:pPr>
            <a:r>
              <a:rPr lang="en-US" dirty="0"/>
              <a:t>International Guide to Good </a:t>
            </a:r>
            <a:r>
              <a:rPr lang="en-US" dirty="0" smtClean="0"/>
              <a:t>Practices</a:t>
            </a:r>
          </a:p>
          <a:p>
            <a:pPr marL="1314450" lvl="2" indent="-457200" algn="just">
              <a:buFont typeface="Wingdings" panose="05000000000000000000" pitchFamily="2" charset="2"/>
              <a:buChar char="ü"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theoretical models and good international practices</a:t>
            </a:r>
            <a:endParaRPr lang="pt-BR" altLang="pt-BR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19775" y="312738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Relationship </a:t>
            </a:r>
            <a:r>
              <a:rPr lang="en-US" sz="2800" dirty="0"/>
              <a:t>with multilateral development agencies</a:t>
            </a:r>
            <a:endParaRPr lang="pt-BR" sz="2800" b="1" dirty="0"/>
          </a:p>
        </p:txBody>
      </p:sp>
      <p:sp>
        <p:nvSpPr>
          <p:cNvPr id="2" name="AutoShape 2" descr="Resultado de imagem para intos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ntos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12" descr="http://pt.ovtt.org/sites/default/files/logo.OECD_TEXT_20cm_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875376" cy="88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Conteúdo 2"/>
          <p:cNvSpPr>
            <a:spLocks noGrp="1"/>
          </p:cNvSpPr>
          <p:nvPr>
            <p:ph idx="1"/>
          </p:nvPr>
        </p:nvSpPr>
        <p:spPr>
          <a:xfrm>
            <a:off x="612775" y="2492896"/>
            <a:ext cx="7775648" cy="41764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P</a:t>
            </a:r>
            <a:r>
              <a:rPr lang="en-US" sz="2800" dirty="0" smtClean="0"/>
              <a:t>resident </a:t>
            </a:r>
            <a:r>
              <a:rPr lang="en-US" sz="2800" dirty="0"/>
              <a:t>of OLACEFS from 2013 to </a:t>
            </a:r>
            <a:r>
              <a:rPr lang="en-US" sz="2800" dirty="0" smtClean="0"/>
              <a:t>2015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/>
              <a:t>Coordinated Audit conducted in Latin American Preservation </a:t>
            </a:r>
            <a:r>
              <a:rPr lang="en-US" sz="2800" dirty="0" smtClean="0"/>
              <a:t>Areas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12 countries: Argentina, </a:t>
            </a:r>
            <a:r>
              <a:rPr lang="pt-BR" sz="2800" dirty="0" err="1"/>
              <a:t>Bolivia</a:t>
            </a:r>
            <a:r>
              <a:rPr lang="pt-BR" sz="2800" dirty="0"/>
              <a:t>, </a:t>
            </a:r>
            <a:r>
              <a:rPr lang="pt-BR" sz="2800" dirty="0" err="1"/>
              <a:t>Brazil</a:t>
            </a:r>
            <a:r>
              <a:rPr lang="pt-BR" sz="2800" dirty="0"/>
              <a:t>, </a:t>
            </a:r>
            <a:r>
              <a:rPr lang="pt-BR" sz="2800" dirty="0" err="1"/>
              <a:t>Colombia</a:t>
            </a:r>
            <a:r>
              <a:rPr lang="pt-BR" sz="2800" dirty="0"/>
              <a:t>, Costa Rica, El Salvador, </a:t>
            </a:r>
            <a:r>
              <a:rPr lang="pt-BR" sz="2800" dirty="0" err="1"/>
              <a:t>Ecuador</a:t>
            </a:r>
            <a:r>
              <a:rPr lang="pt-BR" sz="2800" dirty="0"/>
              <a:t>, Honduras, </a:t>
            </a:r>
            <a:r>
              <a:rPr lang="pt-BR" sz="2800" dirty="0" err="1"/>
              <a:t>Mexico</a:t>
            </a:r>
            <a:r>
              <a:rPr lang="pt-BR" sz="2800" dirty="0"/>
              <a:t>, </a:t>
            </a:r>
            <a:r>
              <a:rPr lang="pt-BR" sz="2800" dirty="0" err="1"/>
              <a:t>Paraguay</a:t>
            </a:r>
            <a:r>
              <a:rPr lang="pt-BR" sz="2800" dirty="0"/>
              <a:t>, Peru </a:t>
            </a:r>
            <a:r>
              <a:rPr lang="pt-BR" sz="2800" dirty="0" err="1"/>
              <a:t>and</a:t>
            </a:r>
            <a:r>
              <a:rPr lang="pt-BR" sz="2800" dirty="0"/>
              <a:t> Venezuela.</a:t>
            </a:r>
            <a:endParaRPr lang="pt-BR" altLang="pt-BR" sz="2600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smtClean="0"/>
              <a:t>Participation </a:t>
            </a:r>
            <a:r>
              <a:rPr lang="en-US" sz="4400" dirty="0"/>
              <a:t>in regional institutions</a:t>
            </a:r>
            <a:endParaRPr lang="pt-BR" sz="4400" b="1" dirty="0"/>
          </a:p>
        </p:txBody>
      </p:sp>
      <p:sp>
        <p:nvSpPr>
          <p:cNvPr id="2" name="AutoShape 2" descr="Resultado de imagem para intos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ntos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8" descr="http://www.olacefs.com/wp-content/uploads/2014/12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2547277" cy="12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23528" y="98506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smtClean="0"/>
              <a:t>Participation </a:t>
            </a:r>
            <a:r>
              <a:rPr lang="en-US" sz="4400" dirty="0"/>
              <a:t>in regional institutions</a:t>
            </a:r>
            <a:endParaRPr lang="pt-BR" sz="4400" b="1" dirty="0"/>
          </a:p>
        </p:txBody>
      </p:sp>
      <p:sp>
        <p:nvSpPr>
          <p:cNvPr id="2" name="AutoShape 2" descr="Resultado de imagem para intos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ntos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53642"/>
            <a:ext cx="8858037" cy="60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41764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Define </a:t>
            </a:r>
            <a:r>
              <a:rPr lang="en-US" sz="2800" dirty="0"/>
              <a:t>a general governance index to federal, state and local agencies and </a:t>
            </a:r>
            <a:r>
              <a:rPr lang="en-US" sz="2800" dirty="0" smtClean="0"/>
              <a:t>organizations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Based </a:t>
            </a:r>
            <a:r>
              <a:rPr lang="en-US" sz="2800" dirty="0"/>
              <a:t>on the Basic Governance Reference Guidebook </a:t>
            </a:r>
            <a:endParaRPr lang="en-US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7 </a:t>
            </a:r>
            <a:r>
              <a:rPr lang="en-US" sz="2800" dirty="0"/>
              <a:t>thousand public administration organizations were </a:t>
            </a:r>
            <a:r>
              <a:rPr lang="en-US" sz="2800" dirty="0" smtClean="0"/>
              <a:t>interviewed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based on three governance mechanisms </a:t>
            </a:r>
            <a:r>
              <a:rPr lang="en-US" b="1" dirty="0"/>
              <a:t>– leadership, strategy and </a:t>
            </a:r>
            <a:r>
              <a:rPr lang="en-US" b="1" dirty="0" smtClean="0"/>
              <a:t>control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altLang="pt-BR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19775" y="312738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3600" b="1" u="sng" dirty="0"/>
              <a:t>Public Governance Index in Brazil - IGG</a:t>
            </a:r>
            <a:endParaRPr lang="pt-BR" sz="3600" dirty="0"/>
          </a:p>
        </p:txBody>
      </p:sp>
      <p:sp>
        <p:nvSpPr>
          <p:cNvPr id="2" name="AutoShape 2" descr="Resultado de imagem para intos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intos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1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B7C97E6-2B02-47B5-98F8-C61D9817CE4D}" type="slidenum">
              <a:rPr lang="pt-BR" altLang="pt-BR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84414"/>
            <a:ext cx="8690084" cy="72008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sz="4000" b="1" u="sng" dirty="0"/>
              <a:t>Public Governance Index in Brazil - IGG</a:t>
            </a:r>
            <a:endParaRPr lang="pt-BR" sz="4000" dirty="0"/>
          </a:p>
        </p:txBody>
      </p:sp>
      <p:graphicFrame>
        <p:nvGraphicFramePr>
          <p:cNvPr id="5" name="IGG3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22607"/>
              </p:ext>
            </p:extLst>
          </p:nvPr>
        </p:nvGraphicFramePr>
        <p:xfrm>
          <a:off x="425730" y="1412776"/>
          <a:ext cx="8341664" cy="469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827584" y="980728"/>
            <a:ext cx="17281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Initial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491880" y="989112"/>
            <a:ext cx="172819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Intermediate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372200" y="989112"/>
            <a:ext cx="172819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Expert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7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"/>
        <a:cs typeface="Lucida Sans Unicode"/>
      </a:majorFont>
      <a:minorFont>
        <a:latin typeface="Gill Sans MT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8841</TotalTime>
  <Words>1080</Words>
  <Application>Microsoft Office PowerPoint</Application>
  <PresentationFormat>Apresentação na tela (4:3)</PresentationFormat>
  <Paragraphs>118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Tema do Office</vt:lpstr>
      <vt:lpstr>2_Tema do Office</vt:lpstr>
      <vt:lpstr>The Federal Court of Accounts of Brazil Presentation of a new member of the WG KNI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you! </vt:lpstr>
    </vt:vector>
  </TitlesOfParts>
  <Company>TCU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Claudio Sarian</cp:lastModifiedBy>
  <cp:revision>816</cp:revision>
  <cp:lastPrinted>2015-05-26T17:32:08Z</cp:lastPrinted>
  <dcterms:created xsi:type="dcterms:W3CDTF">2012-01-19T13:05:04Z</dcterms:created>
  <dcterms:modified xsi:type="dcterms:W3CDTF">2016-04-26T13:32:20Z</dcterms:modified>
</cp:coreProperties>
</file>