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6" r:id="rId6"/>
    <p:sldMasterId id="2147483660" r:id="rId7"/>
    <p:sldMasterId id="2147483672" r:id="rId8"/>
  </p:sldMasterIdLst>
  <p:notesMasterIdLst>
    <p:notesMasterId r:id="rId20"/>
  </p:notesMasterIdLst>
  <p:handoutMasterIdLst>
    <p:handoutMasterId r:id="rId21"/>
  </p:handoutMasterIdLst>
  <p:sldIdLst>
    <p:sldId id="256" r:id="rId9"/>
    <p:sldId id="314" r:id="rId10"/>
    <p:sldId id="315" r:id="rId11"/>
    <p:sldId id="316" r:id="rId12"/>
    <p:sldId id="317" r:id="rId13"/>
    <p:sldId id="318" r:id="rId14"/>
    <p:sldId id="319" r:id="rId15"/>
    <p:sldId id="320" r:id="rId16"/>
    <p:sldId id="321" r:id="rId17"/>
    <p:sldId id="322" r:id="rId18"/>
    <p:sldId id="312" r:id="rId19"/>
  </p:sldIdLst>
  <p:sldSz cx="9144000" cy="5715000" type="screen16x10"/>
  <p:notesSz cx="6888163" cy="100203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A6C0"/>
    <a:srgbClr val="D768FF"/>
    <a:srgbClr val="F5DE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780" y="-798"/>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84870" cy="501015"/>
          </a:xfrm>
          <a:prstGeom prst="rect">
            <a:avLst/>
          </a:prstGeom>
        </p:spPr>
        <p:txBody>
          <a:bodyPr vert="horz" lIns="92437" tIns="46218" rIns="92437" bIns="46218" rtlCol="0"/>
          <a:lstStyle>
            <a:lvl1pPr algn="l">
              <a:defRPr sz="1200"/>
            </a:lvl1pPr>
          </a:lstStyle>
          <a:p>
            <a:endParaRPr lang="ru-RU"/>
          </a:p>
        </p:txBody>
      </p:sp>
      <p:sp>
        <p:nvSpPr>
          <p:cNvPr id="3" name="Дата 2"/>
          <p:cNvSpPr>
            <a:spLocks noGrp="1"/>
          </p:cNvSpPr>
          <p:nvPr>
            <p:ph type="dt" sz="quarter" idx="1"/>
          </p:nvPr>
        </p:nvSpPr>
        <p:spPr>
          <a:xfrm>
            <a:off x="3901699" y="0"/>
            <a:ext cx="2984870" cy="501015"/>
          </a:xfrm>
          <a:prstGeom prst="rect">
            <a:avLst/>
          </a:prstGeom>
        </p:spPr>
        <p:txBody>
          <a:bodyPr vert="horz" lIns="92437" tIns="46218" rIns="92437" bIns="46218" rtlCol="0"/>
          <a:lstStyle>
            <a:lvl1pPr algn="r">
              <a:defRPr sz="1200"/>
            </a:lvl1pPr>
          </a:lstStyle>
          <a:p>
            <a:fld id="{EFF0D6B1-248E-5848-A9D8-460E48B51439}" type="datetimeFigureOut">
              <a:rPr lang="ru-RU" smtClean="0"/>
              <a:pPr/>
              <a:t>25.04.2016</a:t>
            </a:fld>
            <a:endParaRPr lang="ru-RU"/>
          </a:p>
        </p:txBody>
      </p:sp>
      <p:sp>
        <p:nvSpPr>
          <p:cNvPr id="4" name="Нижний колонтитул 3"/>
          <p:cNvSpPr>
            <a:spLocks noGrp="1"/>
          </p:cNvSpPr>
          <p:nvPr>
            <p:ph type="ftr" sz="quarter" idx="2"/>
          </p:nvPr>
        </p:nvSpPr>
        <p:spPr>
          <a:xfrm>
            <a:off x="1" y="9517547"/>
            <a:ext cx="2984870" cy="501015"/>
          </a:xfrm>
          <a:prstGeom prst="rect">
            <a:avLst/>
          </a:prstGeom>
        </p:spPr>
        <p:txBody>
          <a:bodyPr vert="horz" lIns="92437" tIns="46218" rIns="92437" bIns="46218" rtlCol="0" anchor="b"/>
          <a:lstStyle>
            <a:lvl1pPr algn="l">
              <a:defRPr sz="1200"/>
            </a:lvl1pPr>
          </a:lstStyle>
          <a:p>
            <a:endParaRPr lang="ru-RU"/>
          </a:p>
        </p:txBody>
      </p:sp>
      <p:sp>
        <p:nvSpPr>
          <p:cNvPr id="5" name="Номер слайда 4"/>
          <p:cNvSpPr>
            <a:spLocks noGrp="1"/>
          </p:cNvSpPr>
          <p:nvPr>
            <p:ph type="sldNum" sz="quarter" idx="3"/>
          </p:nvPr>
        </p:nvSpPr>
        <p:spPr>
          <a:xfrm>
            <a:off x="3901699" y="9517547"/>
            <a:ext cx="2984870" cy="501015"/>
          </a:xfrm>
          <a:prstGeom prst="rect">
            <a:avLst/>
          </a:prstGeom>
        </p:spPr>
        <p:txBody>
          <a:bodyPr vert="horz" lIns="92437" tIns="46218" rIns="92437" bIns="46218" rtlCol="0" anchor="b"/>
          <a:lstStyle>
            <a:lvl1pPr algn="r">
              <a:defRPr sz="1200"/>
            </a:lvl1pPr>
          </a:lstStyle>
          <a:p>
            <a:fld id="{E9B9281C-3E93-7446-B859-95EC807E5B3B}" type="slidenum">
              <a:rPr lang="ru-RU" smtClean="0"/>
              <a:pPr/>
              <a:t>‹#›</a:t>
            </a:fld>
            <a:endParaRPr lang="ru-RU"/>
          </a:p>
        </p:txBody>
      </p:sp>
    </p:spTree>
    <p:extLst>
      <p:ext uri="{BB962C8B-B14F-4D97-AF65-F5344CB8AC3E}">
        <p14:creationId xmlns:p14="http://schemas.microsoft.com/office/powerpoint/2010/main" val="2388120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84870" cy="501015"/>
          </a:xfrm>
          <a:prstGeom prst="rect">
            <a:avLst/>
          </a:prstGeom>
        </p:spPr>
        <p:txBody>
          <a:bodyPr vert="horz" lIns="92437" tIns="46218" rIns="92437" bIns="46218" rtlCol="0"/>
          <a:lstStyle>
            <a:lvl1pPr algn="l">
              <a:defRPr sz="1200"/>
            </a:lvl1pPr>
          </a:lstStyle>
          <a:p>
            <a:endParaRPr lang="ru-RU"/>
          </a:p>
        </p:txBody>
      </p:sp>
      <p:sp>
        <p:nvSpPr>
          <p:cNvPr id="3" name="Дата 2"/>
          <p:cNvSpPr>
            <a:spLocks noGrp="1"/>
          </p:cNvSpPr>
          <p:nvPr>
            <p:ph type="dt" idx="1"/>
          </p:nvPr>
        </p:nvSpPr>
        <p:spPr>
          <a:xfrm>
            <a:off x="3901699" y="0"/>
            <a:ext cx="2984870" cy="501015"/>
          </a:xfrm>
          <a:prstGeom prst="rect">
            <a:avLst/>
          </a:prstGeom>
        </p:spPr>
        <p:txBody>
          <a:bodyPr vert="horz" lIns="92437" tIns="46218" rIns="92437" bIns="46218" rtlCol="0"/>
          <a:lstStyle>
            <a:lvl1pPr algn="r">
              <a:defRPr sz="1200"/>
            </a:lvl1pPr>
          </a:lstStyle>
          <a:p>
            <a:fld id="{48E3E501-3C54-4E46-8342-EA18D6ADB403}" type="datetimeFigureOut">
              <a:rPr lang="ru-RU" smtClean="0"/>
              <a:pPr/>
              <a:t>25.04.2016</a:t>
            </a:fld>
            <a:endParaRPr lang="ru-RU"/>
          </a:p>
        </p:txBody>
      </p:sp>
      <p:sp>
        <p:nvSpPr>
          <p:cNvPr id="4" name="Образ слайда 3"/>
          <p:cNvSpPr>
            <a:spLocks noGrp="1" noRot="1" noChangeAspect="1"/>
          </p:cNvSpPr>
          <p:nvPr>
            <p:ph type="sldImg" idx="2"/>
          </p:nvPr>
        </p:nvSpPr>
        <p:spPr>
          <a:xfrm>
            <a:off x="438150" y="750888"/>
            <a:ext cx="6011863" cy="3757612"/>
          </a:xfrm>
          <a:prstGeom prst="rect">
            <a:avLst/>
          </a:prstGeom>
          <a:noFill/>
          <a:ln w="12700">
            <a:solidFill>
              <a:prstClr val="black"/>
            </a:solidFill>
          </a:ln>
        </p:spPr>
        <p:txBody>
          <a:bodyPr vert="horz" lIns="92437" tIns="46218" rIns="92437" bIns="4621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2437" tIns="46218" rIns="92437" bIns="46218"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517547"/>
            <a:ext cx="2984870" cy="501015"/>
          </a:xfrm>
          <a:prstGeom prst="rect">
            <a:avLst/>
          </a:prstGeom>
        </p:spPr>
        <p:txBody>
          <a:bodyPr vert="horz" lIns="92437" tIns="46218" rIns="92437" bIns="46218" rtlCol="0" anchor="b"/>
          <a:lstStyle>
            <a:lvl1pPr algn="l">
              <a:defRPr sz="1200"/>
            </a:lvl1pPr>
          </a:lstStyle>
          <a:p>
            <a:endParaRPr lang="ru-RU"/>
          </a:p>
        </p:txBody>
      </p:sp>
      <p:sp>
        <p:nvSpPr>
          <p:cNvPr id="7" name="Номер слайда 6"/>
          <p:cNvSpPr>
            <a:spLocks noGrp="1"/>
          </p:cNvSpPr>
          <p:nvPr>
            <p:ph type="sldNum" sz="quarter" idx="5"/>
          </p:nvPr>
        </p:nvSpPr>
        <p:spPr>
          <a:xfrm>
            <a:off x="3901699" y="9517547"/>
            <a:ext cx="2984870" cy="501015"/>
          </a:xfrm>
          <a:prstGeom prst="rect">
            <a:avLst/>
          </a:prstGeom>
        </p:spPr>
        <p:txBody>
          <a:bodyPr vert="horz" lIns="92437" tIns="46218" rIns="92437" bIns="46218" rtlCol="0" anchor="b"/>
          <a:lstStyle>
            <a:lvl1pPr algn="r">
              <a:defRPr sz="1200"/>
            </a:lvl1pPr>
          </a:lstStyle>
          <a:p>
            <a:fld id="{9671DC05-44F7-6040-AAB9-2752DF9A090C}" type="slidenum">
              <a:rPr lang="ru-RU" smtClean="0"/>
              <a:pPr/>
              <a:t>‹#›</a:t>
            </a:fld>
            <a:endParaRPr lang="ru-RU"/>
          </a:p>
        </p:txBody>
      </p:sp>
    </p:spTree>
    <p:extLst>
      <p:ext uri="{BB962C8B-B14F-4D97-AF65-F5344CB8AC3E}">
        <p14:creationId xmlns:p14="http://schemas.microsoft.com/office/powerpoint/2010/main" val="2293132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2</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11</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3</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4</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5</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6</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7</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8</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9</a:t>
            </a:fld>
            <a:endParaRPr lang="ru-RU"/>
          </a:p>
        </p:txBody>
      </p:sp>
    </p:spTree>
    <p:extLst>
      <p:ext uri="{BB962C8B-B14F-4D97-AF65-F5344CB8AC3E}">
        <p14:creationId xmlns:p14="http://schemas.microsoft.com/office/powerpoint/2010/main" val="2411798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750888"/>
            <a:ext cx="6011863" cy="3757612"/>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71DC05-44F7-6040-AAB9-2752DF9A090C}" type="slidenum">
              <a:rPr lang="ru-RU" smtClean="0"/>
              <a:pPr/>
              <a:t>10</a:t>
            </a:fld>
            <a:endParaRPr lang="ru-RU"/>
          </a:p>
        </p:txBody>
      </p:sp>
    </p:spTree>
    <p:extLst>
      <p:ext uri="{BB962C8B-B14F-4D97-AF65-F5344CB8AC3E}">
        <p14:creationId xmlns:p14="http://schemas.microsoft.com/office/powerpoint/2010/main" val="241179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98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333640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2" y="227013"/>
            <a:ext cx="3008313" cy="96837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187466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000502"/>
            <a:ext cx="5486400" cy="4730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3577"/>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642670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561431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4876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4876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405411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751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Вертик. загол. и тек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818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774825"/>
            <a:ext cx="7772400" cy="1225550"/>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5297488"/>
            <a:ext cx="2133600" cy="303212"/>
          </a:xfrm>
          <a:prstGeom prst="rect">
            <a:avLst/>
          </a:prstGeom>
        </p:spPr>
        <p:txBody>
          <a:bodyPr/>
          <a:lstStyle/>
          <a:p>
            <a:endParaRPr lang="ru-RU"/>
          </a:p>
        </p:txBody>
      </p:sp>
      <p:sp>
        <p:nvSpPr>
          <p:cNvPr id="5" name="Нижний колонтитул 4"/>
          <p:cNvSpPr>
            <a:spLocks noGrp="1"/>
          </p:cNvSpPr>
          <p:nvPr>
            <p:ph type="ftr" sz="quarter" idx="11"/>
          </p:nvPr>
        </p:nvSpPr>
        <p:spPr>
          <a:xfrm>
            <a:off x="3124200" y="5297488"/>
            <a:ext cx="2895600" cy="303212"/>
          </a:xfrm>
          <a:prstGeom prst="rect">
            <a:avLst/>
          </a:prstGeom>
        </p:spPr>
        <p:txBody>
          <a:bodyPr/>
          <a:lstStyle/>
          <a:p>
            <a:endParaRPr lang="ru-RU"/>
          </a:p>
        </p:txBody>
      </p:sp>
    </p:spTree>
    <p:extLst>
      <p:ext uri="{BB962C8B-B14F-4D97-AF65-F5344CB8AC3E}">
        <p14:creationId xmlns:p14="http://schemas.microsoft.com/office/powerpoint/2010/main" val="3964877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
        <p:nvSpPr>
          <p:cNvPr id="2" name="Номер слайда 5"/>
          <p:cNvSpPr>
            <a:spLocks noGrp="1"/>
          </p:cNvSpPr>
          <p:nvPr>
            <p:ph type="sldNum" sz="quarter" idx="4"/>
          </p:nvPr>
        </p:nvSpPr>
        <p:spPr>
          <a:xfrm>
            <a:off x="8851905" y="5260507"/>
            <a:ext cx="292099" cy="152399"/>
          </a:xfrm>
          <a:prstGeom prst="rect">
            <a:avLst/>
          </a:prstGeom>
          <a:solidFill>
            <a:srgbClr val="1CA6C0"/>
          </a:solidFill>
        </p:spPr>
        <p:txBody>
          <a:bodyPr vert="horz" lIns="91440" tIns="45720" rIns="91440" bIns="45720" rtlCol="0" anchor="ctr"/>
          <a:lstStyle>
            <a:lvl1pPr algn="r">
              <a:defRPr sz="700">
                <a:solidFill>
                  <a:srgbClr val="FFFFFF"/>
                </a:solidFill>
              </a:defRPr>
            </a:lvl1pPr>
          </a:lstStyle>
          <a:p>
            <a:fld id="{F30B3491-7829-0B43-81CB-F511179BC3A8}" type="slidenum">
              <a:rPr lang="ru-RU" smtClean="0"/>
              <a:pPr/>
              <a:t>‹#›</a:t>
            </a:fld>
            <a:endParaRPr lang="ru-RU" dirty="0"/>
          </a:p>
        </p:txBody>
      </p:sp>
    </p:spTree>
    <p:extLst>
      <p:ext uri="{BB962C8B-B14F-4D97-AF65-F5344CB8AC3E}">
        <p14:creationId xmlns:p14="http://schemas.microsoft.com/office/powerpoint/2010/main" val="82279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879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ертик. загол. и текс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7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774825"/>
            <a:ext cx="7772400" cy="12255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3525640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382542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3671888"/>
            <a:ext cx="7772400" cy="1135062"/>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525"/>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748125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3582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927"/>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1812927"/>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328040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BEF2294-1CAE-A244-BCA7-24FEAE970953}" type="slidenum">
              <a:rPr lang="ru-RU" smtClean="0"/>
              <a:pPr/>
              <a:t>‹#›</a:t>
            </a:fld>
            <a:endParaRPr lang="ru-RU"/>
          </a:p>
        </p:txBody>
      </p:sp>
    </p:spTree>
    <p:extLst>
      <p:ext uri="{BB962C8B-B14F-4D97-AF65-F5344CB8AC3E}">
        <p14:creationId xmlns:p14="http://schemas.microsoft.com/office/powerpoint/2010/main" val="2471337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4.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Изображение 6"/>
          <p:cNvPicPr>
            <a:picLocks noChangeAspect="1"/>
          </p:cNvPicPr>
          <p:nvPr userDrawn="1"/>
        </p:nvPicPr>
        <p:blipFill>
          <a:blip r:embed="rId5"/>
          <a:stretch>
            <a:fillRect/>
          </a:stretch>
        </p:blipFill>
        <p:spPr>
          <a:xfrm>
            <a:off x="-2" y="2"/>
            <a:ext cx="9144002" cy="5714999"/>
          </a:xfrm>
          <a:prstGeom prst="rect">
            <a:avLst/>
          </a:prstGeom>
        </p:spPr>
      </p:pic>
      <p:sp>
        <p:nvSpPr>
          <p:cNvPr id="9" name="Прямоугольник 8"/>
          <p:cNvSpPr/>
          <p:nvPr userDrawn="1"/>
        </p:nvSpPr>
        <p:spPr>
          <a:xfrm>
            <a:off x="1139315" y="126181"/>
            <a:ext cx="8004686"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Прямоугольник 9"/>
          <p:cNvSpPr/>
          <p:nvPr userDrawn="1"/>
        </p:nvSpPr>
        <p:spPr>
          <a:xfrm>
            <a:off x="-1" y="126181"/>
            <a:ext cx="1092625"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17" name="Изображение 16"/>
          <p:cNvPicPr>
            <a:picLocks noChangeAspect="1"/>
          </p:cNvPicPr>
          <p:nvPr userDrawn="1"/>
        </p:nvPicPr>
        <p:blipFill>
          <a:blip r:embed="rId6"/>
          <a:stretch>
            <a:fillRect/>
          </a:stretch>
        </p:blipFill>
        <p:spPr>
          <a:xfrm>
            <a:off x="8030673" y="191728"/>
            <a:ext cx="878587" cy="1012723"/>
          </a:xfrm>
          <a:prstGeom prst="rect">
            <a:avLst/>
          </a:prstGeom>
        </p:spPr>
      </p:pic>
      <p:sp>
        <p:nvSpPr>
          <p:cNvPr id="21" name="Номер слайда 5"/>
          <p:cNvSpPr txBox="1">
            <a:spLocks/>
          </p:cNvSpPr>
          <p:nvPr userDrawn="1"/>
        </p:nvSpPr>
        <p:spPr>
          <a:xfrm>
            <a:off x="8757270" y="5297489"/>
            <a:ext cx="386735" cy="200383"/>
          </a:xfrm>
          <a:prstGeom prst="rect">
            <a:avLst/>
          </a:prstGeom>
          <a:solidFill>
            <a:srgbClr val="1CA6C0"/>
          </a:solidFill>
        </p:spPr>
        <p:txBody>
          <a:bodyPr vert="horz" lIns="91440" tIns="45720" rIns="91440" bIns="45720" rtlCol="0" anchor="ctr"/>
          <a:lstStyle>
            <a:defPPr>
              <a:defRPr lang="ru-RU"/>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F2294-1CAE-A244-BCA7-24FEAE970953}" type="slidenum">
              <a:rPr lang="ru-RU" sz="1050" smtClean="0">
                <a:solidFill>
                  <a:schemeClr val="bg1"/>
                </a:solidFill>
              </a:rPr>
              <a:pPr/>
              <a:t>‹#›</a:t>
            </a:fld>
            <a:endParaRPr lang="ru-RU" dirty="0">
              <a:solidFill>
                <a:schemeClr val="bg1"/>
              </a:solidFill>
            </a:endParaRPr>
          </a:p>
        </p:txBody>
      </p:sp>
      <p:pic>
        <p:nvPicPr>
          <p:cNvPr id="2" name="Изображение 1"/>
          <p:cNvPicPr>
            <a:picLocks noChangeAspect="1"/>
          </p:cNvPicPr>
          <p:nvPr userDrawn="1"/>
        </p:nvPicPr>
        <p:blipFill>
          <a:blip r:embed="rId7"/>
          <a:stretch>
            <a:fillRect/>
          </a:stretch>
        </p:blipFill>
        <p:spPr>
          <a:xfrm>
            <a:off x="150763" y="358060"/>
            <a:ext cx="857043" cy="640201"/>
          </a:xfrm>
          <a:prstGeom prst="rect">
            <a:avLst/>
          </a:prstGeom>
        </p:spPr>
      </p:pic>
      <p:pic>
        <p:nvPicPr>
          <p:cNvPr id="12" name="Изображение 11"/>
          <p:cNvPicPr>
            <a:picLocks noChangeAspect="1"/>
          </p:cNvPicPr>
          <p:nvPr userDrawn="1"/>
        </p:nvPicPr>
        <p:blipFill>
          <a:blip r:embed="rId8">
            <a:duotone>
              <a:schemeClr val="bg2">
                <a:shade val="45000"/>
                <a:satMod val="135000"/>
              </a:schemeClr>
              <a:prstClr val="white"/>
            </a:duotone>
          </a:blip>
          <a:stretch>
            <a:fillRect/>
          </a:stretch>
        </p:blipFill>
        <p:spPr>
          <a:xfrm>
            <a:off x="524331" y="5191507"/>
            <a:ext cx="1169552" cy="308077"/>
          </a:xfrm>
          <a:prstGeom prst="rect">
            <a:avLst/>
          </a:prstGeom>
        </p:spPr>
      </p:pic>
      <p:pic>
        <p:nvPicPr>
          <p:cNvPr id="13" name="Изображение 12"/>
          <p:cNvPicPr>
            <a:picLocks noChangeAspect="1"/>
          </p:cNvPicPr>
          <p:nvPr userDrawn="1"/>
        </p:nvPicPr>
        <p:blipFill>
          <a:blip r:embed="rId9">
            <a:duotone>
              <a:schemeClr val="bg2">
                <a:shade val="45000"/>
                <a:satMod val="135000"/>
              </a:schemeClr>
              <a:prstClr val="white"/>
            </a:duotone>
          </a:blip>
          <a:stretch>
            <a:fillRect/>
          </a:stretch>
        </p:blipFill>
        <p:spPr>
          <a:xfrm>
            <a:off x="-1" y="5189276"/>
            <a:ext cx="479269" cy="310306"/>
          </a:xfrm>
          <a:prstGeom prst="rect">
            <a:avLst/>
          </a:prstGeom>
        </p:spPr>
      </p:pic>
    </p:spTree>
    <p:extLst>
      <p:ext uri="{BB962C8B-B14F-4D97-AF65-F5344CB8AC3E}">
        <p14:creationId xmlns:p14="http://schemas.microsoft.com/office/powerpoint/2010/main" val="306024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1BEF2294-1CAE-A244-BCA7-24FEAE970953}" type="slidenum">
              <a:rPr lang="ru-RU" smtClean="0"/>
              <a:pPr/>
              <a:t>‹#›</a:t>
            </a:fld>
            <a:endParaRPr lang="ru-RU"/>
          </a:p>
        </p:txBody>
      </p:sp>
    </p:spTree>
    <p:extLst>
      <p:ext uri="{BB962C8B-B14F-4D97-AF65-F5344CB8AC3E}">
        <p14:creationId xmlns:p14="http://schemas.microsoft.com/office/powerpoint/2010/main" val="17885046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Изображение 6"/>
          <p:cNvPicPr>
            <a:picLocks noChangeAspect="1"/>
          </p:cNvPicPr>
          <p:nvPr userDrawn="1"/>
        </p:nvPicPr>
        <p:blipFill>
          <a:blip r:embed="rId4"/>
          <a:stretch>
            <a:fillRect/>
          </a:stretch>
        </p:blipFill>
        <p:spPr>
          <a:xfrm>
            <a:off x="-2" y="2"/>
            <a:ext cx="9144002" cy="5714999"/>
          </a:xfrm>
          <a:prstGeom prst="rect">
            <a:avLst/>
          </a:prstGeom>
        </p:spPr>
      </p:pic>
      <p:sp>
        <p:nvSpPr>
          <p:cNvPr id="8" name="Прямоугольник 7"/>
          <p:cNvSpPr/>
          <p:nvPr userDrawn="1"/>
        </p:nvSpPr>
        <p:spPr>
          <a:xfrm>
            <a:off x="-2" y="1335548"/>
            <a:ext cx="9144002" cy="4162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9" name="Прямоугольник 18"/>
          <p:cNvSpPr/>
          <p:nvPr userDrawn="1"/>
        </p:nvSpPr>
        <p:spPr>
          <a:xfrm>
            <a:off x="1139315" y="126181"/>
            <a:ext cx="8004686"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0" name="Прямоугольник 19"/>
          <p:cNvSpPr/>
          <p:nvPr userDrawn="1"/>
        </p:nvSpPr>
        <p:spPr>
          <a:xfrm>
            <a:off x="-1" y="126181"/>
            <a:ext cx="1092625" cy="1152014"/>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2" name="Изображение 21"/>
          <p:cNvPicPr>
            <a:picLocks noChangeAspect="1"/>
          </p:cNvPicPr>
          <p:nvPr userDrawn="1"/>
        </p:nvPicPr>
        <p:blipFill>
          <a:blip r:embed="rId5"/>
          <a:stretch>
            <a:fillRect/>
          </a:stretch>
        </p:blipFill>
        <p:spPr>
          <a:xfrm>
            <a:off x="8030673" y="191728"/>
            <a:ext cx="878587" cy="1012723"/>
          </a:xfrm>
          <a:prstGeom prst="rect">
            <a:avLst/>
          </a:prstGeom>
        </p:spPr>
      </p:pic>
      <p:sp>
        <p:nvSpPr>
          <p:cNvPr id="23" name="Номер слайда 5"/>
          <p:cNvSpPr txBox="1">
            <a:spLocks/>
          </p:cNvSpPr>
          <p:nvPr userDrawn="1"/>
        </p:nvSpPr>
        <p:spPr>
          <a:xfrm>
            <a:off x="8757270" y="5297489"/>
            <a:ext cx="386735" cy="200383"/>
          </a:xfrm>
          <a:prstGeom prst="rect">
            <a:avLst/>
          </a:prstGeom>
          <a:solidFill>
            <a:srgbClr val="1CA6C0"/>
          </a:solidFill>
        </p:spPr>
        <p:txBody>
          <a:bodyPr vert="horz" lIns="91440" tIns="45720" rIns="91440" bIns="45720" rtlCol="0" anchor="ctr"/>
          <a:lstStyle>
            <a:defPPr>
              <a:defRPr lang="ru-RU"/>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EF2294-1CAE-A244-BCA7-24FEAE970953}" type="slidenum">
              <a:rPr lang="ru-RU" sz="1050" smtClean="0">
                <a:solidFill>
                  <a:schemeClr val="bg1"/>
                </a:solidFill>
              </a:rPr>
              <a:pPr/>
              <a:t>‹#›</a:t>
            </a:fld>
            <a:endParaRPr lang="ru-RU" dirty="0">
              <a:solidFill>
                <a:schemeClr val="bg1"/>
              </a:solidFill>
            </a:endParaRPr>
          </a:p>
        </p:txBody>
      </p:sp>
      <p:pic>
        <p:nvPicPr>
          <p:cNvPr id="9" name="Изображение 8"/>
          <p:cNvPicPr>
            <a:picLocks noChangeAspect="1"/>
          </p:cNvPicPr>
          <p:nvPr userDrawn="1"/>
        </p:nvPicPr>
        <p:blipFill>
          <a:blip r:embed="rId6"/>
          <a:stretch>
            <a:fillRect/>
          </a:stretch>
        </p:blipFill>
        <p:spPr>
          <a:xfrm>
            <a:off x="150763" y="358060"/>
            <a:ext cx="857043" cy="640201"/>
          </a:xfrm>
          <a:prstGeom prst="rect">
            <a:avLst/>
          </a:prstGeom>
        </p:spPr>
      </p:pic>
      <p:pic>
        <p:nvPicPr>
          <p:cNvPr id="10" name="Изображение 9"/>
          <p:cNvPicPr>
            <a:picLocks noChangeAspect="1"/>
          </p:cNvPicPr>
          <p:nvPr userDrawn="1"/>
        </p:nvPicPr>
        <p:blipFill>
          <a:blip r:embed="rId7">
            <a:duotone>
              <a:schemeClr val="bg2">
                <a:shade val="45000"/>
                <a:satMod val="135000"/>
              </a:schemeClr>
              <a:prstClr val="white"/>
            </a:duotone>
          </a:blip>
          <a:stretch>
            <a:fillRect/>
          </a:stretch>
        </p:blipFill>
        <p:spPr>
          <a:xfrm>
            <a:off x="516699" y="5194708"/>
            <a:ext cx="1146907" cy="302112"/>
          </a:xfrm>
          <a:prstGeom prst="rect">
            <a:avLst/>
          </a:prstGeom>
        </p:spPr>
      </p:pic>
      <p:pic>
        <p:nvPicPr>
          <p:cNvPr id="11" name="Изображение 10"/>
          <p:cNvPicPr>
            <a:picLocks noChangeAspect="1"/>
          </p:cNvPicPr>
          <p:nvPr userDrawn="1"/>
        </p:nvPicPr>
        <p:blipFill>
          <a:blip r:embed="rId8">
            <a:duotone>
              <a:schemeClr val="bg2">
                <a:shade val="45000"/>
                <a:satMod val="135000"/>
              </a:schemeClr>
              <a:prstClr val="white"/>
            </a:duotone>
          </a:blip>
          <a:stretch>
            <a:fillRect/>
          </a:stretch>
        </p:blipFill>
        <p:spPr>
          <a:xfrm>
            <a:off x="-2" y="5192522"/>
            <a:ext cx="469988" cy="304297"/>
          </a:xfrm>
          <a:prstGeom prst="rect">
            <a:avLst/>
          </a:prstGeom>
        </p:spPr>
      </p:pic>
    </p:spTree>
    <p:extLst>
      <p:ext uri="{BB962C8B-B14F-4D97-AF65-F5344CB8AC3E}">
        <p14:creationId xmlns:p14="http://schemas.microsoft.com/office/powerpoint/2010/main" val="516634680"/>
      </p:ext>
    </p:extLst>
  </p:cSld>
  <p:clrMap bg1="lt1" tx1="dk1" bg2="lt2" tx2="dk2" accent1="accent1" accent2="accent2" accent3="accent3" accent4="accent4" accent5="accent5" accent6="accent6" hlink="hlink" folHlink="folHlink"/>
  <p:sldLayoutIdLst>
    <p:sldLayoutId id="2147483662" r:id="rId1"/>
    <p:sldLayoutId id="2147483671"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Изображение 6"/>
          <p:cNvPicPr>
            <a:picLocks noChangeAspect="1"/>
          </p:cNvPicPr>
          <p:nvPr userDrawn="1"/>
        </p:nvPicPr>
        <p:blipFill>
          <a:blip r:embed="rId4"/>
          <a:stretch>
            <a:fillRect/>
          </a:stretch>
        </p:blipFill>
        <p:spPr>
          <a:xfrm>
            <a:off x="-2" y="2"/>
            <a:ext cx="9144002" cy="5714999"/>
          </a:xfrm>
          <a:prstGeom prst="rect">
            <a:avLst/>
          </a:prstGeom>
        </p:spPr>
      </p:pic>
      <p:sp>
        <p:nvSpPr>
          <p:cNvPr id="17" name="Прямоугольник 16"/>
          <p:cNvSpPr/>
          <p:nvPr userDrawn="1"/>
        </p:nvSpPr>
        <p:spPr>
          <a:xfrm>
            <a:off x="1139315" y="126182"/>
            <a:ext cx="8004686" cy="2315497"/>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a:off x="-1" y="126182"/>
            <a:ext cx="1092625" cy="2315497"/>
          </a:xfrm>
          <a:prstGeom prst="rect">
            <a:avLst/>
          </a:prstGeom>
          <a:solidFill>
            <a:srgbClr val="1AA9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0" name="Изображение 19"/>
          <p:cNvPicPr>
            <a:picLocks noChangeAspect="1"/>
          </p:cNvPicPr>
          <p:nvPr userDrawn="1"/>
        </p:nvPicPr>
        <p:blipFill>
          <a:blip r:embed="rId5"/>
          <a:stretch>
            <a:fillRect/>
          </a:stretch>
        </p:blipFill>
        <p:spPr>
          <a:xfrm>
            <a:off x="7808455" y="354271"/>
            <a:ext cx="1100805" cy="1268867"/>
          </a:xfrm>
          <a:prstGeom prst="rect">
            <a:avLst/>
          </a:prstGeom>
        </p:spPr>
      </p:pic>
      <p:pic>
        <p:nvPicPr>
          <p:cNvPr id="11" name="Изображение 10"/>
          <p:cNvPicPr>
            <a:picLocks noChangeAspect="1"/>
          </p:cNvPicPr>
          <p:nvPr userDrawn="1"/>
        </p:nvPicPr>
        <p:blipFill>
          <a:blip r:embed="rId6"/>
          <a:stretch>
            <a:fillRect/>
          </a:stretch>
        </p:blipFill>
        <p:spPr>
          <a:xfrm>
            <a:off x="150763" y="358060"/>
            <a:ext cx="857043" cy="640201"/>
          </a:xfrm>
          <a:prstGeom prst="rect">
            <a:avLst/>
          </a:prstGeom>
        </p:spPr>
      </p:pic>
      <p:pic>
        <p:nvPicPr>
          <p:cNvPr id="14" name="Изображение 13"/>
          <p:cNvPicPr>
            <a:picLocks noChangeAspect="1"/>
          </p:cNvPicPr>
          <p:nvPr userDrawn="1"/>
        </p:nvPicPr>
        <p:blipFill>
          <a:blip r:embed="rId7">
            <a:duotone>
              <a:schemeClr val="bg2">
                <a:shade val="45000"/>
                <a:satMod val="135000"/>
              </a:schemeClr>
              <a:prstClr val="white"/>
            </a:duotone>
          </a:blip>
          <a:stretch>
            <a:fillRect/>
          </a:stretch>
        </p:blipFill>
        <p:spPr>
          <a:xfrm>
            <a:off x="7182930" y="4848164"/>
            <a:ext cx="1961075" cy="516576"/>
          </a:xfrm>
          <a:prstGeom prst="rect">
            <a:avLst/>
          </a:prstGeom>
        </p:spPr>
      </p:pic>
      <p:pic>
        <p:nvPicPr>
          <p:cNvPr id="15" name="Изображение 14"/>
          <p:cNvPicPr>
            <a:picLocks noChangeAspect="1"/>
          </p:cNvPicPr>
          <p:nvPr userDrawn="1"/>
        </p:nvPicPr>
        <p:blipFill>
          <a:blip r:embed="rId8">
            <a:duotone>
              <a:schemeClr val="bg2">
                <a:shade val="45000"/>
                <a:satMod val="135000"/>
              </a:schemeClr>
              <a:prstClr val="white"/>
            </a:duotone>
          </a:blip>
          <a:stretch>
            <a:fillRect/>
          </a:stretch>
        </p:blipFill>
        <p:spPr>
          <a:xfrm>
            <a:off x="6313751" y="4852619"/>
            <a:ext cx="803626" cy="520313"/>
          </a:xfrm>
          <a:prstGeom prst="rect">
            <a:avLst/>
          </a:prstGeom>
        </p:spPr>
      </p:pic>
    </p:spTree>
    <p:extLst>
      <p:ext uri="{BB962C8B-B14F-4D97-AF65-F5344CB8AC3E}">
        <p14:creationId xmlns:p14="http://schemas.microsoft.com/office/powerpoint/2010/main" val="4133292219"/>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8797" y="465222"/>
            <a:ext cx="6033334" cy="369332"/>
          </a:xfrm>
          <a:prstGeom prst="rect">
            <a:avLst/>
          </a:prstGeom>
        </p:spPr>
        <p:txBody>
          <a:bodyPr wrap="square">
            <a:spAutoFit/>
          </a:bodyPr>
          <a:lstStyle/>
          <a:p>
            <a:pPr algn="ctr">
              <a:spcBef>
                <a:spcPct val="20000"/>
              </a:spcBef>
              <a:buClr>
                <a:srgbClr val="F9F9F9"/>
              </a:buClr>
              <a:buSzPct val="65000"/>
            </a:pPr>
            <a:r>
              <a:rPr lang="en-US" b="1" dirty="0" smtClean="0">
                <a:solidFill>
                  <a:srgbClr val="FFFFFF"/>
                </a:solidFill>
                <a:latin typeface="+mj-lt"/>
                <a:cs typeface="PT Sans"/>
              </a:rPr>
              <a:t> INTOSAI WORKING GROUP ON KEY NATIONAL INDICATORS</a:t>
            </a:r>
            <a:endParaRPr lang="ru-RU" b="1" dirty="0">
              <a:solidFill>
                <a:srgbClr val="FFFFFF"/>
              </a:solidFill>
              <a:latin typeface="+mj-lt"/>
              <a:cs typeface="PT Sans"/>
            </a:endParaRPr>
          </a:p>
        </p:txBody>
      </p:sp>
      <p:sp>
        <p:nvSpPr>
          <p:cNvPr id="3" name="Заголовок 1"/>
          <p:cNvSpPr txBox="1">
            <a:spLocks/>
          </p:cNvSpPr>
          <p:nvPr/>
        </p:nvSpPr>
        <p:spPr>
          <a:xfrm>
            <a:off x="1488798" y="2621957"/>
            <a:ext cx="7655203" cy="210462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700" b="1" dirty="0" smtClean="0">
              <a:solidFill>
                <a:schemeClr val="tx1">
                  <a:lumMod val="50000"/>
                  <a:lumOff val="50000"/>
                </a:schemeClr>
              </a:solidFill>
              <a:cs typeface="PT Sans"/>
            </a:endParaRPr>
          </a:p>
          <a:p>
            <a:pPr algn="l"/>
            <a:r>
              <a:rPr lang="en-US" sz="2700" b="1" dirty="0" smtClean="0">
                <a:solidFill>
                  <a:schemeClr val="tx1">
                    <a:lumMod val="50000"/>
                    <a:lumOff val="50000"/>
                  </a:schemeClr>
                </a:solidFill>
                <a:cs typeface="PT Sans"/>
              </a:rPr>
              <a:t>ON PRACTICAL USE OF “KEY NATIONAL INDICATORS: GUIDANCE FOR SUPREME AUDIT INSTITUTIONS”</a:t>
            </a:r>
            <a:endParaRPr lang="en-US" sz="1700" b="1" dirty="0" smtClean="0">
              <a:solidFill>
                <a:schemeClr val="tx1">
                  <a:lumMod val="50000"/>
                  <a:lumOff val="50000"/>
                </a:schemeClr>
              </a:solidFill>
              <a:cs typeface="PT Sans"/>
            </a:endParaRPr>
          </a:p>
          <a:p>
            <a:pPr algn="l"/>
            <a:endParaRPr lang="en-US" sz="1700" b="1" dirty="0" smtClean="0">
              <a:solidFill>
                <a:srgbClr val="1CA6C0"/>
              </a:solidFill>
              <a:cs typeface="PT Sans"/>
            </a:endParaRPr>
          </a:p>
          <a:p>
            <a:pPr algn="l"/>
            <a:endParaRPr lang="en-US" sz="1700" b="1" dirty="0" smtClean="0">
              <a:solidFill>
                <a:srgbClr val="1CA6C0"/>
              </a:solidFill>
              <a:cs typeface="PT Sans"/>
            </a:endParaRPr>
          </a:p>
          <a:p>
            <a:pPr algn="l"/>
            <a:endParaRPr lang="en-US" sz="1700" b="1" dirty="0">
              <a:solidFill>
                <a:srgbClr val="1CA6C0"/>
              </a:solidFill>
              <a:cs typeface="PT Sans"/>
            </a:endParaRPr>
          </a:p>
          <a:p>
            <a:pPr algn="l"/>
            <a:r>
              <a:rPr lang="en-US" sz="2700" b="1" dirty="0" smtClean="0">
                <a:solidFill>
                  <a:srgbClr val="1CA6C0"/>
                </a:solidFill>
                <a:cs typeface="PT Sans"/>
              </a:rPr>
              <a:t>Mr. Dmitry </a:t>
            </a:r>
            <a:r>
              <a:rPr lang="en-US" sz="2700" b="1" dirty="0" err="1" smtClean="0">
                <a:solidFill>
                  <a:srgbClr val="1CA6C0"/>
                </a:solidFill>
                <a:cs typeface="PT Sans"/>
              </a:rPr>
              <a:t>Zaytsev</a:t>
            </a:r>
            <a:r>
              <a:rPr lang="id-ID" sz="2700" b="1" dirty="0" smtClean="0">
                <a:solidFill>
                  <a:srgbClr val="1CA6C0"/>
                </a:solidFill>
                <a:cs typeface="PT Sans"/>
              </a:rPr>
              <a:t> </a:t>
            </a:r>
            <a:endParaRPr lang="ru-RU" sz="2700" b="1" dirty="0" smtClean="0">
              <a:solidFill>
                <a:srgbClr val="1CA6C0"/>
              </a:solidFill>
              <a:cs typeface="PT Sans"/>
            </a:endParaRPr>
          </a:p>
          <a:p>
            <a:pPr algn="l"/>
            <a:endParaRPr lang="ru-RU" sz="2700" b="1" dirty="0">
              <a:solidFill>
                <a:srgbClr val="1CA6C0"/>
              </a:solidFill>
              <a:cs typeface="PT Sans"/>
            </a:endParaRPr>
          </a:p>
          <a:p>
            <a:pPr algn="l"/>
            <a:r>
              <a:rPr lang="id-ID" sz="2700" b="1" dirty="0" smtClean="0">
                <a:solidFill>
                  <a:srgbClr val="1CA6C0"/>
                </a:solidFill>
                <a:cs typeface="PT Sans"/>
              </a:rPr>
              <a:t>Accounts </a:t>
            </a:r>
            <a:r>
              <a:rPr lang="id-ID" sz="2700" b="1" dirty="0">
                <a:solidFill>
                  <a:srgbClr val="1CA6C0"/>
                </a:solidFill>
                <a:cs typeface="PT Sans"/>
              </a:rPr>
              <a:t>Chamber</a:t>
            </a:r>
            <a:r>
              <a:rPr lang="en-US" sz="2700" b="1" dirty="0">
                <a:solidFill>
                  <a:srgbClr val="1CA6C0"/>
                </a:solidFill>
                <a:cs typeface="PT Sans"/>
              </a:rPr>
              <a:t> of the Russian Federation</a:t>
            </a:r>
            <a:endParaRPr lang="ru-RU" sz="2700" b="1" dirty="0">
              <a:solidFill>
                <a:srgbClr val="1CA6C0"/>
              </a:solidFill>
              <a:cs typeface="PT Sans"/>
            </a:endParaRPr>
          </a:p>
        </p:txBody>
      </p:sp>
      <p:sp>
        <p:nvSpPr>
          <p:cNvPr id="7" name="TextBox 6"/>
          <p:cNvSpPr txBox="1"/>
          <p:nvPr/>
        </p:nvSpPr>
        <p:spPr>
          <a:xfrm>
            <a:off x="2656118" y="5181600"/>
            <a:ext cx="3817257" cy="369332"/>
          </a:xfrm>
          <a:prstGeom prst="rect">
            <a:avLst/>
          </a:prstGeom>
          <a:noFill/>
        </p:spPr>
        <p:txBody>
          <a:bodyPr wrap="square" rtlCol="0">
            <a:spAutoFit/>
          </a:bodyPr>
          <a:lstStyle/>
          <a:p>
            <a:r>
              <a:rPr lang="en-US" b="1" dirty="0" err="1" smtClean="0">
                <a:solidFill>
                  <a:schemeClr val="tx1">
                    <a:lumMod val="50000"/>
                    <a:lumOff val="50000"/>
                  </a:schemeClr>
                </a:solidFill>
              </a:rPr>
              <a:t>Tsaghkadzor</a:t>
            </a:r>
            <a:r>
              <a:rPr lang="en-US" b="1" dirty="0" smtClean="0">
                <a:solidFill>
                  <a:schemeClr val="tx1">
                    <a:lumMod val="50000"/>
                    <a:lumOff val="50000"/>
                  </a:schemeClr>
                </a:solidFill>
              </a:rPr>
              <a:t>, April 26, 201</a:t>
            </a:r>
            <a:r>
              <a:rPr lang="en-US" b="1" dirty="0">
                <a:solidFill>
                  <a:schemeClr val="tx1">
                    <a:lumMod val="50000"/>
                    <a:lumOff val="50000"/>
                  </a:schemeClr>
                </a:solidFill>
              </a:rPr>
              <a:t>6</a:t>
            </a:r>
            <a:endParaRPr lang="ru-RU" b="1" dirty="0">
              <a:solidFill>
                <a:schemeClr val="tx1">
                  <a:lumMod val="50000"/>
                  <a:lumOff val="50000"/>
                </a:schemeClr>
              </a:solidFill>
            </a:endParaRPr>
          </a:p>
        </p:txBody>
      </p:sp>
    </p:spTree>
    <p:extLst>
      <p:ext uri="{BB962C8B-B14F-4D97-AF65-F5344CB8AC3E}">
        <p14:creationId xmlns:p14="http://schemas.microsoft.com/office/powerpoint/2010/main" val="1088312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5005" y="2093715"/>
            <a:ext cx="7042067" cy="1631216"/>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sz="2000" b="1" dirty="0">
                <a:solidFill>
                  <a:prstClr val="black">
                    <a:lumMod val="50000"/>
                    <a:lumOff val="50000"/>
                  </a:prstClr>
                </a:solidFill>
              </a:rPr>
              <a:t>As an initiative from our SAI we had accomplished a sufficient translation of the Guidance and we will generalize it to the ARABOSAI members to be used in case any changes arise on the Guidance at the next meeting of the INCOSAI, that will be held in United Arab Emirates on December 2016.</a:t>
            </a:r>
          </a:p>
        </p:txBody>
      </p:sp>
      <p:sp>
        <p:nvSpPr>
          <p:cNvPr id="5" name="Прямоугольник 4"/>
          <p:cNvSpPr/>
          <p:nvPr/>
        </p:nvSpPr>
        <p:spPr>
          <a:xfrm>
            <a:off x="1194377" y="1465821"/>
            <a:ext cx="7303325" cy="400110"/>
          </a:xfrm>
          <a:prstGeom prst="rect">
            <a:avLst/>
          </a:prstGeom>
        </p:spPr>
        <p:txBody>
          <a:bodyPr wrap="square">
            <a:spAutoFit/>
          </a:bodyPr>
          <a:lstStyle/>
          <a:p>
            <a:pPr marL="0" lvl="1" algn="ctr">
              <a:defRPr/>
            </a:pPr>
            <a:r>
              <a:rPr lang="en-US" sz="2000" b="1" dirty="0" smtClean="0">
                <a:solidFill>
                  <a:schemeClr val="tx1">
                    <a:lumMod val="65000"/>
                    <a:lumOff val="35000"/>
                  </a:schemeClr>
                </a:solidFill>
              </a:rPr>
              <a:t>SAI OF </a:t>
            </a:r>
            <a:r>
              <a:rPr lang="en-US" sz="2000" b="1" dirty="0">
                <a:solidFill>
                  <a:schemeClr val="tx1">
                    <a:lumMod val="65000"/>
                    <a:lumOff val="35000"/>
                  </a:schemeClr>
                </a:solidFill>
              </a:rPr>
              <a:t>Y</a:t>
            </a:r>
            <a:r>
              <a:rPr lang="en-US" sz="2000" b="1" dirty="0" smtClean="0">
                <a:solidFill>
                  <a:schemeClr val="tx1">
                    <a:lumMod val="65000"/>
                    <a:lumOff val="35000"/>
                  </a:schemeClr>
                </a:solidFill>
              </a:rPr>
              <a:t>EMEN</a:t>
            </a:r>
            <a:endParaRPr lang="en-US" sz="2000" b="1" dirty="0">
              <a:solidFill>
                <a:schemeClr val="tx1">
                  <a:lumMod val="65000"/>
                  <a:lumOff val="35000"/>
                </a:schemeClr>
              </a:solidFill>
            </a:endParaRPr>
          </a:p>
        </p:txBody>
      </p:sp>
      <p:sp>
        <p:nvSpPr>
          <p:cNvPr id="6" name="TextBox 5"/>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3131264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77115" y="2848199"/>
            <a:ext cx="2730634" cy="646331"/>
          </a:xfrm>
          <a:prstGeom prst="rect">
            <a:avLst/>
          </a:prstGeom>
        </p:spPr>
        <p:txBody>
          <a:bodyPr wrap="square">
            <a:spAutoFit/>
          </a:bodyPr>
          <a:lstStyle/>
          <a:p>
            <a:pPr algn="ctr"/>
            <a:r>
              <a:rPr lang="en-US" sz="3600" b="1" dirty="0" smtClean="0">
                <a:solidFill>
                  <a:schemeClr val="tx1">
                    <a:lumMod val="50000"/>
                    <a:lumOff val="50000"/>
                  </a:schemeClr>
                </a:solidFill>
              </a:rPr>
              <a:t>THANK YOU!</a:t>
            </a:r>
            <a:endParaRPr lang="ru-RU" sz="3600" b="1" dirty="0">
              <a:solidFill>
                <a:schemeClr val="tx1">
                  <a:lumMod val="50000"/>
                  <a:lumOff val="50000"/>
                </a:schemeClr>
              </a:solidFill>
            </a:endParaRPr>
          </a:p>
        </p:txBody>
      </p:sp>
      <p:sp>
        <p:nvSpPr>
          <p:cNvPr id="4" name="TextBox 3"/>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217890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4377" y="2091485"/>
            <a:ext cx="7177727" cy="3600986"/>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sz="2000" b="1" dirty="0" smtClean="0">
                <a:solidFill>
                  <a:schemeClr val="tx1">
                    <a:lumMod val="50000"/>
                    <a:lumOff val="50000"/>
                  </a:schemeClr>
                </a:solidFill>
              </a:rPr>
              <a:t>Develop</a:t>
            </a:r>
            <a:r>
              <a:rPr lang="en-US" sz="2000" b="1" dirty="0" smtClean="0">
                <a:solidFill>
                  <a:schemeClr val="tx1">
                    <a:lumMod val="50000"/>
                    <a:lumOff val="50000"/>
                  </a:schemeClr>
                </a:solidFill>
              </a:rPr>
              <a:t>ing </a:t>
            </a:r>
            <a:r>
              <a:rPr lang="en-US" sz="2000" b="1" dirty="0" smtClean="0">
                <a:solidFill>
                  <a:schemeClr val="tx1">
                    <a:lumMod val="50000"/>
                    <a:lumOff val="50000"/>
                  </a:schemeClr>
                </a:solidFill>
              </a:rPr>
              <a:t>the </a:t>
            </a:r>
            <a:r>
              <a:rPr lang="en-US" sz="2000" b="1" dirty="0" smtClean="0">
                <a:solidFill>
                  <a:schemeClr val="tx1">
                    <a:lumMod val="50000"/>
                    <a:lumOff val="50000"/>
                  </a:schemeClr>
                </a:solidFill>
              </a:rPr>
              <a:t>Initial assessment and Project </a:t>
            </a:r>
            <a:r>
              <a:rPr lang="en-US" sz="2000" b="1" dirty="0" smtClean="0">
                <a:solidFill>
                  <a:schemeClr val="tx1">
                    <a:lumMod val="50000"/>
                    <a:lumOff val="50000"/>
                  </a:schemeClr>
                </a:solidFill>
              </a:rPr>
              <a:t>proposal	 </a:t>
            </a:r>
            <a:r>
              <a:rPr lang="en-US" sz="1400" b="1" dirty="0" smtClean="0">
                <a:solidFill>
                  <a:schemeClr val="tx1">
                    <a:lumMod val="50000"/>
                    <a:lumOff val="50000"/>
                  </a:schemeClr>
                </a:solidFill>
              </a:rPr>
              <a:t>(</a:t>
            </a:r>
            <a:r>
              <a:rPr lang="en-US" sz="1400" b="1" dirty="0">
                <a:solidFill>
                  <a:schemeClr val="tx1">
                    <a:lumMod val="50000"/>
                    <a:lumOff val="50000"/>
                  </a:schemeClr>
                </a:solidFill>
              </a:rPr>
              <a:t>October 2014)</a:t>
            </a:r>
          </a:p>
          <a:p>
            <a:pPr marL="285750" indent="-285750" algn="just">
              <a:spcBef>
                <a:spcPts val="600"/>
              </a:spcBef>
              <a:spcAft>
                <a:spcPts val="600"/>
              </a:spcAft>
              <a:buFont typeface="Arial" pitchFamily="34" charset="0"/>
              <a:buChar char="•"/>
            </a:pPr>
            <a:r>
              <a:rPr lang="en-US" sz="2000" b="1" dirty="0" smtClean="0">
                <a:solidFill>
                  <a:schemeClr val="tx1">
                    <a:lumMod val="50000"/>
                    <a:lumOff val="50000"/>
                  </a:schemeClr>
                </a:solidFill>
              </a:rPr>
              <a:t>Agreeing the </a:t>
            </a:r>
            <a:r>
              <a:rPr lang="en-US" sz="2000" b="1" dirty="0" smtClean="0">
                <a:solidFill>
                  <a:schemeClr val="tx1">
                    <a:lumMod val="50000"/>
                    <a:lumOff val="50000"/>
                  </a:schemeClr>
                </a:solidFill>
              </a:rPr>
              <a:t>draft Guidance by the WG </a:t>
            </a:r>
            <a:r>
              <a:rPr lang="en-US" sz="2000" b="1" dirty="0" smtClean="0">
                <a:solidFill>
                  <a:schemeClr val="tx1">
                    <a:lumMod val="50000"/>
                    <a:lumOff val="50000"/>
                  </a:schemeClr>
                </a:solidFill>
              </a:rPr>
              <a:t>member-states       </a:t>
            </a:r>
            <a:r>
              <a:rPr lang="en-US" sz="1400" b="1" dirty="0" smtClean="0">
                <a:solidFill>
                  <a:schemeClr val="tx1">
                    <a:lumMod val="50000"/>
                    <a:lumOff val="50000"/>
                  </a:schemeClr>
                </a:solidFill>
              </a:rPr>
              <a:t>(August </a:t>
            </a:r>
            <a:r>
              <a:rPr lang="en-US" sz="1400" b="1" dirty="0">
                <a:solidFill>
                  <a:schemeClr val="tx1">
                    <a:lumMod val="50000"/>
                    <a:lumOff val="50000"/>
                  </a:schemeClr>
                </a:solidFill>
              </a:rPr>
              <a:t>2015</a:t>
            </a:r>
            <a:r>
              <a:rPr lang="en-US" sz="1400" b="1" dirty="0" smtClean="0">
                <a:solidFill>
                  <a:schemeClr val="tx1">
                    <a:lumMod val="50000"/>
                    <a:lumOff val="50000"/>
                  </a:schemeClr>
                </a:solidFill>
              </a:rPr>
              <a:t>)</a:t>
            </a:r>
            <a:endParaRPr lang="en-US" sz="100" b="1" dirty="0">
              <a:solidFill>
                <a:schemeClr val="tx1">
                  <a:lumMod val="50000"/>
                  <a:lumOff val="50000"/>
                </a:schemeClr>
              </a:solidFill>
            </a:endParaRPr>
          </a:p>
          <a:p>
            <a:pPr marL="285750" lvl="0" indent="-285750" algn="just">
              <a:buFont typeface="Arial" pitchFamily="34" charset="0"/>
              <a:buChar char="•"/>
            </a:pPr>
            <a:r>
              <a:rPr lang="en-US" sz="2000" b="1" dirty="0" smtClean="0">
                <a:solidFill>
                  <a:schemeClr val="tx1">
                    <a:lumMod val="50000"/>
                    <a:lumOff val="50000"/>
                  </a:schemeClr>
                </a:solidFill>
              </a:rPr>
              <a:t>Approving </a:t>
            </a:r>
            <a:r>
              <a:rPr lang="en-US" sz="2000" b="1" dirty="0" smtClean="0">
                <a:solidFill>
                  <a:schemeClr val="tx1">
                    <a:lumMod val="50000"/>
                    <a:lumOff val="50000"/>
                  </a:schemeClr>
                </a:solidFill>
              </a:rPr>
              <a:t>by the 7</a:t>
            </a:r>
            <a:r>
              <a:rPr lang="en-US" sz="2000" b="1" baseline="30000" dirty="0" smtClean="0">
                <a:solidFill>
                  <a:schemeClr val="tx1">
                    <a:lumMod val="50000"/>
                    <a:lumOff val="50000"/>
                  </a:schemeClr>
                </a:solidFill>
              </a:rPr>
              <a:t>th</a:t>
            </a:r>
            <a:r>
              <a:rPr lang="en-US" sz="2000" b="1" dirty="0" smtClean="0">
                <a:solidFill>
                  <a:schemeClr val="tx1">
                    <a:lumMod val="50000"/>
                    <a:lumOff val="50000"/>
                  </a:schemeClr>
                </a:solidFill>
              </a:rPr>
              <a:t> INTOSAI </a:t>
            </a:r>
            <a:r>
              <a:rPr lang="en-US" sz="2000" b="1" dirty="0">
                <a:solidFill>
                  <a:schemeClr val="tx1">
                    <a:lumMod val="50000"/>
                    <a:lumOff val="50000"/>
                  </a:schemeClr>
                </a:solidFill>
              </a:rPr>
              <a:t>KSC Steering Committee </a:t>
            </a:r>
            <a:r>
              <a:rPr lang="en-US" sz="2000" b="1" dirty="0" smtClean="0">
                <a:solidFill>
                  <a:schemeClr val="tx1">
                    <a:lumMod val="50000"/>
                    <a:lumOff val="50000"/>
                  </a:schemeClr>
                </a:solidFill>
              </a:rPr>
              <a:t>Meeting     </a:t>
            </a:r>
            <a:r>
              <a:rPr lang="en-US" sz="1400" b="1" dirty="0" smtClean="0">
                <a:solidFill>
                  <a:schemeClr val="tx1">
                    <a:lumMod val="50000"/>
                    <a:lumOff val="50000"/>
                  </a:schemeClr>
                </a:solidFill>
              </a:rPr>
              <a:t>(</a:t>
            </a:r>
            <a:r>
              <a:rPr lang="en-US" sz="1400" b="1" dirty="0">
                <a:solidFill>
                  <a:schemeClr val="tx1">
                    <a:lumMod val="50000"/>
                    <a:lumOff val="50000"/>
                  </a:schemeClr>
                </a:solidFill>
              </a:rPr>
              <a:t>October </a:t>
            </a:r>
            <a:r>
              <a:rPr lang="en-US" sz="1400" b="1" dirty="0" smtClean="0">
                <a:solidFill>
                  <a:schemeClr val="tx1">
                    <a:lumMod val="50000"/>
                    <a:lumOff val="50000"/>
                  </a:schemeClr>
                </a:solidFill>
              </a:rPr>
              <a:t>2015, Washington)</a:t>
            </a:r>
          </a:p>
          <a:p>
            <a:pPr marL="285750" lvl="0" indent="-285750" algn="just">
              <a:buFont typeface="Arial" pitchFamily="34" charset="0"/>
              <a:buChar char="•"/>
            </a:pPr>
            <a:endParaRPr lang="en-US" sz="100" b="1" dirty="0" smtClean="0">
              <a:solidFill>
                <a:schemeClr val="tx1">
                  <a:lumMod val="50000"/>
                  <a:lumOff val="50000"/>
                </a:schemeClr>
              </a:solidFill>
            </a:endParaRPr>
          </a:p>
          <a:p>
            <a:pPr lvl="0" algn="just"/>
            <a:endParaRPr lang="en-US" sz="100" b="1" dirty="0">
              <a:solidFill>
                <a:schemeClr val="tx1">
                  <a:lumMod val="50000"/>
                  <a:lumOff val="50000"/>
                </a:schemeClr>
              </a:solidFill>
            </a:endParaRPr>
          </a:p>
          <a:p>
            <a:pPr marL="285750" indent="-285750" algn="just">
              <a:buFont typeface="Arial" pitchFamily="34" charset="0"/>
              <a:buChar char="•"/>
            </a:pPr>
            <a:r>
              <a:rPr lang="en-US" sz="2000" b="1" dirty="0" smtClean="0">
                <a:solidFill>
                  <a:prstClr val="black">
                    <a:lumMod val="50000"/>
                    <a:lumOff val="50000"/>
                  </a:prstClr>
                </a:solidFill>
              </a:rPr>
              <a:t>Presenting </a:t>
            </a:r>
            <a:r>
              <a:rPr lang="en-US" sz="2000" b="1" dirty="0" smtClean="0">
                <a:solidFill>
                  <a:prstClr val="black">
                    <a:lumMod val="50000"/>
                    <a:lumOff val="50000"/>
                  </a:prstClr>
                </a:solidFill>
              </a:rPr>
              <a:t>at the 67</a:t>
            </a:r>
            <a:r>
              <a:rPr lang="en-US" sz="2000" b="1" baseline="30000" dirty="0" smtClean="0">
                <a:solidFill>
                  <a:prstClr val="black">
                    <a:lumMod val="50000"/>
                    <a:lumOff val="50000"/>
                  </a:prstClr>
                </a:solidFill>
              </a:rPr>
              <a:t>th</a:t>
            </a:r>
            <a:r>
              <a:rPr lang="en-US" sz="2000" b="1" dirty="0" smtClean="0">
                <a:solidFill>
                  <a:prstClr val="black">
                    <a:lumMod val="50000"/>
                    <a:lumOff val="50000"/>
                  </a:prstClr>
                </a:solidFill>
              </a:rPr>
              <a:t> </a:t>
            </a:r>
            <a:r>
              <a:rPr lang="en-US" sz="2000" b="1" dirty="0">
                <a:solidFill>
                  <a:prstClr val="black">
                    <a:lumMod val="50000"/>
                    <a:lumOff val="50000"/>
                  </a:prstClr>
                </a:solidFill>
              </a:rPr>
              <a:t>INTOSAI Governing Board</a:t>
            </a:r>
            <a:r>
              <a:rPr lang="ru-RU" sz="2000" b="1" dirty="0">
                <a:solidFill>
                  <a:prstClr val="black">
                    <a:lumMod val="50000"/>
                    <a:lumOff val="50000"/>
                  </a:prstClr>
                </a:solidFill>
              </a:rPr>
              <a:t> </a:t>
            </a:r>
            <a:r>
              <a:rPr lang="en-US" sz="2000" b="1" dirty="0" smtClean="0">
                <a:solidFill>
                  <a:prstClr val="black">
                    <a:lumMod val="50000"/>
                    <a:lumOff val="50000"/>
                  </a:prstClr>
                </a:solidFill>
              </a:rPr>
              <a:t>Meeting     </a:t>
            </a:r>
            <a:r>
              <a:rPr lang="en-US" sz="1400" b="1" dirty="0" smtClean="0">
                <a:solidFill>
                  <a:prstClr val="black">
                    <a:lumMod val="50000"/>
                    <a:lumOff val="50000"/>
                  </a:prstClr>
                </a:solidFill>
              </a:rPr>
              <a:t>(</a:t>
            </a:r>
            <a:r>
              <a:rPr lang="en-US" sz="1400" b="1" dirty="0">
                <a:solidFill>
                  <a:prstClr val="black">
                    <a:lumMod val="50000"/>
                    <a:lumOff val="50000"/>
                  </a:prstClr>
                </a:solidFill>
              </a:rPr>
              <a:t>November 2015, Abu-Dhabi)</a:t>
            </a:r>
            <a:r>
              <a:rPr lang="ru-RU" sz="1400" b="1" dirty="0">
                <a:solidFill>
                  <a:prstClr val="black">
                    <a:lumMod val="50000"/>
                    <a:lumOff val="50000"/>
                  </a:prstClr>
                </a:solidFill>
              </a:rPr>
              <a:t> </a:t>
            </a:r>
            <a:endParaRPr lang="ru-RU" sz="2000" b="1" dirty="0">
              <a:solidFill>
                <a:prstClr val="black">
                  <a:lumMod val="50000"/>
                  <a:lumOff val="50000"/>
                </a:prstClr>
              </a:solidFill>
              <a:cs typeface="PT Sans"/>
            </a:endParaRPr>
          </a:p>
          <a:p>
            <a:pPr marL="285750" lvl="0" indent="-285750" algn="just">
              <a:spcBef>
                <a:spcPts val="600"/>
              </a:spcBef>
              <a:spcAft>
                <a:spcPts val="600"/>
              </a:spcAft>
              <a:buFont typeface="Arial" pitchFamily="34" charset="0"/>
              <a:buChar char="•"/>
            </a:pPr>
            <a:r>
              <a:rPr lang="en-US" sz="2000" b="1" dirty="0" smtClean="0">
                <a:solidFill>
                  <a:schemeClr val="tx1">
                    <a:lumMod val="50000"/>
                    <a:lumOff val="50000"/>
                  </a:schemeClr>
                </a:solidFill>
              </a:rPr>
              <a:t>Commenting by </a:t>
            </a:r>
            <a:r>
              <a:rPr lang="en-US" sz="2000" b="1" dirty="0" smtClean="0">
                <a:solidFill>
                  <a:schemeClr val="tx1">
                    <a:lumMod val="50000"/>
                    <a:lumOff val="50000"/>
                  </a:schemeClr>
                </a:solidFill>
              </a:rPr>
              <a:t>the INTOSAI community member-states  </a:t>
            </a:r>
            <a:r>
              <a:rPr lang="en-US" sz="2000" b="1" dirty="0" smtClean="0">
                <a:solidFill>
                  <a:schemeClr val="tx1">
                    <a:lumMod val="50000"/>
                    <a:lumOff val="50000"/>
                  </a:schemeClr>
                </a:solidFill>
              </a:rPr>
              <a:t>   </a:t>
            </a:r>
            <a:r>
              <a:rPr lang="en-US" sz="1400" b="1" dirty="0" smtClean="0">
                <a:solidFill>
                  <a:schemeClr val="tx1">
                    <a:lumMod val="50000"/>
                    <a:lumOff val="50000"/>
                  </a:schemeClr>
                </a:solidFill>
              </a:rPr>
              <a:t>(January 2016)                                                        </a:t>
            </a:r>
            <a:endParaRPr lang="en-US" sz="2000" b="1" dirty="0" smtClean="0">
              <a:solidFill>
                <a:schemeClr val="tx1">
                  <a:lumMod val="50000"/>
                  <a:lumOff val="50000"/>
                </a:schemeClr>
              </a:solidFill>
            </a:endParaRPr>
          </a:p>
          <a:p>
            <a:pPr lvl="0" algn="just">
              <a:spcBef>
                <a:spcPts val="600"/>
              </a:spcBef>
              <a:spcAft>
                <a:spcPts val="600"/>
              </a:spcAft>
            </a:pPr>
            <a:endParaRPr lang="en-US" sz="2000" b="1" dirty="0" smtClean="0">
              <a:solidFill>
                <a:schemeClr val="tx1">
                  <a:lumMod val="50000"/>
                  <a:lumOff val="50000"/>
                </a:schemeClr>
              </a:solidFill>
            </a:endParaRPr>
          </a:p>
        </p:txBody>
      </p:sp>
      <p:sp>
        <p:nvSpPr>
          <p:cNvPr id="5" name="Прямоугольник 4"/>
          <p:cNvSpPr/>
          <p:nvPr/>
        </p:nvSpPr>
        <p:spPr>
          <a:xfrm>
            <a:off x="1194377" y="1307517"/>
            <a:ext cx="7303325" cy="646331"/>
          </a:xfrm>
          <a:prstGeom prst="rect">
            <a:avLst/>
          </a:prstGeom>
        </p:spPr>
        <p:txBody>
          <a:bodyPr wrap="square">
            <a:spAutoFit/>
          </a:bodyPr>
          <a:lstStyle/>
          <a:p>
            <a:pPr marL="0" lvl="1" algn="ctr">
              <a:defRPr/>
            </a:pPr>
            <a:r>
              <a:rPr lang="en-US" b="1" dirty="0" smtClean="0">
                <a:solidFill>
                  <a:schemeClr val="tx1">
                    <a:lumMod val="65000"/>
                    <a:lumOff val="35000"/>
                  </a:schemeClr>
                </a:solidFill>
              </a:rPr>
              <a:t>DEVELOPING THE GUIDANCE DOCUMENT “KEY NATIONAL INDICATORS: GUIDANCE FOR SUPREME AUDIT INSTITUTIONS”</a:t>
            </a:r>
            <a:endParaRPr lang="en-US" b="1" dirty="0">
              <a:solidFill>
                <a:schemeClr val="tx1">
                  <a:lumMod val="65000"/>
                  <a:lumOff val="35000"/>
                </a:schemeClr>
              </a:solidFill>
            </a:endParaRPr>
          </a:p>
        </p:txBody>
      </p:sp>
      <p:sp>
        <p:nvSpPr>
          <p:cNvPr id="7" name="TextBox 6"/>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1729876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8795" y="1676849"/>
            <a:ext cx="6858907" cy="3970318"/>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sz="2000" b="1" dirty="0" smtClean="0">
                <a:solidFill>
                  <a:prstClr val="black">
                    <a:lumMod val="50000"/>
                    <a:lumOff val="50000"/>
                  </a:prstClr>
                </a:solidFill>
              </a:rPr>
              <a:t>Par. 39 </a:t>
            </a:r>
            <a:r>
              <a:rPr lang="en-US" sz="2000" b="1" dirty="0" smtClean="0">
                <a:solidFill>
                  <a:prstClr val="black">
                    <a:lumMod val="50000"/>
                    <a:lumOff val="50000"/>
                  </a:prstClr>
                </a:solidFill>
              </a:rPr>
              <a:t>and </a:t>
            </a:r>
            <a:r>
              <a:rPr lang="en-US" sz="2000" b="1" dirty="0" smtClean="0">
                <a:solidFill>
                  <a:prstClr val="black">
                    <a:lumMod val="50000"/>
                    <a:lumOff val="50000"/>
                  </a:prstClr>
                </a:solidFill>
              </a:rPr>
              <a:t>par. 41 </a:t>
            </a:r>
            <a:r>
              <a:rPr lang="ru-RU" sz="2000" b="1" dirty="0">
                <a:solidFill>
                  <a:prstClr val="black">
                    <a:lumMod val="50000"/>
                    <a:lumOff val="50000"/>
                  </a:prstClr>
                </a:solidFill>
              </a:rPr>
              <a:t>(</a:t>
            </a:r>
            <a:r>
              <a:rPr lang="en-US" sz="2000" b="1" dirty="0">
                <a:solidFill>
                  <a:prstClr val="black">
                    <a:lumMod val="50000"/>
                    <a:lumOff val="50000"/>
                  </a:prstClr>
                </a:solidFill>
              </a:rPr>
              <a:t>comments of the SAI of </a:t>
            </a:r>
            <a:r>
              <a:rPr lang="en-US" sz="2000" b="1" dirty="0" smtClean="0">
                <a:solidFill>
                  <a:prstClr val="black">
                    <a:lumMod val="50000"/>
                    <a:lumOff val="50000"/>
                  </a:prstClr>
                </a:solidFill>
              </a:rPr>
              <a:t>Finland</a:t>
            </a:r>
            <a:r>
              <a:rPr lang="ru-RU" sz="2000" b="1" dirty="0" smtClean="0">
                <a:solidFill>
                  <a:prstClr val="black">
                    <a:lumMod val="50000"/>
                    <a:lumOff val="50000"/>
                  </a:prstClr>
                </a:solidFill>
              </a:rPr>
              <a:t>)</a:t>
            </a:r>
            <a:r>
              <a:rPr lang="en-US" sz="2000" b="1" dirty="0" smtClean="0">
                <a:solidFill>
                  <a:prstClr val="black">
                    <a:lumMod val="50000"/>
                    <a:lumOff val="50000"/>
                  </a:prstClr>
                </a:solidFill>
              </a:rPr>
              <a:t>;</a:t>
            </a:r>
          </a:p>
          <a:p>
            <a:pPr marL="285750" indent="-285750" algn="just">
              <a:spcBef>
                <a:spcPts val="600"/>
              </a:spcBef>
              <a:spcAft>
                <a:spcPts val="600"/>
              </a:spcAft>
              <a:buFont typeface="Arial" pitchFamily="34" charset="0"/>
              <a:buChar char="•"/>
            </a:pPr>
            <a:r>
              <a:rPr lang="en-US" sz="2000" b="1" dirty="0" smtClean="0">
                <a:solidFill>
                  <a:schemeClr val="tx1">
                    <a:lumMod val="50000"/>
                    <a:lumOff val="50000"/>
                  </a:schemeClr>
                </a:solidFill>
              </a:rPr>
              <a:t>Information in the boxes concerning the indicators in Indonesia;</a:t>
            </a:r>
          </a:p>
          <a:p>
            <a:pPr marL="285750" indent="-285750" algn="just">
              <a:spcBef>
                <a:spcPts val="600"/>
              </a:spcBef>
              <a:spcAft>
                <a:spcPts val="600"/>
              </a:spcAft>
              <a:buFont typeface="Arial" pitchFamily="34" charset="0"/>
              <a:buChar char="•"/>
            </a:pPr>
            <a:r>
              <a:rPr lang="en-US" sz="2000" b="1" dirty="0" smtClean="0">
                <a:solidFill>
                  <a:schemeClr val="tx1">
                    <a:lumMod val="50000"/>
                    <a:lumOff val="50000"/>
                  </a:schemeClr>
                </a:solidFill>
              </a:rPr>
              <a:t>Information in the boxes concerning the experience of the </a:t>
            </a:r>
            <a:r>
              <a:rPr lang="en-US" sz="2000" b="1" dirty="0">
                <a:solidFill>
                  <a:prstClr val="black">
                    <a:lumMod val="50000"/>
                    <a:lumOff val="50000"/>
                  </a:prstClr>
                </a:solidFill>
              </a:rPr>
              <a:t>SAI of </a:t>
            </a:r>
            <a:r>
              <a:rPr lang="en-US" sz="2000" b="1" dirty="0" smtClean="0">
                <a:solidFill>
                  <a:prstClr val="black">
                    <a:lumMod val="50000"/>
                    <a:lumOff val="50000"/>
                  </a:prstClr>
                </a:solidFill>
              </a:rPr>
              <a:t>South Africa and </a:t>
            </a:r>
            <a:r>
              <a:rPr lang="en-US" sz="2000" b="1" dirty="0">
                <a:solidFill>
                  <a:prstClr val="black">
                    <a:lumMod val="50000"/>
                    <a:lumOff val="50000"/>
                  </a:prstClr>
                </a:solidFill>
              </a:rPr>
              <a:t>the SAI of </a:t>
            </a:r>
            <a:r>
              <a:rPr lang="en-US" sz="2000" b="1" dirty="0" smtClean="0">
                <a:solidFill>
                  <a:prstClr val="black">
                    <a:lumMod val="50000"/>
                    <a:lumOff val="50000"/>
                  </a:prstClr>
                </a:solidFill>
              </a:rPr>
              <a:t>Pakistan;</a:t>
            </a:r>
            <a:endParaRPr lang="en-US" sz="2000" b="1" dirty="0" smtClean="0">
              <a:solidFill>
                <a:schemeClr val="tx1">
                  <a:lumMod val="50000"/>
                  <a:lumOff val="50000"/>
                </a:schemeClr>
              </a:solidFill>
            </a:endParaRPr>
          </a:p>
          <a:p>
            <a:pPr marL="285750" indent="-285750" algn="just">
              <a:buFont typeface="Arial" pitchFamily="34" charset="0"/>
              <a:buChar char="•"/>
            </a:pPr>
            <a:r>
              <a:rPr lang="en-US" sz="2000" b="1" dirty="0">
                <a:solidFill>
                  <a:prstClr val="black">
                    <a:lumMod val="50000"/>
                    <a:lumOff val="50000"/>
                  </a:prstClr>
                </a:solidFill>
              </a:rPr>
              <a:t>P</a:t>
            </a:r>
            <a:r>
              <a:rPr lang="en-US" sz="2000" b="1" dirty="0" smtClean="0">
                <a:solidFill>
                  <a:prstClr val="black">
                    <a:lumMod val="50000"/>
                    <a:lumOff val="50000"/>
                  </a:prstClr>
                </a:solidFill>
              </a:rPr>
              <a:t>ar. 26</a:t>
            </a:r>
            <a:r>
              <a:rPr lang="en-US" sz="2000" b="1" dirty="0" smtClean="0">
                <a:solidFill>
                  <a:prstClr val="black">
                    <a:lumMod val="50000"/>
                    <a:lumOff val="50000"/>
                  </a:prstClr>
                </a:solidFill>
              </a:rPr>
              <a:t>, </a:t>
            </a:r>
            <a:r>
              <a:rPr lang="en-US" sz="2000" b="1" dirty="0" smtClean="0">
                <a:solidFill>
                  <a:prstClr val="black">
                    <a:lumMod val="50000"/>
                    <a:lumOff val="50000"/>
                  </a:prstClr>
                </a:solidFill>
              </a:rPr>
              <a:t>par. 34</a:t>
            </a:r>
            <a:r>
              <a:rPr lang="en-US" sz="2000" b="1" dirty="0" smtClean="0">
                <a:solidFill>
                  <a:prstClr val="black">
                    <a:lumMod val="50000"/>
                    <a:lumOff val="50000"/>
                  </a:prstClr>
                </a:solidFill>
              </a:rPr>
              <a:t>, and </a:t>
            </a:r>
            <a:r>
              <a:rPr lang="en-US" sz="2000" b="1" dirty="0" smtClean="0">
                <a:solidFill>
                  <a:prstClr val="black">
                    <a:lumMod val="50000"/>
                    <a:lumOff val="50000"/>
                  </a:prstClr>
                </a:solidFill>
              </a:rPr>
              <a:t>par. 38 </a:t>
            </a:r>
            <a:r>
              <a:rPr lang="ru-RU" sz="2000" b="1" dirty="0" smtClean="0">
                <a:solidFill>
                  <a:prstClr val="black">
                    <a:lumMod val="50000"/>
                    <a:lumOff val="50000"/>
                  </a:prstClr>
                </a:solidFill>
              </a:rPr>
              <a:t>(</a:t>
            </a:r>
            <a:r>
              <a:rPr lang="en-US" sz="2000" b="1" dirty="0">
                <a:solidFill>
                  <a:prstClr val="black">
                    <a:lumMod val="50000"/>
                    <a:lumOff val="50000"/>
                  </a:prstClr>
                </a:solidFill>
              </a:rPr>
              <a:t>comments of </a:t>
            </a:r>
            <a:r>
              <a:rPr lang="en-US" sz="2000" b="1" dirty="0" smtClean="0">
                <a:solidFill>
                  <a:prstClr val="black">
                    <a:lumMod val="50000"/>
                    <a:lumOff val="50000"/>
                  </a:prstClr>
                </a:solidFill>
              </a:rPr>
              <a:t>the SAI </a:t>
            </a:r>
            <a:r>
              <a:rPr lang="en-US" sz="2000" b="1" dirty="0">
                <a:solidFill>
                  <a:prstClr val="black">
                    <a:lumMod val="50000"/>
                    <a:lumOff val="50000"/>
                  </a:prstClr>
                </a:solidFill>
              </a:rPr>
              <a:t>of </a:t>
            </a:r>
            <a:r>
              <a:rPr lang="en-US" sz="2000" b="1" dirty="0" smtClean="0">
                <a:solidFill>
                  <a:prstClr val="black">
                    <a:lumMod val="50000"/>
                    <a:lumOff val="50000"/>
                  </a:prstClr>
                </a:solidFill>
              </a:rPr>
              <a:t>Brazil</a:t>
            </a:r>
            <a:r>
              <a:rPr lang="ru-RU" sz="2000" b="1" dirty="0" smtClean="0">
                <a:solidFill>
                  <a:prstClr val="black">
                    <a:lumMod val="50000"/>
                    <a:lumOff val="50000"/>
                  </a:prstClr>
                </a:solidFill>
              </a:rPr>
              <a:t>)</a:t>
            </a:r>
            <a:r>
              <a:rPr lang="en-US" sz="2000" b="1" dirty="0">
                <a:solidFill>
                  <a:prstClr val="black">
                    <a:lumMod val="50000"/>
                    <a:lumOff val="50000"/>
                  </a:prstClr>
                </a:solidFill>
              </a:rPr>
              <a:t>;</a:t>
            </a:r>
          </a:p>
          <a:p>
            <a:pPr marL="285750" lvl="0" indent="-285750" algn="just">
              <a:buFont typeface="Arial" pitchFamily="34" charset="0"/>
              <a:buChar char="•"/>
            </a:pPr>
            <a:endParaRPr lang="en-US" sz="100" b="1" dirty="0" smtClean="0">
              <a:solidFill>
                <a:schemeClr val="tx1">
                  <a:lumMod val="50000"/>
                  <a:lumOff val="50000"/>
                </a:schemeClr>
              </a:solidFill>
            </a:endParaRPr>
          </a:p>
          <a:p>
            <a:pPr lvl="0" algn="just"/>
            <a:endParaRPr lang="en-US" sz="100" b="1" dirty="0">
              <a:solidFill>
                <a:schemeClr val="tx1">
                  <a:lumMod val="50000"/>
                  <a:lumOff val="50000"/>
                </a:schemeClr>
              </a:solidFill>
            </a:endParaRPr>
          </a:p>
          <a:p>
            <a:pPr marL="285750" lvl="0" indent="-285750" algn="just">
              <a:spcBef>
                <a:spcPts val="600"/>
              </a:spcBef>
              <a:spcAft>
                <a:spcPts val="600"/>
              </a:spcAft>
              <a:buFont typeface="Arial" pitchFamily="34" charset="0"/>
              <a:buChar char="•"/>
            </a:pPr>
            <a:r>
              <a:rPr lang="en-US" sz="2000" b="1" dirty="0" smtClean="0">
                <a:solidFill>
                  <a:prstClr val="black">
                    <a:lumMod val="50000"/>
                    <a:lumOff val="50000"/>
                  </a:prstClr>
                </a:solidFill>
              </a:rPr>
              <a:t>Par. 3</a:t>
            </a:r>
            <a:r>
              <a:rPr lang="ru-RU" sz="2000" b="1" dirty="0" smtClean="0">
                <a:solidFill>
                  <a:prstClr val="black">
                    <a:lumMod val="50000"/>
                    <a:lumOff val="50000"/>
                  </a:prstClr>
                </a:solidFill>
              </a:rPr>
              <a:t>0 </a:t>
            </a:r>
            <a:r>
              <a:rPr lang="ru-RU" sz="2000" b="1" dirty="0">
                <a:solidFill>
                  <a:prstClr val="black">
                    <a:lumMod val="50000"/>
                    <a:lumOff val="50000"/>
                  </a:prstClr>
                </a:solidFill>
              </a:rPr>
              <a:t>(</a:t>
            </a:r>
            <a:r>
              <a:rPr lang="en-US" sz="2000" b="1" dirty="0">
                <a:solidFill>
                  <a:prstClr val="black">
                    <a:lumMod val="50000"/>
                    <a:lumOff val="50000"/>
                  </a:prstClr>
                </a:solidFill>
              </a:rPr>
              <a:t>comments of </a:t>
            </a:r>
            <a:r>
              <a:rPr lang="en-US" sz="2000" b="1" dirty="0" smtClean="0">
                <a:solidFill>
                  <a:prstClr val="black">
                    <a:lumMod val="50000"/>
                    <a:lumOff val="50000"/>
                  </a:prstClr>
                </a:solidFill>
              </a:rPr>
              <a:t>the SAI </a:t>
            </a:r>
            <a:r>
              <a:rPr lang="en-US" sz="2000" b="1" dirty="0">
                <a:solidFill>
                  <a:prstClr val="black">
                    <a:lumMod val="50000"/>
                    <a:lumOff val="50000"/>
                  </a:prstClr>
                </a:solidFill>
              </a:rPr>
              <a:t>of </a:t>
            </a:r>
            <a:r>
              <a:rPr lang="en-US" sz="2000" b="1" dirty="0" smtClean="0">
                <a:solidFill>
                  <a:prstClr val="black">
                    <a:lumMod val="50000"/>
                    <a:lumOff val="50000"/>
                  </a:prstClr>
                </a:solidFill>
              </a:rPr>
              <a:t>New Zealand and the SAI of Bahrain</a:t>
            </a:r>
            <a:r>
              <a:rPr lang="ru-RU" sz="2000" b="1" dirty="0" smtClean="0">
                <a:solidFill>
                  <a:prstClr val="black">
                    <a:lumMod val="50000"/>
                    <a:lumOff val="50000"/>
                  </a:prstClr>
                </a:solidFill>
              </a:rPr>
              <a:t>)</a:t>
            </a:r>
            <a:r>
              <a:rPr lang="en-US" sz="2000" b="1" dirty="0">
                <a:solidFill>
                  <a:prstClr val="black">
                    <a:lumMod val="50000"/>
                    <a:lumOff val="50000"/>
                  </a:prstClr>
                </a:solidFill>
              </a:rPr>
              <a:t>;</a:t>
            </a:r>
          </a:p>
          <a:p>
            <a:pPr marL="285750" lvl="0" indent="-285750" algn="just">
              <a:spcBef>
                <a:spcPts val="600"/>
              </a:spcBef>
              <a:spcAft>
                <a:spcPts val="600"/>
              </a:spcAft>
              <a:buFont typeface="Arial" pitchFamily="34" charset="0"/>
              <a:buChar char="•"/>
            </a:pPr>
            <a:r>
              <a:rPr lang="en-US" sz="2000" b="1" dirty="0" smtClean="0">
                <a:solidFill>
                  <a:prstClr val="black">
                    <a:lumMod val="50000"/>
                    <a:lumOff val="50000"/>
                  </a:prstClr>
                </a:solidFill>
              </a:rPr>
              <a:t>Par. </a:t>
            </a:r>
            <a:r>
              <a:rPr lang="ru-RU" sz="2000" b="1" dirty="0" smtClean="0">
                <a:solidFill>
                  <a:prstClr val="black">
                    <a:lumMod val="50000"/>
                    <a:lumOff val="50000"/>
                  </a:prstClr>
                </a:solidFill>
              </a:rPr>
              <a:t>40 </a:t>
            </a:r>
            <a:r>
              <a:rPr lang="ru-RU" sz="2000" b="1" dirty="0" smtClean="0">
                <a:solidFill>
                  <a:prstClr val="black">
                    <a:lumMod val="50000"/>
                    <a:lumOff val="50000"/>
                  </a:prstClr>
                </a:solidFill>
              </a:rPr>
              <a:t>(</a:t>
            </a:r>
            <a:r>
              <a:rPr lang="en-US" sz="2000" b="1" dirty="0" smtClean="0">
                <a:solidFill>
                  <a:prstClr val="black">
                    <a:lumMod val="50000"/>
                    <a:lumOff val="50000"/>
                  </a:prstClr>
                </a:solidFill>
              </a:rPr>
              <a:t>comments of the SAI of Malta</a:t>
            </a:r>
            <a:r>
              <a:rPr lang="ru-RU" sz="2000" b="1" dirty="0" smtClean="0">
                <a:solidFill>
                  <a:prstClr val="black">
                    <a:lumMod val="50000"/>
                    <a:lumOff val="50000"/>
                  </a:prstClr>
                </a:solidFill>
              </a:rPr>
              <a:t>)</a:t>
            </a:r>
            <a:r>
              <a:rPr lang="en-US" sz="2000" b="1" dirty="0" smtClean="0">
                <a:solidFill>
                  <a:prstClr val="black">
                    <a:lumMod val="50000"/>
                    <a:lumOff val="50000"/>
                  </a:prstClr>
                </a:solidFill>
              </a:rPr>
              <a:t>;</a:t>
            </a:r>
          </a:p>
          <a:p>
            <a:pPr marL="285750" lvl="0" indent="-285750" algn="just">
              <a:spcBef>
                <a:spcPts val="600"/>
              </a:spcBef>
              <a:spcAft>
                <a:spcPts val="600"/>
              </a:spcAft>
              <a:buFont typeface="Arial" pitchFamily="34" charset="0"/>
              <a:buChar char="•"/>
            </a:pPr>
            <a:r>
              <a:rPr lang="en-US" sz="2000" b="1" dirty="0" smtClean="0">
                <a:solidFill>
                  <a:prstClr val="black">
                    <a:lumMod val="50000"/>
                    <a:lumOff val="50000"/>
                  </a:prstClr>
                </a:solidFill>
              </a:rPr>
              <a:t>Par. </a:t>
            </a:r>
            <a:r>
              <a:rPr lang="ru-RU" sz="2000" b="1" dirty="0" smtClean="0">
                <a:solidFill>
                  <a:prstClr val="black">
                    <a:lumMod val="50000"/>
                    <a:lumOff val="50000"/>
                  </a:prstClr>
                </a:solidFill>
              </a:rPr>
              <a:t>9 </a:t>
            </a:r>
            <a:r>
              <a:rPr lang="en-US" sz="2000" b="1" dirty="0" smtClean="0">
                <a:solidFill>
                  <a:prstClr val="black">
                    <a:lumMod val="50000"/>
                    <a:lumOff val="50000"/>
                  </a:prstClr>
                </a:solidFill>
              </a:rPr>
              <a:t>and </a:t>
            </a:r>
            <a:r>
              <a:rPr lang="en-US" sz="2000" b="1" dirty="0" smtClean="0">
                <a:solidFill>
                  <a:prstClr val="black">
                    <a:lumMod val="50000"/>
                    <a:lumOff val="50000"/>
                  </a:prstClr>
                </a:solidFill>
              </a:rPr>
              <a:t>par. </a:t>
            </a:r>
            <a:r>
              <a:rPr lang="ru-RU" sz="2000" b="1" dirty="0" smtClean="0">
                <a:solidFill>
                  <a:prstClr val="black">
                    <a:lumMod val="50000"/>
                    <a:lumOff val="50000"/>
                  </a:prstClr>
                </a:solidFill>
              </a:rPr>
              <a:t>17 </a:t>
            </a:r>
            <a:r>
              <a:rPr lang="ru-RU" sz="2000" b="1" dirty="0" smtClean="0">
                <a:solidFill>
                  <a:prstClr val="black">
                    <a:lumMod val="50000"/>
                    <a:lumOff val="50000"/>
                  </a:prstClr>
                </a:solidFill>
              </a:rPr>
              <a:t>(</a:t>
            </a:r>
            <a:r>
              <a:rPr lang="en-US" sz="2000" b="1" dirty="0">
                <a:solidFill>
                  <a:prstClr val="black">
                    <a:lumMod val="50000"/>
                    <a:lumOff val="50000"/>
                  </a:prstClr>
                </a:solidFill>
              </a:rPr>
              <a:t>comments of </a:t>
            </a:r>
            <a:r>
              <a:rPr lang="en-US" sz="2000" b="1" dirty="0" smtClean="0">
                <a:solidFill>
                  <a:prstClr val="black">
                    <a:lumMod val="50000"/>
                    <a:lumOff val="50000"/>
                  </a:prstClr>
                </a:solidFill>
              </a:rPr>
              <a:t>the SAI of Iraq</a:t>
            </a:r>
            <a:r>
              <a:rPr lang="ru-RU" sz="2000" b="1" dirty="0" smtClean="0">
                <a:solidFill>
                  <a:prstClr val="black">
                    <a:lumMod val="50000"/>
                    <a:lumOff val="50000"/>
                  </a:prstClr>
                </a:solidFill>
              </a:rPr>
              <a:t>).</a:t>
            </a:r>
            <a:endParaRPr lang="en-US" sz="2000" b="1" dirty="0">
              <a:solidFill>
                <a:prstClr val="black">
                  <a:lumMod val="50000"/>
                  <a:lumOff val="50000"/>
                </a:prstClr>
              </a:solidFill>
            </a:endParaRPr>
          </a:p>
        </p:txBody>
      </p:sp>
      <p:sp>
        <p:nvSpPr>
          <p:cNvPr id="5" name="Прямоугольник 4"/>
          <p:cNvSpPr/>
          <p:nvPr/>
        </p:nvSpPr>
        <p:spPr>
          <a:xfrm>
            <a:off x="1194377" y="1307517"/>
            <a:ext cx="7303325" cy="369332"/>
          </a:xfrm>
          <a:prstGeom prst="rect">
            <a:avLst/>
          </a:prstGeom>
        </p:spPr>
        <p:txBody>
          <a:bodyPr wrap="square">
            <a:spAutoFit/>
          </a:bodyPr>
          <a:lstStyle/>
          <a:p>
            <a:pPr marL="0" lvl="1" algn="ctr">
              <a:defRPr/>
            </a:pPr>
            <a:r>
              <a:rPr lang="en-US" b="1" dirty="0" smtClean="0">
                <a:solidFill>
                  <a:schemeClr val="tx1">
                    <a:lumMod val="65000"/>
                    <a:lumOff val="35000"/>
                  </a:schemeClr>
                </a:solidFill>
              </a:rPr>
              <a:t>COMMENTS CONSIDERED BY THE SECRETARIAT</a:t>
            </a:r>
            <a:endParaRPr lang="en-US" b="1" dirty="0">
              <a:solidFill>
                <a:schemeClr val="tx1">
                  <a:lumMod val="65000"/>
                  <a:lumOff val="35000"/>
                </a:schemeClr>
              </a:solidFill>
            </a:endParaRPr>
          </a:p>
        </p:txBody>
      </p:sp>
      <p:sp>
        <p:nvSpPr>
          <p:cNvPr id="6" name="TextBox 5"/>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2761828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5005" y="2294366"/>
            <a:ext cx="7042067" cy="2246769"/>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sz="2000" b="1" dirty="0" smtClean="0">
                <a:solidFill>
                  <a:prstClr val="black">
                    <a:lumMod val="50000"/>
                    <a:lumOff val="50000"/>
                  </a:prstClr>
                </a:solidFill>
              </a:rPr>
              <a:t>Par. 39</a:t>
            </a:r>
            <a:r>
              <a:rPr lang="en-US" sz="2000" b="1" dirty="0" smtClean="0">
                <a:solidFill>
                  <a:prstClr val="black">
                    <a:lumMod val="50000"/>
                    <a:lumOff val="50000"/>
                  </a:prstClr>
                </a:solidFill>
              </a:rPr>
              <a:t>. This </a:t>
            </a:r>
            <a:r>
              <a:rPr lang="en-US" sz="2000" b="1" dirty="0">
                <a:solidFill>
                  <a:prstClr val="black">
                    <a:lumMod val="50000"/>
                    <a:lumOff val="50000"/>
                  </a:prstClr>
                </a:solidFill>
              </a:rPr>
              <a:t>paragraph may be better placed in Part 2. Maybe between paragraph 25 and 26.</a:t>
            </a:r>
            <a:endParaRPr lang="ru-RU" sz="2000" b="1" dirty="0">
              <a:solidFill>
                <a:prstClr val="black">
                  <a:lumMod val="50000"/>
                  <a:lumOff val="50000"/>
                </a:prstClr>
              </a:solidFill>
            </a:endParaRPr>
          </a:p>
          <a:p>
            <a:pPr marL="285750" lvl="0" indent="-285750" algn="just">
              <a:spcBef>
                <a:spcPts val="600"/>
              </a:spcBef>
              <a:spcAft>
                <a:spcPts val="600"/>
              </a:spcAft>
              <a:buFont typeface="Arial" pitchFamily="34" charset="0"/>
              <a:buChar char="•"/>
            </a:pPr>
            <a:endParaRPr lang="en-US" sz="2000" b="1" dirty="0" smtClean="0">
              <a:solidFill>
                <a:prstClr val="black">
                  <a:lumMod val="50000"/>
                  <a:lumOff val="50000"/>
                </a:prstClr>
              </a:solidFill>
            </a:endParaRPr>
          </a:p>
          <a:p>
            <a:pPr marL="285750" lvl="0" indent="-285750" algn="just">
              <a:spcBef>
                <a:spcPts val="600"/>
              </a:spcBef>
              <a:spcAft>
                <a:spcPts val="600"/>
              </a:spcAft>
              <a:buFont typeface="Arial" pitchFamily="34" charset="0"/>
              <a:buChar char="•"/>
            </a:pPr>
            <a:r>
              <a:rPr lang="en-US" sz="2000" b="1" dirty="0" smtClean="0">
                <a:solidFill>
                  <a:prstClr val="black">
                    <a:lumMod val="50000"/>
                    <a:lumOff val="50000"/>
                  </a:prstClr>
                </a:solidFill>
              </a:rPr>
              <a:t>Par. 40</a:t>
            </a:r>
            <a:r>
              <a:rPr lang="en-US" sz="2000" b="1" dirty="0">
                <a:solidFill>
                  <a:prstClr val="black">
                    <a:lumMod val="50000"/>
                    <a:lumOff val="50000"/>
                  </a:prstClr>
                </a:solidFill>
              </a:rPr>
              <a:t>. Suggestion to include the attribute </a:t>
            </a:r>
            <a:r>
              <a:rPr lang="en-US" sz="2000" b="1" dirty="0" smtClean="0">
                <a:solidFill>
                  <a:prstClr val="black">
                    <a:lumMod val="50000"/>
                    <a:lumOff val="50000"/>
                  </a:prstClr>
                </a:solidFill>
              </a:rPr>
              <a:t>“traceability”, </a:t>
            </a:r>
            <a:r>
              <a:rPr lang="en-US" sz="2000" b="1" dirty="0">
                <a:solidFill>
                  <a:prstClr val="black">
                    <a:lumMod val="50000"/>
                    <a:lumOff val="50000"/>
                  </a:prstClr>
                </a:solidFill>
              </a:rPr>
              <a:t>considering the importance of auditing/tracking the data source</a:t>
            </a:r>
          </a:p>
        </p:txBody>
      </p:sp>
      <p:sp>
        <p:nvSpPr>
          <p:cNvPr id="5" name="Прямоугольник 4"/>
          <p:cNvSpPr/>
          <p:nvPr/>
        </p:nvSpPr>
        <p:spPr>
          <a:xfrm>
            <a:off x="1194377" y="1494611"/>
            <a:ext cx="7303325" cy="400110"/>
          </a:xfrm>
          <a:prstGeom prst="rect">
            <a:avLst/>
          </a:prstGeom>
        </p:spPr>
        <p:txBody>
          <a:bodyPr wrap="square">
            <a:spAutoFit/>
          </a:bodyPr>
          <a:lstStyle/>
          <a:p>
            <a:pPr marL="0" lvl="1" algn="ctr">
              <a:defRPr/>
            </a:pPr>
            <a:r>
              <a:rPr lang="en-US" sz="2000" b="1" dirty="0" smtClean="0">
                <a:solidFill>
                  <a:schemeClr val="tx1">
                    <a:lumMod val="65000"/>
                    <a:lumOff val="35000"/>
                  </a:schemeClr>
                </a:solidFill>
              </a:rPr>
              <a:t>SAI OF BRAZIL</a:t>
            </a:r>
            <a:endParaRPr lang="en-US" sz="2000" b="1" dirty="0">
              <a:solidFill>
                <a:schemeClr val="tx1">
                  <a:lumMod val="65000"/>
                  <a:lumOff val="35000"/>
                </a:schemeClr>
              </a:solidFill>
            </a:endParaRPr>
          </a:p>
        </p:txBody>
      </p:sp>
      <p:sp>
        <p:nvSpPr>
          <p:cNvPr id="6" name="TextBox 5"/>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1854858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5005" y="1802147"/>
            <a:ext cx="7042067" cy="3693319"/>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sz="1600" b="1" dirty="0">
                <a:solidFill>
                  <a:prstClr val="black">
                    <a:lumMod val="50000"/>
                    <a:lumOff val="50000"/>
                  </a:prstClr>
                </a:solidFill>
              </a:rPr>
              <a:t>We question why, in paragraph 12, it is considered to be ideal for a KNI system to be an element of an overall strategic management plan? Arguably there is existence value in KNI information being widely available for public comment and debate, without this information being necessarily attached to a specific plan. Like official statistics, it may be desirable that KNIs are separate from the plans and policies of particular administrative or political regimes, as this can enable KNIs to have greater public credibility and </a:t>
            </a:r>
            <a:r>
              <a:rPr lang="en-US" sz="1600" b="1" dirty="0" smtClean="0">
                <a:solidFill>
                  <a:prstClr val="black">
                    <a:lumMod val="50000"/>
                    <a:lumOff val="50000"/>
                  </a:prstClr>
                </a:solidFill>
              </a:rPr>
              <a:t>durability</a:t>
            </a:r>
          </a:p>
          <a:p>
            <a:pPr marL="285750" indent="-285750" algn="just">
              <a:spcBef>
                <a:spcPts val="600"/>
              </a:spcBef>
              <a:spcAft>
                <a:spcPts val="600"/>
              </a:spcAft>
              <a:buFont typeface="Arial" pitchFamily="34" charset="0"/>
              <a:buChar char="•"/>
            </a:pPr>
            <a:r>
              <a:rPr lang="en-US" sz="1600" b="1" dirty="0">
                <a:solidFill>
                  <a:prstClr val="black">
                    <a:lumMod val="50000"/>
                    <a:lumOff val="50000"/>
                  </a:prstClr>
                </a:solidFill>
              </a:rPr>
              <a:t>We have no substantive disagreement with paragraphs 34 - 43. However, the guidance appears to assume that KNIs form part of a deliberate strategy or plan with most of the guidance discussing comparing actual to target results. We noted in our comments on Part 1 that this is not always the case and that there may be good reasons for KNIs to be separate from the plans and policies of particular administrative or political regimes.</a:t>
            </a:r>
          </a:p>
        </p:txBody>
      </p:sp>
      <p:sp>
        <p:nvSpPr>
          <p:cNvPr id="5" name="Прямоугольник 4"/>
          <p:cNvSpPr/>
          <p:nvPr/>
        </p:nvSpPr>
        <p:spPr>
          <a:xfrm>
            <a:off x="1194377" y="1387733"/>
            <a:ext cx="7303325" cy="400110"/>
          </a:xfrm>
          <a:prstGeom prst="rect">
            <a:avLst/>
          </a:prstGeom>
        </p:spPr>
        <p:txBody>
          <a:bodyPr wrap="square">
            <a:spAutoFit/>
          </a:bodyPr>
          <a:lstStyle/>
          <a:p>
            <a:pPr marL="0" lvl="1" algn="ctr">
              <a:defRPr/>
            </a:pPr>
            <a:r>
              <a:rPr lang="en-US" sz="2000" b="1" dirty="0" smtClean="0">
                <a:solidFill>
                  <a:schemeClr val="tx1">
                    <a:lumMod val="65000"/>
                    <a:lumOff val="35000"/>
                  </a:schemeClr>
                </a:solidFill>
              </a:rPr>
              <a:t>SAI OF NEW ZEALAND</a:t>
            </a:r>
            <a:endParaRPr lang="en-US" sz="2000" b="1" dirty="0">
              <a:solidFill>
                <a:schemeClr val="tx1">
                  <a:lumMod val="65000"/>
                  <a:lumOff val="35000"/>
                </a:schemeClr>
              </a:solidFill>
            </a:endParaRPr>
          </a:p>
        </p:txBody>
      </p:sp>
      <p:sp>
        <p:nvSpPr>
          <p:cNvPr id="6" name="TextBox 5"/>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197548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5005" y="1973733"/>
            <a:ext cx="7042067" cy="3447098"/>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sz="1600" b="1" dirty="0">
                <a:solidFill>
                  <a:prstClr val="black">
                    <a:lumMod val="50000"/>
                    <a:lumOff val="50000"/>
                  </a:prstClr>
                </a:solidFill>
              </a:rPr>
              <a:t>It does not specifically discuss the relationship between KNIs and the SDGs. However, the increasing recognition of the contribution public audit can make to progress with SDGs means the opportunities for the application of the best practice material considered and assembled for the guidance will increase. This will be of assistance for SAIs wishing to carry out audit work in a wider range of KNI related circumstances</a:t>
            </a:r>
          </a:p>
          <a:p>
            <a:pPr marL="285750" indent="-285750" algn="just">
              <a:spcBef>
                <a:spcPts val="600"/>
              </a:spcBef>
              <a:spcAft>
                <a:spcPts val="600"/>
              </a:spcAft>
              <a:buFont typeface="Arial" pitchFamily="34" charset="0"/>
              <a:buChar char="•"/>
            </a:pPr>
            <a:r>
              <a:rPr lang="en-US" sz="1600" b="1" dirty="0">
                <a:solidFill>
                  <a:prstClr val="black">
                    <a:lumMod val="50000"/>
                    <a:lumOff val="50000"/>
                  </a:prstClr>
                </a:solidFill>
              </a:rPr>
              <a:t>We also would like to stress that the guidance should reflect the role of SAIs in ensuring the implementation of the UN 2030 Agenda for Sustainable Development, and its 17 Sustainable Development Goals (SDGs) and especially target 16.6, which envisages “effective, accountable and transparent institutions at all levels”. A section related it this topic can be included in the guidance to ensure that SAIs can fulfill their task and contribute to the implementation of the SDGs in the best possible way</a:t>
            </a:r>
          </a:p>
        </p:txBody>
      </p:sp>
      <p:sp>
        <p:nvSpPr>
          <p:cNvPr id="5" name="Прямоугольник 4"/>
          <p:cNvSpPr/>
          <p:nvPr/>
        </p:nvSpPr>
        <p:spPr>
          <a:xfrm>
            <a:off x="1194377" y="1481056"/>
            <a:ext cx="7303325" cy="400110"/>
          </a:xfrm>
          <a:prstGeom prst="rect">
            <a:avLst/>
          </a:prstGeom>
        </p:spPr>
        <p:txBody>
          <a:bodyPr wrap="square">
            <a:spAutoFit/>
          </a:bodyPr>
          <a:lstStyle/>
          <a:p>
            <a:pPr marL="0" lvl="1" algn="ctr">
              <a:defRPr/>
            </a:pPr>
            <a:r>
              <a:rPr lang="en-US" sz="2000" b="1" dirty="0" smtClean="0">
                <a:solidFill>
                  <a:schemeClr val="tx1">
                    <a:lumMod val="65000"/>
                    <a:lumOff val="35000"/>
                  </a:schemeClr>
                </a:solidFill>
              </a:rPr>
              <a:t>SAI OF NEW ZEALAND AND SAI OF BAHRAIN</a:t>
            </a:r>
            <a:endParaRPr lang="en-US" sz="2000" b="1" dirty="0">
              <a:solidFill>
                <a:schemeClr val="tx1">
                  <a:lumMod val="65000"/>
                  <a:lumOff val="35000"/>
                </a:schemeClr>
              </a:solidFill>
            </a:endParaRPr>
          </a:p>
        </p:txBody>
      </p:sp>
      <p:sp>
        <p:nvSpPr>
          <p:cNvPr id="6" name="TextBox 5"/>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2639481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5005" y="1868360"/>
            <a:ext cx="7042067" cy="830997"/>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sz="1600" b="1" dirty="0">
                <a:solidFill>
                  <a:prstClr val="black">
                    <a:lumMod val="50000"/>
                    <a:lumOff val="50000"/>
                  </a:prstClr>
                </a:solidFill>
              </a:rPr>
              <a:t>It is recommended to add some figures to the guidance. </a:t>
            </a:r>
            <a:r>
              <a:rPr lang="en-US" sz="1600" b="1" dirty="0" smtClean="0">
                <a:solidFill>
                  <a:prstClr val="black">
                    <a:lumMod val="50000"/>
                    <a:lumOff val="50000"/>
                  </a:prstClr>
                </a:solidFill>
              </a:rPr>
              <a:t>One example </a:t>
            </a:r>
            <a:r>
              <a:rPr lang="en-US" sz="1600" b="1" dirty="0">
                <a:solidFill>
                  <a:prstClr val="black">
                    <a:lumMod val="50000"/>
                    <a:lumOff val="50000"/>
                  </a:prstClr>
                </a:solidFill>
              </a:rPr>
              <a:t>is to add an example of the KNI model of the </a:t>
            </a:r>
            <a:r>
              <a:rPr lang="en-US" sz="1600" b="1" dirty="0" smtClean="0">
                <a:solidFill>
                  <a:prstClr val="black">
                    <a:lumMod val="50000"/>
                    <a:lumOff val="50000"/>
                  </a:prstClr>
                </a:solidFill>
              </a:rPr>
              <a:t>OECD (Figure </a:t>
            </a:r>
            <a:r>
              <a:rPr lang="en-US" sz="1600" b="1" dirty="0">
                <a:solidFill>
                  <a:prstClr val="black">
                    <a:lumMod val="50000"/>
                    <a:lumOff val="50000"/>
                  </a:prstClr>
                </a:solidFill>
              </a:rPr>
              <a:t>5 – Suggested KNIs for inclusion in a NPF, page 17)</a:t>
            </a:r>
          </a:p>
        </p:txBody>
      </p:sp>
      <p:sp>
        <p:nvSpPr>
          <p:cNvPr id="5" name="Прямоугольник 4"/>
          <p:cNvSpPr/>
          <p:nvPr/>
        </p:nvSpPr>
        <p:spPr>
          <a:xfrm>
            <a:off x="1194377" y="1465821"/>
            <a:ext cx="7303325" cy="400110"/>
          </a:xfrm>
          <a:prstGeom prst="rect">
            <a:avLst/>
          </a:prstGeom>
        </p:spPr>
        <p:txBody>
          <a:bodyPr wrap="square">
            <a:spAutoFit/>
          </a:bodyPr>
          <a:lstStyle/>
          <a:p>
            <a:pPr marL="0" lvl="1" algn="ctr">
              <a:defRPr/>
            </a:pPr>
            <a:r>
              <a:rPr lang="en-US" sz="2000" b="1" dirty="0" smtClean="0">
                <a:solidFill>
                  <a:schemeClr val="tx1">
                    <a:lumMod val="65000"/>
                    <a:lumOff val="35000"/>
                  </a:schemeClr>
                </a:solidFill>
              </a:rPr>
              <a:t>SAI OF BAHRAIN</a:t>
            </a:r>
            <a:endParaRPr lang="en-US" sz="2000" b="1" dirty="0">
              <a:solidFill>
                <a:schemeClr val="tx1">
                  <a:lumMod val="65000"/>
                  <a:lumOff val="35000"/>
                </a:schemeClr>
              </a:solidFill>
            </a:endParaRPr>
          </a:p>
        </p:txBody>
      </p:sp>
      <p:pic>
        <p:nvPicPr>
          <p:cNvPr id="8" name="Рисунок 7"/>
          <p:cNvPicPr/>
          <p:nvPr/>
        </p:nvPicPr>
        <p:blipFill rotWithShape="1">
          <a:blip r:embed="rId3">
            <a:extLst>
              <a:ext uri="{28A0092B-C50C-407E-A947-70E740481C1C}">
                <a14:useLocalDpi xmlns:a14="http://schemas.microsoft.com/office/drawing/2010/main" val="0"/>
              </a:ext>
            </a:extLst>
          </a:blip>
          <a:srcRect l="4751" t="4817" r="32055" b="8259"/>
          <a:stretch/>
        </p:blipFill>
        <p:spPr bwMode="auto">
          <a:xfrm>
            <a:off x="3094429" y="2838203"/>
            <a:ext cx="3503220" cy="2755075"/>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474378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5005" y="2354972"/>
            <a:ext cx="7042067" cy="1323439"/>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sz="2000" b="1" dirty="0">
                <a:solidFill>
                  <a:prstClr val="black">
                    <a:lumMod val="50000"/>
                    <a:lumOff val="50000"/>
                  </a:prstClr>
                </a:solidFill>
              </a:rPr>
              <a:t>We suggest adding a paragraph within the guidance indicating that the SAI, in specific cases, can put a national indicator. This can be done when the SAI use the national indicator for one of its tasks</a:t>
            </a:r>
          </a:p>
        </p:txBody>
      </p:sp>
      <p:sp>
        <p:nvSpPr>
          <p:cNvPr id="5" name="Прямоугольник 4"/>
          <p:cNvSpPr/>
          <p:nvPr/>
        </p:nvSpPr>
        <p:spPr>
          <a:xfrm>
            <a:off x="1194377" y="1465821"/>
            <a:ext cx="7303325" cy="400110"/>
          </a:xfrm>
          <a:prstGeom prst="rect">
            <a:avLst/>
          </a:prstGeom>
        </p:spPr>
        <p:txBody>
          <a:bodyPr wrap="square">
            <a:spAutoFit/>
          </a:bodyPr>
          <a:lstStyle/>
          <a:p>
            <a:pPr marL="0" lvl="1" algn="ctr">
              <a:defRPr/>
            </a:pPr>
            <a:r>
              <a:rPr lang="en-US" sz="2000" b="1" dirty="0" smtClean="0">
                <a:solidFill>
                  <a:schemeClr val="tx1">
                    <a:lumMod val="65000"/>
                    <a:lumOff val="35000"/>
                  </a:schemeClr>
                </a:solidFill>
              </a:rPr>
              <a:t>SAI OF IRAQ</a:t>
            </a:r>
            <a:endParaRPr lang="en-US" sz="2000" b="1" dirty="0">
              <a:solidFill>
                <a:schemeClr val="tx1">
                  <a:lumMod val="65000"/>
                  <a:lumOff val="35000"/>
                </a:schemeClr>
              </a:solidFill>
            </a:endParaRPr>
          </a:p>
        </p:txBody>
      </p:sp>
      <p:sp>
        <p:nvSpPr>
          <p:cNvPr id="6" name="TextBox 5"/>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940775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25005" y="2093715"/>
            <a:ext cx="7042067" cy="2862322"/>
          </a:xfrm>
          <a:prstGeom prst="rect">
            <a:avLst/>
          </a:prstGeom>
        </p:spPr>
        <p:txBody>
          <a:bodyPr wrap="square">
            <a:spAutoFit/>
          </a:bodyPr>
          <a:lstStyle/>
          <a:p>
            <a:pPr marL="285750" indent="-285750" algn="just">
              <a:spcBef>
                <a:spcPts val="600"/>
              </a:spcBef>
              <a:spcAft>
                <a:spcPts val="600"/>
              </a:spcAft>
              <a:buFont typeface="Arial" pitchFamily="34" charset="0"/>
              <a:buChar char="•"/>
            </a:pPr>
            <a:r>
              <a:rPr lang="en-US" sz="2000" b="1" dirty="0" smtClean="0">
                <a:solidFill>
                  <a:prstClr val="black">
                    <a:lumMod val="50000"/>
                    <a:lumOff val="50000"/>
                  </a:prstClr>
                </a:solidFill>
              </a:rPr>
              <a:t>Indicators </a:t>
            </a:r>
            <a:r>
              <a:rPr lang="en-US" sz="2000" b="1" dirty="0">
                <a:solidFill>
                  <a:prstClr val="black">
                    <a:lumMod val="50000"/>
                    <a:lumOff val="50000"/>
                  </a:prstClr>
                </a:solidFill>
              </a:rPr>
              <a:t>do not always serve as reliable yardstick for neither for financial, compliance nor performance audit. For example the unemployment rate is of no use for looking into the efficiency and effectiveness of public employment offices. What is more, indicators should never be taken as the only audit criterion. SAIs should not be satisfied in the run long with relying on indicators, they should strive for an adequate mandate, public recognition and independence to ensure public sector accountability</a:t>
            </a:r>
          </a:p>
        </p:txBody>
      </p:sp>
      <p:sp>
        <p:nvSpPr>
          <p:cNvPr id="5" name="Прямоугольник 4"/>
          <p:cNvSpPr/>
          <p:nvPr/>
        </p:nvSpPr>
        <p:spPr>
          <a:xfrm>
            <a:off x="1194377" y="1465821"/>
            <a:ext cx="7303325" cy="400110"/>
          </a:xfrm>
          <a:prstGeom prst="rect">
            <a:avLst/>
          </a:prstGeom>
        </p:spPr>
        <p:txBody>
          <a:bodyPr wrap="square">
            <a:spAutoFit/>
          </a:bodyPr>
          <a:lstStyle/>
          <a:p>
            <a:pPr marL="0" lvl="1" algn="ctr">
              <a:defRPr/>
            </a:pPr>
            <a:r>
              <a:rPr lang="en-US" sz="2000" b="1" dirty="0" smtClean="0">
                <a:solidFill>
                  <a:schemeClr val="tx1">
                    <a:lumMod val="65000"/>
                    <a:lumOff val="35000"/>
                  </a:schemeClr>
                </a:solidFill>
              </a:rPr>
              <a:t>SAI OF GERMANY</a:t>
            </a:r>
            <a:endParaRPr lang="en-US" sz="2000" b="1" dirty="0">
              <a:solidFill>
                <a:schemeClr val="tx1">
                  <a:lumMod val="65000"/>
                  <a:lumOff val="35000"/>
                </a:schemeClr>
              </a:solidFill>
            </a:endParaRPr>
          </a:p>
        </p:txBody>
      </p:sp>
      <p:sp>
        <p:nvSpPr>
          <p:cNvPr id="6" name="TextBox 5"/>
          <p:cNvSpPr txBox="1"/>
          <p:nvPr/>
        </p:nvSpPr>
        <p:spPr>
          <a:xfrm>
            <a:off x="2515053" y="444726"/>
            <a:ext cx="4536374" cy="369332"/>
          </a:xfrm>
          <a:prstGeom prst="rect">
            <a:avLst/>
          </a:prstGeom>
          <a:noFill/>
        </p:spPr>
        <p:txBody>
          <a:bodyPr wrap="square" rtlCol="0">
            <a:spAutoFit/>
          </a:bodyPr>
          <a:lstStyle/>
          <a:p>
            <a:r>
              <a:rPr lang="en-US" b="1" dirty="0" smtClean="0">
                <a:solidFill>
                  <a:schemeClr val="bg1"/>
                </a:solidFill>
              </a:rPr>
              <a:t>INTOSAI </a:t>
            </a:r>
            <a:r>
              <a:rPr lang="en-US" b="1" dirty="0" smtClean="0">
                <a:solidFill>
                  <a:schemeClr val="bg1"/>
                </a:solidFill>
              </a:rPr>
              <a:t>WG </a:t>
            </a:r>
            <a:r>
              <a:rPr lang="en-US" b="1" dirty="0" smtClean="0">
                <a:solidFill>
                  <a:schemeClr val="bg1"/>
                </a:solidFill>
              </a:rPr>
              <a:t>ON </a:t>
            </a:r>
            <a:r>
              <a:rPr lang="en-US" b="1" dirty="0" smtClean="0">
                <a:solidFill>
                  <a:schemeClr val="bg1"/>
                </a:solidFill>
              </a:rPr>
              <a:t>KNI. GUIDANCE DOCUMENT</a:t>
            </a:r>
            <a:endParaRPr lang="ru-RU" b="1" dirty="0">
              <a:solidFill>
                <a:schemeClr val="bg1"/>
              </a:solidFill>
            </a:endParaRPr>
          </a:p>
        </p:txBody>
      </p:sp>
    </p:spTree>
    <p:extLst>
      <p:ext uri="{BB962C8B-B14F-4D97-AF65-F5344CB8AC3E}">
        <p14:creationId xmlns:p14="http://schemas.microsoft.com/office/powerpoint/2010/main" val="3772597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Специальное оформлени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с атрибутами" ma:contentTypeID="0x0101001CCE6BEE340741958E57C96A5CC68E3700FB805C5CE7476E48998072AD1D3A7CD4" ma:contentTypeVersion="5" ma:contentTypeDescription="Документ с атрибутами" ma:contentTypeScope="" ma:versionID="d1dec39bc06d390bb223c83623e73b46">
  <xsd:schema xmlns:xsd="http://www.w3.org/2001/XMLSchema" xmlns:xs="http://www.w3.org/2001/XMLSchema" xmlns:p="http://schemas.microsoft.com/office/2006/metadata/properties" xmlns:ns2="BD5D7F97-43DC-4B9B-BA58-7AFF08FDADA5" xmlns:ns3="c36334b5-d259-44e6-bd9b-b4f02e616251" targetNamespace="http://schemas.microsoft.com/office/2006/metadata/properties" ma:root="true" ma:fieldsID="db350c28ca1a6c97ef79c7acde0bc4de" ns2:_="" ns3:_="">
    <xsd:import namespace="BD5D7F97-43DC-4B9B-BA58-7AFF08FDADA5"/>
    <xsd:import namespace="c36334b5-d259-44e6-bd9b-b4f02e616251"/>
    <xsd:element name="properties">
      <xsd:complexType>
        <xsd:sequence>
          <xsd:element name="documentManagement">
            <xsd:complexType>
              <xsd:all>
                <xsd:element ref="ns2:FullName" minOccurs="0"/>
                <xsd:element ref="ns2:PublishDate" minOccurs="0"/>
                <xsd:element ref="ns2:AproveDate" minOccurs="0"/>
                <xsd:element ref="ns2:StatusExt"/>
                <xsd:element ref="ns2:Position"/>
                <xsd:element ref="ns2:DoPublic"/>
                <xsd:element ref="ns2:PositionInView"/>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D7F97-43DC-4B9B-BA58-7AFF08FDADA5" elementFormDefault="qualified">
    <xsd:import namespace="http://schemas.microsoft.com/office/2006/documentManagement/types"/>
    <xsd:import namespace="http://schemas.microsoft.com/office/infopath/2007/PartnerControls"/>
    <xsd:element name="FullName" ma:index="7" nillable="true" ma:displayName="Полное наименование" ma:internalName="FullName" ma:showField="TRUE">
      <xsd:simpleType>
        <xsd:restriction base="dms:Note">
          <xsd:maxLength value="1024"/>
        </xsd:restriction>
      </xsd:simpleType>
    </xsd:element>
    <xsd:element name="PublishDate" ma:index="8" nillable="true" ma:displayName="Дата публикации" ma:default="[today]" ma:format="DateOnly" ma:internalName="PublishDate" ma:showField="TRUE">
      <xsd:simpleType>
        <xsd:restriction base="dms:DateTime"/>
      </xsd:simpleType>
    </xsd:element>
    <xsd:element name="AproveDate" ma:index="9" nillable="true" ma:displayName="Дата утверждения" ma:format="DateOnly" ma:internalName="AproveDate" ma:showField="TRUE">
      <xsd:simpleType>
        <xsd:restriction base="dms:DateTime"/>
      </xsd:simpleType>
    </xsd:element>
    <xsd:element name="StatusExt" ma:index="10" ma:displayName="Статус" ma:default="Без статуса" ma:format="Dropdown" ma:internalName="StatusExt" ma:showField="TRUE">
      <xsd:simpleType>
        <xsd:restriction base="dms:Choice">
          <xsd:enumeration value="Без статуса"/>
          <xsd:enumeration value="Утверждён"/>
          <xsd:enumeration value="Проект"/>
          <xsd:enumeration value="Утратил силу"/>
        </xsd:restriction>
      </xsd:simpleType>
    </xsd:element>
    <xsd:element name="Position" ma:index="11" ma:displayName="Позиция в анонсах на главной странице" ma:decimals="0" ma:default="100" ma:internalName="Position" ma:showField="TRUE">
      <xsd:simpleType>
        <xsd:restriction base="dms:Number">
          <xsd:minInclusive value="0"/>
        </xsd:restriction>
      </xsd:simpleType>
    </xsd:element>
    <xsd:element name="DoPublic" ma:index="12" ma:displayName="Публиковать в анонсах на главной странице" ma:default="1" ma:internalName="DoPublic" ma:showField="TRUE">
      <xsd:simpleType>
        <xsd:restriction base="dms:Boolean"/>
      </xsd:simpleType>
    </xsd:element>
    <xsd:element name="PositionInView" ma:index="13" ma:displayName="Позиция в представлении" ma:decimals="0" ma:default="100" ma:internalName="PositionInView" ma:showField="TRUE">
      <xsd:simpleType>
        <xsd:restriction base="dms:Number">
          <xsd:minInclusive value="0"/>
        </xsd:restriction>
      </xsd:simpleType>
    </xsd:element>
  </xsd:schema>
  <xsd:schema xmlns:xsd="http://www.w3.org/2001/XMLSchema" xmlns:xs="http://www.w3.org/2001/XMLSchema" xmlns:dms="http://schemas.microsoft.com/office/2006/documentManagement/types" xmlns:pc="http://schemas.microsoft.com/office/infopath/2007/PartnerControls" targetNamespace="c36334b5-d259-44e6-bd9b-b4f02e616251" elementFormDefault="qualified">
    <xsd:import namespace="http://schemas.microsoft.com/office/2006/documentManagement/types"/>
    <xsd:import namespace="http://schemas.microsoft.com/office/infopath/2007/PartnerControls"/>
    <xsd:element name="_dlc_DocId" ma:index="14"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5"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36334b5-d259-44e6-bd9b-b4f02e616251">AUUPZJ3A7SR7-118-125</_dlc_DocId>
    <_dlc_DocIdUrl xmlns="c36334b5-d259-44e6-bd9b-b4f02e616251">
      <Url>http://portal/departments/analitic/_layouts/DocIdRedir.aspx?ID=AUUPZJ3A7SR7-118-125</Url>
      <Description>AUUPZJ3A7SR7-118-125</Description>
    </_dlc_DocIdUrl>
    <AproveDate xmlns="BD5D7F97-43DC-4B9B-BA58-7AFF08FDADA5" xsi:nil="true"/>
    <FullName xmlns="BD5D7F97-43DC-4B9B-BA58-7AFF08FDADA5">&lt;div&gt;Презентацию к отчёту о деятельности Рабочей группы за прошедший период&lt;/div&gt;</FullName>
    <PositionInView xmlns="BD5D7F97-43DC-4B9B-BA58-7AFF08FDADA5">100</PositionInView>
    <Position xmlns="BD5D7F97-43DC-4B9B-BA58-7AFF08FDADA5">100</Position>
    <StatusExt xmlns="BD5D7F97-43DC-4B9B-BA58-7AFF08FDADA5">Без статуса</StatusExt>
    <PublishDate xmlns="BD5D7F97-43DC-4B9B-BA58-7AFF08FDADA5">2015-04-08T20:00:00+00:00</PublishDate>
    <DoPublic xmlns="BD5D7F97-43DC-4B9B-BA58-7AFF08FDADA5">true</DoPublic>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1D5ADE-6486-4650-A22F-35E7CD7A4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D7F97-43DC-4B9B-BA58-7AFF08FDADA5"/>
    <ds:schemaRef ds:uri="c36334b5-d259-44e6-bd9b-b4f02e6162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E72C4B-4F19-40A6-AAB4-B060689CA124}">
  <ds:schemaRefs>
    <ds:schemaRef ds:uri="http://schemas.microsoft.com/sharepoint/events"/>
  </ds:schemaRefs>
</ds:datastoreItem>
</file>

<file path=customXml/itemProps3.xml><?xml version="1.0" encoding="utf-8"?>
<ds:datastoreItem xmlns:ds="http://schemas.openxmlformats.org/officeDocument/2006/customXml" ds:itemID="{53B7B5C1-F325-4D19-8F67-37D3036362BF}">
  <ds:schemaRefs>
    <ds:schemaRef ds:uri="http://purl.org/dc/elements/1.1/"/>
    <ds:schemaRef ds:uri="http://www.w3.org/XML/1998/namespace"/>
    <ds:schemaRef ds:uri="http://schemas.openxmlformats.org/package/2006/metadata/core-properties"/>
    <ds:schemaRef ds:uri="http://purl.org/dc/terms/"/>
    <ds:schemaRef ds:uri="http://purl.org/dc/dcmitype/"/>
    <ds:schemaRef ds:uri="http://schemas.microsoft.com/office/2006/documentManagement/types"/>
    <ds:schemaRef ds:uri="http://schemas.microsoft.com/office/infopath/2007/PartnerControls"/>
    <ds:schemaRef ds:uri="c36334b5-d259-44e6-bd9b-b4f02e616251"/>
    <ds:schemaRef ds:uri="BD5D7F97-43DC-4B9B-BA58-7AFF08FDADA5"/>
    <ds:schemaRef ds:uri="http://schemas.microsoft.com/office/2006/metadata/properties"/>
  </ds:schemaRefs>
</ds:datastoreItem>
</file>

<file path=customXml/itemProps4.xml><?xml version="1.0" encoding="utf-8"?>
<ds:datastoreItem xmlns:ds="http://schemas.openxmlformats.org/officeDocument/2006/customXml" ds:itemID="{2F2B2A3E-98FE-4D14-9271-4846AE532E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1587</TotalTime>
  <Words>878</Words>
  <Application>Microsoft Office PowerPoint</Application>
  <PresentationFormat>Экран (16:10)</PresentationFormat>
  <Paragraphs>67</Paragraphs>
  <Slides>11</Slides>
  <Notes>10</Notes>
  <HiddenSlides>0</HiddenSlides>
  <MMClips>0</MMClips>
  <ScaleCrop>false</ScaleCrop>
  <HeadingPairs>
    <vt:vector size="4" baseType="variant">
      <vt:variant>
        <vt:lpstr>Тема</vt:lpstr>
      </vt:variant>
      <vt:variant>
        <vt:i4>4</vt:i4>
      </vt:variant>
      <vt:variant>
        <vt:lpstr>Заголовки слайдов</vt:lpstr>
      </vt:variant>
      <vt:variant>
        <vt:i4>11</vt:i4>
      </vt:variant>
    </vt:vector>
  </HeadingPairs>
  <TitlesOfParts>
    <vt:vector size="15" baseType="lpstr">
      <vt:lpstr>Тема Office</vt:lpstr>
      <vt:lpstr>2_Специальное оформление</vt:lpstr>
      <vt:lpstr>Специальное оформление</vt:lpstr>
      <vt:lpstr>1_Специальное оформление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Mac Editor</dc:creator>
  <cp:lastModifiedBy>user</cp:lastModifiedBy>
  <cp:revision>161</cp:revision>
  <cp:lastPrinted>2016-04-25T10:13:46Z</cp:lastPrinted>
  <dcterms:created xsi:type="dcterms:W3CDTF">2014-09-22T05:50:31Z</dcterms:created>
  <dcterms:modified xsi:type="dcterms:W3CDTF">2016-04-25T13:33:30Z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18e6cd20-d0ff-4ce2-8520-62a477ffd528</vt:lpwstr>
  </property>
  <property fmtid="{D5CDD505-2E9C-101B-9397-08002B2CF9AE}" pid="3" name="ContentTypeId">
    <vt:lpwstr>0x0101001CCE6BEE340741958E57C96A5CC68E3700FB805C5CE7476E48998072AD1D3A7CD4</vt:lpwstr>
  </property>
</Properties>
</file>