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drawings/drawing2.xml" ContentType="application/vnd.openxmlformats-officedocument.drawingml.chartshape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7" r:id="rId1"/>
    <p:sldMasterId id="2147484283" r:id="rId2"/>
    <p:sldMasterId id="2147484297" r:id="rId3"/>
    <p:sldMasterId id="2147484444" r:id="rId4"/>
  </p:sldMasterIdLst>
  <p:notesMasterIdLst>
    <p:notesMasterId r:id="rId29"/>
  </p:notesMasterIdLst>
  <p:sldIdLst>
    <p:sldId id="333" r:id="rId5"/>
    <p:sldId id="407" r:id="rId6"/>
    <p:sldId id="460" r:id="rId7"/>
    <p:sldId id="507" r:id="rId8"/>
    <p:sldId id="415" r:id="rId9"/>
    <p:sldId id="420" r:id="rId10"/>
    <p:sldId id="467" r:id="rId11"/>
    <p:sldId id="464" r:id="rId12"/>
    <p:sldId id="472" r:id="rId13"/>
    <p:sldId id="478" r:id="rId14"/>
    <p:sldId id="483" r:id="rId15"/>
    <p:sldId id="484" r:id="rId16"/>
    <p:sldId id="482" r:id="rId17"/>
    <p:sldId id="494" r:id="rId18"/>
    <p:sldId id="465" r:id="rId19"/>
    <p:sldId id="432" r:id="rId20"/>
    <p:sldId id="501" r:id="rId21"/>
    <p:sldId id="506" r:id="rId22"/>
    <p:sldId id="503" r:id="rId23"/>
    <p:sldId id="496" r:id="rId24"/>
    <p:sldId id="500" r:id="rId25"/>
    <p:sldId id="430" r:id="rId26"/>
    <p:sldId id="436" r:id="rId27"/>
    <p:sldId id="437" r:id="rId28"/>
  </p:sldIdLst>
  <p:sldSz cx="9144000" cy="6858000" type="screen4x3"/>
  <p:notesSz cx="6797675" cy="9926638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bg1"/>
        </a:solidFill>
        <a:latin typeface="Times New Roman" pitchFamily="18" charset="0"/>
        <a:ea typeface="ＭＳ Ｐゴシック" pitchFamily="-11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bg1"/>
        </a:solidFill>
        <a:latin typeface="Times New Roman" pitchFamily="18" charset="0"/>
        <a:ea typeface="ＭＳ Ｐゴシック" pitchFamily="-11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bg1"/>
        </a:solidFill>
        <a:latin typeface="Times New Roman" pitchFamily="18" charset="0"/>
        <a:ea typeface="ＭＳ Ｐゴシック" pitchFamily="-11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bg1"/>
        </a:solidFill>
        <a:latin typeface="Times New Roman" pitchFamily="18" charset="0"/>
        <a:ea typeface="ＭＳ Ｐゴシック" pitchFamily="-11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bg1"/>
        </a:solidFill>
        <a:latin typeface="Times New Roman" pitchFamily="18" charset="0"/>
        <a:ea typeface="ＭＳ Ｐゴシック" pitchFamily="-110" charset="-128"/>
        <a:cs typeface="+mn-cs"/>
      </a:defRPr>
    </a:lvl5pPr>
    <a:lvl6pPr marL="2286000" algn="l" defTabSz="914400" rtl="0" eaLnBrk="1" latinLnBrk="0" hangingPunct="1">
      <a:defRPr sz="2000" b="1" kern="1200">
        <a:solidFill>
          <a:schemeClr val="bg1"/>
        </a:solidFill>
        <a:latin typeface="Times New Roman" pitchFamily="18" charset="0"/>
        <a:ea typeface="ＭＳ Ｐゴシック" pitchFamily="-110" charset="-128"/>
        <a:cs typeface="+mn-cs"/>
      </a:defRPr>
    </a:lvl6pPr>
    <a:lvl7pPr marL="2743200" algn="l" defTabSz="914400" rtl="0" eaLnBrk="1" latinLnBrk="0" hangingPunct="1">
      <a:defRPr sz="2000" b="1" kern="1200">
        <a:solidFill>
          <a:schemeClr val="bg1"/>
        </a:solidFill>
        <a:latin typeface="Times New Roman" pitchFamily="18" charset="0"/>
        <a:ea typeface="ＭＳ Ｐゴシック" pitchFamily="-110" charset="-128"/>
        <a:cs typeface="+mn-cs"/>
      </a:defRPr>
    </a:lvl7pPr>
    <a:lvl8pPr marL="3200400" algn="l" defTabSz="914400" rtl="0" eaLnBrk="1" latinLnBrk="0" hangingPunct="1">
      <a:defRPr sz="2000" b="1" kern="1200">
        <a:solidFill>
          <a:schemeClr val="bg1"/>
        </a:solidFill>
        <a:latin typeface="Times New Roman" pitchFamily="18" charset="0"/>
        <a:ea typeface="ＭＳ Ｐゴシック" pitchFamily="-110" charset="-128"/>
        <a:cs typeface="+mn-cs"/>
      </a:defRPr>
    </a:lvl8pPr>
    <a:lvl9pPr marL="3657600" algn="l" defTabSz="914400" rtl="0" eaLnBrk="1" latinLnBrk="0" hangingPunct="1">
      <a:defRPr sz="2000" b="1" kern="1200">
        <a:solidFill>
          <a:schemeClr val="bg1"/>
        </a:solidFill>
        <a:latin typeface="Times New Roman" pitchFamily="18" charset="0"/>
        <a:ea typeface="ＭＳ Ｐゴシック" pitchFamily="-11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9B9B"/>
    <a:srgbClr val="3300FF"/>
    <a:srgbClr val="FF9F9F"/>
    <a:srgbClr val="FF00FF"/>
    <a:srgbClr val="E4FACA"/>
    <a:srgbClr val="D8F8B2"/>
    <a:srgbClr val="FFCC66"/>
    <a:srgbClr val="0080FF"/>
    <a:srgbClr val="33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376"/>
        <p:guide pos="571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Pracovn__h_rok_programu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Pracovn__h_rok_programu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Macintosh%20HD:Users:macbook:Documents:ZZZ_Juraj%20Helsinki:HELSINKY:EXCEL_01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k-SK"/>
  <c:chart>
    <c:plotArea>
      <c:layout>
        <c:manualLayout>
          <c:layoutTarget val="inner"/>
          <c:xMode val="edge"/>
          <c:yMode val="edge"/>
          <c:x val="0.31111873232733395"/>
          <c:y val="0.16576015669635324"/>
          <c:w val="0.58851599156478918"/>
          <c:h val="0.62897379027450184"/>
        </c:manualLayout>
      </c:layout>
      <c:barChart>
        <c:barDir val="col"/>
        <c:grouping val="clustered"/>
        <c:ser>
          <c:idx val="0"/>
          <c:order val="0"/>
          <c:tx>
            <c:strRef>
              <c:f>Hárok1!$B$1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1"/>
            </a:solidFill>
          </c:spPr>
          <c:cat>
            <c:strRef>
              <c:f>Hárok1!$A$2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Hárok1!$B$2</c:f>
              <c:numCache>
                <c:formatCode>General</c:formatCode>
                <c:ptCount val="1"/>
                <c:pt idx="0">
                  <c:v>0.9</c:v>
                </c:pt>
              </c:numCache>
            </c:numRef>
          </c:val>
        </c:ser>
        <c:ser>
          <c:idx val="1"/>
          <c:order val="1"/>
          <c:tx>
            <c:strRef>
              <c:f>Hárok1!$C$1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</c:spPr>
          <c:cat>
            <c:strRef>
              <c:f>Hárok1!$A$2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Hárok1!$C$2</c:f>
              <c:numCache>
                <c:formatCode>General</c:formatCode>
                <c:ptCount val="1"/>
                <c:pt idx="0">
                  <c:v>1.3</c:v>
                </c:pt>
              </c:numCache>
            </c:numRef>
          </c:val>
        </c:ser>
        <c:ser>
          <c:idx val="2"/>
          <c:order val="2"/>
          <c:tx>
            <c:strRef>
              <c:f>Hárok1!$D$1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DD1C3"/>
            </a:solidFill>
          </c:spPr>
          <c:cat>
            <c:strRef>
              <c:f>Hárok1!$A$2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Hárok1!$D$2</c:f>
              <c:numCache>
                <c:formatCode>General</c:formatCode>
                <c:ptCount val="1"/>
                <c:pt idx="0">
                  <c:v>-0.2</c:v>
                </c:pt>
              </c:numCache>
            </c:numRef>
          </c:val>
        </c:ser>
        <c:axId val="112696320"/>
        <c:axId val="112702208"/>
      </c:barChart>
      <c:catAx>
        <c:axId val="112696320"/>
        <c:scaling>
          <c:orientation val="minMax"/>
        </c:scaling>
        <c:axPos val="b"/>
        <c:tickLblPos val="nextTo"/>
        <c:crossAx val="112702208"/>
        <c:crosses val="autoZero"/>
        <c:auto val="1"/>
        <c:lblAlgn val="ctr"/>
        <c:lblOffset val="100"/>
      </c:catAx>
      <c:valAx>
        <c:axId val="112702208"/>
        <c:scaling>
          <c:orientation val="minMax"/>
          <c:max val="1.5"/>
          <c:min val="-0.30000000000000032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aseline="0">
                <a:solidFill>
                  <a:schemeClr val="bg1"/>
                </a:solidFill>
              </a:defRPr>
            </a:pPr>
            <a:endParaRPr lang="sk-SK"/>
          </a:p>
        </c:txPr>
        <c:crossAx val="112696320"/>
        <c:crosses val="autoZero"/>
        <c:crossBetween val="between"/>
        <c:majorUnit val="0.30000000000000032"/>
      </c:valAx>
      <c:spPr>
        <a:solidFill>
          <a:schemeClr val="bg2">
            <a:lumMod val="75000"/>
          </a:schemeClr>
        </a:solidFill>
      </c:spPr>
    </c:plotArea>
    <c:plotVisOnly val="1"/>
  </c:chart>
  <c:spPr>
    <a:gradFill>
      <a:gsLst>
        <a:gs pos="0">
          <a:schemeClr val="tx1"/>
        </a:gs>
        <a:gs pos="50000">
          <a:srgbClr val="0033CC"/>
        </a:gs>
      </a:gsLst>
      <a:lin ang="5400000" scaled="0"/>
    </a:gradFill>
    <a:ln>
      <a:solidFill>
        <a:srgbClr val="FFFF00"/>
      </a:solidFill>
    </a:ln>
  </c:spPr>
  <c:txPr>
    <a:bodyPr/>
    <a:lstStyle/>
    <a:p>
      <a:pPr>
        <a:defRPr sz="1800"/>
      </a:pPr>
      <a:endParaRPr lang="sk-SK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k-SK"/>
  <c:chart>
    <c:plotArea>
      <c:layout>
        <c:manualLayout>
          <c:layoutTarget val="inner"/>
          <c:xMode val="edge"/>
          <c:yMode val="edge"/>
          <c:x val="0.19879033862267043"/>
          <c:y val="0.184770108299911"/>
          <c:w val="0.74974803325961092"/>
          <c:h val="0.7588997792392429"/>
        </c:manualLayout>
      </c:layout>
      <c:barChart>
        <c:barDir val="col"/>
        <c:grouping val="clustered"/>
        <c:ser>
          <c:idx val="0"/>
          <c:order val="0"/>
          <c:tx>
            <c:strRef>
              <c:f>Hárok1!$B$1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chemeClr val="bg1"/>
            </a:solidFill>
          </c:spPr>
          <c:cat>
            <c:numRef>
              <c:f>Hárok1!$A$2:$A$4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Hárok1!$B$2:$B$4</c:f>
              <c:numCache>
                <c:formatCode>General</c:formatCode>
                <c:ptCount val="3"/>
                <c:pt idx="0">
                  <c:v>-2.9</c:v>
                </c:pt>
                <c:pt idx="1">
                  <c:v>-3.6</c:v>
                </c:pt>
                <c:pt idx="2">
                  <c:v>-0.9</c:v>
                </c:pt>
              </c:numCache>
            </c:numRef>
          </c:val>
        </c:ser>
        <c:ser>
          <c:idx val="1"/>
          <c:order val="1"/>
          <c:tx>
            <c:strRef>
              <c:f>Hárok1!$C$1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66FFFF"/>
            </a:solidFill>
          </c:spPr>
          <c:cat>
            <c:numRef>
              <c:f>Hárok1!$A$2:$A$4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Hárok1!$C$2:$C$4</c:f>
              <c:numCache>
                <c:formatCode>General</c:formatCode>
                <c:ptCount val="3"/>
                <c:pt idx="0">
                  <c:v>1.8</c:v>
                </c:pt>
                <c:pt idx="1">
                  <c:v>2.4</c:v>
                </c:pt>
                <c:pt idx="2">
                  <c:v>2.4</c:v>
                </c:pt>
              </c:numCache>
            </c:numRef>
          </c:val>
        </c:ser>
        <c:axId val="112930816"/>
        <c:axId val="112932352"/>
      </c:barChart>
      <c:lineChart>
        <c:grouping val="standard"/>
        <c:ser>
          <c:idx val="2"/>
          <c:order val="2"/>
          <c:tx>
            <c:strRef>
              <c:f>Hárok1!$D$1</c:f>
              <c:strCache>
                <c:ptCount val="1"/>
                <c:pt idx="0">
                  <c:v>C</c:v>
                </c:pt>
              </c:strCache>
            </c:strRef>
          </c:tx>
          <c:spPr>
            <a:ln w="44450">
              <a:solidFill>
                <a:srgbClr val="FF9B9B"/>
              </a:solidFill>
              <a:prstDash val="dash"/>
            </a:ln>
          </c:spPr>
          <c:marker>
            <c:symbol val="none"/>
          </c:marker>
          <c:cat>
            <c:numRef>
              <c:f>Hárok1!$A$2:$A$4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Hárok1!$D$2:$D$4</c:f>
              <c:numCache>
                <c:formatCode>General</c:formatCode>
                <c:ptCount val="3"/>
                <c:pt idx="0">
                  <c:v>-4.7</c:v>
                </c:pt>
                <c:pt idx="1">
                  <c:v>-6</c:v>
                </c:pt>
                <c:pt idx="2">
                  <c:v>-3.3</c:v>
                </c:pt>
              </c:numCache>
            </c:numRef>
          </c:val>
        </c:ser>
        <c:marker val="1"/>
        <c:axId val="112930816"/>
        <c:axId val="112932352"/>
      </c:lineChart>
      <c:catAx>
        <c:axId val="112930816"/>
        <c:scaling>
          <c:orientation val="minMax"/>
        </c:scaling>
        <c:delete val="1"/>
        <c:axPos val="b"/>
        <c:numFmt formatCode="General" sourceLinked="1"/>
        <c:tickLblPos val="none"/>
        <c:crossAx val="112932352"/>
        <c:crosses val="autoZero"/>
        <c:auto val="1"/>
        <c:lblAlgn val="ctr"/>
        <c:lblOffset val="100"/>
      </c:catAx>
      <c:valAx>
        <c:axId val="112932352"/>
        <c:scaling>
          <c:orientation val="minMax"/>
          <c:max val="4"/>
          <c:min val="-8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aseline="0">
                <a:solidFill>
                  <a:schemeClr val="bg1"/>
                </a:solidFill>
              </a:defRPr>
            </a:pPr>
            <a:endParaRPr lang="sk-SK"/>
          </a:p>
        </c:txPr>
        <c:crossAx val="112930816"/>
        <c:crosses val="autoZero"/>
        <c:crossBetween val="between"/>
        <c:majorUnit val="2"/>
      </c:valAx>
      <c:spPr>
        <a:solidFill>
          <a:schemeClr val="bg2">
            <a:lumMod val="75000"/>
          </a:schemeClr>
        </a:solidFill>
      </c:spPr>
    </c:plotArea>
    <c:plotVisOnly val="1"/>
    <c:dispBlanksAs val="gap"/>
  </c:chart>
  <c:spPr>
    <a:gradFill>
      <a:gsLst>
        <a:gs pos="0">
          <a:schemeClr val="tx1"/>
        </a:gs>
        <a:gs pos="50000">
          <a:srgbClr val="3300FF"/>
        </a:gs>
        <a:gs pos="100000">
          <a:srgbClr val="3300FF"/>
        </a:gs>
      </a:gsLst>
      <a:lin ang="5400000" scaled="0"/>
    </a:gradFill>
    <a:ln>
      <a:solidFill>
        <a:schemeClr val="bg1"/>
      </a:solidFill>
    </a:ln>
  </c:spPr>
  <c:txPr>
    <a:bodyPr/>
    <a:lstStyle/>
    <a:p>
      <a:pPr>
        <a:defRPr sz="1800"/>
      </a:pPr>
      <a:endParaRPr lang="sk-SK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k-SK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90850498491181"/>
          <c:y val="5.4471420239137092E-2"/>
          <c:w val="0.65959066697545299"/>
          <c:h val="0.69760462233888043"/>
        </c:manualLayout>
      </c:layout>
      <c:barChart>
        <c:barDir val="bar"/>
        <c:grouping val="stacked"/>
        <c:ser>
          <c:idx val="0"/>
          <c:order val="0"/>
          <c:tx>
            <c:strRef>
              <c:f>Graphs!$B$95</c:f>
              <c:strCache>
                <c:ptCount val="1"/>
                <c:pt idx="0">
                  <c:v>Motorways</c:v>
                </c:pt>
              </c:strCache>
            </c:strRef>
          </c:tx>
          <c:spPr>
            <a:solidFill>
              <a:srgbClr val="3366FF"/>
            </a:solidFill>
          </c:spPr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sk-SK" smtClean="0"/>
                      <a:t>418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 lang="sk-SK"/>
              </a:p>
            </c:txPr>
            <c:showVal val="1"/>
          </c:dLbls>
          <c:cat>
            <c:strRef>
              <c:f>Graphs!$C$94:$D$94</c:f>
              <c:strCache>
                <c:ptCount val="2"/>
                <c:pt idx="0">
                  <c:v>31-12-2006</c:v>
                </c:pt>
                <c:pt idx="1">
                  <c:v>31-12-2010</c:v>
                </c:pt>
              </c:strCache>
            </c:strRef>
          </c:cat>
          <c:val>
            <c:numRef>
              <c:f>Graphs!$C$95:$D$95</c:f>
              <c:numCache>
                <c:formatCode>General</c:formatCode>
                <c:ptCount val="2"/>
                <c:pt idx="0">
                  <c:v>349</c:v>
                </c:pt>
                <c:pt idx="1">
                  <c:v>514</c:v>
                </c:pt>
              </c:numCache>
            </c:numRef>
          </c:val>
        </c:ser>
        <c:ser>
          <c:idx val="1"/>
          <c:order val="1"/>
          <c:tx>
            <c:strRef>
              <c:f>Graphs!$B$96</c:f>
              <c:strCache>
                <c:ptCount val="1"/>
                <c:pt idx="0">
                  <c:v>Highways</c:v>
                </c:pt>
              </c:strCache>
            </c:strRef>
          </c:tx>
          <c:spPr>
            <a:solidFill>
              <a:srgbClr val="33CC66"/>
            </a:solidFill>
          </c:spPr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</a:t>
                    </a:r>
                    <a:r>
                      <a:rPr lang="sk-SK" smtClean="0"/>
                      <a:t>33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 lang="sk-SK"/>
              </a:p>
            </c:txPr>
            <c:showVal val="1"/>
          </c:dLbls>
          <c:cat>
            <c:strRef>
              <c:f>Graphs!$C$94:$D$94</c:f>
              <c:strCache>
                <c:ptCount val="2"/>
                <c:pt idx="0">
                  <c:v>31-12-2006</c:v>
                </c:pt>
                <c:pt idx="1">
                  <c:v>31-12-2010</c:v>
                </c:pt>
              </c:strCache>
            </c:strRef>
          </c:cat>
          <c:val>
            <c:numRef>
              <c:f>Graphs!$C$96:$D$96</c:f>
              <c:numCache>
                <c:formatCode>General</c:formatCode>
                <c:ptCount val="2"/>
                <c:pt idx="0">
                  <c:v>136</c:v>
                </c:pt>
                <c:pt idx="1">
                  <c:v>222</c:v>
                </c:pt>
              </c:numCache>
            </c:numRef>
          </c:val>
        </c:ser>
        <c:overlap val="100"/>
        <c:axId val="72910720"/>
        <c:axId val="72912256"/>
      </c:barChart>
      <c:catAx>
        <c:axId val="72910720"/>
        <c:scaling>
          <c:orientation val="minMax"/>
        </c:scaling>
        <c:axPos val="l"/>
        <c:tickLblPos val="nextTo"/>
        <c:txPr>
          <a:bodyPr/>
          <a:lstStyle/>
          <a:p>
            <a:pPr>
              <a:defRPr>
                <a:solidFill>
                  <a:schemeClr val="accent3"/>
                </a:solidFill>
              </a:defRPr>
            </a:pPr>
            <a:endParaRPr lang="sk-SK"/>
          </a:p>
        </c:txPr>
        <c:crossAx val="72912256"/>
        <c:crosses val="autoZero"/>
        <c:auto val="1"/>
        <c:lblAlgn val="ctr"/>
        <c:lblOffset val="100"/>
      </c:catAx>
      <c:valAx>
        <c:axId val="72912256"/>
        <c:scaling>
          <c:orientation val="minMax"/>
        </c:scaling>
        <c:axPos val="b"/>
        <c:majorGridlines>
          <c:spPr>
            <a:ln>
              <a:solidFill>
                <a:schemeClr val="accent3"/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>
                <a:solidFill>
                  <a:srgbClr val="FFFFFF"/>
                </a:solidFill>
              </a:defRPr>
            </a:pPr>
            <a:endParaRPr lang="sk-SK"/>
          </a:p>
        </c:txPr>
        <c:crossAx val="72910720"/>
        <c:crosses val="autoZero"/>
        <c:crossBetween val="between"/>
      </c:valAx>
      <c:spPr>
        <a:ln>
          <a:solidFill>
            <a:srgbClr val="FFFFFF"/>
          </a:solidFill>
        </a:ln>
      </c:spPr>
    </c:plotArea>
    <c:plotVisOnly val="1"/>
  </c:chart>
  <c:txPr>
    <a:bodyPr/>
    <a:lstStyle/>
    <a:p>
      <a:pPr>
        <a:defRPr sz="1800"/>
      </a:pPr>
      <a:endParaRPr lang="sk-SK"/>
    </a:p>
  </c:txPr>
  <c:externalData r:id="rId2"/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</cdr:x>
      <cdr:y>0.81818</cdr:y>
    </cdr:from>
    <cdr:to>
      <cdr:x>0.53333</cdr:x>
      <cdr:y>0.98182</cdr:y>
    </cdr:to>
    <cdr:sp macro="" textlink="">
      <cdr:nvSpPr>
        <cdr:cNvPr id="2" name="Obdĺžnik 1"/>
        <cdr:cNvSpPr/>
      </cdr:nvSpPr>
      <cdr:spPr bwMode="auto">
        <a:xfrm xmlns:a="http://schemas.openxmlformats.org/drawingml/2006/main">
          <a:off x="857256" y="3214710"/>
          <a:ext cx="285752" cy="6429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ap="flat" cmpd="sng" algn="ctr">
          <a:noFill/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vert270" wrap="none" lIns="0" tIns="0" rIns="0" bIns="0" numCol="1" rtlCol="0" anchor="ctr" anchorCtr="0" compatLnSpc="1">
          <a:prstTxWarp prst="textNoShape">
            <a:avLst/>
          </a:prstTxWarp>
        </a:bodyPr>
        <a:lstStyle xmlns:a="http://schemas.openxmlformats.org/drawingml/2006/main">
          <a:defPPr>
            <a:defRPr lang="sk-SK"/>
          </a:defPPr>
          <a:lvl1pPr algn="l" rtl="0" fontAlgn="base">
            <a:spcBef>
              <a:spcPct val="0"/>
            </a:spcBef>
            <a:spcAft>
              <a:spcPct val="0"/>
            </a:spcAft>
            <a:defRPr sz="2000" b="1" kern="1200">
              <a:solidFill>
                <a:srgbClr val="FFFFFF"/>
              </a:solidFill>
              <a:latin typeface="Times New Roman" pitchFamily="18" charset="0"/>
              <a:ea typeface="ＭＳ Ｐゴシック" pitchFamily="-110" charset="-128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2000" b="1" kern="1200">
              <a:solidFill>
                <a:srgbClr val="FFFFFF"/>
              </a:solidFill>
              <a:latin typeface="Times New Roman" pitchFamily="18" charset="0"/>
              <a:ea typeface="ＭＳ Ｐゴシック" pitchFamily="-110" charset="-128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2000" b="1" kern="1200">
              <a:solidFill>
                <a:srgbClr val="FFFFFF"/>
              </a:solidFill>
              <a:latin typeface="Times New Roman" pitchFamily="18" charset="0"/>
              <a:ea typeface="ＭＳ Ｐゴシック" pitchFamily="-110" charset="-128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2000" b="1" kern="1200">
              <a:solidFill>
                <a:srgbClr val="FFFFFF"/>
              </a:solidFill>
              <a:latin typeface="Times New Roman" pitchFamily="18" charset="0"/>
              <a:ea typeface="ＭＳ Ｐゴシック" pitchFamily="-110" charset="-128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2000" b="1" kern="1200">
              <a:solidFill>
                <a:srgbClr val="FFFFFF"/>
              </a:solidFill>
              <a:latin typeface="Times New Roman" pitchFamily="18" charset="0"/>
              <a:ea typeface="ＭＳ Ｐゴシック" pitchFamily="-110" charset="-128"/>
            </a:defRPr>
          </a:lvl5pPr>
          <a:lvl6pPr marL="2286000" algn="l" defTabSz="914400" rtl="0" eaLnBrk="1" latinLnBrk="0" hangingPunct="1">
            <a:defRPr sz="2000" b="1" kern="1200">
              <a:solidFill>
                <a:srgbClr val="FFFFFF"/>
              </a:solidFill>
              <a:latin typeface="Times New Roman" pitchFamily="18" charset="0"/>
              <a:ea typeface="ＭＳ Ｐゴシック" pitchFamily="-110" charset="-128"/>
            </a:defRPr>
          </a:lvl6pPr>
          <a:lvl7pPr marL="2743200" algn="l" defTabSz="914400" rtl="0" eaLnBrk="1" latinLnBrk="0" hangingPunct="1">
            <a:defRPr sz="2000" b="1" kern="1200">
              <a:solidFill>
                <a:srgbClr val="FFFFFF"/>
              </a:solidFill>
              <a:latin typeface="Times New Roman" pitchFamily="18" charset="0"/>
              <a:ea typeface="ＭＳ Ｐゴシック" pitchFamily="-110" charset="-128"/>
            </a:defRPr>
          </a:lvl7pPr>
          <a:lvl8pPr marL="3200400" algn="l" defTabSz="914400" rtl="0" eaLnBrk="1" latinLnBrk="0" hangingPunct="1">
            <a:defRPr sz="2000" b="1" kern="1200">
              <a:solidFill>
                <a:srgbClr val="FFFFFF"/>
              </a:solidFill>
              <a:latin typeface="Times New Roman" pitchFamily="18" charset="0"/>
              <a:ea typeface="ＭＳ Ｐゴシック" pitchFamily="-110" charset="-128"/>
            </a:defRPr>
          </a:lvl8pPr>
          <a:lvl9pPr marL="3657600" algn="l" defTabSz="914400" rtl="0" eaLnBrk="1" latinLnBrk="0" hangingPunct="1">
            <a:defRPr sz="2000" b="1" kern="1200">
              <a:solidFill>
                <a:srgbClr val="FFFFFF"/>
              </a:solidFill>
              <a:latin typeface="Times New Roman" pitchFamily="18" charset="0"/>
              <a:ea typeface="ＭＳ Ｐゴシック" pitchFamily="-110" charset="-128"/>
            </a:defRPr>
          </a:lvl9pPr>
        </a:lstStyle>
        <a:p xmlns:a="http://schemas.openxmlformats.org/drawingml/2006/main">
          <a:pPr marL="0" marR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k-SK" sz="160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rPr>
            <a:t>2012</a:t>
          </a:r>
        </a:p>
      </cdr:txBody>
    </cdr:sp>
  </cdr:relSizeAnchor>
  <cdr:relSizeAnchor xmlns:cdr="http://schemas.openxmlformats.org/drawingml/2006/chartDrawing">
    <cdr:from>
      <cdr:x>0.5</cdr:x>
      <cdr:y>0.81818</cdr:y>
    </cdr:from>
    <cdr:to>
      <cdr:x>0.73333</cdr:x>
      <cdr:y>0.98182</cdr:y>
    </cdr:to>
    <cdr:sp macro="" textlink="">
      <cdr:nvSpPr>
        <cdr:cNvPr id="3" name="Obdĺžnik 2"/>
        <cdr:cNvSpPr/>
      </cdr:nvSpPr>
      <cdr:spPr bwMode="auto">
        <a:xfrm xmlns:a="http://schemas.openxmlformats.org/drawingml/2006/main">
          <a:off x="1071570" y="3214710"/>
          <a:ext cx="500066" cy="6429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ap="flat" cmpd="sng" algn="ctr">
          <a:noFill/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vert270" wrap="none" lIns="0" tIns="0" rIns="0" bIns="0" numCol="1" rtlCol="0" anchor="ctr" anchorCtr="0" compatLnSpc="1">
          <a:prstTxWarp prst="textNoShape">
            <a:avLst/>
          </a:prstTxWarp>
        </a:bodyPr>
        <a:lstStyle xmlns:a="http://schemas.openxmlformats.org/drawingml/2006/main">
          <a:defPPr>
            <a:defRPr lang="sk-SK"/>
          </a:defPPr>
          <a:lvl1pPr algn="l" rtl="0" fontAlgn="base">
            <a:spcBef>
              <a:spcPct val="0"/>
            </a:spcBef>
            <a:spcAft>
              <a:spcPct val="0"/>
            </a:spcAft>
            <a:defRPr sz="2000" b="1" kern="1200">
              <a:solidFill>
                <a:srgbClr val="FFFFFF"/>
              </a:solidFill>
              <a:latin typeface="Times New Roman" pitchFamily="18" charset="0"/>
              <a:ea typeface="ＭＳ Ｐゴシック" pitchFamily="-110" charset="-128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2000" b="1" kern="1200">
              <a:solidFill>
                <a:srgbClr val="FFFFFF"/>
              </a:solidFill>
              <a:latin typeface="Times New Roman" pitchFamily="18" charset="0"/>
              <a:ea typeface="ＭＳ Ｐゴシック" pitchFamily="-110" charset="-128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2000" b="1" kern="1200">
              <a:solidFill>
                <a:srgbClr val="FFFFFF"/>
              </a:solidFill>
              <a:latin typeface="Times New Roman" pitchFamily="18" charset="0"/>
              <a:ea typeface="ＭＳ Ｐゴシック" pitchFamily="-110" charset="-128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2000" b="1" kern="1200">
              <a:solidFill>
                <a:srgbClr val="FFFFFF"/>
              </a:solidFill>
              <a:latin typeface="Times New Roman" pitchFamily="18" charset="0"/>
              <a:ea typeface="ＭＳ Ｐゴシック" pitchFamily="-110" charset="-128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2000" b="1" kern="1200">
              <a:solidFill>
                <a:srgbClr val="FFFFFF"/>
              </a:solidFill>
              <a:latin typeface="Times New Roman" pitchFamily="18" charset="0"/>
              <a:ea typeface="ＭＳ Ｐゴシック" pitchFamily="-110" charset="-128"/>
            </a:defRPr>
          </a:lvl5pPr>
          <a:lvl6pPr marL="2286000" algn="l" defTabSz="914400" rtl="0" eaLnBrk="1" latinLnBrk="0" hangingPunct="1">
            <a:defRPr sz="2000" b="1" kern="1200">
              <a:solidFill>
                <a:srgbClr val="FFFFFF"/>
              </a:solidFill>
              <a:latin typeface="Times New Roman" pitchFamily="18" charset="0"/>
              <a:ea typeface="ＭＳ Ｐゴシック" pitchFamily="-110" charset="-128"/>
            </a:defRPr>
          </a:lvl6pPr>
          <a:lvl7pPr marL="2743200" algn="l" defTabSz="914400" rtl="0" eaLnBrk="1" latinLnBrk="0" hangingPunct="1">
            <a:defRPr sz="2000" b="1" kern="1200">
              <a:solidFill>
                <a:srgbClr val="FFFFFF"/>
              </a:solidFill>
              <a:latin typeface="Times New Roman" pitchFamily="18" charset="0"/>
              <a:ea typeface="ＭＳ Ｐゴシック" pitchFamily="-110" charset="-128"/>
            </a:defRPr>
          </a:lvl7pPr>
          <a:lvl8pPr marL="3200400" algn="l" defTabSz="914400" rtl="0" eaLnBrk="1" latinLnBrk="0" hangingPunct="1">
            <a:defRPr sz="2000" b="1" kern="1200">
              <a:solidFill>
                <a:srgbClr val="FFFFFF"/>
              </a:solidFill>
              <a:latin typeface="Times New Roman" pitchFamily="18" charset="0"/>
              <a:ea typeface="ＭＳ Ｐゴシック" pitchFamily="-110" charset="-128"/>
            </a:defRPr>
          </a:lvl8pPr>
          <a:lvl9pPr marL="3657600" algn="l" defTabSz="914400" rtl="0" eaLnBrk="1" latinLnBrk="0" hangingPunct="1">
            <a:defRPr sz="2000" b="1" kern="1200">
              <a:solidFill>
                <a:srgbClr val="FFFFFF"/>
              </a:solidFill>
              <a:latin typeface="Times New Roman" pitchFamily="18" charset="0"/>
              <a:ea typeface="ＭＳ Ｐゴシック" pitchFamily="-110" charset="-128"/>
            </a:defRPr>
          </a:lvl9pPr>
        </a:lstStyle>
        <a:p xmlns:a="http://schemas.openxmlformats.org/drawingml/2006/main">
          <a:pPr marL="0" marR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k-SK" sz="160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rPr>
            <a:t>2013</a:t>
          </a:r>
        </a:p>
      </cdr:txBody>
    </cdr:sp>
  </cdr:relSizeAnchor>
  <cdr:relSizeAnchor xmlns:cdr="http://schemas.openxmlformats.org/drawingml/2006/chartDrawing">
    <cdr:from>
      <cdr:x>0.7</cdr:x>
      <cdr:y>0.81818</cdr:y>
    </cdr:from>
    <cdr:to>
      <cdr:x>0.83333</cdr:x>
      <cdr:y>0.98182</cdr:y>
    </cdr:to>
    <cdr:sp macro="" textlink="">
      <cdr:nvSpPr>
        <cdr:cNvPr id="4" name="Obdĺžnik 3"/>
        <cdr:cNvSpPr/>
      </cdr:nvSpPr>
      <cdr:spPr bwMode="auto">
        <a:xfrm xmlns:a="http://schemas.openxmlformats.org/drawingml/2006/main">
          <a:off x="1500198" y="3214710"/>
          <a:ext cx="285752" cy="6429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ap="flat" cmpd="sng" algn="ctr">
          <a:noFill/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vert270" wrap="none" lIns="0" tIns="0" rIns="0" bIns="0" numCol="1" rtlCol="0" anchor="ctr" anchorCtr="0" compatLnSpc="1">
          <a:prstTxWarp prst="textNoShape">
            <a:avLst/>
          </a:prstTxWarp>
        </a:bodyPr>
        <a:lstStyle xmlns:a="http://schemas.openxmlformats.org/drawingml/2006/main">
          <a:defPPr>
            <a:defRPr lang="sk-SK"/>
          </a:defPPr>
          <a:lvl1pPr algn="l" rtl="0" fontAlgn="base">
            <a:spcBef>
              <a:spcPct val="0"/>
            </a:spcBef>
            <a:spcAft>
              <a:spcPct val="0"/>
            </a:spcAft>
            <a:defRPr sz="2000" b="1" kern="1200">
              <a:solidFill>
                <a:srgbClr val="FFFFFF"/>
              </a:solidFill>
              <a:latin typeface="Times New Roman" pitchFamily="18" charset="0"/>
              <a:ea typeface="ＭＳ Ｐゴシック" pitchFamily="-110" charset="-128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2000" b="1" kern="1200">
              <a:solidFill>
                <a:srgbClr val="FFFFFF"/>
              </a:solidFill>
              <a:latin typeface="Times New Roman" pitchFamily="18" charset="0"/>
              <a:ea typeface="ＭＳ Ｐゴシック" pitchFamily="-110" charset="-128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2000" b="1" kern="1200">
              <a:solidFill>
                <a:srgbClr val="FFFFFF"/>
              </a:solidFill>
              <a:latin typeface="Times New Roman" pitchFamily="18" charset="0"/>
              <a:ea typeface="ＭＳ Ｐゴシック" pitchFamily="-110" charset="-128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2000" b="1" kern="1200">
              <a:solidFill>
                <a:srgbClr val="FFFFFF"/>
              </a:solidFill>
              <a:latin typeface="Times New Roman" pitchFamily="18" charset="0"/>
              <a:ea typeface="ＭＳ Ｐゴシック" pitchFamily="-110" charset="-128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2000" b="1" kern="1200">
              <a:solidFill>
                <a:srgbClr val="FFFFFF"/>
              </a:solidFill>
              <a:latin typeface="Times New Roman" pitchFamily="18" charset="0"/>
              <a:ea typeface="ＭＳ Ｐゴシック" pitchFamily="-110" charset="-128"/>
            </a:defRPr>
          </a:lvl5pPr>
          <a:lvl6pPr marL="2286000" algn="l" defTabSz="914400" rtl="0" eaLnBrk="1" latinLnBrk="0" hangingPunct="1">
            <a:defRPr sz="2000" b="1" kern="1200">
              <a:solidFill>
                <a:srgbClr val="FFFFFF"/>
              </a:solidFill>
              <a:latin typeface="Times New Roman" pitchFamily="18" charset="0"/>
              <a:ea typeface="ＭＳ Ｐゴシック" pitchFamily="-110" charset="-128"/>
            </a:defRPr>
          </a:lvl6pPr>
          <a:lvl7pPr marL="2743200" algn="l" defTabSz="914400" rtl="0" eaLnBrk="1" latinLnBrk="0" hangingPunct="1">
            <a:defRPr sz="2000" b="1" kern="1200">
              <a:solidFill>
                <a:srgbClr val="FFFFFF"/>
              </a:solidFill>
              <a:latin typeface="Times New Roman" pitchFamily="18" charset="0"/>
              <a:ea typeface="ＭＳ Ｐゴシック" pitchFamily="-110" charset="-128"/>
            </a:defRPr>
          </a:lvl7pPr>
          <a:lvl8pPr marL="3200400" algn="l" defTabSz="914400" rtl="0" eaLnBrk="1" latinLnBrk="0" hangingPunct="1">
            <a:defRPr sz="2000" b="1" kern="1200">
              <a:solidFill>
                <a:srgbClr val="FFFFFF"/>
              </a:solidFill>
              <a:latin typeface="Times New Roman" pitchFamily="18" charset="0"/>
              <a:ea typeface="ＭＳ Ｐゴシック" pitchFamily="-110" charset="-128"/>
            </a:defRPr>
          </a:lvl8pPr>
          <a:lvl9pPr marL="3657600" algn="l" defTabSz="914400" rtl="0" eaLnBrk="1" latinLnBrk="0" hangingPunct="1">
            <a:defRPr sz="2000" b="1" kern="1200">
              <a:solidFill>
                <a:srgbClr val="FFFFFF"/>
              </a:solidFill>
              <a:latin typeface="Times New Roman" pitchFamily="18" charset="0"/>
              <a:ea typeface="ＭＳ Ｐゴシック" pitchFamily="-110" charset="-128"/>
            </a:defRPr>
          </a:lvl9pPr>
        </a:lstStyle>
        <a:p xmlns:a="http://schemas.openxmlformats.org/drawingml/2006/main">
          <a:pPr marL="0" marR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k-SK" sz="160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rPr>
            <a:t>2014</a:t>
          </a:r>
        </a:p>
      </cdr:txBody>
    </cdr:sp>
  </cdr:relSizeAnchor>
  <cdr:relSizeAnchor xmlns:cdr="http://schemas.openxmlformats.org/drawingml/2006/chartDrawing">
    <cdr:from>
      <cdr:x>0</cdr:x>
      <cdr:y>3.04308E-7</cdr:y>
    </cdr:from>
    <cdr:to>
      <cdr:x>0.51351</cdr:x>
      <cdr:y>0.15556</cdr:y>
    </cdr:to>
    <cdr:sp macro="" textlink="">
      <cdr:nvSpPr>
        <cdr:cNvPr id="5" name="Obdĺžnik 4"/>
        <cdr:cNvSpPr/>
      </cdr:nvSpPr>
      <cdr:spPr bwMode="auto">
        <a:xfrm xmlns:a="http://schemas.openxmlformats.org/drawingml/2006/main">
          <a:off x="0" y="1"/>
          <a:ext cx="1357322" cy="51117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ap="flat" cmpd="sng" algn="ctr">
          <a:noFill/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horz" wrap="none" lIns="0" tIns="0" rIns="0" bIns="0" numCol="1" rtlCol="0" anchor="ctr" anchorCtr="0" compatLnSpc="1">
          <a:prstTxWarp prst="textNoShape">
            <a:avLst/>
          </a:prstTxWarp>
        </a:bodyPr>
        <a:lstStyle xmlns:a="http://schemas.openxmlformats.org/drawingml/2006/main">
          <a:defPPr>
            <a:defRPr lang="sk-SK"/>
          </a:defPPr>
          <a:lvl1pPr algn="l" rtl="0" fontAlgn="base">
            <a:spcBef>
              <a:spcPct val="0"/>
            </a:spcBef>
            <a:spcAft>
              <a:spcPct val="0"/>
            </a:spcAft>
            <a:defRPr sz="2000" b="1" kern="1200">
              <a:solidFill>
                <a:srgbClr val="FFFFFF"/>
              </a:solidFill>
              <a:latin typeface="Times New Roman" pitchFamily="18" charset="0"/>
              <a:ea typeface="ＭＳ Ｐゴシック" pitchFamily="-110" charset="-128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2000" b="1" kern="1200">
              <a:solidFill>
                <a:srgbClr val="FFFFFF"/>
              </a:solidFill>
              <a:latin typeface="Times New Roman" pitchFamily="18" charset="0"/>
              <a:ea typeface="ＭＳ Ｐゴシック" pitchFamily="-110" charset="-128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2000" b="1" kern="1200">
              <a:solidFill>
                <a:srgbClr val="FFFFFF"/>
              </a:solidFill>
              <a:latin typeface="Times New Roman" pitchFamily="18" charset="0"/>
              <a:ea typeface="ＭＳ Ｐゴシック" pitchFamily="-110" charset="-128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2000" b="1" kern="1200">
              <a:solidFill>
                <a:srgbClr val="FFFFFF"/>
              </a:solidFill>
              <a:latin typeface="Times New Roman" pitchFamily="18" charset="0"/>
              <a:ea typeface="ＭＳ Ｐゴシック" pitchFamily="-110" charset="-128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2000" b="1" kern="1200">
              <a:solidFill>
                <a:srgbClr val="FFFFFF"/>
              </a:solidFill>
              <a:latin typeface="Times New Roman" pitchFamily="18" charset="0"/>
              <a:ea typeface="ＭＳ Ｐゴシック" pitchFamily="-110" charset="-128"/>
            </a:defRPr>
          </a:lvl5pPr>
          <a:lvl6pPr marL="2286000" algn="l" defTabSz="914400" rtl="0" eaLnBrk="1" latinLnBrk="0" hangingPunct="1">
            <a:defRPr sz="2000" b="1" kern="1200">
              <a:solidFill>
                <a:srgbClr val="FFFFFF"/>
              </a:solidFill>
              <a:latin typeface="Times New Roman" pitchFamily="18" charset="0"/>
              <a:ea typeface="ＭＳ Ｐゴシック" pitchFamily="-110" charset="-128"/>
            </a:defRPr>
          </a:lvl6pPr>
          <a:lvl7pPr marL="2743200" algn="l" defTabSz="914400" rtl="0" eaLnBrk="1" latinLnBrk="0" hangingPunct="1">
            <a:defRPr sz="2000" b="1" kern="1200">
              <a:solidFill>
                <a:srgbClr val="FFFFFF"/>
              </a:solidFill>
              <a:latin typeface="Times New Roman" pitchFamily="18" charset="0"/>
              <a:ea typeface="ＭＳ Ｐゴシック" pitchFamily="-110" charset="-128"/>
            </a:defRPr>
          </a:lvl7pPr>
          <a:lvl8pPr marL="3200400" algn="l" defTabSz="914400" rtl="0" eaLnBrk="1" latinLnBrk="0" hangingPunct="1">
            <a:defRPr sz="2000" b="1" kern="1200">
              <a:solidFill>
                <a:srgbClr val="FFFFFF"/>
              </a:solidFill>
              <a:latin typeface="Times New Roman" pitchFamily="18" charset="0"/>
              <a:ea typeface="ＭＳ Ｐゴシック" pitchFamily="-110" charset="-128"/>
            </a:defRPr>
          </a:lvl8pPr>
          <a:lvl9pPr marL="3657600" algn="l" defTabSz="914400" rtl="0" eaLnBrk="1" latinLnBrk="0" hangingPunct="1">
            <a:defRPr sz="2000" b="1" kern="1200">
              <a:solidFill>
                <a:srgbClr val="FFFFFF"/>
              </a:solidFill>
              <a:latin typeface="Times New Roman" pitchFamily="18" charset="0"/>
              <a:ea typeface="ＭＳ Ｐゴシック" pitchFamily="-110" charset="-128"/>
            </a:defRPr>
          </a:lvl9pPr>
        </a:lstStyle>
        <a:p xmlns:a="http://schemas.openxmlformats.org/drawingml/2006/main">
          <a:pPr marL="0" marR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k-SK" sz="18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% HDP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3.68372E-7</cdr:x>
      <cdr:y>0</cdr:y>
    </cdr:from>
    <cdr:to>
      <cdr:x>0.34211</cdr:x>
      <cdr:y>0.15413</cdr:y>
    </cdr:to>
    <cdr:sp macro="" textlink="">
      <cdr:nvSpPr>
        <cdr:cNvPr id="2" name="Obdĺžnik 1"/>
        <cdr:cNvSpPr/>
      </cdr:nvSpPr>
      <cdr:spPr bwMode="auto">
        <a:xfrm xmlns:a="http://schemas.openxmlformats.org/drawingml/2006/main">
          <a:off x="1" y="0"/>
          <a:ext cx="928693" cy="53341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ap="flat" cmpd="sng" algn="ctr">
          <a:noFill/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horz" wrap="none" lIns="0" tIns="0" rIns="0" bIns="0" numCol="1" rtlCol="0" anchor="ctr" anchorCtr="0" compatLnSpc="1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marL="0" marR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k-SK" sz="18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% HDP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0.0217</cdr:x>
      <cdr:y>0.49597</cdr:y>
    </cdr:from>
    <cdr:to>
      <cdr:x>0.25607</cdr:x>
      <cdr:y>0.64718</cdr:y>
    </cdr:to>
    <cdr:sp macro="" textlink="">
      <cdr:nvSpPr>
        <cdr:cNvPr id="2" name="Obdĺžnik 1"/>
        <cdr:cNvSpPr/>
      </cdr:nvSpPr>
      <cdr:spPr bwMode="auto">
        <a:xfrm xmlns:a="http://schemas.openxmlformats.org/drawingml/2006/main">
          <a:off x="119034" y="1171588"/>
          <a:ext cx="1285884" cy="35719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horz" wrap="none" lIns="0" tIns="0" rIns="0" bIns="0" numCol="1" rtlCol="0" anchor="ctr" anchorCtr="0" compatLnSpc="1">
          <a:prstTxWarp prst="textNoShape">
            <a:avLst/>
          </a:prstTxWarp>
        </a:bodyPr>
        <a:lstStyle xmlns:a="http://schemas.openxmlformats.org/drawingml/2006/main">
          <a:defPPr>
            <a:defRPr lang="sk-SK"/>
          </a:defPPr>
          <a:lvl1pPr algn="l" rtl="0" fontAlgn="base">
            <a:spcBef>
              <a:spcPct val="0"/>
            </a:spcBef>
            <a:spcAft>
              <a:spcPct val="0"/>
            </a:spcAft>
            <a:defRPr sz="2000" b="1" kern="1200">
              <a:solidFill>
                <a:srgbClr val="FFFFFF"/>
              </a:solidFill>
              <a:latin typeface="Times New Roman" pitchFamily="18" charset="0"/>
              <a:ea typeface="ＭＳ Ｐゴシック" pitchFamily="-110" charset="-128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2000" b="1" kern="1200">
              <a:solidFill>
                <a:srgbClr val="FFFFFF"/>
              </a:solidFill>
              <a:latin typeface="Times New Roman" pitchFamily="18" charset="0"/>
              <a:ea typeface="ＭＳ Ｐゴシック" pitchFamily="-110" charset="-128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2000" b="1" kern="1200">
              <a:solidFill>
                <a:srgbClr val="FFFFFF"/>
              </a:solidFill>
              <a:latin typeface="Times New Roman" pitchFamily="18" charset="0"/>
              <a:ea typeface="ＭＳ Ｐゴシック" pitchFamily="-110" charset="-128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2000" b="1" kern="1200">
              <a:solidFill>
                <a:srgbClr val="FFFFFF"/>
              </a:solidFill>
              <a:latin typeface="Times New Roman" pitchFamily="18" charset="0"/>
              <a:ea typeface="ＭＳ Ｐゴシック" pitchFamily="-110" charset="-128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2000" b="1" kern="1200">
              <a:solidFill>
                <a:srgbClr val="FFFFFF"/>
              </a:solidFill>
              <a:latin typeface="Times New Roman" pitchFamily="18" charset="0"/>
              <a:ea typeface="ＭＳ Ｐゴシック" pitchFamily="-110" charset="-128"/>
            </a:defRPr>
          </a:lvl5pPr>
          <a:lvl6pPr marL="2286000" algn="l" defTabSz="914400" rtl="0" eaLnBrk="1" latinLnBrk="0" hangingPunct="1">
            <a:defRPr sz="2000" b="1" kern="1200">
              <a:solidFill>
                <a:srgbClr val="FFFFFF"/>
              </a:solidFill>
              <a:latin typeface="Times New Roman" pitchFamily="18" charset="0"/>
              <a:ea typeface="ＭＳ Ｐゴシック" pitchFamily="-110" charset="-128"/>
            </a:defRPr>
          </a:lvl6pPr>
          <a:lvl7pPr marL="2743200" algn="l" defTabSz="914400" rtl="0" eaLnBrk="1" latinLnBrk="0" hangingPunct="1">
            <a:defRPr sz="2000" b="1" kern="1200">
              <a:solidFill>
                <a:srgbClr val="FFFFFF"/>
              </a:solidFill>
              <a:latin typeface="Times New Roman" pitchFamily="18" charset="0"/>
              <a:ea typeface="ＭＳ Ｐゴシック" pitchFamily="-110" charset="-128"/>
            </a:defRPr>
          </a:lvl7pPr>
          <a:lvl8pPr marL="3200400" algn="l" defTabSz="914400" rtl="0" eaLnBrk="1" latinLnBrk="0" hangingPunct="1">
            <a:defRPr sz="2000" b="1" kern="1200">
              <a:solidFill>
                <a:srgbClr val="FFFFFF"/>
              </a:solidFill>
              <a:latin typeface="Times New Roman" pitchFamily="18" charset="0"/>
              <a:ea typeface="ＭＳ Ｐゴシック" pitchFamily="-110" charset="-128"/>
            </a:defRPr>
          </a:lvl8pPr>
          <a:lvl9pPr marL="3657600" algn="l" defTabSz="914400" rtl="0" eaLnBrk="1" latinLnBrk="0" hangingPunct="1">
            <a:defRPr sz="2000" b="1" kern="1200">
              <a:solidFill>
                <a:srgbClr val="FFFFFF"/>
              </a:solidFill>
              <a:latin typeface="Times New Roman" pitchFamily="18" charset="0"/>
              <a:ea typeface="ＭＳ Ｐゴシック" pitchFamily="-110" charset="-128"/>
            </a:defRPr>
          </a:lvl9pPr>
        </a:lstStyle>
        <a:p xmlns:a="http://schemas.openxmlformats.org/drawingml/2006/main">
          <a:pPr marL="0" marR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k-SK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31.12.2006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110" charset="0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60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E747267-91CD-48FF-8A3B-D9D3D76B290B}" type="datetime1">
              <a:rPr lang="sk-SK"/>
              <a:pPr>
                <a:defRPr/>
              </a:pPr>
              <a:t>19. 3. 2015</a:t>
            </a:fld>
            <a:endParaRPr lang="sk-SK"/>
          </a:p>
        </p:txBody>
      </p:sp>
      <p:sp>
        <p:nvSpPr>
          <p:cNvPr id="1126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 smtClean="0"/>
              <a:t>Kliknite sem a upravte štýly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</a:p>
        </p:txBody>
      </p:sp>
      <p:sp>
        <p:nvSpPr>
          <p:cNvPr id="460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110" charset="0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60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6E4C383-2E00-4003-9E11-9B99AB32E3E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10" charset="0"/>
        <a:ea typeface="ＭＳ Ｐゴシック" pitchFamily="-110" charset="-128"/>
        <a:cs typeface="ＭＳ Ｐゴシック" pitchFamily="-11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10" charset="0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10" charset="0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10" charset="0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110" charset="0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Kliknite sem a upravte štýl predlohy podnadpisov.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F8048-A418-4E64-A2D9-C3DDB7A80BB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72404-28AC-4084-A232-39295403DC6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E2210-58C7-4820-A703-660F55FAF01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49074-AB5C-4A70-ABCA-0DE40F2DEB3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ext a dva objek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EA632-45B9-42F3-8580-C8B2ECBBBBC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Kliknite sem a upravte štýl predlohy podnadpisov.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68BA9F0B-F301-4B01-ABD9-42A35CF67F2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A790FEA5-E4FA-4B71-8612-59CAC661BDD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Kliknite sem a upravte štýly predlohy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FB1F01D1-F29D-4147-8E77-7497FC79704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E35B6EA6-D844-4910-95DE-71F2C2F5CF4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50EDFE9-F30D-4244-8E50-50FEF239E6B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A5DDB6EC-D368-4088-9A2C-6A80833BC1A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C3A04-12BF-44CA-B7C1-CD804613EA9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E6D5B2AD-D6AC-4703-95CA-E2157BB3E56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Kliknite sem a upravte štýly predlohy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9081784B-1978-41C7-8E8A-11C84185F5A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Kliknite sem a upravte štýly predlohy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0F34B35B-3E6D-4B49-90B8-DFF943B6B54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416E0C38-2ADE-4848-A9F1-4D1131A4D9D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1EB66CA8-B1FB-41B6-B371-042AF683AE5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11F8D69E-4C0E-4DF3-AF83-FC6349B060F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ext a dva objek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388CB33A-5379-45BC-A7E2-57BA4A0E38F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Kliknite sem a upravte štýl predlohy podnadpisov.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7D517B51-3C00-46B5-930A-9A91AB355A2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420A7196-A452-4F98-AB4E-4FB5416A1A2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Kliknite sem a upravte štýly predlohy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00D8A29F-2B2F-406D-93BE-5B0D64FC761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Kliknite sem a upravte štýly predlohy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07BFC-EE08-4B9E-ADC9-91E30A09B07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15C841C9-8DAB-4C39-90A1-FF10371CD5C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FE19628F-0518-404C-BFF7-F3616F1E835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E4FD280A-B492-43DB-BD16-DA930C132F9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846F0A9-15E8-4B6E-B097-9DF08AD43E6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Kliknite sem a upravte štýly predlohy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605559E8-D23C-422F-9D40-1C9D4E56335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Kliknite sem a upravte štýly predlohy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87127554-43C6-4BB4-96CC-E51F83F3CB2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72200546-7A9E-4D4A-BC96-4C03E59A149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D6AD143A-ACC2-4A4B-B6E9-1F97E275906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57F9F13F-A833-4744-BE74-8E840AB137D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ext a dva objek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DF6B6DE-2DB8-4AA3-9CA5-DC5F8E6534E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9C5B5-4D2D-4264-A55E-AF26B0FA992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Kliknite sem a upravte štýl predlohy podnadpisov.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D5C9E-7F52-4FBC-93FA-7992D55C2054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97768-AA9F-4174-B90F-2D840D8B2FDC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Kliknite sem a upravte štýly predlohy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22669-0534-4921-B267-A7B0C89AB3FA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ADA21-C093-48FC-B956-0595D8A126E5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ACD4C-8DA7-4B1D-915A-B53430716384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1A302-7907-42E7-B3F3-1086FD85D621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F5ADE-E69F-4FAE-95D0-94C5813D33C6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Kliknite sem a upravte štýly predlohy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1C269-6655-46CA-A154-7FDCE0DC6978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Kliknite sem a upravte štýly predlohy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E6A86-4177-45B7-8817-68FCE5CAA9CF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8F38F-EE4D-4912-856E-00D35DFC03F1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31FC0-C2B5-4C89-9A62-02A591E7398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EABD3-2914-43F8-A0DA-46CF1B9A8349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FD4A7-A858-4BAB-95FF-0BA2BD51E0EF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ext a dva objek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8DA9B-85B6-4719-8976-7C5DD12AB576}" type="slidenum">
              <a:rPr lang="sk-S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k-SK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63AD6-84A1-49BB-951B-323B055C500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F15EF-80DF-4189-97F3-27A2F1F45A3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Kliknite sem a upravte štýly predlohy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Tretia úroveň</a:t>
            </a:r>
          </a:p>
          <a:p>
            <a:pPr lvl="3"/>
            <a:r>
              <a:rPr lang="en-US"/>
              <a:t>Štvrtá úroveň</a:t>
            </a:r>
          </a:p>
          <a:p>
            <a:pPr lvl="4"/>
            <a:r>
              <a:rPr lang="en-US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Kliknite sem a upravte štýly predlohy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32A62-AFA4-4B63-8558-37F4DB17709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Kliknite sem a upravte štýly predlohy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0ABCA-3B7A-45A6-AEC8-8CF9AE3B5BB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3665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  <a:effectLst/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sk-SK"/>
              <a:t>September 2009</a:t>
            </a:r>
          </a:p>
        </p:txBody>
      </p:sp>
      <p:sp>
        <p:nvSpPr>
          <p:cNvPr id="3665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sk-SK"/>
              <a:t>Juraj Kolarovič, Slovak Republic SAO</a:t>
            </a:r>
          </a:p>
        </p:txBody>
      </p:sp>
      <p:sp>
        <p:nvSpPr>
          <p:cNvPr id="3665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88819105-0F7F-4413-BD1F-E44C3FAF697C}" type="slidenum">
              <a:rPr lang="sk-SK"/>
              <a:pPr>
                <a:defRPr/>
              </a:pPr>
              <a:t>‹#›</a:t>
            </a:fld>
            <a:fld id="{5FE71E4F-5D99-4DB7-A454-3BF0ABD0455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7" r:id="rId1"/>
    <p:sldLayoutId id="2147484378" r:id="rId2"/>
    <p:sldLayoutId id="2147484379" r:id="rId3"/>
    <p:sldLayoutId id="2147484380" r:id="rId4"/>
    <p:sldLayoutId id="2147484381" r:id="rId5"/>
    <p:sldLayoutId id="2147484382" r:id="rId6"/>
    <p:sldLayoutId id="2147484383" r:id="rId7"/>
    <p:sldLayoutId id="2147484384" r:id="rId8"/>
    <p:sldLayoutId id="2147484385" r:id="rId9"/>
    <p:sldLayoutId id="2147484386" r:id="rId10"/>
    <p:sldLayoutId id="2147484387" r:id="rId11"/>
    <p:sldLayoutId id="2147484388" r:id="rId12"/>
    <p:sldLayoutId id="214748438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0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0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0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100000">
              <a:srgbClr val="0000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3665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sk-SK"/>
              <a:t>September 2009</a:t>
            </a:r>
          </a:p>
        </p:txBody>
      </p:sp>
      <p:sp>
        <p:nvSpPr>
          <p:cNvPr id="3665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sk-SK"/>
              <a:t>Juraj Kolarovič, Slovak Republic SAO</a:t>
            </a:r>
          </a:p>
        </p:txBody>
      </p:sp>
      <p:sp>
        <p:nvSpPr>
          <p:cNvPr id="3665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000000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F5BDBFA-F3FD-4321-9D0C-BD5624B1F336}" type="slidenum">
              <a:rPr lang="sk-SK"/>
              <a:pPr>
                <a:defRPr/>
              </a:pPr>
              <a:t>‹#›</a:t>
            </a:fld>
            <a:fld id="{4797C3F8-5908-432D-81E6-3C6ADBB1309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0" r:id="rId1"/>
    <p:sldLayoutId id="2147484391" r:id="rId2"/>
    <p:sldLayoutId id="2147484392" r:id="rId3"/>
    <p:sldLayoutId id="2147484393" r:id="rId4"/>
    <p:sldLayoutId id="2147484394" r:id="rId5"/>
    <p:sldLayoutId id="2147484395" r:id="rId6"/>
    <p:sldLayoutId id="2147484396" r:id="rId7"/>
    <p:sldLayoutId id="2147484397" r:id="rId8"/>
    <p:sldLayoutId id="2147484398" r:id="rId9"/>
    <p:sldLayoutId id="2147484399" r:id="rId10"/>
    <p:sldLayoutId id="2147484400" r:id="rId11"/>
    <p:sldLayoutId id="2147484401" r:id="rId12"/>
    <p:sldLayoutId id="214748440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0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0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0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100000">
              <a:srgbClr val="0000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3665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sk-SK"/>
              <a:t>September 2009</a:t>
            </a:r>
          </a:p>
        </p:txBody>
      </p:sp>
      <p:sp>
        <p:nvSpPr>
          <p:cNvPr id="3665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sk-SK"/>
              <a:t>Juraj Kolarovič, Slovak Republic SAO</a:t>
            </a:r>
          </a:p>
        </p:txBody>
      </p:sp>
      <p:sp>
        <p:nvSpPr>
          <p:cNvPr id="3665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000000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DD30DFD2-6161-45F5-9B0B-3DE48F124794}" type="slidenum">
              <a:rPr lang="sk-SK"/>
              <a:pPr>
                <a:defRPr/>
              </a:pPr>
              <a:t>‹#›</a:t>
            </a:fld>
            <a:fld id="{210C41D5-D886-4B15-8908-18F008188E5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3" r:id="rId1"/>
    <p:sldLayoutId id="2147484404" r:id="rId2"/>
    <p:sldLayoutId id="2147484405" r:id="rId3"/>
    <p:sldLayoutId id="2147484406" r:id="rId4"/>
    <p:sldLayoutId id="2147484407" r:id="rId5"/>
    <p:sldLayoutId id="2147484408" r:id="rId6"/>
    <p:sldLayoutId id="2147484409" r:id="rId7"/>
    <p:sldLayoutId id="2147484410" r:id="rId8"/>
    <p:sldLayoutId id="2147484411" r:id="rId9"/>
    <p:sldLayoutId id="2147484412" r:id="rId10"/>
    <p:sldLayoutId id="2147484413" r:id="rId11"/>
    <p:sldLayoutId id="2147484414" r:id="rId12"/>
    <p:sldLayoutId id="214748441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0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0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0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100000">
              <a:srgbClr val="0000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3665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sk-SK">
                <a:solidFill>
                  <a:srgbClr val="000000"/>
                </a:solidFill>
              </a:rPr>
              <a:t>September 2009</a:t>
            </a:r>
          </a:p>
        </p:txBody>
      </p:sp>
      <p:sp>
        <p:nvSpPr>
          <p:cNvPr id="3665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sk-SK">
                <a:solidFill>
                  <a:srgbClr val="000000"/>
                </a:solidFill>
                <a:latin typeface="Arial" charset="0"/>
              </a:rPr>
              <a:t>Juraj Kolarovič, Slovak Republic SAO</a:t>
            </a:r>
          </a:p>
        </p:txBody>
      </p:sp>
      <p:sp>
        <p:nvSpPr>
          <p:cNvPr id="3665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F70101AB-0009-4AC0-AFCA-81D63C9B6D10}" type="slidenum">
              <a:rPr lang="sk-SK">
                <a:solidFill>
                  <a:srgbClr val="000000"/>
                </a:solidFill>
                <a:latin typeface="Arial" charset="0"/>
              </a:rPr>
              <a:pPr>
                <a:defRPr/>
              </a:pPr>
              <a:t>‹#›</a:t>
            </a:fld>
            <a:fld id="{AFC28FF4-24E0-453F-9A7D-DD5FCA587A3B}" type="slidenum">
              <a:rPr lang="sk-SK">
                <a:solidFill>
                  <a:srgbClr val="000000"/>
                </a:solidFill>
                <a:latin typeface="Arial" charset="0"/>
              </a:rPr>
              <a:pPr>
                <a:defRPr/>
              </a:pPr>
              <a:t>‹#›</a:t>
            </a:fld>
            <a:endParaRPr lang="sk-SK">
              <a:solidFill>
                <a:srgbClr val="000000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5" r:id="rId1"/>
    <p:sldLayoutId id="2147484446" r:id="rId2"/>
    <p:sldLayoutId id="2147484447" r:id="rId3"/>
    <p:sldLayoutId id="2147484448" r:id="rId4"/>
    <p:sldLayoutId id="2147484449" r:id="rId5"/>
    <p:sldLayoutId id="2147484450" r:id="rId6"/>
    <p:sldLayoutId id="2147484451" r:id="rId7"/>
    <p:sldLayoutId id="2147484452" r:id="rId8"/>
    <p:sldLayoutId id="2147484453" r:id="rId9"/>
    <p:sldLayoutId id="2147484454" r:id="rId10"/>
    <p:sldLayoutId id="2147484455" r:id="rId11"/>
    <p:sldLayoutId id="2147484456" r:id="rId12"/>
    <p:sldLayoutId id="214748445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0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0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0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0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Relationship Id="rId4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100000">
              <a:srgbClr val="0000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8138" y="2105025"/>
            <a:ext cx="8496300" cy="40386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sk-SK" sz="1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</a:t>
            </a:r>
          </a:p>
          <a:p>
            <a:pPr algn="ctr" eaLnBrk="1" hangingPunct="1">
              <a:buFontTx/>
              <a:buNone/>
              <a:defRPr/>
            </a:pPr>
            <a:r>
              <a:rPr lang="sk-SK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NATIONAL EXPERIENCE </a:t>
            </a:r>
          </a:p>
          <a:p>
            <a:pPr algn="ctr" eaLnBrk="1" hangingPunct="1">
              <a:buFontTx/>
              <a:buNone/>
              <a:defRPr/>
            </a:pPr>
            <a:r>
              <a:rPr lang="sk-SK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IN THE FIELD OF DEVELOPMENT AND USE </a:t>
            </a:r>
          </a:p>
          <a:p>
            <a:pPr algn="ctr" eaLnBrk="1" hangingPunct="1">
              <a:buFontTx/>
              <a:buNone/>
              <a:defRPr/>
            </a:pPr>
            <a:r>
              <a:rPr lang="sk-SK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OF KNIs IN SAO OF SLOVAKIA</a:t>
            </a:r>
          </a:p>
          <a:p>
            <a:pPr algn="ctr" eaLnBrk="1" hangingPunct="1">
              <a:buFontTx/>
              <a:buNone/>
              <a:defRPr/>
            </a:pPr>
            <a:endParaRPr lang="sk-SK" sz="1100" b="1" smtClean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  <a:p>
            <a:pPr algn="ctr" eaLnBrk="1" hangingPunct="1">
              <a:spcAft>
                <a:spcPts val="600"/>
              </a:spcAft>
              <a:buFontTx/>
              <a:buNone/>
              <a:defRPr/>
            </a:pPr>
            <a:r>
              <a:rPr lang="sk-SK" sz="200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by</a:t>
            </a:r>
          </a:p>
          <a:p>
            <a:pPr algn="ctr" eaLnBrk="1" hangingPunct="1">
              <a:spcAft>
                <a:spcPts val="600"/>
              </a:spcAft>
              <a:buFontTx/>
              <a:buNone/>
              <a:defRPr/>
            </a:pPr>
            <a:r>
              <a:rPr lang="sk-SK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Juraj  Kolarovic</a:t>
            </a:r>
          </a:p>
          <a:p>
            <a:pPr algn="ctr" eaLnBrk="1" hangingPunct="1">
              <a:buFontTx/>
              <a:buNone/>
              <a:defRPr/>
            </a:pPr>
            <a:endParaRPr lang="sk-SK" sz="2000" smtClean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  <a:p>
            <a:pPr algn="ctr" eaLnBrk="1" hangingPunct="1">
              <a:buFontTx/>
              <a:buNone/>
              <a:defRPr/>
            </a:pPr>
            <a:r>
              <a:rPr lang="sk-SK" sz="2000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Supreme Audit Office (SAO) of the Slovak Republic</a:t>
            </a:r>
          </a:p>
          <a:p>
            <a:pPr algn="ctr" eaLnBrk="1" hangingPunct="1">
              <a:buFontTx/>
              <a:buNone/>
              <a:defRPr/>
            </a:pPr>
            <a:r>
              <a:rPr lang="sk-SK" sz="1600" i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Najvyšší kontrolný úrad (NKÚ) Slovenskej republiky</a:t>
            </a:r>
          </a:p>
        </p:txBody>
      </p:sp>
      <p:pic>
        <p:nvPicPr>
          <p:cNvPr id="58371" name="Picture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73475" y="685800"/>
            <a:ext cx="179546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0" y="6605588"/>
            <a:ext cx="9144000" cy="276225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>
                <a:solidFill>
                  <a:srgbClr val="FFFFFF"/>
                </a:solidFill>
                <a:ea typeface="ＭＳ Ｐゴシック" charset="-128"/>
              </a:rPr>
              <a:t>Juraj Kolarovic, INTOSAI Working Group on Key National Indicators, Sofia, March ,24-26, 2015</a:t>
            </a:r>
            <a:endParaRPr lang="en-US" sz="1200" b="0">
              <a:solidFill>
                <a:srgbClr val="FFFFFF"/>
              </a:solidFill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33"/>
            </a:gs>
            <a:gs pos="999">
              <a:srgbClr val="000033"/>
            </a:gs>
            <a:gs pos="100000">
              <a:srgbClr val="0000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be 39"/>
          <p:cNvSpPr/>
          <p:nvPr/>
        </p:nvSpPr>
        <p:spPr bwMode="auto">
          <a:xfrm>
            <a:off x="571472" y="3000372"/>
            <a:ext cx="2133600" cy="1981200"/>
          </a:xfrm>
          <a:prstGeom prst="cube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grpSp>
        <p:nvGrpSpPr>
          <p:cNvPr id="76803" name="Group 10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575" y="320675"/>
            <a:chExt cx="388938" cy="984250"/>
          </a:xfrm>
        </p:grpSpPr>
        <p:sp>
          <p:nvSpPr>
            <p:cNvPr id="12" name="Rounded Rectangle 11"/>
            <p:cNvSpPr/>
            <p:nvPr/>
          </p:nvSpPr>
          <p:spPr bwMode="auto">
            <a:xfrm>
              <a:off x="282575" y="1055137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282575" y="687906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282575" y="320675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pic>
        <p:nvPicPr>
          <p:cNvPr id="21" name="Picture 20" descr="j023650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4678" y="2786058"/>
            <a:ext cx="2513006" cy="24432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cxnSp>
        <p:nvCxnSpPr>
          <p:cNvPr id="23" name="Straight Connector 22"/>
          <p:cNvCxnSpPr>
            <a:cxnSpLocks noChangeShapeType="1"/>
          </p:cNvCxnSpPr>
          <p:nvPr/>
        </p:nvCxnSpPr>
        <p:spPr bwMode="auto">
          <a:xfrm flipV="1">
            <a:off x="1928794" y="2143116"/>
            <a:ext cx="5094288" cy="762000"/>
          </a:xfrm>
          <a:prstGeom prst="line">
            <a:avLst/>
          </a:prstGeom>
          <a:noFill/>
          <a:ln w="127000">
            <a:solidFill>
              <a:srgbClr val="FF0000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</p:cxnSp>
      <p:sp>
        <p:nvSpPr>
          <p:cNvPr id="34" name="Can 33"/>
          <p:cNvSpPr/>
          <p:nvPr/>
        </p:nvSpPr>
        <p:spPr bwMode="auto">
          <a:xfrm>
            <a:off x="6286512" y="2285992"/>
            <a:ext cx="2286000" cy="1371600"/>
          </a:xfrm>
          <a:prstGeom prst="can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spcFirstLastPara="1" wrap="none" lIns="0" tIns="0" rIns="0" bIns="0" anchor="ctr">
            <a:prstTxWarp prst="textArchDown">
              <a:avLst>
                <a:gd name="adj" fmla="val 773379"/>
              </a:avLst>
            </a:prstTxWarp>
          </a:bodyPr>
          <a:lstStyle/>
          <a:p>
            <a:pPr algn="ctr">
              <a:defRPr/>
            </a:pP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500826" y="2714620"/>
            <a:ext cx="1997362" cy="830997"/>
          </a:xfrm>
          <a:prstGeom prst="rect">
            <a:avLst/>
          </a:prstGeom>
          <a:noFill/>
        </p:spPr>
        <p:txBody>
          <a:bodyPr wrap="none">
            <a:prstTxWarp prst="textCanDown">
              <a:avLst>
                <a:gd name="adj" fmla="val 19069"/>
              </a:avLst>
            </a:prstTxWarp>
            <a:spAutoFit/>
          </a:bodyPr>
          <a:lstStyle/>
          <a:p>
            <a:pPr algn="ctr">
              <a:defRPr/>
            </a:pPr>
            <a:r>
              <a:rPr lang="sk-SK" sz="240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n-ea"/>
              </a:rPr>
              <a:t>The Fiscal</a:t>
            </a:r>
            <a:r>
              <a:rPr lang="en-US" sz="240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n-ea"/>
              </a:rPr>
              <a:t> </a:t>
            </a:r>
            <a:endParaRPr lang="en-US" sz="240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n-ea"/>
            </a:endParaRPr>
          </a:p>
          <a:p>
            <a:pPr algn="ctr">
              <a:defRPr/>
            </a:pPr>
            <a:r>
              <a:rPr lang="sk-SK" sz="240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n-ea"/>
              </a:rPr>
              <a:t>Compact </a:t>
            </a:r>
            <a:endParaRPr lang="en-US" sz="240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n-ea"/>
            </a:endParaRPr>
          </a:p>
        </p:txBody>
      </p:sp>
      <p:sp>
        <p:nvSpPr>
          <p:cNvPr id="38" name="Arc 37"/>
          <p:cNvSpPr/>
          <p:nvPr/>
        </p:nvSpPr>
        <p:spPr bwMode="auto">
          <a:xfrm>
            <a:off x="6500826" y="2143116"/>
            <a:ext cx="914400" cy="579437"/>
          </a:xfrm>
          <a:prstGeom prst="arc">
            <a:avLst>
              <a:gd name="adj1" fmla="val 15111847"/>
              <a:gd name="adj2" fmla="val 21592144"/>
            </a:avLst>
          </a:prstGeom>
          <a:noFill/>
          <a:ln w="1270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39" name="Arc 38"/>
          <p:cNvSpPr/>
          <p:nvPr/>
        </p:nvSpPr>
        <p:spPr bwMode="auto">
          <a:xfrm rot="20637940" flipH="1">
            <a:off x="1566569" y="2900485"/>
            <a:ext cx="914400" cy="609600"/>
          </a:xfrm>
          <a:prstGeom prst="arc">
            <a:avLst>
              <a:gd name="adj1" fmla="val 15310412"/>
              <a:gd name="adj2" fmla="val 21148719"/>
            </a:avLst>
          </a:prstGeom>
          <a:noFill/>
          <a:ln w="1270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85786" y="3571876"/>
            <a:ext cx="1184275" cy="1292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6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n-ea"/>
              </a:rPr>
              <a:t>Fiscal</a:t>
            </a:r>
          </a:p>
          <a:p>
            <a:pPr>
              <a:defRPr/>
            </a:pPr>
            <a:r>
              <a:rPr lang="en-US" sz="26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n-ea"/>
              </a:rPr>
              <a:t>Policy</a:t>
            </a:r>
          </a:p>
          <a:p>
            <a:pPr>
              <a:defRPr/>
            </a:pPr>
            <a:r>
              <a:rPr lang="en-US" sz="26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n-ea"/>
              </a:rPr>
              <a:t>Goals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0" y="5286388"/>
            <a:ext cx="9144000" cy="887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Aft>
                <a:spcPts val="600"/>
              </a:spcAft>
              <a:defRPr/>
            </a:pPr>
            <a:endParaRPr lang="sk-SK" sz="240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lnSpc>
                <a:spcPts val="2800"/>
              </a:lnSpc>
              <a:spcAft>
                <a:spcPts val="600"/>
              </a:spcAft>
              <a:defRPr/>
            </a:pPr>
            <a:r>
              <a:rPr lang="sk-SK" sz="24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Rule </a:t>
            </a:r>
            <a:r>
              <a:rPr lang="sk-SK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on the balanced general government budget </a:t>
            </a:r>
          </a:p>
        </p:txBody>
      </p:sp>
      <p:pic>
        <p:nvPicPr>
          <p:cNvPr id="76815" name="Picture 19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6"/>
          <p:cNvSpPr txBox="1"/>
          <p:nvPr/>
        </p:nvSpPr>
        <p:spPr>
          <a:xfrm>
            <a:off x="857250" y="214313"/>
            <a:ext cx="683895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2400" b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Practical examples</a:t>
            </a:r>
          </a:p>
          <a:p>
            <a:pPr algn="ctr">
              <a:defRPr/>
            </a:pPr>
            <a:r>
              <a:rPr lang="sk-SK" sz="2400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Gen </a:t>
            </a:r>
            <a:r>
              <a:rPr lang="sk-SK" sz="2400" b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Gov Budget Base </a:t>
            </a:r>
            <a:r>
              <a:rPr lang="sk-SK" sz="2400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Framework 2/6</a:t>
            </a:r>
            <a:endParaRPr lang="en-US" sz="2400" b="0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-110" charset="0"/>
              <a:ea typeface="+mn-ea"/>
            </a:endParaRPr>
          </a:p>
        </p:txBody>
      </p:sp>
      <p:sp>
        <p:nvSpPr>
          <p:cNvPr id="22" name="TextBox 8"/>
          <p:cNvSpPr txBox="1">
            <a:spLocks noChangeArrowheads="1"/>
          </p:cNvSpPr>
          <p:nvPr/>
        </p:nvSpPr>
        <p:spPr bwMode="auto">
          <a:xfrm>
            <a:off x="0" y="6605588"/>
            <a:ext cx="9144000" cy="276225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>
                <a:solidFill>
                  <a:srgbClr val="FFFFFF"/>
                </a:solidFill>
                <a:ea typeface="ＭＳ Ｐゴシック" charset="-128"/>
              </a:rPr>
              <a:t>Juraj Kolarovic, INTOSAI Working Group on Key National Indicators, Sofia, March ,24-26, 2015</a:t>
            </a:r>
            <a:endParaRPr lang="en-US" sz="1200" b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24" name="Obdĺžnik 23"/>
          <p:cNvSpPr/>
          <p:nvPr/>
        </p:nvSpPr>
        <p:spPr bwMode="auto">
          <a:xfrm>
            <a:off x="500034" y="1285860"/>
            <a:ext cx="7929563" cy="5715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sk-SK" sz="24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Evaluation </a:t>
            </a:r>
            <a:r>
              <a:rPr lang="sk-SK" sz="24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 the </a:t>
            </a:r>
            <a:r>
              <a:rPr lang="sk-SK" sz="24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fiscal performance</a:t>
            </a:r>
            <a:endParaRPr lang="sk-SK" sz="240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422775" y="173038"/>
            <a:ext cx="268288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en-US" sz="2400" b="0">
              <a:solidFill>
                <a:srgbClr val="FFFFFF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charset="0"/>
              <a:ea typeface="ＭＳ Ｐゴシック" charset="-128"/>
            </a:endParaRPr>
          </a:p>
        </p:txBody>
      </p:sp>
      <p:pic>
        <p:nvPicPr>
          <p:cNvPr id="78851" name="Picture 1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9557" name="Line 5"/>
          <p:cNvSpPr>
            <a:spLocks noChangeShapeType="1"/>
          </p:cNvSpPr>
          <p:nvPr/>
        </p:nvSpPr>
        <p:spPr bwMode="auto">
          <a:xfrm>
            <a:off x="2555875" y="24923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9558" name="Line 6"/>
          <p:cNvSpPr>
            <a:spLocks noChangeShapeType="1"/>
          </p:cNvSpPr>
          <p:nvPr/>
        </p:nvSpPr>
        <p:spPr bwMode="auto">
          <a:xfrm>
            <a:off x="2627313" y="57340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575" y="320675"/>
            <a:chExt cx="388938" cy="984250"/>
          </a:xfrm>
        </p:grpSpPr>
        <p:sp>
          <p:nvSpPr>
            <p:cNvPr id="12" name="Rounded Rectangle 11"/>
            <p:cNvSpPr/>
            <p:nvPr/>
          </p:nvSpPr>
          <p:spPr bwMode="auto">
            <a:xfrm>
              <a:off x="282575" y="1055137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III</a:t>
              </a:r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282575" y="687906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II</a:t>
              </a: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282575" y="320675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</a:t>
              </a:r>
            </a:p>
          </p:txBody>
        </p:sp>
      </p:grpSp>
      <p:sp>
        <p:nvSpPr>
          <p:cNvPr id="279575" name="Line 23"/>
          <p:cNvSpPr>
            <a:spLocks noChangeShapeType="1"/>
          </p:cNvSpPr>
          <p:nvPr/>
        </p:nvSpPr>
        <p:spPr bwMode="auto">
          <a:xfrm flipH="1">
            <a:off x="6659563" y="2492375"/>
            <a:ext cx="720725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000" tIns="0" rIns="0" bIns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" name="Zaoblený obdĺžnik 22"/>
          <p:cNvSpPr/>
          <p:nvPr/>
        </p:nvSpPr>
        <p:spPr bwMode="auto">
          <a:xfrm>
            <a:off x="285750" y="1428750"/>
            <a:ext cx="8572500" cy="5072063"/>
          </a:xfrm>
          <a:prstGeom prst="roundRect">
            <a:avLst>
              <a:gd name="adj" fmla="val 8794"/>
            </a:avLst>
          </a:prstGeom>
          <a:gradFill flip="none" rotWithShape="1">
            <a:gsLst>
              <a:gs pos="0">
                <a:schemeClr val="tx1"/>
              </a:gs>
              <a:gs pos="100000">
                <a:srgbClr val="0033CC"/>
              </a:gs>
            </a:gsLst>
            <a:lin ang="16200000" scaled="1"/>
            <a:tileRect/>
          </a:gradFill>
          <a:ln w="31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endParaRPr lang="sk-SK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/>
            </a:endParaRPr>
          </a:p>
        </p:txBody>
      </p:sp>
      <p:sp>
        <p:nvSpPr>
          <p:cNvPr id="43" name="Obdĺžnik 42"/>
          <p:cNvSpPr/>
          <p:nvPr/>
        </p:nvSpPr>
        <p:spPr bwMode="auto">
          <a:xfrm>
            <a:off x="500063" y="1571625"/>
            <a:ext cx="8186737" cy="78581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endParaRPr lang="sk-SK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algn="ctr">
              <a:defRPr/>
            </a:pPr>
            <a:endParaRPr lang="sk-SK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algn="ctr">
              <a:defRPr/>
            </a:pPr>
            <a:r>
              <a:rPr lang="sk-SK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ＭＳ Ｐゴシック"/>
              </a:rPr>
              <a:t> </a:t>
            </a:r>
            <a:endParaRPr lang="sk-SK" b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algn="ctr">
              <a:defRPr/>
            </a:pPr>
            <a:r>
              <a:rPr lang="sk-SK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ＭＳ Ｐゴシック"/>
              </a:rPr>
              <a:t> </a:t>
            </a:r>
          </a:p>
        </p:txBody>
      </p:sp>
      <p:sp>
        <p:nvSpPr>
          <p:cNvPr id="19" name="Zaoblený obdĺžnik 18"/>
          <p:cNvSpPr/>
          <p:nvPr/>
        </p:nvSpPr>
        <p:spPr bwMode="auto">
          <a:xfrm>
            <a:off x="500063" y="2143125"/>
            <a:ext cx="8072465" cy="2643197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algn="ctr">
              <a:lnSpc>
                <a:spcPct val="150000"/>
              </a:lnSpc>
              <a:defRPr/>
            </a:pPr>
            <a:endParaRPr lang="sk-SK">
              <a:solidFill>
                <a:srgbClr val="FF99CC"/>
              </a:solidFill>
              <a:latin typeface="Arial" charset="0"/>
              <a:ea typeface="ＭＳ Ｐゴシック"/>
            </a:endParaRPr>
          </a:p>
          <a:p>
            <a:pPr algn="ctr">
              <a:lnSpc>
                <a:spcPct val="150000"/>
              </a:lnSpc>
              <a:defRPr/>
            </a:pPr>
            <a:endParaRPr lang="sk-SK">
              <a:solidFill>
                <a:srgbClr val="FF99CC"/>
              </a:solidFill>
              <a:latin typeface="Arial" charset="0"/>
              <a:ea typeface="ＭＳ Ｐゴシック"/>
            </a:endParaRPr>
          </a:p>
          <a:p>
            <a:pPr algn="ctr">
              <a:lnSpc>
                <a:spcPct val="150000"/>
              </a:lnSpc>
              <a:defRPr/>
            </a:pPr>
            <a:endParaRPr lang="sk-SK">
              <a:solidFill>
                <a:srgbClr val="FF99CC"/>
              </a:solidFill>
              <a:latin typeface="Arial" charset="0"/>
              <a:ea typeface="ＭＳ Ｐゴシック"/>
            </a:endParaRPr>
          </a:p>
          <a:p>
            <a:pPr algn="ctr">
              <a:lnSpc>
                <a:spcPct val="150000"/>
              </a:lnSpc>
              <a:defRPr/>
            </a:pPr>
            <a:endParaRPr lang="sk-SK">
              <a:solidFill>
                <a:srgbClr val="FF99CC"/>
              </a:solidFill>
              <a:latin typeface="Arial" charset="0"/>
              <a:ea typeface="ＭＳ Ｐゴシック"/>
            </a:endParaRPr>
          </a:p>
          <a:p>
            <a:pPr algn="ctr">
              <a:lnSpc>
                <a:spcPct val="150000"/>
              </a:lnSpc>
              <a:defRPr/>
            </a:pPr>
            <a:endParaRPr lang="sk-SK">
              <a:solidFill>
                <a:srgbClr val="FF99CC"/>
              </a:solidFill>
              <a:latin typeface="Arial" charset="0"/>
              <a:ea typeface="ＭＳ Ｐゴシック"/>
            </a:endParaRPr>
          </a:p>
          <a:p>
            <a:pPr algn="ctr">
              <a:lnSpc>
                <a:spcPct val="150000"/>
              </a:lnSpc>
              <a:defRPr/>
            </a:pPr>
            <a:endParaRPr lang="sk-SK">
              <a:solidFill>
                <a:srgbClr val="FF99CC"/>
              </a:solidFill>
              <a:latin typeface="Arial" charset="0"/>
              <a:ea typeface="ＭＳ Ｐゴシック"/>
            </a:endParaRPr>
          </a:p>
          <a:p>
            <a:pPr algn="ctr">
              <a:defRPr/>
            </a:pPr>
            <a:endParaRPr lang="sk-SK" b="0" smtClean="0">
              <a:solidFill>
                <a:srgbClr val="66FFFF"/>
              </a:solidFill>
              <a:latin typeface="Arial" charset="0"/>
              <a:ea typeface="ＭＳ Ｐゴシック"/>
            </a:endParaRPr>
          </a:p>
          <a:p>
            <a:pPr algn="ctr">
              <a:defRPr/>
            </a:pPr>
            <a:endParaRPr lang="sk-SK" b="0">
              <a:solidFill>
                <a:srgbClr val="66FFFF"/>
              </a:solidFill>
              <a:latin typeface="Arial" charset="0"/>
              <a:ea typeface="ＭＳ Ｐゴシック"/>
            </a:endParaRPr>
          </a:p>
        </p:txBody>
      </p:sp>
      <p:sp>
        <p:nvSpPr>
          <p:cNvPr id="20" name="TextBox 16"/>
          <p:cNvSpPr txBox="1"/>
          <p:nvPr/>
        </p:nvSpPr>
        <p:spPr>
          <a:xfrm>
            <a:off x="857250" y="214313"/>
            <a:ext cx="683895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2400" b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Practical examples</a:t>
            </a:r>
          </a:p>
          <a:p>
            <a:pPr algn="ctr">
              <a:defRPr/>
            </a:pPr>
            <a:r>
              <a:rPr lang="sk-SK" sz="2400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Gen </a:t>
            </a:r>
            <a:r>
              <a:rPr lang="sk-SK" sz="2400" b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Gov Budget Base </a:t>
            </a:r>
            <a:r>
              <a:rPr lang="sk-SK" sz="2400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Framework 3/6</a:t>
            </a:r>
            <a:endParaRPr lang="en-US" sz="2400" b="0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-110" charset="0"/>
              <a:ea typeface="+mn-ea"/>
            </a:endParaRPr>
          </a:p>
        </p:txBody>
      </p:sp>
      <p:sp>
        <p:nvSpPr>
          <p:cNvPr id="26" name="Obdĺžnik 25"/>
          <p:cNvSpPr/>
          <p:nvPr/>
        </p:nvSpPr>
        <p:spPr bwMode="auto">
          <a:xfrm>
            <a:off x="714375" y="1643063"/>
            <a:ext cx="7715250" cy="64293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endParaRPr lang="sk-SK" sz="240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sk-SK" sz="240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sk-SK" sz="24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Rule on the balanced general government </a:t>
            </a:r>
            <a:r>
              <a:rPr lang="sk-SK" sz="24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budget 1/2</a:t>
            </a:r>
            <a:endParaRPr lang="sk-SK" sz="240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sk-SK" sz="2400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sk-SK" sz="240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sk-SK" sz="2400" b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0" name="Obdĺžnik 29"/>
          <p:cNvSpPr/>
          <p:nvPr/>
        </p:nvSpPr>
        <p:spPr bwMode="auto">
          <a:xfrm>
            <a:off x="571500" y="2143125"/>
            <a:ext cx="7643813" cy="242887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endParaRPr lang="sk-SK" sz="2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sk-SK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SD</a:t>
            </a:r>
            <a:r>
              <a:rPr lang="sk-SK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= </a:t>
            </a:r>
            <a:r>
              <a:rPr lang="sk-SK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– B – C</a:t>
            </a:r>
            <a:endParaRPr lang="sk-SK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sk-SK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sk-SK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SD  =  cyclically adjusted </a:t>
            </a: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general </a:t>
            </a:r>
            <a:r>
              <a:rPr lang="sk-SK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government balance net of  </a:t>
            </a:r>
          </a:p>
          <a:p>
            <a:pPr>
              <a:defRPr/>
            </a:pPr>
            <a:r>
              <a:rPr lang="sk-SK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one-off government measures </a:t>
            </a: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(MTO)</a:t>
            </a:r>
            <a:endParaRPr lang="sk-SK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sk-SK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A  =  net lending / net borrowing  </a:t>
            </a:r>
          </a:p>
          <a:p>
            <a:pPr>
              <a:defRPr/>
            </a:pPr>
            <a:r>
              <a:rPr lang="sk-SK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B  =  cyclical component</a:t>
            </a:r>
          </a:p>
          <a:p>
            <a:pPr>
              <a:defRPr/>
            </a:pPr>
            <a:r>
              <a:rPr lang="sk-SK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C  =  one-off government measures  </a:t>
            </a:r>
          </a:p>
        </p:txBody>
      </p:sp>
      <p:sp>
        <p:nvSpPr>
          <p:cNvPr id="18" name="Obdĺžnik 17"/>
          <p:cNvSpPr/>
          <p:nvPr/>
        </p:nvSpPr>
        <p:spPr bwMode="auto">
          <a:xfrm>
            <a:off x="571500" y="5000636"/>
            <a:ext cx="7715250" cy="142873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sk-SK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sk-SK" b="0" smtClean="0"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Medium-term </a:t>
            </a:r>
            <a:r>
              <a:rPr lang="sk-SK" b="0"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objective (MTO</a:t>
            </a:r>
            <a:r>
              <a:rPr lang="sk-SK" sz="2400" b="0" smtClean="0"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r>
              <a:rPr lang="sk-SK" b="0" smtClean="0"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defRPr/>
            </a:pPr>
            <a:r>
              <a:rPr lang="sk-SK" b="0"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r>
              <a:rPr lang="sk-SK" b="0" smtClean="0"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ccording to recommendation of the Council of European Union</a:t>
            </a:r>
          </a:p>
          <a:p>
            <a:pPr algn="ctr">
              <a:lnSpc>
                <a:spcPct val="150000"/>
              </a:lnSpc>
              <a:defRPr/>
            </a:pPr>
            <a:r>
              <a:rPr lang="sk-SK">
                <a:solidFill>
                  <a:srgbClr val="FFCC66"/>
                </a:solidFill>
                <a:latin typeface="Arial" charset="0"/>
                <a:ea typeface="ＭＳ Ｐゴシック"/>
              </a:rPr>
              <a:t>SD  ˂  0,5 % of GDP (2017)</a:t>
            </a:r>
          </a:p>
          <a:p>
            <a:pPr algn="ctr">
              <a:defRPr/>
            </a:pPr>
            <a:r>
              <a:rPr lang="sk-SK" b="0">
                <a:solidFill>
                  <a:srgbClr val="66FFFF"/>
                </a:solidFill>
                <a:latin typeface="Arial" charset="0"/>
                <a:ea typeface="ＭＳ Ｐゴシック"/>
              </a:rPr>
              <a:t>SD  ˂  1,0 % of GDP if general government debt ˂  60 % of GDP</a:t>
            </a:r>
          </a:p>
          <a:p>
            <a:pPr algn="ctr">
              <a:defRPr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sk-SK" sz="2400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sk-SK" sz="2400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8"/>
          <p:cNvSpPr txBox="1">
            <a:spLocks noChangeArrowheads="1"/>
          </p:cNvSpPr>
          <p:nvPr/>
        </p:nvSpPr>
        <p:spPr bwMode="auto">
          <a:xfrm>
            <a:off x="0" y="6605588"/>
            <a:ext cx="9144000" cy="276225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>
                <a:solidFill>
                  <a:srgbClr val="FFFFFF"/>
                </a:solidFill>
                <a:ea typeface="ＭＳ Ｐゴシック" charset="-128"/>
              </a:rPr>
              <a:t>Juraj Kolarovic, INTOSAI Working Group on Key National Indicators, Sofia, March ,24-26, 2015</a:t>
            </a:r>
            <a:endParaRPr lang="en-US" sz="1200" b="0">
              <a:solidFill>
                <a:srgbClr val="FFFFFF"/>
              </a:solidFill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>
            <a:spLocks noChangeArrowheads="1"/>
          </p:cNvSpPr>
          <p:nvPr/>
        </p:nvSpPr>
        <p:spPr bwMode="auto">
          <a:xfrm>
            <a:off x="357158" y="2571744"/>
            <a:ext cx="8469342" cy="3892556"/>
          </a:xfrm>
          <a:prstGeom prst="roundRect">
            <a:avLst>
              <a:gd name="adj" fmla="val 3398"/>
            </a:avLst>
          </a:prstGeom>
          <a:gradFill rotWithShape="1">
            <a:gsLst>
              <a:gs pos="0">
                <a:srgbClr val="0000FF"/>
              </a:gs>
              <a:gs pos="100000">
                <a:srgbClr val="000000"/>
              </a:gs>
            </a:gsLst>
            <a:lin ang="5400000"/>
          </a:gradFill>
          <a:ln w="9525">
            <a:noFill/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10800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-110" charset="-128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575" y="320675"/>
            <a:chExt cx="388938" cy="984250"/>
          </a:xfrm>
        </p:grpSpPr>
        <p:sp>
          <p:nvSpPr>
            <p:cNvPr id="12" name="Rounded Rectangle 11"/>
            <p:cNvSpPr/>
            <p:nvPr/>
          </p:nvSpPr>
          <p:spPr bwMode="auto">
            <a:xfrm>
              <a:off x="282575" y="1055137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sk-SK" sz="1600" b="1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III</a:t>
              </a:r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282575" y="687906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sk-SK" sz="1600" b="1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II</a:t>
              </a: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282575" y="320675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sk-SK" sz="16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</a:t>
              </a:r>
            </a:p>
          </p:txBody>
        </p:sp>
      </p:grpSp>
      <p:pic>
        <p:nvPicPr>
          <p:cNvPr id="35846" name="Picture 19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214282" y="1857364"/>
            <a:ext cx="84725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SzPct val="114000"/>
              <a:defRPr/>
            </a:pPr>
            <a:r>
              <a:rPr lang="sk-SK" sz="2400" b="0" i="1">
                <a:solidFill>
                  <a:srgbClr val="E4FAC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-110" charset="-128"/>
              </a:rPr>
              <a:t>  </a:t>
            </a:r>
            <a:r>
              <a:rPr lang="sk-SK" sz="2400" b="0" i="1" smtClean="0">
                <a:solidFill>
                  <a:srgbClr val="E4FAC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I</a:t>
            </a:r>
            <a:r>
              <a:rPr lang="sk-SK" sz="2400" b="0" i="1" smtClean="0">
                <a:solidFill>
                  <a:srgbClr val="E4FAC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-110" charset="-128"/>
              </a:rPr>
              <a:t>s the fiscal position restrictive (+) or expansive (-) ?</a:t>
            </a:r>
            <a:endParaRPr lang="sk-SK" sz="2400" b="0" i="1">
              <a:solidFill>
                <a:srgbClr val="E4FACA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-110" charset="-128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57200" y="2714620"/>
            <a:ext cx="5529263" cy="941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40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-110" charset="-128"/>
              </a:rPr>
              <a:t>Cyclically adjusted </a:t>
            </a:r>
            <a:r>
              <a:rPr lang="sk-SK" sz="240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-110" charset="-128"/>
              </a:rPr>
              <a:t>gen gov balance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40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-110" charset="-128"/>
              </a:rPr>
              <a:t>net </a:t>
            </a:r>
            <a:r>
              <a:rPr lang="sk-SK" sz="240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-110" charset="-128"/>
              </a:rPr>
              <a:t>of one-off </a:t>
            </a:r>
            <a:r>
              <a:rPr lang="sk-SK" sz="240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-110" charset="-128"/>
              </a:rPr>
              <a:t>government measures</a:t>
            </a:r>
            <a:endParaRPr lang="sk-SK" sz="2400"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-110" charset="-128"/>
            </a:endParaRPr>
          </a:p>
          <a:p>
            <a:pPr defTabSz="914400" fontAlgn="base">
              <a:lnSpc>
                <a:spcPts val="438"/>
              </a:lnSpc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endParaRPr lang="sk-SK" sz="2400">
              <a:solidFill>
                <a:srgbClr val="66FFCC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-110" charset="-128"/>
            </a:endParaRPr>
          </a:p>
        </p:txBody>
      </p:sp>
      <p:sp>
        <p:nvSpPr>
          <p:cNvPr id="30" name="Rounded Rectangle 29"/>
          <p:cNvSpPr>
            <a:spLocks noChangeArrowheads="1"/>
          </p:cNvSpPr>
          <p:nvPr/>
        </p:nvSpPr>
        <p:spPr bwMode="auto">
          <a:xfrm>
            <a:off x="1357290" y="3786190"/>
            <a:ext cx="4078310" cy="1928826"/>
          </a:xfrm>
          <a:prstGeom prst="roundRect">
            <a:avLst>
              <a:gd name="adj" fmla="val 3398"/>
            </a:avLst>
          </a:prstGeo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5400000"/>
          </a:gradFill>
          <a:ln w="9525">
            <a:noFill/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10800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-110" charset="-128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500166" y="3857628"/>
            <a:ext cx="4008459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ts val="600"/>
              </a:spcAft>
              <a:defRPr/>
            </a:pPr>
            <a:r>
              <a:rPr lang="sk-SK" sz="250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-110" charset="-128"/>
              </a:rPr>
              <a:t>A – B – C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sk-SK" sz="800">
              <a:solidFill>
                <a:srgbClr val="66FFCC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-110" charset="-128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200">
                <a:solidFill>
                  <a:srgbClr val="66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-110" charset="-128"/>
              </a:rPr>
              <a:t>A, net lending / net borrowing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200">
                <a:solidFill>
                  <a:srgbClr val="66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-110" charset="-128"/>
              </a:rPr>
              <a:t>B, cyclical component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200">
                <a:solidFill>
                  <a:srgbClr val="66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-110" charset="-128"/>
              </a:rPr>
              <a:t>C, one-off measures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sk-SK" sz="2200">
              <a:solidFill>
                <a:srgbClr val="66FFCC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-110" charset="-128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642910" y="3786190"/>
            <a:ext cx="4699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ts val="600"/>
              </a:spcAft>
              <a:defRPr/>
            </a:pPr>
            <a:r>
              <a:rPr lang="sk-SK" sz="3800">
                <a:solidFill>
                  <a:srgbClr val="FFFF00"/>
                </a:solidFill>
                <a:ea typeface="ＭＳ Ｐゴシック" pitchFamily="-110" charset="-128"/>
              </a:rPr>
              <a:t>=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857250" y="214313"/>
            <a:ext cx="683895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2400" b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Practical examples</a:t>
            </a:r>
          </a:p>
          <a:p>
            <a:pPr algn="ctr">
              <a:defRPr/>
            </a:pPr>
            <a:r>
              <a:rPr lang="sk-SK" sz="2400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Gen </a:t>
            </a:r>
            <a:r>
              <a:rPr lang="sk-SK" sz="2400" b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Gov Budget Base </a:t>
            </a:r>
            <a:r>
              <a:rPr lang="sk-SK" sz="2400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Framework 4/6</a:t>
            </a:r>
            <a:endParaRPr lang="en-US" sz="2400" b="0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-110" charset="0"/>
              <a:ea typeface="+mn-ea"/>
            </a:endParaRPr>
          </a:p>
        </p:txBody>
      </p:sp>
      <p:graphicFrame>
        <p:nvGraphicFramePr>
          <p:cNvPr id="18" name="Graf 17"/>
          <p:cNvGraphicFramePr/>
          <p:nvPr/>
        </p:nvGraphicFramePr>
        <p:xfrm>
          <a:off x="5857884" y="2786058"/>
          <a:ext cx="2643206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Obdĺžnik 18"/>
          <p:cNvSpPr/>
          <p:nvPr/>
        </p:nvSpPr>
        <p:spPr bwMode="auto">
          <a:xfrm>
            <a:off x="714375" y="1214423"/>
            <a:ext cx="7715250" cy="92869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endParaRPr lang="sk-SK" sz="240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sk-SK" sz="240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sk-SK" sz="24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Rule on the balanced general government budget 2/2</a:t>
            </a:r>
            <a:endParaRPr lang="sk-SK" sz="240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sk-SK" sz="2400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sk-SK" sz="240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sk-SK" sz="2400" b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7" name="TextBox 8"/>
          <p:cNvSpPr txBox="1">
            <a:spLocks noChangeArrowheads="1"/>
          </p:cNvSpPr>
          <p:nvPr/>
        </p:nvSpPr>
        <p:spPr bwMode="auto">
          <a:xfrm>
            <a:off x="0" y="6605588"/>
            <a:ext cx="9144000" cy="276225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>
                <a:solidFill>
                  <a:srgbClr val="FFFFFF"/>
                </a:solidFill>
                <a:ea typeface="ＭＳ Ｐゴシック" charset="-128"/>
              </a:rPr>
              <a:t>Juraj Kolarovic, INTOSAI Working Group on Key National Indicators, Sofia, March ,24-26, 2015</a:t>
            </a:r>
            <a:endParaRPr lang="en-US" sz="1200" b="0">
              <a:solidFill>
                <a:srgbClr val="FFFFFF"/>
              </a:solidFill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422775" y="173038"/>
            <a:ext cx="268288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en-US" sz="2400" b="0">
              <a:solidFill>
                <a:srgbClr val="FFFFFF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charset="0"/>
              <a:ea typeface="ＭＳ Ｐゴシック" charset="-128"/>
            </a:endParaRPr>
          </a:p>
        </p:txBody>
      </p:sp>
      <p:pic>
        <p:nvPicPr>
          <p:cNvPr id="80899" name="Picture 1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9557" name="Line 5"/>
          <p:cNvSpPr>
            <a:spLocks noChangeShapeType="1"/>
          </p:cNvSpPr>
          <p:nvPr/>
        </p:nvSpPr>
        <p:spPr bwMode="auto">
          <a:xfrm>
            <a:off x="2555875" y="24923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9558" name="Line 6"/>
          <p:cNvSpPr>
            <a:spLocks noChangeShapeType="1"/>
          </p:cNvSpPr>
          <p:nvPr/>
        </p:nvSpPr>
        <p:spPr bwMode="auto">
          <a:xfrm>
            <a:off x="2627313" y="57340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575" y="320675"/>
            <a:chExt cx="388938" cy="984250"/>
          </a:xfrm>
        </p:grpSpPr>
        <p:sp>
          <p:nvSpPr>
            <p:cNvPr id="12" name="Rounded Rectangle 11"/>
            <p:cNvSpPr/>
            <p:nvPr/>
          </p:nvSpPr>
          <p:spPr bwMode="auto">
            <a:xfrm>
              <a:off x="282575" y="1055137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III</a:t>
              </a:r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282575" y="687906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II</a:t>
              </a: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282575" y="320675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</a:t>
              </a:r>
            </a:p>
          </p:txBody>
        </p:sp>
      </p:grpSp>
      <p:sp>
        <p:nvSpPr>
          <p:cNvPr id="279575" name="Line 23"/>
          <p:cNvSpPr>
            <a:spLocks noChangeShapeType="1"/>
          </p:cNvSpPr>
          <p:nvPr/>
        </p:nvSpPr>
        <p:spPr bwMode="auto">
          <a:xfrm flipH="1">
            <a:off x="6659563" y="2492375"/>
            <a:ext cx="720725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000" tIns="0" rIns="0" bIns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3" name="Obdĺžnik 42"/>
          <p:cNvSpPr/>
          <p:nvPr/>
        </p:nvSpPr>
        <p:spPr bwMode="auto">
          <a:xfrm>
            <a:off x="500063" y="1571625"/>
            <a:ext cx="8186737" cy="78581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endParaRPr lang="sk-SK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algn="ctr">
              <a:defRPr/>
            </a:pPr>
            <a:endParaRPr lang="sk-SK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algn="ctr">
              <a:defRPr/>
            </a:pPr>
            <a:r>
              <a:rPr lang="sk-SK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ＭＳ Ｐゴシック"/>
              </a:rPr>
              <a:t> </a:t>
            </a:r>
            <a:endParaRPr lang="sk-SK" b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algn="ctr">
              <a:defRPr/>
            </a:pPr>
            <a:r>
              <a:rPr lang="sk-SK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ＭＳ Ｐゴシック"/>
              </a:rPr>
              <a:t> </a:t>
            </a:r>
          </a:p>
        </p:txBody>
      </p:sp>
      <p:sp>
        <p:nvSpPr>
          <p:cNvPr id="28" name="Obdĺžnik 27"/>
          <p:cNvSpPr/>
          <p:nvPr/>
        </p:nvSpPr>
        <p:spPr bwMode="auto">
          <a:xfrm>
            <a:off x="500063" y="1214422"/>
            <a:ext cx="8143875" cy="121444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algn="ctr">
              <a:lnSpc>
                <a:spcPts val="2000"/>
              </a:lnSpc>
              <a:defRPr/>
            </a:pPr>
            <a:r>
              <a:rPr lang="sk-SK" sz="24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Expenditure benchmark </a:t>
            </a:r>
          </a:p>
          <a:p>
            <a:pPr algn="ctr">
              <a:lnSpc>
                <a:spcPts val="2000"/>
              </a:lnSpc>
              <a:defRPr/>
            </a:pPr>
            <a:endParaRPr lang="sk-SK" sz="24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2000"/>
              </a:lnSpc>
              <a:defRPr/>
            </a:pPr>
            <a:r>
              <a:rPr lang="sk-SK" sz="24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Expenditure growth ˂ Potential GDP growth</a:t>
            </a:r>
            <a:endParaRPr lang="sk-SK" sz="2400" b="0" i="1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6"/>
          <p:cNvSpPr txBox="1"/>
          <p:nvPr/>
        </p:nvSpPr>
        <p:spPr>
          <a:xfrm>
            <a:off x="857250" y="214313"/>
            <a:ext cx="683895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2400" b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Practical examples</a:t>
            </a:r>
          </a:p>
          <a:p>
            <a:pPr algn="ctr">
              <a:defRPr/>
            </a:pPr>
            <a:r>
              <a:rPr lang="sk-SK" sz="2400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Gen </a:t>
            </a:r>
            <a:r>
              <a:rPr lang="sk-SK" sz="2400" b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Gov Budget Base </a:t>
            </a:r>
            <a:r>
              <a:rPr lang="sk-SK" sz="2400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Framework 5/6</a:t>
            </a:r>
            <a:endParaRPr lang="en-US" sz="2400" b="0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-110" charset="0"/>
              <a:ea typeface="+mn-ea"/>
            </a:endParaRPr>
          </a:p>
        </p:txBody>
      </p:sp>
      <p:sp>
        <p:nvSpPr>
          <p:cNvPr id="22" name="Rounded Rectangle 24"/>
          <p:cNvSpPr>
            <a:spLocks noChangeArrowheads="1"/>
          </p:cNvSpPr>
          <p:nvPr/>
        </p:nvSpPr>
        <p:spPr bwMode="auto">
          <a:xfrm>
            <a:off x="357158" y="2571744"/>
            <a:ext cx="8469342" cy="3892556"/>
          </a:xfrm>
          <a:prstGeom prst="roundRect">
            <a:avLst>
              <a:gd name="adj" fmla="val 3398"/>
            </a:avLst>
          </a:prstGeom>
          <a:gradFill rotWithShape="1">
            <a:gsLst>
              <a:gs pos="0">
                <a:srgbClr val="0000FF"/>
              </a:gs>
              <a:gs pos="100000">
                <a:srgbClr val="000000"/>
              </a:gs>
            </a:gsLst>
            <a:lin ang="5400000"/>
          </a:gradFill>
          <a:ln w="9525">
            <a:noFill/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10800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-110" charset="-128"/>
            </a:endParaRPr>
          </a:p>
        </p:txBody>
      </p:sp>
      <p:sp>
        <p:nvSpPr>
          <p:cNvPr id="24" name="TextBox 30"/>
          <p:cNvSpPr txBox="1">
            <a:spLocks noChangeArrowheads="1"/>
          </p:cNvSpPr>
          <p:nvPr/>
        </p:nvSpPr>
        <p:spPr bwMode="auto">
          <a:xfrm>
            <a:off x="500034" y="3786190"/>
            <a:ext cx="4699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ts val="600"/>
              </a:spcAft>
              <a:defRPr/>
            </a:pPr>
            <a:r>
              <a:rPr lang="sk-SK" sz="3800">
                <a:ea typeface="ＭＳ Ｐゴシック" pitchFamily="-110" charset="-128"/>
              </a:rPr>
              <a:t>=</a:t>
            </a:r>
          </a:p>
        </p:txBody>
      </p:sp>
      <p:sp>
        <p:nvSpPr>
          <p:cNvPr id="25" name="Rounded Rectangle 29"/>
          <p:cNvSpPr>
            <a:spLocks noChangeArrowheads="1"/>
          </p:cNvSpPr>
          <p:nvPr/>
        </p:nvSpPr>
        <p:spPr bwMode="auto">
          <a:xfrm>
            <a:off x="1142976" y="3857628"/>
            <a:ext cx="4292624" cy="2428892"/>
          </a:xfrm>
          <a:prstGeom prst="roundRect">
            <a:avLst>
              <a:gd name="adj" fmla="val 3398"/>
            </a:avLst>
          </a:prstGeo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5400000"/>
          </a:gradFill>
          <a:ln w="9525">
            <a:noFill/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10800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-110" charset="-128"/>
            </a:endParaRPr>
          </a:p>
        </p:txBody>
      </p:sp>
      <p:sp>
        <p:nvSpPr>
          <p:cNvPr id="26" name="TextBox 23"/>
          <p:cNvSpPr txBox="1">
            <a:spLocks noChangeArrowheads="1"/>
          </p:cNvSpPr>
          <p:nvPr/>
        </p:nvSpPr>
        <p:spPr bwMode="auto">
          <a:xfrm>
            <a:off x="457200" y="2714620"/>
            <a:ext cx="5529263" cy="941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Deviation from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expenditure benchmark</a:t>
            </a:r>
            <a:endParaRPr lang="sk-SK" sz="2400"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-110" charset="-128"/>
            </a:endParaRPr>
          </a:p>
          <a:p>
            <a:pPr defTabSz="914400" fontAlgn="base">
              <a:lnSpc>
                <a:spcPts val="438"/>
              </a:lnSpc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endParaRPr lang="sk-SK" sz="2400">
              <a:solidFill>
                <a:srgbClr val="66FFCC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-110" charset="-128"/>
            </a:endParaRPr>
          </a:p>
        </p:txBody>
      </p:sp>
      <p:sp>
        <p:nvSpPr>
          <p:cNvPr id="27" name="TextBox 27"/>
          <p:cNvSpPr txBox="1">
            <a:spLocks noChangeArrowheads="1"/>
          </p:cNvSpPr>
          <p:nvPr/>
        </p:nvSpPr>
        <p:spPr bwMode="auto">
          <a:xfrm>
            <a:off x="1214414" y="3857628"/>
            <a:ext cx="4294211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ts val="600"/>
              </a:spcAft>
              <a:defRPr/>
            </a:pPr>
            <a:r>
              <a:rPr lang="sk-SK" sz="250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-110" charset="-128"/>
              </a:rPr>
              <a:t>A </a:t>
            </a:r>
            <a:r>
              <a:rPr lang="sk-SK" sz="25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sk-SK" sz="250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-110" charset="-128"/>
              </a:rPr>
              <a:t> </a:t>
            </a:r>
            <a:r>
              <a:rPr lang="sk-SK" sz="250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-110" charset="-128"/>
              </a:rPr>
              <a:t>B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sk-SK" sz="800"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-110" charset="-128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20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-110" charset="-128"/>
              </a:rPr>
              <a:t>A, </a:t>
            </a:r>
            <a:r>
              <a:rPr lang="sk-SK" sz="220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-110" charset="-128"/>
              </a:rPr>
              <a:t>expenditure aggregate growth  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2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</a:t>
            </a:r>
            <a:r>
              <a:rPr lang="sk-SK" sz="220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-110" charset="-128"/>
              </a:rPr>
              <a:t>rate net of discretionary  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2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</a:t>
            </a:r>
            <a:r>
              <a:rPr lang="sk-SK" sz="220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-110" charset="-128"/>
              </a:rPr>
              <a:t>revenue measures</a:t>
            </a:r>
            <a:endParaRPr lang="sk-SK" sz="2200"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-110" charset="-128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20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-110" charset="-128"/>
              </a:rPr>
              <a:t>B, </a:t>
            </a:r>
            <a:r>
              <a:rPr lang="sk-SK" sz="22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reference rate of expenditure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k-SK" sz="220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-110" charset="-128"/>
              </a:rPr>
              <a:t>     growth for Slovakia</a:t>
            </a:r>
            <a:endParaRPr lang="sk-SK" sz="2200"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-110" charset="-128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sk-SK" sz="2200">
              <a:solidFill>
                <a:srgbClr val="66FFCC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-110" charset="-128"/>
            </a:endParaRPr>
          </a:p>
        </p:txBody>
      </p:sp>
      <p:graphicFrame>
        <p:nvGraphicFramePr>
          <p:cNvPr id="45" name="Graf 44"/>
          <p:cNvGraphicFramePr/>
          <p:nvPr/>
        </p:nvGraphicFramePr>
        <p:xfrm>
          <a:off x="5715008" y="2786058"/>
          <a:ext cx="2714644" cy="3460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6" name="Obdĺžnik 45"/>
          <p:cNvSpPr/>
          <p:nvPr/>
        </p:nvSpPr>
        <p:spPr bwMode="auto">
          <a:xfrm>
            <a:off x="4286248" y="3143248"/>
            <a:ext cx="1000132" cy="285752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1440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600" b="1" i="0" u="none" strike="noStrike" cap="none" normalizeH="0" baseline="0" smtClean="0">
                <a:ln>
                  <a:noFill/>
                </a:ln>
                <a:solidFill>
                  <a:srgbClr val="FF9B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- - -</a:t>
            </a:r>
          </a:p>
        </p:txBody>
      </p:sp>
      <p:sp>
        <p:nvSpPr>
          <p:cNvPr id="47" name="Obdĺžnik 46"/>
          <p:cNvSpPr/>
          <p:nvPr/>
        </p:nvSpPr>
        <p:spPr bwMode="auto">
          <a:xfrm>
            <a:off x="3857620" y="5143512"/>
            <a:ext cx="928694" cy="35719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1440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600" b="1" i="0" u="none" strike="noStrike" cap="none" normalizeH="0" baseline="0" smtClean="0">
                <a:ln>
                  <a:noFill/>
                </a:ln>
                <a:solidFill>
                  <a:srgbClr val="FF9B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</a:p>
        </p:txBody>
      </p:sp>
      <p:sp>
        <p:nvSpPr>
          <p:cNvPr id="48" name="Obdĺžnik 47"/>
          <p:cNvSpPr/>
          <p:nvPr/>
        </p:nvSpPr>
        <p:spPr bwMode="auto">
          <a:xfrm>
            <a:off x="4214810" y="5857892"/>
            <a:ext cx="857256" cy="35719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14400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600" b="1" i="0" u="none" strike="noStrike" cap="none" normalizeH="0" baseline="0" smtClean="0">
                <a:ln>
                  <a:noFill/>
                </a:ln>
                <a:solidFill>
                  <a:srgbClr val="FF9B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</a:p>
        </p:txBody>
      </p:sp>
      <p:sp>
        <p:nvSpPr>
          <p:cNvPr id="49" name="Obdĺžnik 48"/>
          <p:cNvSpPr/>
          <p:nvPr/>
        </p:nvSpPr>
        <p:spPr bwMode="auto">
          <a:xfrm>
            <a:off x="4286248" y="5929330"/>
            <a:ext cx="642942" cy="214314"/>
          </a:xfrm>
          <a:prstGeom prst="rect">
            <a:avLst/>
          </a:prstGeom>
          <a:solidFill>
            <a:srgbClr val="66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50" name="Obdĺžnik 49"/>
          <p:cNvSpPr/>
          <p:nvPr/>
        </p:nvSpPr>
        <p:spPr bwMode="auto">
          <a:xfrm>
            <a:off x="3929058" y="5214950"/>
            <a:ext cx="714380" cy="2143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9" name="TextBox 8"/>
          <p:cNvSpPr txBox="1">
            <a:spLocks noChangeArrowheads="1"/>
          </p:cNvSpPr>
          <p:nvPr/>
        </p:nvSpPr>
        <p:spPr bwMode="auto">
          <a:xfrm>
            <a:off x="0" y="6605588"/>
            <a:ext cx="9144000" cy="276225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>
                <a:solidFill>
                  <a:srgbClr val="FFFFFF"/>
                </a:solidFill>
                <a:ea typeface="ＭＳ Ｐゴシック" charset="-128"/>
              </a:rPr>
              <a:t>Juraj Kolarovic, INTOSAI Working Group on Key National Indicators, Sofia, March ,24-26, 2015</a:t>
            </a:r>
            <a:endParaRPr lang="en-US" sz="1200" b="0">
              <a:solidFill>
                <a:srgbClr val="FFFFFF"/>
              </a:solidFill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422775" y="173038"/>
            <a:ext cx="268288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en-US" sz="2400" b="0">
              <a:solidFill>
                <a:srgbClr val="FFFFFF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charset="0"/>
              <a:ea typeface="ＭＳ Ｐゴシック" charset="-128"/>
            </a:endParaRPr>
          </a:p>
        </p:txBody>
      </p:sp>
      <p:pic>
        <p:nvPicPr>
          <p:cNvPr id="83971" name="Picture 1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9557" name="Line 5"/>
          <p:cNvSpPr>
            <a:spLocks noChangeShapeType="1"/>
          </p:cNvSpPr>
          <p:nvPr/>
        </p:nvSpPr>
        <p:spPr bwMode="auto">
          <a:xfrm>
            <a:off x="2555875" y="24923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9558" name="Line 6"/>
          <p:cNvSpPr>
            <a:spLocks noChangeShapeType="1"/>
          </p:cNvSpPr>
          <p:nvPr/>
        </p:nvSpPr>
        <p:spPr bwMode="auto">
          <a:xfrm>
            <a:off x="2627313" y="57340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575" y="320675"/>
            <a:chExt cx="388938" cy="984250"/>
          </a:xfrm>
        </p:grpSpPr>
        <p:sp>
          <p:nvSpPr>
            <p:cNvPr id="12" name="Rounded Rectangle 11"/>
            <p:cNvSpPr/>
            <p:nvPr/>
          </p:nvSpPr>
          <p:spPr bwMode="auto">
            <a:xfrm>
              <a:off x="282575" y="1055137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III</a:t>
              </a:r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282575" y="687906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II</a:t>
              </a: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282575" y="320675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</a:t>
              </a:r>
            </a:p>
          </p:txBody>
        </p:sp>
      </p:grpSp>
      <p:sp>
        <p:nvSpPr>
          <p:cNvPr id="279575" name="Line 23"/>
          <p:cNvSpPr>
            <a:spLocks noChangeShapeType="1"/>
          </p:cNvSpPr>
          <p:nvPr/>
        </p:nvSpPr>
        <p:spPr bwMode="auto">
          <a:xfrm flipH="1">
            <a:off x="6659563" y="2492375"/>
            <a:ext cx="720725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108000" tIns="0" rIns="0" bIns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" name="Zaoblený obdĺžnik 22"/>
          <p:cNvSpPr/>
          <p:nvPr/>
        </p:nvSpPr>
        <p:spPr bwMode="auto">
          <a:xfrm>
            <a:off x="285720" y="1785926"/>
            <a:ext cx="8572500" cy="4572032"/>
          </a:xfrm>
          <a:prstGeom prst="roundRect">
            <a:avLst>
              <a:gd name="adj" fmla="val 8794"/>
            </a:avLst>
          </a:prstGeom>
          <a:gradFill flip="none" rotWithShape="1">
            <a:gsLst>
              <a:gs pos="0">
                <a:schemeClr val="tx1"/>
              </a:gs>
              <a:gs pos="100000">
                <a:srgbClr val="0033CC"/>
              </a:gs>
            </a:gsLst>
            <a:lin ang="16200000" scaled="1"/>
            <a:tileRect/>
          </a:gradFill>
          <a:ln w="31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endParaRPr lang="sk-SK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/>
            </a:endParaRPr>
          </a:p>
        </p:txBody>
      </p:sp>
      <p:sp>
        <p:nvSpPr>
          <p:cNvPr id="20" name="TextBox 16"/>
          <p:cNvSpPr txBox="1"/>
          <p:nvPr/>
        </p:nvSpPr>
        <p:spPr>
          <a:xfrm>
            <a:off x="857250" y="214313"/>
            <a:ext cx="683895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2400" b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Practical examples</a:t>
            </a:r>
          </a:p>
          <a:p>
            <a:pPr algn="ctr">
              <a:defRPr/>
            </a:pPr>
            <a:r>
              <a:rPr lang="sk-SK" sz="2400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Gen </a:t>
            </a:r>
            <a:r>
              <a:rPr lang="sk-SK" sz="2400" b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Gov Budget Base </a:t>
            </a:r>
            <a:r>
              <a:rPr lang="sk-SK" sz="2400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Framework 6/6</a:t>
            </a:r>
            <a:endParaRPr lang="en-US" sz="2400" b="0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-110" charset="0"/>
              <a:ea typeface="+mn-ea"/>
            </a:endParaRPr>
          </a:p>
        </p:txBody>
      </p:sp>
      <p:sp>
        <p:nvSpPr>
          <p:cNvPr id="22" name="Obdĺžnik 21"/>
          <p:cNvSpPr/>
          <p:nvPr/>
        </p:nvSpPr>
        <p:spPr bwMode="auto">
          <a:xfrm>
            <a:off x="714375" y="1071547"/>
            <a:ext cx="7715250" cy="107157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endParaRPr lang="sk-SK" sz="240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sk-SK" sz="240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sk-SK" sz="24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General government debt = 55,2 % GDP in 2014</a:t>
            </a:r>
            <a:endParaRPr lang="sk-SK" sz="240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sk-SK" sz="2400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sk-SK" sz="240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sk-SK" sz="2400" b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8" name="TextBox 19"/>
          <p:cNvSpPr txBox="1"/>
          <p:nvPr/>
        </p:nvSpPr>
        <p:spPr>
          <a:xfrm>
            <a:off x="214282" y="2000240"/>
            <a:ext cx="84725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buSzPct val="114000"/>
              <a:defRPr/>
            </a:pPr>
            <a:r>
              <a:rPr lang="sk-SK" sz="2400" b="0" i="1">
                <a:solidFill>
                  <a:srgbClr val="E4FAC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-110" charset="-128"/>
              </a:rPr>
              <a:t>  </a:t>
            </a:r>
            <a:r>
              <a:rPr lang="sk-SK" sz="24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 happens if the general government debt is 55 ≥ 57 % GDP?</a:t>
            </a:r>
            <a:r>
              <a:rPr lang="sk-SK" sz="2400" b="0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-110" charset="-128"/>
              </a:rPr>
              <a:t> </a:t>
            </a:r>
            <a:endParaRPr lang="sk-SK" sz="2400" b="0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-110" charset="-128"/>
            </a:endParaRPr>
          </a:p>
        </p:txBody>
      </p:sp>
      <p:sp>
        <p:nvSpPr>
          <p:cNvPr id="19" name="Päťuholník 18"/>
          <p:cNvSpPr/>
          <p:nvPr/>
        </p:nvSpPr>
        <p:spPr bwMode="auto">
          <a:xfrm>
            <a:off x="500034" y="2643182"/>
            <a:ext cx="2428892" cy="500066"/>
          </a:xfrm>
          <a:prstGeom prst="homePlate">
            <a:avLst/>
          </a:prstGeom>
          <a:gradFill flip="none" rotWithShape="1">
            <a:gsLst>
              <a:gs pos="0">
                <a:srgbClr val="0033CC"/>
              </a:gs>
              <a:gs pos="50000">
                <a:schemeClr val="tx1"/>
              </a:gs>
            </a:gsLst>
            <a:lin ang="10800000" scaled="1"/>
            <a:tileRect/>
          </a:gra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Ministry of </a:t>
            </a:r>
            <a:r>
              <a:rPr lang="sk-SK" b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</a:t>
            </a: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inance </a:t>
            </a:r>
          </a:p>
        </p:txBody>
      </p:sp>
      <p:sp>
        <p:nvSpPr>
          <p:cNvPr id="24" name="Zaoblený obdĺžnik 23"/>
          <p:cNvSpPr/>
          <p:nvPr/>
        </p:nvSpPr>
        <p:spPr bwMode="auto">
          <a:xfrm>
            <a:off x="3143240" y="2643182"/>
            <a:ext cx="5500726" cy="500066"/>
          </a:xfrm>
          <a:prstGeom prst="roundRect">
            <a:avLst/>
          </a:prstGeom>
          <a:gradFill flip="none" rotWithShape="1">
            <a:gsLst>
              <a:gs pos="0">
                <a:srgbClr val="0033CC"/>
              </a:gs>
              <a:gs pos="50000">
                <a:schemeClr val="tx1"/>
              </a:gs>
            </a:gsLst>
            <a:lin ang="0" scaled="1"/>
            <a:tileRect/>
          </a:gradFill>
          <a:ln w="31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/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cuts 3 % of expenditures in current budget</a:t>
            </a: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/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/>
          </a:p>
        </p:txBody>
      </p:sp>
      <p:sp>
        <p:nvSpPr>
          <p:cNvPr id="25" name="Päťuholník 24"/>
          <p:cNvSpPr/>
          <p:nvPr/>
        </p:nvSpPr>
        <p:spPr bwMode="auto">
          <a:xfrm>
            <a:off x="500034" y="3286124"/>
            <a:ext cx="2500330" cy="500066"/>
          </a:xfrm>
          <a:prstGeom prst="homePlate">
            <a:avLst/>
          </a:prstGeom>
          <a:gradFill flip="none" rotWithShape="1">
            <a:gsLst>
              <a:gs pos="0">
                <a:srgbClr val="0033CC"/>
              </a:gs>
              <a:gs pos="50000">
                <a:schemeClr val="tx1"/>
              </a:gs>
            </a:gsLst>
            <a:lin ang="10800000" scaled="1"/>
            <a:tileRect/>
          </a:gra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0" u="none" strike="noStrike" cap="none" normalizeH="0" baseline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Government</a:t>
            </a:r>
          </a:p>
        </p:txBody>
      </p:sp>
      <p:sp>
        <p:nvSpPr>
          <p:cNvPr id="28" name="Zaoblený obdĺžnik 27"/>
          <p:cNvSpPr/>
          <p:nvPr/>
        </p:nvSpPr>
        <p:spPr bwMode="auto">
          <a:xfrm>
            <a:off x="3143240" y="3286124"/>
            <a:ext cx="5500726" cy="500066"/>
          </a:xfrm>
          <a:prstGeom prst="roundRect">
            <a:avLst/>
          </a:prstGeom>
          <a:gradFill flip="none" rotWithShape="1">
            <a:gsLst>
              <a:gs pos="0">
                <a:srgbClr val="0033CC"/>
              </a:gs>
              <a:gs pos="50000">
                <a:schemeClr val="tx1"/>
              </a:gs>
            </a:gsLst>
            <a:lin ang="0" scaled="1"/>
            <a:tileRect/>
          </a:gradFill>
          <a:ln w="31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/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/>
          </a:p>
          <a:p>
            <a:pPr algn="ctr"/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algn="ctr"/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next year´s budget expenditures cannot rise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/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/>
          </a:p>
        </p:txBody>
      </p:sp>
      <p:sp>
        <p:nvSpPr>
          <p:cNvPr id="29" name="Päťuholník 28"/>
          <p:cNvSpPr/>
          <p:nvPr/>
        </p:nvSpPr>
        <p:spPr bwMode="auto">
          <a:xfrm>
            <a:off x="500034" y="4643446"/>
            <a:ext cx="2500330" cy="500066"/>
          </a:xfrm>
          <a:prstGeom prst="homePlate">
            <a:avLst/>
          </a:prstGeom>
          <a:gradFill flip="none" rotWithShape="1">
            <a:gsLst>
              <a:gs pos="0">
                <a:srgbClr val="0033CC"/>
              </a:gs>
              <a:gs pos="50000">
                <a:schemeClr val="tx1"/>
              </a:gs>
            </a:gsLst>
            <a:lin ang="10800000" scaled="1"/>
            <a:tileRect/>
          </a:gra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0" u="none" strike="noStrike" cap="none" normalizeH="0" baseline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Government</a:t>
            </a:r>
          </a:p>
        </p:txBody>
      </p:sp>
      <p:sp>
        <p:nvSpPr>
          <p:cNvPr id="30" name="Zaoblený obdĺžnik 29"/>
          <p:cNvSpPr/>
          <p:nvPr/>
        </p:nvSpPr>
        <p:spPr bwMode="auto">
          <a:xfrm>
            <a:off x="3143240" y="4643446"/>
            <a:ext cx="5500726" cy="500066"/>
          </a:xfrm>
          <a:prstGeom prst="roundRect">
            <a:avLst/>
          </a:prstGeom>
          <a:gradFill flip="none" rotWithShape="1">
            <a:gsLst>
              <a:gs pos="0">
                <a:srgbClr val="0033CC"/>
              </a:gs>
              <a:gs pos="50000">
                <a:schemeClr val="tx1"/>
              </a:gs>
            </a:gsLst>
            <a:lin ang="0" scaled="1"/>
            <a:tileRect/>
          </a:gradFill>
          <a:ln w="31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/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/>
          </a:p>
          <a:p>
            <a:pPr algn="ctr"/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algn="ctr"/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no reserve funds may be disbursed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/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/>
          </a:p>
        </p:txBody>
      </p:sp>
      <p:sp>
        <p:nvSpPr>
          <p:cNvPr id="31" name="Päťuholník 30"/>
          <p:cNvSpPr/>
          <p:nvPr/>
        </p:nvSpPr>
        <p:spPr bwMode="auto">
          <a:xfrm>
            <a:off x="500034" y="5357826"/>
            <a:ext cx="2500330" cy="785818"/>
          </a:xfrm>
          <a:prstGeom prst="homePlate">
            <a:avLst/>
          </a:prstGeom>
          <a:gradFill flip="none" rotWithShape="1">
            <a:gsLst>
              <a:gs pos="0">
                <a:srgbClr val="0033CC"/>
              </a:gs>
              <a:gs pos="50000">
                <a:schemeClr val="tx1"/>
              </a:gs>
            </a:gsLst>
            <a:lin ang="10800000" scaled="1"/>
            <a:tileRect/>
          </a:gra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Local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</a:t>
            </a:r>
            <a:r>
              <a:rPr kumimoji="0" lang="sk-SK" sz="2000" b="0" i="0" u="none" strike="noStrike" cap="none" normalizeH="0" baseline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overnmen</a:t>
            </a:r>
            <a:r>
              <a:rPr kumimoji="0" lang="sk-SK" sz="2000" b="1" i="0" u="none" strike="noStrike" cap="none" normalizeH="0" baseline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</a:t>
            </a:r>
          </a:p>
        </p:txBody>
      </p:sp>
      <p:sp>
        <p:nvSpPr>
          <p:cNvPr id="32" name="Zaoblený obdĺžnik 31"/>
          <p:cNvSpPr/>
          <p:nvPr/>
        </p:nvSpPr>
        <p:spPr bwMode="auto">
          <a:xfrm>
            <a:off x="3071802" y="5357826"/>
            <a:ext cx="5500726" cy="785818"/>
          </a:xfrm>
          <a:prstGeom prst="roundRect">
            <a:avLst/>
          </a:prstGeom>
          <a:gradFill flip="none" rotWithShape="1">
            <a:gsLst>
              <a:gs pos="0">
                <a:srgbClr val="0033CC"/>
              </a:gs>
              <a:gs pos="50000">
                <a:schemeClr val="tx1"/>
              </a:gs>
            </a:gsLst>
            <a:lin ang="0" scaled="1"/>
            <a:tileRect/>
          </a:gradFill>
          <a:ln w="31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next </a:t>
            </a: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year´s budget expenditures cannot rise</a:t>
            </a:r>
          </a:p>
        </p:txBody>
      </p:sp>
      <p:sp>
        <p:nvSpPr>
          <p:cNvPr id="33" name="Päťuholník 32"/>
          <p:cNvSpPr/>
          <p:nvPr/>
        </p:nvSpPr>
        <p:spPr bwMode="auto">
          <a:xfrm>
            <a:off x="500034" y="3929066"/>
            <a:ext cx="2500330" cy="500066"/>
          </a:xfrm>
          <a:prstGeom prst="homePlate">
            <a:avLst/>
          </a:prstGeom>
          <a:gradFill flip="none" rotWithShape="1">
            <a:gsLst>
              <a:gs pos="0">
                <a:srgbClr val="0033CC"/>
              </a:gs>
              <a:gs pos="50000">
                <a:schemeClr val="tx1"/>
              </a:gs>
            </a:gsLst>
            <a:lin ang="10800000" scaled="1"/>
            <a:tileRect/>
          </a:gra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0" u="none" strike="noStrike" cap="none" normalizeH="0" baseline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Government</a:t>
            </a:r>
          </a:p>
        </p:txBody>
      </p:sp>
      <p:sp>
        <p:nvSpPr>
          <p:cNvPr id="34" name="Zaoblený obdĺžnik 33"/>
          <p:cNvSpPr/>
          <p:nvPr/>
        </p:nvSpPr>
        <p:spPr bwMode="auto">
          <a:xfrm>
            <a:off x="3214678" y="3929066"/>
            <a:ext cx="5500726" cy="500066"/>
          </a:xfrm>
          <a:prstGeom prst="roundRect">
            <a:avLst/>
          </a:prstGeom>
          <a:gradFill flip="none" rotWithShape="1">
            <a:gsLst>
              <a:gs pos="0">
                <a:srgbClr val="0033CC"/>
              </a:gs>
              <a:gs pos="50000">
                <a:schemeClr val="tx1"/>
              </a:gs>
            </a:gsLst>
            <a:lin ang="0" scaled="1"/>
            <a:tileRect/>
          </a:gradFill>
          <a:ln w="31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/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/>
          </a:p>
          <a:p>
            <a:pPr algn="ctr"/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algn="ctr"/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propose measures to decrease debt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/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/>
          </a:p>
        </p:txBody>
      </p:sp>
      <p:sp>
        <p:nvSpPr>
          <p:cNvPr id="26" name="TextBox 8"/>
          <p:cNvSpPr txBox="1">
            <a:spLocks noChangeArrowheads="1"/>
          </p:cNvSpPr>
          <p:nvPr/>
        </p:nvSpPr>
        <p:spPr bwMode="auto">
          <a:xfrm>
            <a:off x="0" y="6605588"/>
            <a:ext cx="9144000" cy="276225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>
                <a:solidFill>
                  <a:srgbClr val="FFFFFF"/>
                </a:solidFill>
                <a:ea typeface="ＭＳ Ｐゴシック" charset="-128"/>
              </a:rPr>
              <a:t>Juraj Kolarovic, INTOSAI Working Group on Key National Indicators, Sofia, March ,24-26, 2015</a:t>
            </a:r>
            <a:endParaRPr lang="en-US" sz="1200" b="0">
              <a:solidFill>
                <a:srgbClr val="FFFFFF"/>
              </a:solidFill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FF"/>
            </a:gs>
            <a:gs pos="99000">
              <a:schemeClr val="accent4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>
            <a:spLocks noChangeArrowheads="1"/>
          </p:cNvSpPr>
          <p:nvPr/>
        </p:nvSpPr>
        <p:spPr bwMode="auto">
          <a:xfrm>
            <a:off x="285750" y="1500188"/>
            <a:ext cx="8572500" cy="5000646"/>
          </a:xfrm>
          <a:prstGeom prst="roundRect">
            <a:avLst>
              <a:gd name="adj" fmla="val 4602"/>
            </a:avLst>
          </a:prstGeom>
          <a:gradFill rotWithShape="1">
            <a:gsLst>
              <a:gs pos="0">
                <a:srgbClr val="0000FF"/>
              </a:gs>
              <a:gs pos="100000">
                <a:srgbClr val="000000"/>
              </a:gs>
            </a:gsLst>
            <a:lin ang="5400000"/>
          </a:gradFill>
          <a:ln w="9525">
            <a:noFill/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0" bIns="0"/>
          <a:lstStyle/>
          <a:p>
            <a:pPr>
              <a:defRPr/>
            </a:pP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 </a:t>
            </a:r>
          </a:p>
        </p:txBody>
      </p:sp>
      <p:grpSp>
        <p:nvGrpSpPr>
          <p:cNvPr id="84997" name="Group 10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575" y="320675"/>
            <a:chExt cx="388938" cy="984250"/>
          </a:xfrm>
        </p:grpSpPr>
        <p:sp>
          <p:nvSpPr>
            <p:cNvPr id="12" name="Rounded Rectangle 11"/>
            <p:cNvSpPr/>
            <p:nvPr/>
          </p:nvSpPr>
          <p:spPr bwMode="auto">
            <a:xfrm>
              <a:off x="282575" y="1055137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282575" y="687906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282575" y="320675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pic>
        <p:nvPicPr>
          <p:cNvPr id="84998" name="Picture 1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8"/>
          <p:cNvSpPr txBox="1">
            <a:spLocks noChangeArrowheads="1"/>
          </p:cNvSpPr>
          <p:nvPr/>
        </p:nvSpPr>
        <p:spPr bwMode="auto">
          <a:xfrm>
            <a:off x="0" y="6605588"/>
            <a:ext cx="9144000" cy="276225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>
                <a:solidFill>
                  <a:srgbClr val="FFFFFF"/>
                </a:solidFill>
                <a:ea typeface="ＭＳ Ｐゴシック" charset="-128"/>
              </a:rPr>
              <a:t>Juraj Kolarovic, INTOSAI Working Group on Key National Indicators, Sofia, March ,24-26, 2015</a:t>
            </a:r>
            <a:endParaRPr lang="en-US" sz="1200" b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57250" y="214313"/>
            <a:ext cx="683895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2400" b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Practical examples</a:t>
            </a:r>
          </a:p>
          <a:p>
            <a:pPr algn="ctr">
              <a:defRPr/>
            </a:pPr>
            <a:r>
              <a:rPr lang="sk-SK" sz="2400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State Budget 1/4</a:t>
            </a:r>
            <a:endParaRPr lang="en-US" sz="2400" b="0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-110" charset="0"/>
              <a:ea typeface="+mn-ea"/>
            </a:endParaRPr>
          </a:p>
        </p:txBody>
      </p:sp>
      <p:sp>
        <p:nvSpPr>
          <p:cNvPr id="18" name="Obdĺžnik 17"/>
          <p:cNvSpPr/>
          <p:nvPr/>
        </p:nvSpPr>
        <p:spPr bwMode="auto">
          <a:xfrm>
            <a:off x="714375" y="1643049"/>
            <a:ext cx="7715250" cy="85725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endParaRPr lang="sk-SK" sz="240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sk-SK" sz="240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sk-SK" sz="24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National Strategic Reference Framewok 2007 - 2013</a:t>
            </a:r>
            <a:endParaRPr lang="sk-SK" sz="240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sk-SK" sz="2400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sk-SK" sz="240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sk-SK" sz="2400" b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19" name="Group 64"/>
          <p:cNvGraphicFramePr>
            <a:graphicFrameLocks noGrp="1"/>
          </p:cNvGraphicFramePr>
          <p:nvPr/>
        </p:nvGraphicFramePr>
        <p:xfrm>
          <a:off x="642910" y="3714751"/>
          <a:ext cx="7920037" cy="2525712"/>
        </p:xfrm>
        <a:graphic>
          <a:graphicData uri="http://schemas.openxmlformats.org/drawingml/2006/table">
            <a:tbl>
              <a:tblPr/>
              <a:tblGrid>
                <a:gridCol w="4473575"/>
                <a:gridCol w="1762125"/>
                <a:gridCol w="1684337"/>
              </a:tblGrid>
              <a:tr h="6506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Measurable indicators</a:t>
                      </a:r>
                    </a:p>
                  </a:txBody>
                  <a:tcPr marL="108000" marR="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Initial value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2005</a:t>
                      </a:r>
                    </a:p>
                  </a:txBody>
                  <a:tcPr marL="108000" marR="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Target</a:t>
                      </a:r>
                      <a:r>
                        <a:rPr kumimoji="0" 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</a:t>
                      </a:r>
                      <a:r>
                        <a:rPr kumimoji="0" 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value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2013</a:t>
                      </a:r>
                      <a:r>
                        <a:rPr kumimoji="0" 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Arial" charset="0"/>
                          <a:ea typeface="ＭＳ Ｐゴシック" charset="-128"/>
                        </a:rPr>
                        <a:t> </a:t>
                      </a:r>
                    </a:p>
                  </a:txBody>
                  <a:tcPr marL="108000" marR="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3067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Energy consumption of enterprises</a:t>
                      </a:r>
                    </a:p>
                  </a:txBody>
                  <a:tcPr marL="108000" marR="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854,3 *   </a:t>
                      </a:r>
                    </a:p>
                  </a:txBody>
                  <a:tcPr marL="108000" marR="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33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663,4  * </a:t>
                      </a:r>
                    </a:p>
                  </a:txBody>
                  <a:tcPr marL="108000" marR="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617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Summary innovation index</a:t>
                      </a:r>
                    </a:p>
                  </a:txBody>
                  <a:tcPr marL="108000" marR="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Ranking 22</a:t>
                      </a:r>
                      <a:r>
                        <a:rPr kumimoji="0" lang="sk-SK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nd</a:t>
                      </a:r>
                      <a:endParaRPr kumimoji="0" lang="sk-SK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108000" marR="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33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Ranking 18</a:t>
                      </a:r>
                      <a:r>
                        <a:rPr kumimoji="0" lang="sk-SK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99FF33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th</a:t>
                      </a:r>
                    </a:p>
                  </a:txBody>
                  <a:tcPr marL="108000" marR="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604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GDP per capita (EU 15)</a:t>
                      </a:r>
                    </a:p>
                  </a:txBody>
                  <a:tcPr marL="108000" marR="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53,7 %</a:t>
                      </a:r>
                    </a:p>
                  </a:txBody>
                  <a:tcPr marL="108000" marR="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33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Over 60,0 %</a:t>
                      </a:r>
                    </a:p>
                  </a:txBody>
                  <a:tcPr marL="108000" marR="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617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Productivity of labour (EU 15)</a:t>
                      </a:r>
                    </a:p>
                  </a:txBody>
                  <a:tcPr marL="108000" marR="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60,9 %</a:t>
                      </a:r>
                    </a:p>
                  </a:txBody>
                  <a:tcPr marL="108000" marR="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33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Over 70,0 %</a:t>
                      </a:r>
                    </a:p>
                  </a:txBody>
                  <a:tcPr marL="108000" marR="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604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Employment rate (EU 15)</a:t>
                      </a:r>
                    </a:p>
                  </a:txBody>
                  <a:tcPr marL="108000" marR="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57,7 %</a:t>
                      </a:r>
                    </a:p>
                  </a:txBody>
                  <a:tcPr marL="108000" marR="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33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63,4 %</a:t>
                      </a:r>
                    </a:p>
                  </a:txBody>
                  <a:tcPr marL="108000" marR="0" marT="0" marB="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20" name="Obdĺžnik 19"/>
          <p:cNvSpPr/>
          <p:nvPr/>
        </p:nvSpPr>
        <p:spPr bwMode="auto">
          <a:xfrm>
            <a:off x="2714612" y="2214554"/>
            <a:ext cx="5857916" cy="1285884"/>
          </a:xfrm>
          <a:prstGeom prst="rect">
            <a:avLst/>
          </a:prstGeom>
          <a:gradFill>
            <a:gsLst>
              <a:gs pos="0">
                <a:srgbClr val="0033CC"/>
              </a:gs>
              <a:gs pos="62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Increase </a:t>
            </a:r>
          </a:p>
          <a:p>
            <a:pPr algn="ctr"/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employment, competitiveness and performance</a:t>
            </a:r>
          </a:p>
          <a:p>
            <a:pPr algn="ctr"/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of the regions and economy </a:t>
            </a:r>
          </a:p>
          <a:p>
            <a:pPr algn="ctr"/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through sustainable development </a:t>
            </a:r>
            <a:endParaRPr lang="sk-SK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1" name="Päťuholník 20"/>
          <p:cNvSpPr/>
          <p:nvPr/>
        </p:nvSpPr>
        <p:spPr bwMode="auto">
          <a:xfrm>
            <a:off x="642910" y="2214554"/>
            <a:ext cx="1928826" cy="1285884"/>
          </a:xfrm>
          <a:prstGeom prst="homePlate">
            <a:avLst/>
          </a:prstGeom>
          <a:gradFill>
            <a:gsLst>
              <a:gs pos="0">
                <a:srgbClr val="0033CC"/>
              </a:gs>
              <a:gs pos="62000">
                <a:schemeClr val="tx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Strategic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objective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99">
              <a:srgbClr val="0000FF"/>
            </a:gs>
            <a:gs pos="100000">
              <a:schemeClr val="accent4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ounded Rectangle 43"/>
          <p:cNvSpPr>
            <a:spLocks noChangeArrowheads="1"/>
          </p:cNvSpPr>
          <p:nvPr/>
        </p:nvSpPr>
        <p:spPr bwMode="auto">
          <a:xfrm>
            <a:off x="304800" y="3581400"/>
            <a:ext cx="5486400" cy="2895600"/>
          </a:xfrm>
          <a:prstGeom prst="roundRect">
            <a:avLst>
              <a:gd name="adj" fmla="val 4287"/>
            </a:avLst>
          </a:prstGeom>
          <a:solidFill>
            <a:schemeClr val="tx1"/>
          </a:solidFill>
          <a:ln w="9525">
            <a:solidFill>
              <a:srgbClr val="FFFF00"/>
            </a:solidFill>
            <a:round/>
            <a:headEnd/>
            <a:tailEnd/>
          </a:ln>
          <a:effectLst>
            <a:outerShdw dist="38100" dir="2700000" rotWithShape="0">
              <a:srgbClr val="808080">
                <a:alpha val="42999"/>
              </a:srgbClr>
            </a:outerShdw>
          </a:effectLst>
        </p:spPr>
        <p:txBody>
          <a:bodyPr wrap="none" lIns="0" tIns="0" rIns="0" bIns="0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29" name="Rounded Rectangle 28"/>
          <p:cNvSpPr>
            <a:spLocks noChangeArrowheads="1"/>
          </p:cNvSpPr>
          <p:nvPr/>
        </p:nvSpPr>
        <p:spPr bwMode="auto">
          <a:xfrm>
            <a:off x="304800" y="1828800"/>
            <a:ext cx="8534400" cy="1524000"/>
          </a:xfrm>
          <a:prstGeom prst="roundRect">
            <a:avLst>
              <a:gd name="adj" fmla="val 3398"/>
            </a:avLst>
          </a:prstGeom>
          <a:gradFill rotWithShape="1">
            <a:gsLst>
              <a:gs pos="0">
                <a:srgbClr val="0000FF"/>
              </a:gs>
              <a:gs pos="100000">
                <a:srgbClr val="000000"/>
              </a:gs>
            </a:gsLst>
            <a:lin ang="5400000"/>
          </a:gradFill>
          <a:ln w="9525">
            <a:noFill/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108000" bIns="0"/>
          <a:lstStyle/>
          <a:p>
            <a:pPr algn="ctr">
              <a:defRPr/>
            </a:pPr>
            <a:endParaRPr lang="en-US" sz="1000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-110" charset="0"/>
              <a:ea typeface="+mn-ea"/>
            </a:endParaRPr>
          </a:p>
        </p:txBody>
      </p:sp>
      <p:sp>
        <p:nvSpPr>
          <p:cNvPr id="28" name="Rounded Rectangle 27"/>
          <p:cNvSpPr>
            <a:spLocks noChangeArrowheads="1"/>
          </p:cNvSpPr>
          <p:nvPr/>
        </p:nvSpPr>
        <p:spPr bwMode="auto">
          <a:xfrm>
            <a:off x="457200" y="1905000"/>
            <a:ext cx="8229600" cy="508000"/>
          </a:xfrm>
          <a:prstGeom prst="roundRect">
            <a:avLst>
              <a:gd name="adj" fmla="val 3398"/>
            </a:avLst>
          </a:prstGeo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5400000"/>
          </a:gradFill>
          <a:ln w="9525">
            <a:noFill/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108000" bIns="0"/>
          <a:lstStyle/>
          <a:p>
            <a:pPr algn="ctr">
              <a:defRPr/>
            </a:pPr>
            <a:endParaRPr lang="en-US" sz="1000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-110" charset="0"/>
              <a:ea typeface="+mn-ea"/>
            </a:endParaRPr>
          </a:p>
        </p:txBody>
      </p:sp>
      <p:grpSp>
        <p:nvGrpSpPr>
          <p:cNvPr id="100358" name="Group 10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575" y="320675"/>
            <a:chExt cx="388938" cy="984250"/>
          </a:xfrm>
        </p:grpSpPr>
        <p:sp>
          <p:nvSpPr>
            <p:cNvPr id="12" name="Rounded Rectangle 11"/>
            <p:cNvSpPr/>
            <p:nvPr/>
          </p:nvSpPr>
          <p:spPr bwMode="auto">
            <a:xfrm>
              <a:off x="282575" y="1055137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sk-SK" sz="160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282575" y="687906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sk-SK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282575" y="320675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sk-SK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pic>
        <p:nvPicPr>
          <p:cNvPr id="100360" name="Picture 19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928662" y="1214422"/>
            <a:ext cx="78581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SzPct val="114000"/>
              <a:defRPr/>
            </a:pPr>
            <a:r>
              <a:rPr lang="sk-SK" sz="240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Example:   The NSRF 2007 - 2013 – OP Transport</a:t>
            </a:r>
            <a:endParaRPr lang="sk-SK" sz="240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86182" y="1905000"/>
            <a:ext cx="4862518" cy="4619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SzPct val="114000"/>
              <a:defRPr/>
            </a:pPr>
            <a:r>
              <a:rPr lang="sk-SK" sz="2400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n-ea"/>
              </a:rPr>
              <a:t>Entrepreneurial environment</a:t>
            </a:r>
          </a:p>
        </p:txBody>
      </p:sp>
      <p:sp>
        <p:nvSpPr>
          <p:cNvPr id="30" name="Rounded Rectangle 29"/>
          <p:cNvSpPr>
            <a:spLocks noChangeArrowheads="1"/>
          </p:cNvSpPr>
          <p:nvPr/>
        </p:nvSpPr>
        <p:spPr bwMode="auto">
          <a:xfrm>
            <a:off x="463550" y="2616200"/>
            <a:ext cx="8229600" cy="533400"/>
          </a:xfrm>
          <a:prstGeom prst="roundRect">
            <a:avLst>
              <a:gd name="adj" fmla="val 3398"/>
            </a:avLst>
          </a:prstGeo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5400000"/>
          </a:gradFill>
          <a:ln w="9525">
            <a:noFill/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108000" bIns="0"/>
          <a:lstStyle/>
          <a:p>
            <a:pPr algn="ctr">
              <a:defRPr/>
            </a:pPr>
            <a:endParaRPr lang="en-US" sz="1000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-110" charset="0"/>
              <a:ea typeface="+mn-ea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786182" y="2611438"/>
            <a:ext cx="49387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SzPct val="114000"/>
              <a:defRPr/>
            </a:pPr>
            <a:r>
              <a:rPr lang="sk-SK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Build </a:t>
            </a:r>
            <a:r>
              <a:rPr lang="sk-SK" sz="24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expressways </a:t>
            </a:r>
            <a:r>
              <a:rPr lang="sk-SK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&amp; highways</a:t>
            </a:r>
            <a:endParaRPr lang="sk-SK" sz="24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6888" y="2611438"/>
            <a:ext cx="39624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SzPct val="114000"/>
              <a:defRPr/>
            </a:pPr>
            <a:r>
              <a:rPr lang="sk-SK" sz="2400" smtClean="0">
                <a:solidFill>
                  <a:srgbClr val="66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Measures        </a:t>
            </a:r>
            <a:r>
              <a:rPr lang="sk-SK" sz="2400" smtClean="0">
                <a:solidFill>
                  <a:srgbClr val="66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Wingdings" pitchFamily="2" charset="2"/>
              </a:rPr>
              <a:t></a:t>
            </a:r>
            <a:endParaRPr lang="sk-SK" sz="2400">
              <a:solidFill>
                <a:srgbClr val="66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71488" y="1905000"/>
            <a:ext cx="33528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SzPct val="114000"/>
              <a:defRPr/>
            </a:pPr>
            <a:r>
              <a:rPr lang="sk-SK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Key challenge </a:t>
            </a:r>
            <a:r>
              <a:rPr lang="sk-SK" sz="2400">
                <a:effectLst>
                  <a:outerShdw blurRad="38100" dist="38100" dir="2700000" algn="tl">
                    <a:srgbClr val="000000"/>
                  </a:outerShdw>
                </a:effectLst>
                <a:latin typeface="Wingdings" pitchFamily="2" charset="2"/>
              </a:rPr>
              <a:t></a:t>
            </a:r>
            <a:endParaRPr lang="sk-SK" sz="24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graphicFrame>
        <p:nvGraphicFramePr>
          <p:cNvPr id="39" name="Chart 38"/>
          <p:cNvGraphicFramePr/>
          <p:nvPr/>
        </p:nvGraphicFramePr>
        <p:xfrm>
          <a:off x="381000" y="4114800"/>
          <a:ext cx="54864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1785918" y="3581400"/>
            <a:ext cx="364968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SzPct val="114000"/>
              <a:defRPr/>
            </a:pPr>
            <a:r>
              <a:rPr lang="sk-SK" sz="2400" smtClean="0">
                <a:solidFill>
                  <a:srgbClr val="008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Expressways </a:t>
            </a:r>
            <a:r>
              <a:rPr lang="sk-SK" sz="2400">
                <a:solidFill>
                  <a:srgbClr val="66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Highways</a:t>
            </a:r>
            <a:endParaRPr lang="sk-SK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000760" y="4643446"/>
            <a:ext cx="2895600" cy="16466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SzPct val="114000"/>
              <a:defRPr/>
            </a:pPr>
            <a:r>
              <a:rPr lang="sk-SK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Comment</a:t>
            </a:r>
          </a:p>
          <a:p>
            <a:pPr>
              <a:buSzPct val="114000"/>
              <a:defRPr/>
            </a:pPr>
            <a:r>
              <a:rPr lang="sk-SK" sz="24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Density increased</a:t>
            </a:r>
          </a:p>
          <a:p>
            <a:pPr>
              <a:buSzPct val="114000"/>
              <a:defRPr/>
            </a:pPr>
            <a:r>
              <a:rPr lang="sk-SK" sz="24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from 9.89 to 15</a:t>
            </a:r>
            <a:r>
              <a:rPr lang="sk-SK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.0</a:t>
            </a:r>
          </a:p>
          <a:p>
            <a:pPr>
              <a:buSzPct val="114000"/>
              <a:defRPr/>
            </a:pPr>
            <a:r>
              <a:rPr lang="sk-SK" sz="24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km/1000 km</a:t>
            </a:r>
            <a:r>
              <a:rPr lang="sk-SK" sz="2400" b="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endParaRPr lang="sk-SK" sz="2400" b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105400" y="3886200"/>
            <a:ext cx="609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SzPct val="114000"/>
              <a:defRPr/>
            </a:pPr>
            <a:r>
              <a:rPr lang="sk-SK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n-ea"/>
              </a:rPr>
              <a:t>km</a:t>
            </a:r>
          </a:p>
        </p:txBody>
      </p:sp>
      <p:sp>
        <p:nvSpPr>
          <p:cNvPr id="22" name="TextBox 16"/>
          <p:cNvSpPr txBox="1"/>
          <p:nvPr/>
        </p:nvSpPr>
        <p:spPr>
          <a:xfrm>
            <a:off x="857250" y="214313"/>
            <a:ext cx="683895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2400" b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Practical examples</a:t>
            </a:r>
          </a:p>
          <a:p>
            <a:pPr algn="ctr">
              <a:defRPr/>
            </a:pPr>
            <a:r>
              <a:rPr lang="sk-SK" sz="2400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State Budget 2/4</a:t>
            </a:r>
            <a:endParaRPr lang="en-US" sz="2400" b="0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-110" charset="0"/>
              <a:ea typeface="+mn-ea"/>
            </a:endParaRPr>
          </a:p>
        </p:txBody>
      </p:sp>
      <p:sp>
        <p:nvSpPr>
          <p:cNvPr id="23" name="Obdĺžnik 22"/>
          <p:cNvSpPr/>
          <p:nvPr/>
        </p:nvSpPr>
        <p:spPr bwMode="auto">
          <a:xfrm>
            <a:off x="500034" y="4500570"/>
            <a:ext cx="1285884" cy="35719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1600" b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31.12.2014</a:t>
            </a:r>
            <a:endParaRPr kumimoji="0" lang="sk-SK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4" name="TextBox 8"/>
          <p:cNvSpPr txBox="1">
            <a:spLocks noChangeArrowheads="1"/>
          </p:cNvSpPr>
          <p:nvPr/>
        </p:nvSpPr>
        <p:spPr bwMode="auto">
          <a:xfrm>
            <a:off x="0" y="6605588"/>
            <a:ext cx="9144000" cy="276225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>
                <a:solidFill>
                  <a:srgbClr val="FFFFFF"/>
                </a:solidFill>
                <a:ea typeface="ＭＳ Ｐゴシック" charset="-128"/>
              </a:rPr>
              <a:t>Juraj Kolarovic, INTOSAI Working Group on Key National Indicators, Sofia, March ,24-26, 2015</a:t>
            </a:r>
            <a:endParaRPr lang="en-US" sz="1200" b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25" name="Obdĺžnik 24"/>
          <p:cNvSpPr/>
          <p:nvPr/>
        </p:nvSpPr>
        <p:spPr bwMode="auto">
          <a:xfrm>
            <a:off x="6000760" y="3643314"/>
            <a:ext cx="2928958" cy="105727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1" i="0" u="none" strike="noStrike" cap="none" normalizeH="0" baseline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TEN – 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European Union network</a:t>
            </a:r>
            <a:endParaRPr kumimoji="0" lang="sk-SK" sz="2000" b="1" i="0" u="none" strike="noStrike" cap="none" normalizeH="0" baseline="0" smtClean="0">
              <a:ln>
                <a:noFill/>
              </a:ln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422775" y="173038"/>
            <a:ext cx="268288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en-US" sz="2400" b="0">
              <a:solidFill>
                <a:srgbClr val="FFFFFF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charset="0"/>
              <a:ea typeface="ＭＳ Ｐゴシック" charset="-128"/>
            </a:endParaRPr>
          </a:p>
        </p:txBody>
      </p:sp>
      <p:pic>
        <p:nvPicPr>
          <p:cNvPr id="23554" name="Picture 1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7510" name="Line 6"/>
          <p:cNvSpPr>
            <a:spLocks noChangeShapeType="1"/>
          </p:cNvSpPr>
          <p:nvPr/>
        </p:nvSpPr>
        <p:spPr bwMode="auto">
          <a:xfrm>
            <a:off x="2743200" y="2311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1" name="Line 7"/>
          <p:cNvSpPr>
            <a:spLocks noChangeShapeType="1"/>
          </p:cNvSpPr>
          <p:nvPr/>
        </p:nvSpPr>
        <p:spPr bwMode="auto">
          <a:xfrm>
            <a:off x="2814638" y="55530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2" name="Line 8"/>
          <p:cNvSpPr>
            <a:spLocks noChangeShapeType="1"/>
          </p:cNvSpPr>
          <p:nvPr/>
        </p:nvSpPr>
        <p:spPr bwMode="auto">
          <a:xfrm>
            <a:off x="2814638" y="5264150"/>
            <a:ext cx="142875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3" name="Line 9"/>
          <p:cNvSpPr>
            <a:spLocks noChangeShapeType="1"/>
          </p:cNvSpPr>
          <p:nvPr/>
        </p:nvSpPr>
        <p:spPr bwMode="auto">
          <a:xfrm>
            <a:off x="3103563" y="3535363"/>
            <a:ext cx="71437" cy="1512887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4" name="Rectangle 10"/>
          <p:cNvSpPr>
            <a:spLocks noChangeArrowheads="1"/>
          </p:cNvSpPr>
          <p:nvPr/>
        </p:nvSpPr>
        <p:spPr bwMode="auto">
          <a:xfrm>
            <a:off x="3895725" y="2960688"/>
            <a:ext cx="1943100" cy="163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7515" name="Rectangle 11"/>
          <p:cNvSpPr>
            <a:spLocks noChangeArrowheads="1"/>
          </p:cNvSpPr>
          <p:nvPr/>
        </p:nvSpPr>
        <p:spPr bwMode="auto">
          <a:xfrm>
            <a:off x="4830763" y="3535363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89288" y="4395788"/>
            <a:ext cx="4032250" cy="503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>
              <a:solidFill>
                <a:srgbClr val="FFFFFF"/>
              </a:solidFill>
              <a:latin typeface="Arial" charset="0"/>
              <a:ea typeface="ＭＳ Ｐゴシック"/>
            </a:endParaRPr>
          </a:p>
        </p:txBody>
      </p:sp>
      <p:sp>
        <p:nvSpPr>
          <p:cNvPr id="30" name="Rounded Rectangle 20"/>
          <p:cNvSpPr>
            <a:spLocks noChangeArrowheads="1"/>
          </p:cNvSpPr>
          <p:nvPr/>
        </p:nvSpPr>
        <p:spPr bwMode="auto">
          <a:xfrm>
            <a:off x="285720" y="1428736"/>
            <a:ext cx="8643998" cy="5000660"/>
          </a:xfrm>
          <a:prstGeom prst="roundRect">
            <a:avLst>
              <a:gd name="adj" fmla="val 2963"/>
            </a:avLst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0">
                <a:schemeClr val="tx1"/>
              </a:gs>
            </a:gsLst>
            <a:lin ang="16200000" scaled="1"/>
            <a:tileRect/>
          </a:gradFill>
          <a:ln w="3175">
            <a:solidFill>
              <a:srgbClr val="0033CC"/>
            </a:solidFill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0" bIns="0"/>
          <a:lstStyle/>
          <a:p>
            <a:pPr>
              <a:defRPr/>
            </a:pPr>
            <a:endParaRPr>
              <a:solidFill>
                <a:srgbClr val="FFFFFF"/>
              </a:solidFill>
              <a:latin typeface="Arial" charset="0"/>
              <a:ea typeface="ＭＳ Ｐゴシック"/>
            </a:endParaRPr>
          </a:p>
          <a:p>
            <a:pPr>
              <a:defRPr/>
            </a:pPr>
            <a:endParaRPr lang="en-US" sz="26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ＭＳ Ｐゴシック" charset="-128"/>
            </a:endParaRPr>
          </a:p>
          <a:p>
            <a:pPr>
              <a:defRPr/>
            </a:pPr>
            <a:endParaRPr lang="en-US" sz="26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ＭＳ Ｐゴシック" charset="-128"/>
            </a:endParaRPr>
          </a:p>
          <a:p>
            <a:pPr>
              <a:defRPr/>
            </a:pPr>
            <a:endParaRPr lang="en-US" sz="26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ＭＳ Ｐゴシック" charset="-128"/>
            </a:endParaRPr>
          </a:p>
          <a:p>
            <a:pPr>
              <a:defRPr/>
            </a:pPr>
            <a:endParaRPr lang="en-US" sz="26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ＭＳ Ｐゴシック" charset="-128"/>
            </a:endParaRPr>
          </a:p>
          <a:p>
            <a:pPr>
              <a:defRPr/>
            </a:pPr>
            <a:endParaRPr lang="en-US" sz="26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ＭＳ Ｐゴシック" charset="-128"/>
            </a:endParaRPr>
          </a:p>
        </p:txBody>
      </p:sp>
      <p:sp>
        <p:nvSpPr>
          <p:cNvPr id="19" name="Obdĺžnik 18"/>
          <p:cNvSpPr/>
          <p:nvPr/>
        </p:nvSpPr>
        <p:spPr bwMode="auto">
          <a:xfrm>
            <a:off x="571472" y="1428736"/>
            <a:ext cx="7929618" cy="71438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algn="ctr"/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algn="ctr"/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marL="514350" indent="-514350" algn="ctr"/>
            <a:r>
              <a:rPr lang="sk-SK" sz="24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ＭＳ Ｐゴシック"/>
              </a:rPr>
              <a:t>The National Reform Program   </a:t>
            </a:r>
          </a:p>
          <a:p>
            <a:pPr algn="ctr"/>
            <a:endParaRPr lang="sk-SK" sz="2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algn="ctr"/>
            <a:endParaRPr lang="sk-SK" b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algn="ctr"/>
            <a:r>
              <a:rPr lang="sk-SK" sz="22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ＭＳ Ｐゴシック"/>
              </a:rPr>
              <a:t> 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575" y="320675"/>
            <a:chExt cx="388938" cy="984250"/>
          </a:xfrm>
        </p:grpSpPr>
        <p:sp>
          <p:nvSpPr>
            <p:cNvPr id="23" name="Rounded Rectangle 11"/>
            <p:cNvSpPr/>
            <p:nvPr/>
          </p:nvSpPr>
          <p:spPr bwMode="auto">
            <a:xfrm>
              <a:off x="282575" y="1055137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III</a:t>
              </a:r>
            </a:p>
          </p:txBody>
        </p:sp>
        <p:sp>
          <p:nvSpPr>
            <p:cNvPr id="24" name="Rounded Rectangle 12"/>
            <p:cNvSpPr/>
            <p:nvPr/>
          </p:nvSpPr>
          <p:spPr bwMode="auto">
            <a:xfrm>
              <a:off x="282575" y="687906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II</a:t>
              </a:r>
            </a:p>
          </p:txBody>
        </p:sp>
        <p:sp>
          <p:nvSpPr>
            <p:cNvPr id="29" name="Rounded Rectangle 13"/>
            <p:cNvSpPr/>
            <p:nvPr/>
          </p:nvSpPr>
          <p:spPr bwMode="auto">
            <a:xfrm>
              <a:off x="282575" y="320675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</a:t>
              </a:r>
            </a:p>
          </p:txBody>
        </p:sp>
      </p:grpSp>
      <p:sp>
        <p:nvSpPr>
          <p:cNvPr id="20" name="Obdĺžnik 19"/>
          <p:cNvSpPr/>
          <p:nvPr/>
        </p:nvSpPr>
        <p:spPr bwMode="auto">
          <a:xfrm>
            <a:off x="571472" y="2143116"/>
            <a:ext cx="8143932" cy="4000528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indent="-96838" algn="ctr"/>
            <a:endParaRPr lang="sk-SK" b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</p:txBody>
      </p:sp>
      <p:sp>
        <p:nvSpPr>
          <p:cNvPr id="40" name="Obdĺžnik 39"/>
          <p:cNvSpPr/>
          <p:nvPr/>
        </p:nvSpPr>
        <p:spPr bwMode="auto">
          <a:xfrm>
            <a:off x="642910" y="2214554"/>
            <a:ext cx="7858180" cy="64294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indent="-96838" algn="ctr"/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marL="182563" indent="-96838" algn="ctr"/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marL="182563" indent="-96838" algn="ctr"/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marL="182563" indent="-96838" algn="ctr"/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marL="182563" indent="-96838" algn="ctr"/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marL="182563" indent="-96838" algn="ctr"/>
            <a:r>
              <a:rPr lang="sk-SK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ＭＳ Ｐゴシック"/>
              </a:rPr>
              <a:t>Priority areas to increasing quality of life</a:t>
            </a:r>
          </a:p>
          <a:p>
            <a:pPr marL="182563" indent="-96838" algn="ctr"/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marL="182563" indent="-96838" algn="ctr"/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marL="182563" indent="-96838" algn="ctr"/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marL="182563" indent="-96838" algn="ctr"/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marL="182563" indent="-96838" algn="ctr"/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</p:txBody>
      </p:sp>
      <p:sp>
        <p:nvSpPr>
          <p:cNvPr id="36" name="Päťuholník 35"/>
          <p:cNvSpPr/>
          <p:nvPr/>
        </p:nvSpPr>
        <p:spPr bwMode="auto">
          <a:xfrm rot="16200000">
            <a:off x="3178959" y="535761"/>
            <a:ext cx="2928958" cy="7429552"/>
          </a:xfrm>
          <a:prstGeom prst="homePlate">
            <a:avLst>
              <a:gd name="adj" fmla="val 17384"/>
            </a:avLst>
          </a:prstGeom>
          <a:gradFill flip="none" rotWithShape="1">
            <a:gsLst>
              <a:gs pos="100000">
                <a:srgbClr val="0033CC"/>
              </a:gs>
              <a:gs pos="60000">
                <a:srgbClr val="0033CC"/>
              </a:gs>
              <a:gs pos="81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ＭＳ Ｐゴシック"/>
              </a:rPr>
              <a:t> </a:t>
            </a:r>
          </a:p>
          <a:p>
            <a:pPr algn="ctr"/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ＭＳ Ｐゴシック"/>
              </a:rPr>
              <a:t>    </a:t>
            </a:r>
          </a:p>
          <a:p>
            <a:pPr algn="ctr"/>
            <a:r>
              <a:rPr lang="sk-SK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ＭＳ Ｐゴシック"/>
              </a:rPr>
              <a:t> </a:t>
            </a:r>
          </a:p>
          <a:p>
            <a:pPr algn="ctr"/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algn="ctr"/>
            <a:endParaRPr lang="sk-SK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algn="ctr"/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algn="ctr"/>
            <a:endParaRPr lang="sk-SK" b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algn="ctr"/>
            <a:endParaRPr lang="sk-SK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algn="ctr"/>
            <a:endParaRPr lang="sk-SK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algn="ctr"/>
            <a:endParaRPr lang="sk-SK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algn="ctr"/>
            <a:endParaRPr lang="sk-SK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algn="ctr"/>
            <a:endParaRPr lang="sk-SK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algn="ctr"/>
            <a:endParaRPr lang="sk-SK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algn="ctr"/>
            <a:endParaRPr lang="sk-SK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algn="ctr"/>
            <a:endParaRPr lang="sk-SK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algn="ctr"/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algn="ctr"/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algn="ctr"/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algn="ctr"/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algn="ctr"/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algn="ctr"/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algn="ctr"/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algn="ctr"/>
            <a:endParaRPr lang="sk-SK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algn="ctr"/>
            <a:endParaRPr lang="sk-SK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algn="ctr"/>
            <a:endParaRPr lang="sk-SK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algn="ctr"/>
            <a:endParaRPr lang="sk-SK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algn="ctr"/>
            <a:endParaRPr lang="sk-SK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algn="ctr"/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algn="ctr"/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algn="ctr"/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algn="ctr"/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algn="ctr"/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algn="ctr"/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algn="ctr"/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algn="ctr"/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algn="ctr"/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algn="ctr"/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algn="ctr"/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algn="ctr"/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algn="ctr"/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algn="ctr"/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algn="ctr"/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algn="ctr"/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algn="ctr"/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algn="ctr"/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algn="ctr"/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algn="ctr"/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algn="ctr"/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algn="ctr"/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</p:txBody>
      </p:sp>
      <p:sp>
        <p:nvSpPr>
          <p:cNvPr id="39" name="Obdĺžnik 38"/>
          <p:cNvSpPr/>
          <p:nvPr/>
        </p:nvSpPr>
        <p:spPr bwMode="auto">
          <a:xfrm>
            <a:off x="1142976" y="3357562"/>
            <a:ext cx="5572164" cy="428628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indent="-96838" algn="ctr"/>
            <a:endParaRPr lang="sk-SK" b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marL="182563" indent="-96838"/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ＭＳ Ｐゴシック"/>
              </a:rPr>
              <a:t> </a:t>
            </a:r>
          </a:p>
          <a:p>
            <a:pPr marL="182563" indent="-96838" algn="ctr"/>
            <a:r>
              <a:rPr lang="sk-SK" b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ＭＳ Ｐゴシック"/>
              </a:rPr>
              <a:t>Education, science, research, innovation</a:t>
            </a:r>
          </a:p>
          <a:p>
            <a:pPr marL="182563" indent="-96838" algn="ctr"/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marL="182563" indent="-96838" algn="ctr"/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</p:txBody>
      </p:sp>
      <p:sp>
        <p:nvSpPr>
          <p:cNvPr id="41" name="Obdĺžnik 40"/>
          <p:cNvSpPr/>
          <p:nvPr/>
        </p:nvSpPr>
        <p:spPr bwMode="auto">
          <a:xfrm>
            <a:off x="1142976" y="3929066"/>
            <a:ext cx="3714776" cy="428628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indent="-96838" algn="ctr"/>
            <a:endParaRPr lang="sk-SK" b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marL="182563" indent="-96838"/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ＭＳ Ｐゴシック"/>
              </a:rPr>
              <a:t> </a:t>
            </a:r>
          </a:p>
          <a:p>
            <a:pPr marL="182563" indent="-96838" algn="ctr"/>
            <a:r>
              <a:rPr lang="sk-SK" b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ＭＳ Ｐゴシック"/>
              </a:rPr>
              <a:t>Employment, social inclusion</a:t>
            </a:r>
          </a:p>
          <a:p>
            <a:pPr marL="182563" indent="-96838" algn="ctr"/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marL="182563" indent="-96838" algn="ctr"/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</p:txBody>
      </p:sp>
      <p:sp>
        <p:nvSpPr>
          <p:cNvPr id="42" name="Obdĺžnik 41"/>
          <p:cNvSpPr/>
          <p:nvPr/>
        </p:nvSpPr>
        <p:spPr bwMode="auto">
          <a:xfrm>
            <a:off x="1142976" y="4500570"/>
            <a:ext cx="3714776" cy="428628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indent="-96838" algn="ctr"/>
            <a:endParaRPr lang="sk-SK" b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marL="182563" indent="-96838"/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ＭＳ Ｐゴシック"/>
              </a:rPr>
              <a:t> </a:t>
            </a:r>
          </a:p>
          <a:p>
            <a:pPr marL="182563" indent="-96838" algn="ctr"/>
            <a:r>
              <a:rPr lang="sk-SK" b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ＭＳ Ｐゴシック"/>
              </a:rPr>
              <a:t>Business environment</a:t>
            </a:r>
          </a:p>
          <a:p>
            <a:pPr marL="182563" indent="-96838" algn="ctr"/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marL="182563" indent="-96838" algn="ctr"/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</p:txBody>
      </p:sp>
      <p:sp>
        <p:nvSpPr>
          <p:cNvPr id="43" name="Obdĺžnik 42"/>
          <p:cNvSpPr/>
          <p:nvPr/>
        </p:nvSpPr>
        <p:spPr bwMode="auto">
          <a:xfrm>
            <a:off x="5000628" y="3929066"/>
            <a:ext cx="3143272" cy="714380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indent="-96838" algn="ctr"/>
            <a:endParaRPr lang="sk-SK" b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marL="182563" indent="-96838" algn="ctr"/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marL="182563" indent="-96838" algn="ctr"/>
            <a:r>
              <a:rPr lang="sk-SK" b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ＭＳ Ｐゴシック"/>
              </a:rPr>
              <a:t>Transport infrastructure,</a:t>
            </a:r>
          </a:p>
          <a:p>
            <a:pPr marL="182563" indent="-96838" algn="ctr"/>
            <a:r>
              <a:rPr lang="sk-SK" b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ＭＳ Ｐゴシック"/>
              </a:rPr>
              <a:t>telecommunications</a:t>
            </a:r>
          </a:p>
          <a:p>
            <a:pPr marL="182563" indent="-96838" algn="ctr"/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marL="182563" indent="-96838" algn="ctr"/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</p:txBody>
      </p:sp>
      <p:sp>
        <p:nvSpPr>
          <p:cNvPr id="47" name="Obdĺžnik 46"/>
          <p:cNvSpPr/>
          <p:nvPr/>
        </p:nvSpPr>
        <p:spPr bwMode="auto">
          <a:xfrm>
            <a:off x="1142976" y="5072074"/>
            <a:ext cx="3786214" cy="428628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indent="-96838" algn="ctr"/>
            <a:endParaRPr lang="sk-SK" b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marL="182563" indent="-96838"/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ＭＳ Ｐゴシック"/>
              </a:rPr>
              <a:t> </a:t>
            </a:r>
          </a:p>
          <a:p>
            <a:pPr marL="182563" indent="-96838" algn="ctr"/>
            <a:r>
              <a:rPr lang="sk-SK" b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ＭＳ Ｐゴシック"/>
              </a:rPr>
              <a:t>Modern public administration</a:t>
            </a:r>
          </a:p>
          <a:p>
            <a:pPr marL="182563" indent="-96838" algn="ctr"/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marL="182563" indent="-96838" algn="ctr"/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</p:txBody>
      </p:sp>
      <p:sp>
        <p:nvSpPr>
          <p:cNvPr id="48" name="Obdĺžnik 47"/>
          <p:cNvSpPr/>
          <p:nvPr/>
        </p:nvSpPr>
        <p:spPr bwMode="auto">
          <a:xfrm>
            <a:off x="5000628" y="4786322"/>
            <a:ext cx="3143272" cy="714380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indent="-96838" algn="ctr"/>
            <a:endParaRPr lang="sk-SK" b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marL="182563" indent="-96838" algn="ctr"/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marL="182563" indent="-96838" algn="ctr"/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ＭＳ Ｐゴシック"/>
              </a:rPr>
              <a:t> </a:t>
            </a:r>
            <a:r>
              <a:rPr lang="sk-SK" b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ＭＳ Ｐゴシック"/>
              </a:rPr>
              <a:t>Transparent conditions </a:t>
            </a:r>
          </a:p>
          <a:p>
            <a:pPr marL="182563" indent="-96838" algn="ctr"/>
            <a:r>
              <a:rPr lang="sk-SK" b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ＭＳ Ｐゴシック"/>
              </a:rPr>
              <a:t>and law enforcement</a:t>
            </a:r>
          </a:p>
          <a:p>
            <a:pPr marL="182563" indent="-96838" algn="ctr"/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marL="182563" indent="-96838" algn="ctr"/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</p:txBody>
      </p:sp>
      <p:sp>
        <p:nvSpPr>
          <p:cNvPr id="49" name="Obdĺžnik 48"/>
          <p:cNvSpPr/>
          <p:nvPr/>
        </p:nvSpPr>
        <p:spPr bwMode="auto">
          <a:xfrm>
            <a:off x="6858016" y="3429000"/>
            <a:ext cx="1285884" cy="428628"/>
          </a:xfrm>
          <a:prstGeom prst="rect">
            <a:avLst/>
          </a:prstGeom>
          <a:gradFill flip="none" rotWithShape="1">
            <a:gsLst>
              <a:gs pos="0">
                <a:srgbClr val="0033CC"/>
              </a:gs>
              <a:gs pos="50000">
                <a:srgbClr val="0033CC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indent="-96838" algn="ctr"/>
            <a:endParaRPr lang="sk-SK" b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marL="182563" indent="-96838"/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ＭＳ Ｐゴシック"/>
              </a:rPr>
              <a:t> </a:t>
            </a:r>
          </a:p>
          <a:p>
            <a:pPr marL="182563" indent="-96838" algn="ctr"/>
            <a:r>
              <a:rPr lang="sk-SK" b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ＭＳ Ｐゴシック"/>
              </a:rPr>
              <a:t>Health</a:t>
            </a:r>
          </a:p>
          <a:p>
            <a:pPr marL="182563" indent="-96838" algn="ctr"/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marL="182563" indent="-96838" algn="ctr"/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</p:txBody>
      </p:sp>
      <p:sp>
        <p:nvSpPr>
          <p:cNvPr id="34" name="Obdĺžnik 33"/>
          <p:cNvSpPr/>
          <p:nvPr/>
        </p:nvSpPr>
        <p:spPr bwMode="auto">
          <a:xfrm>
            <a:off x="928662" y="5643578"/>
            <a:ext cx="7429552" cy="571504"/>
          </a:xfrm>
          <a:prstGeom prst="rect">
            <a:avLst/>
          </a:prstGeom>
          <a:gradFill flip="none" rotWithShape="1">
            <a:gsLst>
              <a:gs pos="78000">
                <a:schemeClr val="tx1"/>
              </a:gs>
              <a:gs pos="50000">
                <a:schemeClr val="tx1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  <a:tileRect/>
          </a:gra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82563" indent="-96838" algn="ctr"/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marL="182563" indent="-96838"/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ＭＳ Ｐゴシック"/>
              </a:rPr>
              <a:t> </a:t>
            </a:r>
          </a:p>
          <a:p>
            <a:pPr marL="182563" indent="-96838" algn="ctr"/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marL="182563" indent="-96838" algn="ctr"/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marL="182563" indent="-96838" algn="ctr"/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ＭＳ Ｐゴシック"/>
              </a:rPr>
              <a:t>Fiscal, environmental and social sustainability</a:t>
            </a:r>
          </a:p>
          <a:p>
            <a:pPr marL="182563" indent="-96838" algn="ctr"/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marL="182563" indent="-96838" algn="ctr"/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marL="182563" indent="-96838" algn="ctr"/>
            <a:endParaRPr lang="sk-SK" b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  <a:p>
            <a:pPr marL="182563" indent="-96838" algn="ctr"/>
            <a:r>
              <a:rPr lang="sk-SK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ＭＳ Ｐゴシック"/>
              </a:rPr>
              <a:t>,</a:t>
            </a:r>
          </a:p>
        </p:txBody>
      </p:sp>
      <p:sp>
        <p:nvSpPr>
          <p:cNvPr id="31" name="TextBox 16"/>
          <p:cNvSpPr txBox="1"/>
          <p:nvPr/>
        </p:nvSpPr>
        <p:spPr>
          <a:xfrm>
            <a:off x="857250" y="214313"/>
            <a:ext cx="683895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2400" b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Practical examples</a:t>
            </a:r>
          </a:p>
          <a:p>
            <a:pPr algn="ctr">
              <a:defRPr/>
            </a:pPr>
            <a:r>
              <a:rPr lang="sk-SK" sz="2400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State Budget 3/4</a:t>
            </a:r>
            <a:endParaRPr lang="en-US" sz="2400" b="0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-110" charset="0"/>
              <a:ea typeface="+mn-ea"/>
            </a:endParaRPr>
          </a:p>
        </p:txBody>
      </p:sp>
      <p:sp>
        <p:nvSpPr>
          <p:cNvPr id="33" name="TextBox 8"/>
          <p:cNvSpPr txBox="1">
            <a:spLocks noChangeArrowheads="1"/>
          </p:cNvSpPr>
          <p:nvPr/>
        </p:nvSpPr>
        <p:spPr bwMode="auto">
          <a:xfrm>
            <a:off x="0" y="6605588"/>
            <a:ext cx="9144000" cy="276225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>
                <a:solidFill>
                  <a:srgbClr val="FFFFFF"/>
                </a:solidFill>
                <a:ea typeface="ＭＳ Ｐゴシック" charset="-128"/>
              </a:rPr>
              <a:t>Juraj Kolarovic, INTOSAI Working Group on Key National Indicators, Sofia, March ,24-26, 2015</a:t>
            </a:r>
            <a:endParaRPr lang="en-US" sz="1200" b="0">
              <a:solidFill>
                <a:srgbClr val="FFFFFF"/>
              </a:solidFill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99">
              <a:srgbClr val="0000FF"/>
            </a:gs>
            <a:gs pos="100000">
              <a:schemeClr val="accent4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575" y="320675"/>
            <a:chExt cx="388938" cy="984250"/>
          </a:xfrm>
        </p:grpSpPr>
        <p:sp>
          <p:nvSpPr>
            <p:cNvPr id="12" name="Rounded Rectangle 11"/>
            <p:cNvSpPr/>
            <p:nvPr/>
          </p:nvSpPr>
          <p:spPr bwMode="auto">
            <a:xfrm>
              <a:off x="282575" y="1055137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sk-SK" sz="160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282575" y="687906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sk-SK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282575" y="320675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sk-SK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pic>
        <p:nvPicPr>
          <p:cNvPr id="102405" name="Picture 19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ounded Rectangle 20"/>
          <p:cNvSpPr>
            <a:spLocks noChangeArrowheads="1"/>
          </p:cNvSpPr>
          <p:nvPr/>
        </p:nvSpPr>
        <p:spPr bwMode="auto">
          <a:xfrm>
            <a:off x="357158" y="2006600"/>
            <a:ext cx="8501122" cy="4422796"/>
          </a:xfrm>
          <a:prstGeom prst="roundRect">
            <a:avLst>
              <a:gd name="adj" fmla="val 3398"/>
            </a:avLst>
          </a:prstGeom>
          <a:gradFill rotWithShape="1">
            <a:gsLst>
              <a:gs pos="0">
                <a:srgbClr val="0000FF"/>
              </a:gs>
              <a:gs pos="100000">
                <a:srgbClr val="000000"/>
              </a:gs>
            </a:gsLst>
            <a:lin ang="5400000"/>
          </a:gradFill>
          <a:ln w="9525">
            <a:noFill/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108000" bIns="0"/>
          <a:lstStyle/>
          <a:p>
            <a:pPr algn="ctr">
              <a:defRPr/>
            </a:pPr>
            <a:endParaRPr lang="en-US" sz="1000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-110" charset="0"/>
              <a:ea typeface="+mn-ea"/>
            </a:endParaRPr>
          </a:p>
        </p:txBody>
      </p:sp>
      <p:sp>
        <p:nvSpPr>
          <p:cNvPr id="16" name="TextBox 8"/>
          <p:cNvSpPr txBox="1">
            <a:spLocks noChangeArrowheads="1"/>
          </p:cNvSpPr>
          <p:nvPr/>
        </p:nvSpPr>
        <p:spPr bwMode="auto">
          <a:xfrm>
            <a:off x="0" y="6605588"/>
            <a:ext cx="9144000" cy="276225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>
                <a:solidFill>
                  <a:srgbClr val="FFFFFF"/>
                </a:solidFill>
                <a:ea typeface="ＭＳ Ｐゴシック" charset="-128"/>
              </a:rPr>
              <a:t>Juraj Kolarovic, INTOSAI Working Group on Key National Indicators, Sofia, March ,24-26, 2015</a:t>
            </a:r>
            <a:endParaRPr lang="en-US" sz="1200" b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57250" y="214313"/>
            <a:ext cx="683895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2400" b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Practical examples</a:t>
            </a:r>
          </a:p>
          <a:p>
            <a:pPr algn="ctr">
              <a:defRPr/>
            </a:pPr>
            <a:r>
              <a:rPr lang="sk-SK" sz="2400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State Budget 4/4</a:t>
            </a:r>
            <a:endParaRPr lang="en-US" sz="2400" b="0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-110" charset="0"/>
              <a:ea typeface="+mn-ea"/>
            </a:endParaRPr>
          </a:p>
        </p:txBody>
      </p:sp>
      <p:sp>
        <p:nvSpPr>
          <p:cNvPr id="18" name="TextBox 19"/>
          <p:cNvSpPr txBox="1"/>
          <p:nvPr/>
        </p:nvSpPr>
        <p:spPr>
          <a:xfrm>
            <a:off x="928662" y="1214422"/>
            <a:ext cx="78581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SzPct val="114000"/>
              <a:defRPr/>
            </a:pPr>
            <a:r>
              <a:rPr lang="sk-SK" sz="240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Example:   The NRP – Long-term unemployment</a:t>
            </a:r>
            <a:endParaRPr lang="sk-SK" sz="240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9" name="Rounded Rectangle 36"/>
          <p:cNvSpPr>
            <a:spLocks noChangeArrowheads="1"/>
          </p:cNvSpPr>
          <p:nvPr/>
        </p:nvSpPr>
        <p:spPr bwMode="auto">
          <a:xfrm>
            <a:off x="4786314" y="2786058"/>
            <a:ext cx="3786214" cy="2500330"/>
          </a:xfrm>
          <a:prstGeom prst="roundRect">
            <a:avLst>
              <a:gd name="adj" fmla="val 3398"/>
            </a:avLst>
          </a:prstGeo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5400000"/>
          </a:gradFill>
          <a:ln w="9525">
            <a:noFill/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108000" bIns="0"/>
          <a:lstStyle/>
          <a:p>
            <a:pPr>
              <a:lnSpc>
                <a:spcPts val="2700"/>
              </a:lnSpc>
              <a:defRPr/>
            </a:pPr>
            <a:endParaRPr lang="sk-SK" b="0" smtClean="0">
              <a:effectLst>
                <a:outerShdw blurRad="38100" dist="38100" dir="2700000" algn="tl">
                  <a:srgbClr val="000000"/>
                </a:outerShdw>
              </a:effectLst>
              <a:latin typeface="Arial" pitchFamily="-110" charset="0"/>
              <a:ea typeface="+mn-ea"/>
            </a:endParaRPr>
          </a:p>
          <a:p>
            <a:pPr>
              <a:lnSpc>
                <a:spcPts val="2700"/>
              </a:lnSpc>
              <a:buFont typeface="Arial" pitchFamily="34" charset="0"/>
              <a:buChar char="•"/>
              <a:defRPr/>
            </a:pPr>
            <a:r>
              <a:rPr lang="sk-SK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  PISA – testing 9th level of the </a:t>
            </a:r>
          </a:p>
          <a:p>
            <a:pPr>
              <a:lnSpc>
                <a:spcPts val="2700"/>
              </a:lnSpc>
              <a:defRPr/>
            </a:pPr>
            <a:r>
              <a:rPr lang="sk-SK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    education </a:t>
            </a:r>
            <a:r>
              <a:rPr lang="sk-SK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system</a:t>
            </a:r>
            <a:endParaRPr lang="sk-SK" b="0" smtClean="0">
              <a:effectLst>
                <a:outerShdw blurRad="38100" dist="38100" dir="2700000" algn="tl">
                  <a:srgbClr val="000000"/>
                </a:outerShdw>
              </a:effectLst>
              <a:latin typeface="Arial" pitchFamily="-110" charset="0"/>
              <a:ea typeface="+mn-ea"/>
            </a:endParaRPr>
          </a:p>
          <a:p>
            <a:pPr>
              <a:lnSpc>
                <a:spcPts val="2700"/>
              </a:lnSpc>
              <a:buFont typeface="Arial" pitchFamily="34" charset="0"/>
              <a:buChar char="•"/>
              <a:defRPr/>
            </a:pPr>
            <a:r>
              <a:rPr lang="sk-SK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  </a:t>
            </a:r>
            <a:r>
              <a:rPr lang="sk-SK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Ranking </a:t>
            </a:r>
            <a:r>
              <a:rPr lang="sk-SK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TOP 500 Schools</a:t>
            </a:r>
            <a:endParaRPr lang="sk-SK" smtClean="0">
              <a:effectLst>
                <a:outerShdw blurRad="38100" dist="38100" dir="2700000" algn="tl">
                  <a:srgbClr val="000000"/>
                </a:outerShdw>
              </a:effectLst>
              <a:latin typeface="Arial" pitchFamily="-110" charset="0"/>
              <a:ea typeface="+mn-ea"/>
            </a:endParaRPr>
          </a:p>
          <a:p>
            <a:pPr>
              <a:lnSpc>
                <a:spcPts val="2700"/>
              </a:lnSpc>
              <a:buFont typeface="Arial" pitchFamily="34" charset="0"/>
              <a:buChar char="•"/>
              <a:defRPr/>
            </a:pPr>
            <a:r>
              <a:rPr lang="sk-SK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  </a:t>
            </a:r>
            <a:r>
              <a:rPr lang="sk-SK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C</a:t>
            </a:r>
            <a:r>
              <a:rPr lang="sk-SK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itations </a:t>
            </a:r>
            <a:r>
              <a:rPr lang="sk-SK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per researcher</a:t>
            </a:r>
          </a:p>
          <a:p>
            <a:pPr>
              <a:lnSpc>
                <a:spcPts val="2700"/>
              </a:lnSpc>
              <a:buFont typeface="Arial" pitchFamily="34" charset="0"/>
              <a:buChar char="•"/>
              <a:defRPr/>
            </a:pPr>
            <a:r>
              <a:rPr lang="sk-SK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  </a:t>
            </a:r>
            <a:r>
              <a:rPr lang="sk-SK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School </a:t>
            </a:r>
            <a:r>
              <a:rPr lang="sk-SK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attendance</a:t>
            </a:r>
          </a:p>
          <a:p>
            <a:pPr>
              <a:lnSpc>
                <a:spcPts val="2700"/>
              </a:lnSpc>
              <a:buFont typeface="Arial" pitchFamily="34" charset="0"/>
              <a:buChar char="•"/>
              <a:defRPr/>
            </a:pPr>
            <a:r>
              <a:rPr lang="sk-SK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  and other </a:t>
            </a:r>
            <a:endParaRPr lang="en-US" b="0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-110" charset="0"/>
              <a:ea typeface="+mn-ea"/>
            </a:endParaRPr>
          </a:p>
        </p:txBody>
      </p:sp>
      <p:sp>
        <p:nvSpPr>
          <p:cNvPr id="20" name="Rounded Rectangle 36"/>
          <p:cNvSpPr>
            <a:spLocks noChangeArrowheads="1"/>
          </p:cNvSpPr>
          <p:nvPr/>
        </p:nvSpPr>
        <p:spPr bwMode="auto">
          <a:xfrm>
            <a:off x="571472" y="2786058"/>
            <a:ext cx="3857652" cy="2500330"/>
          </a:xfrm>
          <a:prstGeom prst="roundRect">
            <a:avLst>
              <a:gd name="adj" fmla="val 3398"/>
            </a:avLst>
          </a:prstGeo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5400000"/>
          </a:gradFill>
          <a:ln w="9525">
            <a:noFill/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108000" bIns="0"/>
          <a:lstStyle/>
          <a:p>
            <a:pPr>
              <a:lnSpc>
                <a:spcPts val="2700"/>
              </a:lnSpc>
              <a:defRPr/>
            </a:pPr>
            <a:endParaRPr lang="sk-SK" smtClean="0">
              <a:effectLst>
                <a:outerShdw blurRad="38100" dist="38100" dir="2700000" algn="tl">
                  <a:srgbClr val="000000"/>
                </a:outerShdw>
              </a:effectLst>
              <a:latin typeface="Arial" pitchFamily="-110" charset="0"/>
              <a:ea typeface="+mn-ea"/>
            </a:endParaRPr>
          </a:p>
          <a:p>
            <a:pPr>
              <a:lnSpc>
                <a:spcPts val="2700"/>
              </a:lnSpc>
              <a:buFont typeface="Arial" pitchFamily="34" charset="0"/>
              <a:buChar char="•"/>
              <a:defRPr/>
            </a:pPr>
            <a:r>
              <a:rPr lang="sk-SK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  Employees protection</a:t>
            </a:r>
          </a:p>
          <a:p>
            <a:pPr>
              <a:lnSpc>
                <a:spcPts val="2700"/>
              </a:lnSpc>
              <a:buFont typeface="Arial" pitchFamily="34" charset="0"/>
              <a:buChar char="•"/>
              <a:defRPr/>
            </a:pPr>
            <a:r>
              <a:rPr lang="sk-SK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  Active labour market policies </a:t>
            </a:r>
          </a:p>
          <a:p>
            <a:pPr>
              <a:lnSpc>
                <a:spcPts val="2700"/>
              </a:lnSpc>
              <a:defRPr/>
            </a:pPr>
            <a:r>
              <a:rPr lang="sk-SK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   </a:t>
            </a:r>
            <a:r>
              <a:rPr lang="sk-SK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 </a:t>
            </a:r>
            <a:r>
              <a:rPr lang="sk-SK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efficiency</a:t>
            </a:r>
          </a:p>
          <a:p>
            <a:pPr>
              <a:lnSpc>
                <a:spcPts val="2700"/>
              </a:lnSpc>
              <a:buFont typeface="Arial" pitchFamily="34" charset="0"/>
              <a:buChar char="•"/>
              <a:defRPr/>
            </a:pPr>
            <a:r>
              <a:rPr lang="sk-SK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  Contribution of social transfers</a:t>
            </a:r>
          </a:p>
          <a:p>
            <a:pPr>
              <a:lnSpc>
                <a:spcPts val="2700"/>
              </a:lnSpc>
              <a:defRPr/>
            </a:pPr>
            <a:r>
              <a:rPr lang="sk-SK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    to the reduction of poverty </a:t>
            </a:r>
          </a:p>
          <a:p>
            <a:pPr>
              <a:lnSpc>
                <a:spcPts val="2700"/>
              </a:lnSpc>
              <a:buFont typeface="Arial" pitchFamily="34" charset="0"/>
              <a:buChar char="•"/>
              <a:defRPr/>
            </a:pPr>
            <a:r>
              <a:rPr lang="sk-SK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   and other</a:t>
            </a:r>
            <a:endParaRPr lang="en-US" b="0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-110" charset="0"/>
              <a:ea typeface="+mn-ea"/>
            </a:endParaRPr>
          </a:p>
        </p:txBody>
      </p:sp>
      <p:sp>
        <p:nvSpPr>
          <p:cNvPr id="22" name="Obdĺžnik 21"/>
          <p:cNvSpPr/>
          <p:nvPr/>
        </p:nvSpPr>
        <p:spPr bwMode="auto">
          <a:xfrm>
            <a:off x="785786" y="2071678"/>
            <a:ext cx="7643866" cy="57150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4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Long-term unemployment rate</a:t>
            </a:r>
            <a:endParaRPr kumimoji="0" lang="sk-SK" sz="2400" b="1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4" name="Obdĺžnik 23"/>
          <p:cNvSpPr/>
          <p:nvPr/>
        </p:nvSpPr>
        <p:spPr bwMode="auto">
          <a:xfrm>
            <a:off x="642910" y="5500702"/>
            <a:ext cx="3714776" cy="714380"/>
          </a:xfrm>
          <a:prstGeom prst="rect">
            <a:avLst/>
          </a:prstGeom>
          <a:gradFill flip="none" rotWithShape="1">
            <a:gsLst>
              <a:gs pos="999">
                <a:srgbClr val="0000FF"/>
              </a:gs>
              <a:gs pos="100000">
                <a:schemeClr val="accent4"/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1" i="0" u="none" strike="noStrike" cap="none" normalizeH="0" baseline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Ministry of Labour,</a:t>
            </a:r>
            <a:r>
              <a:rPr kumimoji="0" lang="sk-SK" sz="2000" b="1" i="0" u="none" strike="noStrike" cap="none" normalizeH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1" i="0" u="none" strike="noStrike" cap="none" normalizeH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Social </a:t>
            </a:r>
            <a:r>
              <a:rPr lang="sk-SK" baseline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Affairs and Family</a:t>
            </a:r>
            <a:r>
              <a:rPr lang="sk-SK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kumimoji="0" lang="sk-SK" sz="2000" b="1" i="0" u="none" strike="noStrike" cap="none" normalizeH="0" baseline="0" smtClean="0">
              <a:ln>
                <a:noFill/>
              </a:ln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5" name="Obdĺžnik 24"/>
          <p:cNvSpPr/>
          <p:nvPr/>
        </p:nvSpPr>
        <p:spPr bwMode="auto">
          <a:xfrm>
            <a:off x="4786314" y="5500702"/>
            <a:ext cx="3786214" cy="714380"/>
          </a:xfrm>
          <a:prstGeom prst="rect">
            <a:avLst/>
          </a:prstGeom>
          <a:gradFill>
            <a:gsLst>
              <a:gs pos="999">
                <a:srgbClr val="0000FF"/>
              </a:gs>
              <a:gs pos="100000">
                <a:schemeClr val="accent4"/>
              </a:gs>
            </a:gsLst>
            <a:lin ang="162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1" i="0" u="none" strike="noStrike" cap="none" normalizeH="0" baseline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Ministry of Education,</a:t>
            </a:r>
            <a:r>
              <a:rPr kumimoji="0" lang="sk-SK" sz="2000" b="1" i="0" u="none" strike="noStrike" cap="none" normalizeH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1" i="0" u="none" strike="noStrike" cap="none" normalizeH="0" smtClean="0">
                <a:ln>
                  <a:noFill/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Science, </a:t>
            </a:r>
            <a:r>
              <a:rPr lang="sk-SK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</a:t>
            </a:r>
            <a:r>
              <a:rPr lang="sk-SK" baseline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esearch</a:t>
            </a:r>
            <a:r>
              <a:rPr lang="sk-SK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and Sport</a:t>
            </a:r>
            <a:endParaRPr kumimoji="0" lang="sk-SK" sz="2000" b="1" i="0" u="none" strike="noStrike" cap="none" normalizeH="0" baseline="0" smtClean="0">
              <a:ln>
                <a:noFill/>
              </a:ln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99">
              <a:srgbClr val="0000FF"/>
            </a:gs>
            <a:gs pos="100000">
              <a:schemeClr val="accent4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575" y="320675"/>
            <a:chExt cx="388938" cy="984250"/>
          </a:xfrm>
        </p:grpSpPr>
        <p:sp>
          <p:nvSpPr>
            <p:cNvPr id="12" name="Rounded Rectangle 11"/>
            <p:cNvSpPr/>
            <p:nvPr/>
          </p:nvSpPr>
          <p:spPr bwMode="auto">
            <a:xfrm>
              <a:off x="282575" y="1055137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sk-SK" sz="160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282575" y="687906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sk-SK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282575" y="320675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sk-SK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pic>
        <p:nvPicPr>
          <p:cNvPr id="102405" name="Picture 19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ounded Rectangle 20"/>
          <p:cNvSpPr>
            <a:spLocks noChangeArrowheads="1"/>
          </p:cNvSpPr>
          <p:nvPr/>
        </p:nvSpPr>
        <p:spPr bwMode="auto">
          <a:xfrm>
            <a:off x="465138" y="2006600"/>
            <a:ext cx="8264525" cy="4422796"/>
          </a:xfrm>
          <a:prstGeom prst="roundRect">
            <a:avLst>
              <a:gd name="adj" fmla="val 3398"/>
            </a:avLst>
          </a:prstGeom>
          <a:gradFill rotWithShape="1">
            <a:gsLst>
              <a:gs pos="0">
                <a:srgbClr val="0000FF"/>
              </a:gs>
              <a:gs pos="100000">
                <a:srgbClr val="000000"/>
              </a:gs>
            </a:gsLst>
            <a:lin ang="5400000"/>
          </a:gradFill>
          <a:ln w="9525">
            <a:noFill/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108000" bIns="0"/>
          <a:lstStyle/>
          <a:p>
            <a:pPr algn="ctr">
              <a:defRPr/>
            </a:pPr>
            <a:endParaRPr lang="en-US" sz="1000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-110" charset="0"/>
              <a:ea typeface="+mn-e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4500" y="2214554"/>
            <a:ext cx="4341814" cy="45037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975"/>
              </a:lnSpc>
              <a:spcAft>
                <a:spcPts val="2400"/>
              </a:spcAft>
              <a:defRPr/>
            </a:pPr>
            <a:r>
              <a:rPr lang="sk-SK" sz="2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Budgets in</a:t>
            </a:r>
          </a:p>
          <a:p>
            <a:pPr>
              <a:lnSpc>
                <a:spcPts val="1975"/>
              </a:lnSpc>
              <a:spcAft>
                <a:spcPts val="1500"/>
              </a:spcAft>
              <a:buFont typeface="Wingdings" pitchFamily="2" charset="2"/>
              <a:buChar char="Ø"/>
              <a:defRPr/>
            </a:pPr>
            <a:r>
              <a:rPr lang="sk-SK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sk-SK" sz="240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sk-SK" sz="2400" smtClean="0">
                <a:solidFill>
                  <a:srgbClr val="FF9B9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Higher </a:t>
            </a:r>
            <a:r>
              <a:rPr lang="sk-SK" sz="2400">
                <a:solidFill>
                  <a:srgbClr val="FF9B9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territorial units </a:t>
            </a:r>
            <a:r>
              <a:rPr lang="sk-SK" sz="2400" smtClean="0">
                <a:solidFill>
                  <a:srgbClr val="FF9B9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&amp;</a:t>
            </a:r>
            <a:endParaRPr lang="sk-SK" sz="2400">
              <a:solidFill>
                <a:srgbClr val="FF9B9B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lnSpc>
                <a:spcPts val="1975"/>
              </a:lnSpc>
              <a:spcAft>
                <a:spcPts val="1500"/>
              </a:spcAft>
              <a:defRPr/>
            </a:pPr>
            <a:r>
              <a:rPr lang="sk-SK" sz="2400">
                <a:solidFill>
                  <a:srgbClr val="FF9B9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</a:t>
            </a:r>
            <a:r>
              <a:rPr lang="sk-SK" sz="2400" smtClean="0">
                <a:solidFill>
                  <a:srgbClr val="FF9B9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sk-SK" sz="2400">
                <a:solidFill>
                  <a:srgbClr val="FF9B9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municipalities</a:t>
            </a:r>
          </a:p>
          <a:p>
            <a:pPr>
              <a:lnSpc>
                <a:spcPts val="1975"/>
              </a:lnSpc>
              <a:spcAft>
                <a:spcPts val="1500"/>
              </a:spcAft>
              <a:buFont typeface="Wingdings" pitchFamily="2" charset="2"/>
              <a:buChar char="Ø"/>
              <a:defRPr/>
            </a:pPr>
            <a:r>
              <a:rPr lang="sk-SK" sz="2400" b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Social &amp; health insurance</a:t>
            </a:r>
          </a:p>
          <a:p>
            <a:pPr>
              <a:lnSpc>
                <a:spcPts val="1975"/>
              </a:lnSpc>
              <a:spcAft>
                <a:spcPts val="1500"/>
              </a:spcAft>
              <a:defRPr/>
            </a:pPr>
            <a:r>
              <a:rPr lang="sk-SK" sz="2400" b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</a:t>
            </a:r>
            <a:r>
              <a:rPr lang="sk-SK" sz="2400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funds</a:t>
            </a:r>
          </a:p>
          <a:p>
            <a:pPr>
              <a:lnSpc>
                <a:spcPts val="1975"/>
              </a:lnSpc>
              <a:spcAft>
                <a:spcPts val="1500"/>
              </a:spcAft>
              <a:buFont typeface="Wingdings" pitchFamily="2" charset="2"/>
              <a:buChar char="Ø"/>
              <a:defRPr/>
            </a:pPr>
            <a:r>
              <a:rPr lang="sk-SK" sz="2400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State funds</a:t>
            </a:r>
            <a:endParaRPr lang="sk-SK" sz="2400" b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lnSpc>
                <a:spcPts val="1975"/>
              </a:lnSpc>
              <a:spcAft>
                <a:spcPts val="1500"/>
              </a:spcAft>
              <a:buFont typeface="Wingdings" pitchFamily="2" charset="2"/>
              <a:buChar char="Ø"/>
              <a:defRPr/>
            </a:pPr>
            <a:r>
              <a:rPr lang="sk-SK" sz="2400" b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National Property Fund &amp;</a:t>
            </a:r>
          </a:p>
          <a:p>
            <a:pPr>
              <a:lnSpc>
                <a:spcPts val="1975"/>
              </a:lnSpc>
              <a:spcAft>
                <a:spcPts val="1500"/>
              </a:spcAft>
              <a:defRPr/>
            </a:pPr>
            <a:r>
              <a:rPr lang="sk-SK" sz="2400" b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the Slovak Land Fund</a:t>
            </a:r>
          </a:p>
          <a:p>
            <a:pPr>
              <a:lnSpc>
                <a:spcPts val="1975"/>
              </a:lnSpc>
              <a:spcAft>
                <a:spcPts val="1500"/>
              </a:spcAft>
              <a:buFont typeface="Wingdings" pitchFamily="2" charset="2"/>
              <a:buChar char="Ø"/>
              <a:defRPr/>
            </a:pPr>
            <a:r>
              <a:rPr lang="sk-SK" sz="2400" b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sk-SK" sz="2400" b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another entities</a:t>
            </a:r>
            <a:endParaRPr lang="sk-SK" sz="2400" b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lnSpc>
                <a:spcPts val="1975"/>
              </a:lnSpc>
              <a:spcAft>
                <a:spcPts val="1200"/>
              </a:spcAft>
              <a:buFont typeface="Arial" charset="0"/>
              <a:buChar char="•"/>
              <a:defRPr/>
            </a:pPr>
            <a:endParaRPr lang="sk-SK" sz="240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7" name="Rounded Rectangle 36"/>
          <p:cNvSpPr>
            <a:spLocks noChangeArrowheads="1"/>
          </p:cNvSpPr>
          <p:nvPr/>
        </p:nvSpPr>
        <p:spPr bwMode="auto">
          <a:xfrm>
            <a:off x="4643438" y="2285992"/>
            <a:ext cx="3954462" cy="3857652"/>
          </a:xfrm>
          <a:prstGeom prst="roundRect">
            <a:avLst>
              <a:gd name="adj" fmla="val 3398"/>
            </a:avLst>
          </a:prstGeo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5400000"/>
          </a:gradFill>
          <a:ln w="9525">
            <a:noFill/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108000" bIns="0"/>
          <a:lstStyle/>
          <a:p>
            <a:pPr algn="ctr">
              <a:defRPr/>
            </a:pPr>
            <a:endParaRPr lang="en-US" sz="1000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-110" charset="0"/>
              <a:ea typeface="+mn-ea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786314" y="2428868"/>
            <a:ext cx="3748086" cy="3611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u"/>
              <a:defRPr/>
            </a:pPr>
            <a:r>
              <a:rPr lang="sk-SK" sz="2200">
                <a:solidFill>
                  <a:srgbClr val="66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sk-SK" sz="2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Financial flows from</a:t>
            </a:r>
          </a:p>
          <a:p>
            <a:pPr>
              <a:lnSpc>
                <a:spcPts val="2638"/>
              </a:lnSpc>
              <a:spcAft>
                <a:spcPts val="2400"/>
              </a:spcAft>
              <a:buClr>
                <a:srgbClr val="66FFFF"/>
              </a:buClr>
              <a:defRPr/>
            </a:pPr>
            <a:r>
              <a:rPr lang="sk-SK" sz="2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the State Budget</a:t>
            </a:r>
          </a:p>
          <a:p>
            <a:pPr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u"/>
              <a:defRPr/>
            </a:pPr>
            <a:r>
              <a:rPr lang="sk-SK" sz="2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Fulfilment of tasks</a:t>
            </a:r>
          </a:p>
          <a:p>
            <a:pPr>
              <a:spcAft>
                <a:spcPts val="2400"/>
              </a:spcAft>
              <a:buClr>
                <a:srgbClr val="66FFFF"/>
              </a:buClr>
              <a:defRPr/>
            </a:pPr>
            <a:r>
              <a:rPr lang="sk-SK" sz="2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and objectives</a:t>
            </a:r>
          </a:p>
          <a:p>
            <a:pPr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u"/>
              <a:defRPr/>
            </a:pPr>
            <a:r>
              <a:rPr lang="sk-SK" sz="2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Consistency with the</a:t>
            </a:r>
          </a:p>
          <a:p>
            <a:pPr>
              <a:spcAft>
                <a:spcPts val="2400"/>
              </a:spcAft>
              <a:buClr>
                <a:srgbClr val="66FFFF"/>
              </a:buClr>
              <a:defRPr/>
            </a:pPr>
            <a:r>
              <a:rPr lang="sk-SK" sz="2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regulatory framework</a:t>
            </a:r>
          </a:p>
          <a:p>
            <a:pPr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u"/>
              <a:defRPr/>
            </a:pPr>
            <a:r>
              <a:rPr lang="sk-SK" sz="2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Intervention cases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44500" y="1346200"/>
            <a:ext cx="8280400" cy="457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SzPct val="114000"/>
              <a:defRPr/>
            </a:pPr>
            <a:r>
              <a:rPr lang="sk-SK" sz="2400" b="0">
                <a:solidFill>
                  <a:srgbClr val="66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What the SAO will focus its attention on ?</a:t>
            </a:r>
          </a:p>
        </p:txBody>
      </p:sp>
      <p:sp>
        <p:nvSpPr>
          <p:cNvPr id="15" name="TextBox 16"/>
          <p:cNvSpPr txBox="1"/>
          <p:nvPr/>
        </p:nvSpPr>
        <p:spPr>
          <a:xfrm>
            <a:off x="857250" y="214313"/>
            <a:ext cx="683895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2400" b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Practical examples</a:t>
            </a:r>
          </a:p>
          <a:p>
            <a:pPr algn="ctr">
              <a:defRPr/>
            </a:pPr>
            <a:r>
              <a:rPr lang="sk-SK" sz="2400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Summary Budget of Other Gen Gov Entities1/2</a:t>
            </a:r>
            <a:endParaRPr lang="en-US" sz="2400" b="0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-110" charset="0"/>
              <a:ea typeface="+mn-ea"/>
            </a:endParaRPr>
          </a:p>
        </p:txBody>
      </p:sp>
      <p:sp>
        <p:nvSpPr>
          <p:cNvPr id="16" name="TextBox 8"/>
          <p:cNvSpPr txBox="1">
            <a:spLocks noChangeArrowheads="1"/>
          </p:cNvSpPr>
          <p:nvPr/>
        </p:nvSpPr>
        <p:spPr bwMode="auto">
          <a:xfrm>
            <a:off x="0" y="6605588"/>
            <a:ext cx="9144000" cy="276225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>
                <a:solidFill>
                  <a:srgbClr val="FFFFFF"/>
                </a:solidFill>
                <a:ea typeface="ＭＳ Ｐゴシック" charset="-128"/>
              </a:rPr>
              <a:t>Juraj Kolarovic, INTOSAI Working Group on Key National Indicators, Sofia, March ,24-26, 2015</a:t>
            </a:r>
            <a:endParaRPr lang="en-US" sz="1200" b="0">
              <a:solidFill>
                <a:srgbClr val="FFFFFF"/>
              </a:solidFill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100000">
              <a:srgbClr val="0000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76375" y="304800"/>
            <a:ext cx="6207125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sk-SK" sz="2400" b="0">
                <a:effectLst>
                  <a:outerShdw blurRad="38100" dist="38100" dir="2700000" algn="tl">
                    <a:srgbClr val="808080"/>
                  </a:outerShdw>
                </a:effectLst>
                <a:latin typeface="Arial" charset="0"/>
              </a:rPr>
              <a:t>NATIONAL EXPERIENCE IN THE FIELD </a:t>
            </a:r>
          </a:p>
          <a:p>
            <a:pPr algn="ctr">
              <a:defRPr/>
            </a:pPr>
            <a:r>
              <a:rPr lang="sk-SK" sz="2400" b="0">
                <a:effectLst>
                  <a:outerShdw blurRad="38100" dist="38100" dir="2700000" algn="tl">
                    <a:srgbClr val="808080"/>
                  </a:outerShdw>
                </a:effectLst>
                <a:latin typeface="Arial" charset="0"/>
              </a:rPr>
              <a:t>OF THE DEVELOPMENT AND USE KNIs   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428596" y="1857364"/>
            <a:ext cx="3733200" cy="1981200"/>
          </a:xfrm>
          <a:prstGeom prst="roundRect">
            <a:avLst>
              <a:gd name="adj" fmla="val 3285"/>
            </a:avLst>
          </a:prstGeom>
          <a:gradFill flip="none" rotWithShape="1">
            <a:gsLst>
              <a:gs pos="0">
                <a:srgbClr val="0000FF"/>
              </a:gs>
              <a:gs pos="100000">
                <a:schemeClr val="accent4"/>
              </a:gs>
            </a:gsLst>
            <a:lin ang="5400000" scaled="0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isometricOffAxis1Right">
              <a:rot lat="1080000" lon="20040000" rev="0"/>
            </a:camera>
            <a:lightRig rig="threePt" dir="t"/>
          </a:scene3d>
        </p:spPr>
        <p:txBody>
          <a:bodyPr wrap="none" lIns="72000" tIns="0" rIns="0" bIns="0"/>
          <a:lstStyle/>
          <a:p>
            <a:pPr>
              <a:defRPr/>
            </a:pPr>
            <a:r>
              <a:rPr lang="en-US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</a:rPr>
              <a:t>I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</a:rPr>
              <a:t>. Background</a:t>
            </a:r>
          </a:p>
          <a:p>
            <a:pPr indent="179388">
              <a:defRPr/>
            </a:pPr>
            <a:r>
              <a:rPr lang="sk-SK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</a:rPr>
              <a:t>F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</a:rPr>
              <a:t>actors influencing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</a:rPr>
              <a:t>the</a:t>
            </a: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</a:endParaRPr>
          </a:p>
          <a:p>
            <a:pPr indent="179388">
              <a:defRPr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</a:rPr>
              <a:t>development </a:t>
            </a:r>
            <a:r>
              <a:rPr lang="sk-SK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</a:rPr>
              <a:t>and use </a:t>
            </a: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</a:rPr>
              <a:t>of</a:t>
            </a:r>
          </a:p>
          <a:p>
            <a:pPr indent="179388">
              <a:defRPr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</a:rPr>
              <a:t>KNIs </a:t>
            </a:r>
            <a:r>
              <a:rPr lang="sk-SK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</a:rPr>
              <a:t>in SAO of Slovakia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</a:endParaRPr>
          </a:p>
          <a:p>
            <a:pPr>
              <a:defRPr/>
            </a:pPr>
            <a:endParaRPr lang="en-US" sz="2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285984" y="3143248"/>
            <a:ext cx="3733200" cy="1752600"/>
          </a:xfrm>
          <a:prstGeom prst="roundRect">
            <a:avLst>
              <a:gd name="adj" fmla="val 6250"/>
            </a:avLst>
          </a:prstGeom>
          <a:gradFill flip="none" rotWithShape="1">
            <a:gsLst>
              <a:gs pos="0">
                <a:schemeClr val="accent4"/>
              </a:gs>
              <a:gs pos="100000">
                <a:srgbClr val="0000FF"/>
              </a:gs>
            </a:gsLst>
            <a:lin ang="16200000" scaled="0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isometricOffAxis1Right">
              <a:rot lat="1080000" lon="20040000" rev="0"/>
            </a:camera>
            <a:lightRig rig="threePt" dir="t"/>
          </a:scene3d>
        </p:spPr>
        <p:txBody>
          <a:bodyPr wrap="none" lIns="72000" tIns="0" rIns="0" bIns="0"/>
          <a:lstStyle/>
          <a:p>
            <a:pPr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</a:rPr>
              <a:t>II</a:t>
            </a:r>
            <a:r>
              <a:rPr lang="en-US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</a:rPr>
              <a:t>. </a:t>
            </a:r>
            <a:r>
              <a:rPr lang="sk-SK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</a:rPr>
              <a:t>Practical </a:t>
            </a:r>
            <a:r>
              <a:rPr lang="sk-SK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</a:rPr>
              <a:t>examples</a:t>
            </a:r>
            <a:endParaRPr lang="sk-SK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</a:endParaRPr>
          </a:p>
          <a:p>
            <a:pPr indent="263525">
              <a:defRPr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</a:rPr>
              <a:t>Selected areas of the KNIs </a:t>
            </a:r>
          </a:p>
          <a:p>
            <a:pPr indent="263525">
              <a:defRPr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</a:rPr>
              <a:t>aplication </a:t>
            </a:r>
          </a:p>
          <a:p>
            <a:pPr>
              <a:defRPr/>
            </a:pPr>
            <a:endParaRPr lang="sk-SK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</a:endParaRPr>
          </a:p>
          <a:p>
            <a:pPr algn="ctr">
              <a:defRPr/>
            </a:pPr>
            <a:endParaRPr lang="en-US" sz="2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4286248" y="4143380"/>
            <a:ext cx="3857652" cy="1981200"/>
          </a:xfrm>
          <a:prstGeom prst="roundRect">
            <a:avLst>
              <a:gd name="adj" fmla="val 4960"/>
            </a:avLst>
          </a:prstGeom>
          <a:gradFill flip="none" rotWithShape="1">
            <a:gsLst>
              <a:gs pos="0">
                <a:srgbClr val="0000FF"/>
              </a:gs>
              <a:gs pos="100000">
                <a:schemeClr val="accent4"/>
              </a:gs>
            </a:gsLst>
            <a:lin ang="5400000" scaled="0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isometricOffAxis1Right">
              <a:rot lat="1080000" lon="20040000" rev="0"/>
            </a:camera>
            <a:lightRig rig="threePt" dir="t"/>
          </a:scene3d>
        </p:spPr>
        <p:txBody>
          <a:bodyPr wrap="none" lIns="72000" tIns="0" rIns="0" bIns="0"/>
          <a:lstStyle/>
          <a:p>
            <a:pPr>
              <a:defRPr/>
            </a:pPr>
            <a:r>
              <a:rPr lang="en-US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</a:rPr>
              <a:t>III. Conclusion</a:t>
            </a: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</a:endParaRPr>
          </a:p>
          <a:p>
            <a:pPr>
              <a:defRPr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Findings &amp; reccomendation</a:t>
            </a:r>
            <a:endParaRPr lang="en-US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defRPr/>
            </a:pPr>
            <a:endParaRPr lang="en-US" b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</a:endParaRPr>
          </a:p>
          <a:p>
            <a:pPr algn="r">
              <a:defRPr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</a:rPr>
              <a:t> </a:t>
            </a:r>
            <a:endParaRPr lang="en-US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</a:endParaRPr>
          </a:p>
        </p:txBody>
      </p:sp>
      <p:grpSp>
        <p:nvGrpSpPr>
          <p:cNvPr id="60422" name="Group 11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483" y="320400"/>
            <a:chExt cx="389467" cy="984167"/>
          </a:xfrm>
        </p:grpSpPr>
        <p:sp>
          <p:nvSpPr>
            <p:cNvPr id="15" name="Rounded Rectangle 14"/>
            <p:cNvSpPr/>
            <p:nvPr/>
          </p:nvSpPr>
          <p:spPr bwMode="auto">
            <a:xfrm>
              <a:off x="282483" y="10548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282483" y="6876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282483" y="3204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pic>
        <p:nvPicPr>
          <p:cNvPr id="60423" name="Picture 10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8"/>
          <p:cNvSpPr txBox="1">
            <a:spLocks noChangeArrowheads="1"/>
          </p:cNvSpPr>
          <p:nvPr/>
        </p:nvSpPr>
        <p:spPr bwMode="auto">
          <a:xfrm>
            <a:off x="0" y="6605588"/>
            <a:ext cx="9144000" cy="276225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>
                <a:solidFill>
                  <a:srgbClr val="FFFFFF"/>
                </a:solidFill>
                <a:ea typeface="ＭＳ Ｐゴシック" charset="-128"/>
              </a:rPr>
              <a:t>Juraj Kolarovic, INTOSAI Working Group on Key National Indicators, Sofia, March ,24-26, 2015</a:t>
            </a:r>
            <a:endParaRPr lang="en-US" sz="1200" b="0">
              <a:solidFill>
                <a:srgbClr val="FFFFFF"/>
              </a:solidFill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99">
              <a:srgbClr val="0000FF"/>
            </a:gs>
            <a:gs pos="100000">
              <a:schemeClr val="accent4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575" y="320675"/>
            <a:chExt cx="388938" cy="984250"/>
          </a:xfrm>
        </p:grpSpPr>
        <p:sp>
          <p:nvSpPr>
            <p:cNvPr id="12" name="Rounded Rectangle 11"/>
            <p:cNvSpPr/>
            <p:nvPr/>
          </p:nvSpPr>
          <p:spPr bwMode="auto">
            <a:xfrm>
              <a:off x="282575" y="1055137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sk-SK" sz="160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282575" y="687906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sk-SK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282575" y="320675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sk-SK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pic>
        <p:nvPicPr>
          <p:cNvPr id="102405" name="Picture 19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Rounded Rectangle 36"/>
          <p:cNvSpPr>
            <a:spLocks noChangeArrowheads="1"/>
          </p:cNvSpPr>
          <p:nvPr/>
        </p:nvSpPr>
        <p:spPr bwMode="auto">
          <a:xfrm>
            <a:off x="285720" y="2071678"/>
            <a:ext cx="8572560" cy="1285884"/>
          </a:xfrm>
          <a:prstGeom prst="roundRect">
            <a:avLst>
              <a:gd name="adj" fmla="val 3398"/>
            </a:avLst>
          </a:prstGeom>
          <a:gradFill flip="none" rotWithShape="1">
            <a:gsLst>
              <a:gs pos="0">
                <a:srgbClr val="000000"/>
              </a:gs>
              <a:gs pos="100000">
                <a:srgbClr val="0000FF"/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108000" bIns="0"/>
          <a:lstStyle/>
          <a:p>
            <a:pPr algn="ctr">
              <a:defRPr/>
            </a:pPr>
            <a:endParaRPr lang="en-US" sz="1000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-110" charset="0"/>
              <a:ea typeface="+mn-ea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0" y="1346200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SzPct val="114000"/>
              <a:defRPr/>
            </a:pPr>
            <a:r>
              <a:rPr lang="sk-SK" sz="2400" b="0">
                <a:solidFill>
                  <a:srgbClr val="66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</a:t>
            </a:r>
            <a:r>
              <a:rPr lang="sk-SK" sz="2400" b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Indicators </a:t>
            </a:r>
            <a:r>
              <a:rPr lang="sk-SK" sz="2400" b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of</a:t>
            </a:r>
            <a:r>
              <a:rPr lang="sk-SK" sz="2400" b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sk-SK" sz="2400" b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higher territorial units &amp; municipalities evaluation  </a:t>
            </a:r>
            <a:endParaRPr lang="sk-SK" sz="2400" b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5" name="TextBox 16"/>
          <p:cNvSpPr txBox="1"/>
          <p:nvPr/>
        </p:nvSpPr>
        <p:spPr>
          <a:xfrm>
            <a:off x="857250" y="214313"/>
            <a:ext cx="683895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2400" b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Practical examples</a:t>
            </a:r>
          </a:p>
          <a:p>
            <a:pPr algn="ctr">
              <a:defRPr/>
            </a:pPr>
            <a:r>
              <a:rPr lang="sk-SK" sz="2400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Summary Budget of Other Gen Gov Entities 2/2</a:t>
            </a:r>
            <a:endParaRPr lang="en-US" sz="2400" b="0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-110" charset="0"/>
              <a:ea typeface="+mn-ea"/>
            </a:endParaRPr>
          </a:p>
        </p:txBody>
      </p:sp>
      <p:sp>
        <p:nvSpPr>
          <p:cNvPr id="16" name="TextBox 8"/>
          <p:cNvSpPr txBox="1">
            <a:spLocks noChangeArrowheads="1"/>
          </p:cNvSpPr>
          <p:nvPr/>
        </p:nvSpPr>
        <p:spPr bwMode="auto">
          <a:xfrm>
            <a:off x="0" y="6605588"/>
            <a:ext cx="9144000" cy="276225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>
                <a:solidFill>
                  <a:srgbClr val="FFFFFF"/>
                </a:solidFill>
                <a:ea typeface="ＭＳ Ｐゴシック" charset="-128"/>
              </a:rPr>
              <a:t>Juraj Kolarovic, INTOSAI Working Group on Key National Indicators, Sofia, March ,24-26, 2015</a:t>
            </a:r>
            <a:endParaRPr lang="en-US" sz="1200" b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7" name="Obdĺžnik 16"/>
          <p:cNvSpPr/>
          <p:nvPr/>
        </p:nvSpPr>
        <p:spPr bwMode="auto">
          <a:xfrm>
            <a:off x="500034" y="2285992"/>
            <a:ext cx="3357586" cy="914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Financial </a:t>
            </a: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self-sufficiency</a:t>
            </a: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8" name="Obdĺžnik 17"/>
          <p:cNvSpPr/>
          <p:nvPr/>
        </p:nvSpPr>
        <p:spPr bwMode="auto">
          <a:xfrm>
            <a:off x="3857620" y="2285992"/>
            <a:ext cx="357190" cy="914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=</a:t>
            </a: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9" name="Obdĺžnik 18"/>
          <p:cNvSpPr/>
          <p:nvPr/>
        </p:nvSpPr>
        <p:spPr bwMode="auto">
          <a:xfrm>
            <a:off x="4357686" y="2285992"/>
            <a:ext cx="4286280" cy="914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</a:t>
            </a:r>
            <a:r>
              <a:rPr kumimoji="0" lang="sk-SK" sz="20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wn revenue</a:t>
            </a:r>
            <a:r>
              <a:rPr kumimoji="0" lang="sk-SK" sz="2000" b="1" i="0" u="none" strike="noStrike" cap="none" normalizeH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(taxes + budget grants)</a:t>
            </a:r>
          </a:p>
          <a:p>
            <a:pPr marL="0" marR="0" indent="0" algn="ctr" defTabSz="914400" rtl="0" eaLnBrk="1" fontAlgn="base" latinLnBrk="0" hangingPunct="1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</a:t>
            </a:r>
            <a:r>
              <a:rPr kumimoji="0" lang="sk-SK" sz="20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ross revenue</a:t>
            </a:r>
          </a:p>
        </p:txBody>
      </p:sp>
      <p:cxnSp>
        <p:nvCxnSpPr>
          <p:cNvPr id="22" name="Rovná spojnica 21"/>
          <p:cNvCxnSpPr>
            <a:endCxn id="19" idx="3"/>
          </p:cNvCxnSpPr>
          <p:nvPr/>
        </p:nvCxnSpPr>
        <p:spPr bwMode="auto">
          <a:xfrm flipV="1">
            <a:off x="4357686" y="2743192"/>
            <a:ext cx="4286280" cy="42866"/>
          </a:xfrm>
          <a:prstGeom prst="line">
            <a:avLst/>
          </a:prstGeom>
          <a:solidFill>
            <a:srgbClr val="3366FF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Rounded Rectangle 36"/>
          <p:cNvSpPr>
            <a:spLocks noChangeArrowheads="1"/>
          </p:cNvSpPr>
          <p:nvPr/>
        </p:nvSpPr>
        <p:spPr bwMode="auto">
          <a:xfrm>
            <a:off x="285720" y="3643314"/>
            <a:ext cx="8572560" cy="1285884"/>
          </a:xfrm>
          <a:prstGeom prst="roundRect">
            <a:avLst>
              <a:gd name="adj" fmla="val 3398"/>
            </a:avLst>
          </a:prstGeom>
          <a:gradFill flip="none" rotWithShape="1">
            <a:gsLst>
              <a:gs pos="0">
                <a:srgbClr val="000000"/>
              </a:gs>
              <a:gs pos="100000">
                <a:srgbClr val="0000FF"/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108000" bIns="0"/>
          <a:lstStyle/>
          <a:p>
            <a:pPr algn="ctr">
              <a:defRPr/>
            </a:pPr>
            <a:endParaRPr lang="en-US" sz="1000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-110" charset="0"/>
              <a:ea typeface="+mn-ea"/>
            </a:endParaRPr>
          </a:p>
        </p:txBody>
      </p:sp>
      <p:sp>
        <p:nvSpPr>
          <p:cNvPr id="34" name="Rounded Rectangle 36"/>
          <p:cNvSpPr>
            <a:spLocks noChangeArrowheads="1"/>
          </p:cNvSpPr>
          <p:nvPr/>
        </p:nvSpPr>
        <p:spPr bwMode="auto">
          <a:xfrm>
            <a:off x="285720" y="5143512"/>
            <a:ext cx="8572560" cy="1285884"/>
          </a:xfrm>
          <a:prstGeom prst="roundRect">
            <a:avLst>
              <a:gd name="adj" fmla="val 3398"/>
            </a:avLst>
          </a:prstGeom>
          <a:gradFill flip="none" rotWithShape="1">
            <a:gsLst>
              <a:gs pos="0">
                <a:srgbClr val="000000"/>
              </a:gs>
              <a:gs pos="100000">
                <a:srgbClr val="0000FF"/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108000" bIns="0"/>
          <a:lstStyle/>
          <a:p>
            <a:pPr algn="ctr">
              <a:defRPr/>
            </a:pPr>
            <a:endParaRPr lang="en-US" sz="1000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-110" charset="0"/>
              <a:ea typeface="+mn-ea"/>
            </a:endParaRPr>
          </a:p>
        </p:txBody>
      </p:sp>
      <p:sp>
        <p:nvSpPr>
          <p:cNvPr id="35" name="Obdĺžnik 34"/>
          <p:cNvSpPr/>
          <p:nvPr/>
        </p:nvSpPr>
        <p:spPr bwMode="auto">
          <a:xfrm>
            <a:off x="571472" y="3857628"/>
            <a:ext cx="3286148" cy="914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Self–financing rate</a:t>
            </a: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6" name="Obdĺžnik 35"/>
          <p:cNvSpPr/>
          <p:nvPr/>
        </p:nvSpPr>
        <p:spPr bwMode="auto">
          <a:xfrm>
            <a:off x="571472" y="5357826"/>
            <a:ext cx="3286148" cy="914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Debt capacity</a:t>
            </a: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9" name="Obdĺžnik 38"/>
          <p:cNvSpPr/>
          <p:nvPr/>
        </p:nvSpPr>
        <p:spPr bwMode="auto">
          <a:xfrm>
            <a:off x="3857620" y="3857628"/>
            <a:ext cx="357190" cy="914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=</a:t>
            </a: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1" name="Obdĺžnik 40"/>
          <p:cNvSpPr/>
          <p:nvPr/>
        </p:nvSpPr>
        <p:spPr bwMode="auto">
          <a:xfrm>
            <a:off x="3857620" y="5357826"/>
            <a:ext cx="357190" cy="914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=</a:t>
            </a: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2" name="Obdĺžnik 41"/>
          <p:cNvSpPr/>
          <p:nvPr/>
        </p:nvSpPr>
        <p:spPr bwMode="auto">
          <a:xfrm>
            <a:off x="4786314" y="3857628"/>
            <a:ext cx="3929090" cy="914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</a:t>
            </a:r>
            <a:r>
              <a:rPr kumimoji="0" lang="sk-SK" sz="20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wn revenue</a:t>
            </a:r>
            <a:r>
              <a:rPr kumimoji="0" lang="sk-SK" sz="2000" b="1" i="0" u="none" strike="noStrike" cap="none" normalizeH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(taxes)</a:t>
            </a:r>
          </a:p>
          <a:p>
            <a:pPr marL="0" marR="0" indent="0" algn="ctr" defTabSz="914400" rtl="0" eaLnBrk="1" fontAlgn="base" latinLnBrk="0" hangingPunct="1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current expenditure</a:t>
            </a: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3" name="Obdĺžnik 42"/>
          <p:cNvSpPr/>
          <p:nvPr/>
        </p:nvSpPr>
        <p:spPr bwMode="auto">
          <a:xfrm>
            <a:off x="4786314" y="5357826"/>
            <a:ext cx="3857652" cy="914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basis for repayment of loans</a:t>
            </a:r>
            <a:endParaRPr kumimoji="0" lang="sk-SK" sz="2000" b="1" i="0" u="none" strike="noStrike" cap="none" normalizeH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marR="0" indent="0" algn="ctr" defTabSz="914400" rtl="0" eaLnBrk="1" fontAlgn="base" latinLnBrk="0" hangingPunct="1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current expenditure + liabilities </a:t>
            </a:r>
            <a:endParaRPr kumimoji="0" lang="sk-SK" sz="20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cxnSp>
        <p:nvCxnSpPr>
          <p:cNvPr id="44" name="Rovná spojnica 43"/>
          <p:cNvCxnSpPr/>
          <p:nvPr/>
        </p:nvCxnSpPr>
        <p:spPr bwMode="auto">
          <a:xfrm>
            <a:off x="5143504" y="4357694"/>
            <a:ext cx="3357586" cy="0"/>
          </a:xfrm>
          <a:prstGeom prst="line">
            <a:avLst/>
          </a:prstGeom>
          <a:solidFill>
            <a:srgbClr val="3366FF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Rovná spojnica 44"/>
          <p:cNvCxnSpPr>
            <a:stCxn id="41" idx="3"/>
            <a:endCxn id="43" idx="3"/>
          </p:cNvCxnSpPr>
          <p:nvPr/>
        </p:nvCxnSpPr>
        <p:spPr bwMode="auto">
          <a:xfrm>
            <a:off x="4214810" y="5815026"/>
            <a:ext cx="4429156" cy="0"/>
          </a:xfrm>
          <a:prstGeom prst="line">
            <a:avLst/>
          </a:prstGeom>
          <a:solidFill>
            <a:srgbClr val="3366FF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1"/>
            </a:gs>
            <a:gs pos="100000">
              <a:srgbClr val="0000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76375" y="304800"/>
            <a:ext cx="6207125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sk-SK" sz="2400" b="0">
                <a:effectLst>
                  <a:outerShdw blurRad="38100" dist="38100" dir="2700000" algn="tl">
                    <a:srgbClr val="808080"/>
                  </a:outerShdw>
                </a:effectLst>
                <a:latin typeface="Arial" charset="0"/>
              </a:rPr>
              <a:t>NATIONAL EXPERIENCE IN THE FIELD </a:t>
            </a:r>
          </a:p>
          <a:p>
            <a:pPr algn="ctr">
              <a:defRPr/>
            </a:pPr>
            <a:r>
              <a:rPr lang="sk-SK" sz="2400" b="0">
                <a:effectLst>
                  <a:outerShdw blurRad="38100" dist="38100" dir="2700000" algn="tl">
                    <a:srgbClr val="808080"/>
                  </a:outerShdw>
                </a:effectLst>
                <a:latin typeface="Arial" charset="0"/>
              </a:rPr>
              <a:t>OF THE DEVELOPMENT AND USE KNIs   </a:t>
            </a:r>
          </a:p>
        </p:txBody>
      </p:sp>
      <p:pic>
        <p:nvPicPr>
          <p:cNvPr id="64516" name="Picture 10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8"/>
          <p:cNvSpPr txBox="1">
            <a:spLocks noChangeArrowheads="1"/>
          </p:cNvSpPr>
          <p:nvPr/>
        </p:nvSpPr>
        <p:spPr bwMode="auto">
          <a:xfrm>
            <a:off x="0" y="6605588"/>
            <a:ext cx="9144000" cy="276225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>
                <a:solidFill>
                  <a:srgbClr val="FFFFFF"/>
                </a:solidFill>
                <a:ea typeface="ＭＳ Ｐゴシック" charset="-128"/>
              </a:rPr>
              <a:t>Juraj Kolarovic, INTOSAI Working Group on Key National Indicators, Sofia, March ,24-26, 2015</a:t>
            </a:r>
            <a:endParaRPr lang="en-US" sz="1200" b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2" name="Rounded Rectangle 6"/>
          <p:cNvSpPr/>
          <p:nvPr/>
        </p:nvSpPr>
        <p:spPr bwMode="auto">
          <a:xfrm>
            <a:off x="357158" y="1643050"/>
            <a:ext cx="3733200" cy="1981200"/>
          </a:xfrm>
          <a:prstGeom prst="roundRect">
            <a:avLst>
              <a:gd name="adj" fmla="val 7334"/>
            </a:avLst>
          </a:prstGeom>
          <a:gradFill flip="none" rotWithShape="1">
            <a:gsLst>
              <a:gs pos="0">
                <a:schemeClr val="tx1"/>
              </a:gs>
              <a:gs pos="100000">
                <a:srgbClr val="00B050"/>
              </a:gs>
            </a:gsLst>
            <a:lin ang="16200000" scaled="1"/>
            <a:tileRect/>
          </a:gradFill>
          <a:ln w="9525" cap="flat" cmpd="sng" algn="ctr">
            <a:gradFill flip="none" rotWithShape="1">
              <a:gsLst>
                <a:gs pos="0">
                  <a:srgbClr val="008000"/>
                </a:gs>
                <a:gs pos="100000">
                  <a:srgbClr val="003300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isometricOffAxis1Right">
              <a:rot lat="1080000" lon="20040000" rev="0"/>
            </a:camera>
            <a:lightRig rig="threePt" dir="t"/>
          </a:scene3d>
        </p:spPr>
        <p:txBody>
          <a:bodyPr wrap="none" lIns="72000" tIns="0" rIns="0" bIns="0"/>
          <a:lstStyle/>
          <a:p>
            <a:pPr>
              <a:spcAft>
                <a:spcPts val="600"/>
              </a:spcAft>
              <a:defRPr/>
            </a:pPr>
            <a:r>
              <a:rPr lang="sk-SK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</a:rPr>
              <a:t>Vision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</a:endParaRPr>
          </a:p>
          <a:p>
            <a:pPr>
              <a:spcAft>
                <a:spcPts val="600"/>
              </a:spcAft>
              <a:defRPr/>
            </a:pPr>
            <a:r>
              <a:rPr lang="sk-SK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</a:rPr>
              <a:t>To facilitate an economical,</a:t>
            </a:r>
          </a:p>
          <a:p>
            <a:pPr>
              <a:spcAft>
                <a:spcPts val="600"/>
              </a:spcAft>
              <a:defRPr/>
            </a:pPr>
            <a:r>
              <a:rPr lang="sk-SK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</a:rPr>
              <a:t>efficient and effective use</a:t>
            </a:r>
          </a:p>
          <a:p>
            <a:pPr>
              <a:spcAft>
                <a:spcPts val="600"/>
              </a:spcAft>
              <a:defRPr/>
            </a:pPr>
            <a:r>
              <a:rPr lang="sk-SK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</a:rPr>
              <a:t>of public funds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</a:endParaRPr>
          </a:p>
          <a:p>
            <a:pPr>
              <a:defRPr/>
            </a:pPr>
            <a:endParaRPr lang="en-US" sz="2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</a:endParaRPr>
          </a:p>
        </p:txBody>
      </p:sp>
      <p:sp>
        <p:nvSpPr>
          <p:cNvPr id="14" name="Rounded Rectangle 8"/>
          <p:cNvSpPr/>
          <p:nvPr/>
        </p:nvSpPr>
        <p:spPr bwMode="auto">
          <a:xfrm>
            <a:off x="2285984" y="3143248"/>
            <a:ext cx="3733200" cy="1752600"/>
          </a:xfrm>
          <a:prstGeom prst="roundRect">
            <a:avLst>
              <a:gd name="adj" fmla="val 6250"/>
            </a:avLst>
          </a:prstGeom>
          <a:gradFill flip="none" rotWithShape="1">
            <a:gsLst>
              <a:gs pos="0">
                <a:schemeClr val="tx1"/>
              </a:gs>
              <a:gs pos="100000">
                <a:srgbClr val="00B050"/>
              </a:gs>
            </a:gsLst>
            <a:lin ang="16200000" scaled="0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isometricOffAxis1Right">
              <a:rot lat="1080000" lon="20040000" rev="0"/>
            </a:camera>
            <a:lightRig rig="threePt" dir="t"/>
          </a:scene3d>
        </p:spPr>
        <p:txBody>
          <a:bodyPr wrap="none" lIns="72000" tIns="0" rIns="0" bIns="0"/>
          <a:lstStyle/>
          <a:p>
            <a:pPr>
              <a:defRPr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</a:rPr>
              <a:t>We need developing KNIs for</a:t>
            </a:r>
          </a:p>
          <a:p>
            <a:pPr>
              <a:defRPr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audit and understanding how </a:t>
            </a:r>
          </a:p>
          <a:p>
            <a:pPr>
              <a:defRPr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 use these indicators in </a:t>
            </a:r>
          </a:p>
          <a:p>
            <a:pPr>
              <a:defRPr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consonance with our roles</a:t>
            </a:r>
          </a:p>
          <a:p>
            <a:pPr>
              <a:defRPr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 missions </a:t>
            </a:r>
          </a:p>
          <a:p>
            <a:pPr marL="360363">
              <a:buFont typeface="Arial" pitchFamily="34" charset="0"/>
              <a:buChar char="•"/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</a:endParaRPr>
          </a:p>
          <a:p>
            <a:pPr algn="ctr">
              <a:spcBef>
                <a:spcPts val="600"/>
              </a:spcBef>
              <a:spcAft>
                <a:spcPts val="1800"/>
              </a:spcAft>
              <a:defRPr/>
            </a:pPr>
            <a:endParaRPr lang="en-US" sz="2400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</a:endParaRPr>
          </a:p>
          <a:p>
            <a:pPr algn="ctr">
              <a:defRPr/>
            </a:pPr>
            <a:endParaRPr lang="en-US" sz="2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</a:endParaRPr>
          </a:p>
        </p:txBody>
      </p:sp>
      <p:sp>
        <p:nvSpPr>
          <p:cNvPr id="18" name="Rounded Rectangle 9"/>
          <p:cNvSpPr/>
          <p:nvPr/>
        </p:nvSpPr>
        <p:spPr bwMode="auto">
          <a:xfrm>
            <a:off x="4286248" y="4143380"/>
            <a:ext cx="3857652" cy="1981200"/>
          </a:xfrm>
          <a:prstGeom prst="roundRect">
            <a:avLst>
              <a:gd name="adj" fmla="val 4960"/>
            </a:avLst>
          </a:prstGeom>
          <a:gradFill flip="none" rotWithShape="1">
            <a:gsLst>
              <a:gs pos="0">
                <a:srgbClr val="0000FF"/>
              </a:gs>
              <a:gs pos="100000">
                <a:schemeClr val="accent4"/>
              </a:gs>
            </a:gsLst>
            <a:lin ang="5400000" scaled="0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isometricOffAxis1Right">
              <a:rot lat="1080000" lon="20040000" rev="0"/>
            </a:camera>
            <a:lightRig rig="threePt" dir="t"/>
          </a:scene3d>
        </p:spPr>
        <p:txBody>
          <a:bodyPr wrap="none" lIns="72000" tIns="0" rIns="0" bIns="0"/>
          <a:lstStyle/>
          <a:p>
            <a:pPr>
              <a:defRPr/>
            </a:pPr>
            <a:r>
              <a:rPr lang="en-US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</a:rPr>
              <a:t>III. </a:t>
            </a:r>
            <a:r>
              <a:rPr lang="en-US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</a:rPr>
              <a:t>Conclusion</a:t>
            </a:r>
            <a:endParaRPr lang="sk-SK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</a:endParaRPr>
          </a:p>
          <a:p>
            <a:pPr>
              <a:defRPr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</a:rPr>
              <a:t>     Findings &amp; reccomendation</a:t>
            </a:r>
            <a:endParaRPr lang="en-US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</a:endParaRPr>
          </a:p>
          <a:p>
            <a:pPr algn="r">
              <a:defRPr/>
            </a:pPr>
            <a:endParaRPr lang="en-US" sz="800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</a:endParaRPr>
          </a:p>
          <a:p>
            <a:pPr algn="r">
              <a:defRPr/>
            </a:pPr>
            <a:endParaRPr lang="en-US" sz="2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</a:endParaRPr>
          </a:p>
        </p:txBody>
      </p:sp>
      <p:grpSp>
        <p:nvGrpSpPr>
          <p:cNvPr id="19" name="Group 10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575" y="320675"/>
            <a:chExt cx="388938" cy="984250"/>
          </a:xfrm>
        </p:grpSpPr>
        <p:sp>
          <p:nvSpPr>
            <p:cNvPr id="20" name="Rounded Rectangle 11"/>
            <p:cNvSpPr/>
            <p:nvPr/>
          </p:nvSpPr>
          <p:spPr bwMode="auto">
            <a:xfrm>
              <a:off x="282575" y="1055137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sk-SK" sz="160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21" name="Rounded Rectangle 12"/>
            <p:cNvSpPr/>
            <p:nvPr/>
          </p:nvSpPr>
          <p:spPr bwMode="auto">
            <a:xfrm>
              <a:off x="282575" y="687906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sk-SK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22" name="Rounded Rectangle 13"/>
            <p:cNvSpPr/>
            <p:nvPr/>
          </p:nvSpPr>
          <p:spPr bwMode="auto">
            <a:xfrm>
              <a:off x="282575" y="320675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sk-SK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99">
              <a:srgbClr val="0000FF"/>
            </a:gs>
            <a:gs pos="100000">
              <a:schemeClr val="accent4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 bwMode="auto">
          <a:xfrm>
            <a:off x="215900" y="950362"/>
            <a:ext cx="388938" cy="2497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sk-SK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III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215900" y="583131"/>
            <a:ext cx="388938" cy="2497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sk-SK" sz="1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II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215900" y="215900"/>
            <a:ext cx="388938" cy="2497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sk-SK" sz="1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</a:t>
            </a:r>
          </a:p>
        </p:txBody>
      </p:sp>
      <p:pic>
        <p:nvPicPr>
          <p:cNvPr id="106509" name="Picture 19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6510" name="Group 49"/>
          <p:cNvGrpSpPr>
            <a:grpSpLocks/>
          </p:cNvGrpSpPr>
          <p:nvPr/>
        </p:nvGrpSpPr>
        <p:grpSpPr bwMode="auto">
          <a:xfrm>
            <a:off x="438150" y="1600200"/>
            <a:ext cx="8266113" cy="1398588"/>
            <a:chOff x="438943" y="1600200"/>
            <a:chExt cx="8266113" cy="1398587"/>
          </a:xfrm>
        </p:grpSpPr>
        <p:sp>
          <p:nvSpPr>
            <p:cNvPr id="21" name="Rounded Rectangle 20"/>
            <p:cNvSpPr>
              <a:spLocks noChangeArrowheads="1"/>
            </p:cNvSpPr>
            <p:nvPr/>
          </p:nvSpPr>
          <p:spPr bwMode="auto">
            <a:xfrm>
              <a:off x="438943" y="1600200"/>
              <a:ext cx="8266113" cy="1398587"/>
            </a:xfrm>
            <a:prstGeom prst="roundRect">
              <a:avLst>
                <a:gd name="adj" fmla="val 3398"/>
              </a:avLst>
            </a:prstGeom>
            <a:gradFill rotWithShape="1">
              <a:gsLst>
                <a:gs pos="0">
                  <a:srgbClr val="0000FF"/>
                </a:gs>
                <a:gs pos="100000">
                  <a:srgbClr val="000000"/>
                </a:gs>
              </a:gsLst>
              <a:lin ang="0"/>
            </a:gradFill>
            <a:ln w="9525">
              <a:noFill/>
              <a:round/>
              <a:headEnd/>
              <a:tailEnd/>
            </a:ln>
            <a:effectLst>
              <a:outerShdw dist="38100" dir="2700000" algn="tl" rotWithShape="0">
                <a:srgbClr val="808080">
                  <a:alpha val="42999"/>
                </a:srgbClr>
              </a:outerShdw>
            </a:effectLst>
          </p:spPr>
          <p:txBody>
            <a:bodyPr wrap="none" lIns="108000" tIns="0" rIns="108000" bIns="0"/>
            <a:lstStyle/>
            <a:p>
              <a:pPr algn="ctr">
                <a:defRPr/>
              </a:pPr>
              <a:endParaRPr lang="en-US" sz="1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endParaRPr>
            </a:p>
          </p:txBody>
        </p:sp>
        <p:sp>
          <p:nvSpPr>
            <p:cNvPr id="23" name="TextBox 22"/>
            <p:cNvSpPr txBox="1"/>
            <p:nvPr/>
          </p:nvSpPr>
          <p:spPr bwMode="auto">
            <a:xfrm>
              <a:off x="457993" y="2057400"/>
              <a:ext cx="2443163" cy="36830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lnSpc>
                  <a:spcPts val="1975"/>
                </a:lnSpc>
                <a:spcAft>
                  <a:spcPts val="1200"/>
                </a:spcAft>
                <a:defRPr/>
              </a:pPr>
              <a:r>
                <a:rPr lang="sk-SK" sz="2400">
                  <a:solidFill>
                    <a:srgbClr val="66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Transparency</a:t>
              </a:r>
            </a:p>
          </p:txBody>
        </p:sp>
        <p:sp>
          <p:nvSpPr>
            <p:cNvPr id="26" name="Rounded Rectangle 25"/>
            <p:cNvSpPr>
              <a:spLocks noChangeArrowheads="1"/>
            </p:cNvSpPr>
            <p:nvPr/>
          </p:nvSpPr>
          <p:spPr bwMode="auto">
            <a:xfrm>
              <a:off x="2591593" y="1704975"/>
              <a:ext cx="5924550" cy="1154112"/>
            </a:xfrm>
            <a:prstGeom prst="roundRect">
              <a:avLst>
                <a:gd name="adj" fmla="val 3398"/>
              </a:avLst>
            </a:prstGeom>
            <a:gradFill rotWithShape="1">
              <a:gsLst>
                <a:gs pos="0">
                  <a:srgbClr val="000000"/>
                </a:gs>
                <a:gs pos="100000">
                  <a:srgbClr val="0000FF"/>
                </a:gs>
              </a:gsLst>
              <a:lin ang="0"/>
            </a:gradFill>
            <a:ln w="9525">
              <a:noFill/>
              <a:round/>
              <a:headEnd/>
              <a:tailEnd/>
            </a:ln>
            <a:effectLst>
              <a:outerShdw dist="38100" dir="2700000" algn="tl" rotWithShape="0">
                <a:srgbClr val="808080">
                  <a:alpha val="42999"/>
                </a:srgbClr>
              </a:outerShdw>
            </a:effectLst>
          </p:spPr>
          <p:txBody>
            <a:bodyPr wrap="none" lIns="108000" tIns="0" rIns="108000" bIns="0"/>
            <a:lstStyle/>
            <a:p>
              <a:pPr algn="ctr">
                <a:defRPr/>
              </a:pPr>
              <a:endParaRPr lang="en-US" sz="1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endParaRPr>
            </a:p>
          </p:txBody>
        </p:sp>
        <p:sp>
          <p:nvSpPr>
            <p:cNvPr id="27" name="TextBox 26"/>
            <p:cNvSpPr txBox="1"/>
            <p:nvPr/>
          </p:nvSpPr>
          <p:spPr bwMode="auto">
            <a:xfrm>
              <a:off x="2667793" y="1689100"/>
              <a:ext cx="5791200" cy="120032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sk-SK" sz="2400" b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Poorly </a:t>
              </a:r>
              <a:r>
                <a:rPr lang="sk-SK" sz="2400" b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focused and defined </a:t>
              </a:r>
              <a:r>
                <a:rPr lang="sk-SK" sz="2400" b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budget   program </a:t>
              </a:r>
              <a:r>
                <a:rPr lang="sk-SK" sz="2400" b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objectives are inconsistent </a:t>
              </a:r>
              <a:endParaRPr lang="sk-SK" sz="2400" b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  <a:p>
              <a:pPr>
                <a:defRPr/>
              </a:pPr>
              <a:r>
                <a:rPr lang="sk-SK" sz="2400" b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with </a:t>
              </a:r>
              <a:r>
                <a:rPr lang="sk-SK" sz="2400" b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using measurable indicatiors</a:t>
              </a:r>
            </a:p>
          </p:txBody>
        </p:sp>
      </p:grpSp>
      <p:grpSp>
        <p:nvGrpSpPr>
          <p:cNvPr id="106511" name="Group 50"/>
          <p:cNvGrpSpPr>
            <a:grpSpLocks/>
          </p:cNvGrpSpPr>
          <p:nvPr/>
        </p:nvGrpSpPr>
        <p:grpSpPr bwMode="auto">
          <a:xfrm>
            <a:off x="446088" y="3260725"/>
            <a:ext cx="8266112" cy="1398588"/>
            <a:chOff x="446086" y="3087688"/>
            <a:chExt cx="8266113" cy="1398587"/>
          </a:xfrm>
        </p:grpSpPr>
        <p:sp>
          <p:nvSpPr>
            <p:cNvPr id="29" name="Rounded Rectangle 28"/>
            <p:cNvSpPr>
              <a:spLocks noChangeArrowheads="1"/>
            </p:cNvSpPr>
            <p:nvPr/>
          </p:nvSpPr>
          <p:spPr bwMode="auto">
            <a:xfrm>
              <a:off x="446086" y="3087688"/>
              <a:ext cx="8266113" cy="1398587"/>
            </a:xfrm>
            <a:prstGeom prst="roundRect">
              <a:avLst>
                <a:gd name="adj" fmla="val 3398"/>
              </a:avLst>
            </a:prstGeom>
            <a:gradFill rotWithShape="1">
              <a:gsLst>
                <a:gs pos="0">
                  <a:srgbClr val="0000FF"/>
                </a:gs>
                <a:gs pos="100000">
                  <a:srgbClr val="000000"/>
                </a:gs>
              </a:gsLst>
              <a:lin ang="0"/>
            </a:gradFill>
            <a:ln w="9525">
              <a:noFill/>
              <a:round/>
              <a:headEnd/>
              <a:tailEnd/>
            </a:ln>
            <a:effectLst>
              <a:outerShdw dist="38100" dir="2700000" algn="tl" rotWithShape="0">
                <a:srgbClr val="808080">
                  <a:alpha val="42999"/>
                </a:srgbClr>
              </a:outerShdw>
            </a:effectLst>
          </p:spPr>
          <p:txBody>
            <a:bodyPr wrap="none" lIns="108000" tIns="0" rIns="108000" bIns="0"/>
            <a:lstStyle/>
            <a:p>
              <a:pPr algn="ctr">
                <a:defRPr/>
              </a:pPr>
              <a:endParaRPr lang="en-US" sz="1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endParaRPr>
            </a:p>
          </p:txBody>
        </p:sp>
        <p:sp>
          <p:nvSpPr>
            <p:cNvPr id="40" name="TextBox 39"/>
            <p:cNvSpPr txBox="1"/>
            <p:nvPr/>
          </p:nvSpPr>
          <p:spPr bwMode="auto">
            <a:xfrm>
              <a:off x="457198" y="3587751"/>
              <a:ext cx="2209800" cy="36830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lnSpc>
                  <a:spcPts val="1975"/>
                </a:lnSpc>
                <a:spcAft>
                  <a:spcPts val="1200"/>
                </a:spcAft>
                <a:defRPr/>
              </a:pPr>
              <a:r>
                <a:rPr lang="sk-SK" sz="2400">
                  <a:solidFill>
                    <a:srgbClr val="66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Credibility</a:t>
              </a:r>
            </a:p>
          </p:txBody>
        </p:sp>
        <p:sp>
          <p:nvSpPr>
            <p:cNvPr id="41" name="Rounded Rectangle 40"/>
            <p:cNvSpPr>
              <a:spLocks noChangeArrowheads="1"/>
            </p:cNvSpPr>
            <p:nvPr/>
          </p:nvSpPr>
          <p:spPr bwMode="auto">
            <a:xfrm>
              <a:off x="2590798" y="3192463"/>
              <a:ext cx="5930901" cy="1154112"/>
            </a:xfrm>
            <a:prstGeom prst="roundRect">
              <a:avLst>
                <a:gd name="adj" fmla="val 3398"/>
              </a:avLst>
            </a:prstGeom>
            <a:gradFill rotWithShape="1">
              <a:gsLst>
                <a:gs pos="0">
                  <a:srgbClr val="000000"/>
                </a:gs>
                <a:gs pos="100000">
                  <a:srgbClr val="0000FF"/>
                </a:gs>
              </a:gsLst>
              <a:lin ang="0"/>
            </a:gradFill>
            <a:ln w="9525">
              <a:noFill/>
              <a:round/>
              <a:headEnd/>
              <a:tailEnd/>
            </a:ln>
            <a:effectLst>
              <a:outerShdw dist="38100" dir="2700000" algn="tl" rotWithShape="0">
                <a:srgbClr val="808080">
                  <a:alpha val="42999"/>
                </a:srgbClr>
              </a:outerShdw>
            </a:effectLst>
          </p:spPr>
          <p:txBody>
            <a:bodyPr wrap="none" lIns="108000" tIns="0" rIns="108000" bIns="0"/>
            <a:lstStyle/>
            <a:p>
              <a:pPr algn="ctr">
                <a:defRPr/>
              </a:pPr>
              <a:endParaRPr lang="en-US" sz="1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endParaRPr>
            </a:p>
          </p:txBody>
        </p:sp>
        <p:sp>
          <p:nvSpPr>
            <p:cNvPr id="42" name="TextBox 41"/>
            <p:cNvSpPr txBox="1"/>
            <p:nvPr/>
          </p:nvSpPr>
          <p:spPr bwMode="auto">
            <a:xfrm>
              <a:off x="2666998" y="3176588"/>
              <a:ext cx="5943601" cy="120014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sk-SK" sz="2400" b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Budget objectives are undermined by deficit in planning reliable guaranties</a:t>
              </a:r>
            </a:p>
            <a:p>
              <a:pPr>
                <a:defRPr/>
              </a:pPr>
              <a:r>
                <a:rPr lang="sk-SK" sz="2400" b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to solve unforeseen crisis situations</a:t>
              </a:r>
            </a:p>
          </p:txBody>
        </p:sp>
      </p:grpSp>
      <p:grpSp>
        <p:nvGrpSpPr>
          <p:cNvPr id="106512" name="Group 51"/>
          <p:cNvGrpSpPr>
            <a:grpSpLocks/>
          </p:cNvGrpSpPr>
          <p:nvPr/>
        </p:nvGrpSpPr>
        <p:grpSpPr bwMode="auto">
          <a:xfrm>
            <a:off x="446088" y="4881563"/>
            <a:ext cx="8266112" cy="1408112"/>
            <a:chOff x="446086" y="4611688"/>
            <a:chExt cx="8266113" cy="1408112"/>
          </a:xfrm>
        </p:grpSpPr>
        <p:sp>
          <p:nvSpPr>
            <p:cNvPr id="43" name="Rounded Rectangle 42"/>
            <p:cNvSpPr>
              <a:spLocks noChangeArrowheads="1"/>
            </p:cNvSpPr>
            <p:nvPr/>
          </p:nvSpPr>
          <p:spPr bwMode="auto">
            <a:xfrm>
              <a:off x="446086" y="4611688"/>
              <a:ext cx="8266113" cy="1408112"/>
            </a:xfrm>
            <a:prstGeom prst="roundRect">
              <a:avLst>
                <a:gd name="adj" fmla="val 3398"/>
              </a:avLst>
            </a:prstGeom>
            <a:gradFill rotWithShape="1">
              <a:gsLst>
                <a:gs pos="0">
                  <a:srgbClr val="0000FF"/>
                </a:gs>
                <a:gs pos="100000">
                  <a:srgbClr val="000000"/>
                </a:gs>
              </a:gsLst>
              <a:lin ang="0"/>
            </a:gradFill>
            <a:ln w="9525">
              <a:noFill/>
              <a:round/>
              <a:headEnd/>
              <a:tailEnd/>
            </a:ln>
            <a:effectLst>
              <a:outerShdw dist="38100" dir="2700000" algn="tl" rotWithShape="0">
                <a:srgbClr val="808080">
                  <a:alpha val="42999"/>
                </a:srgbClr>
              </a:outerShdw>
            </a:effectLst>
          </p:spPr>
          <p:txBody>
            <a:bodyPr wrap="none" lIns="108000" tIns="0" rIns="108000" bIns="0"/>
            <a:lstStyle/>
            <a:p>
              <a:pPr algn="ctr">
                <a:defRPr/>
              </a:pPr>
              <a:endParaRPr lang="en-US" sz="1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endParaRPr>
            </a:p>
          </p:txBody>
        </p:sp>
        <p:sp>
          <p:nvSpPr>
            <p:cNvPr id="44" name="TextBox 43"/>
            <p:cNvSpPr txBox="1"/>
            <p:nvPr/>
          </p:nvSpPr>
          <p:spPr bwMode="auto">
            <a:xfrm>
              <a:off x="457198" y="5054600"/>
              <a:ext cx="2292350" cy="43180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lnSpc>
                  <a:spcPts val="2575"/>
                </a:lnSpc>
                <a:spcAft>
                  <a:spcPts val="1200"/>
                </a:spcAft>
                <a:defRPr/>
              </a:pPr>
              <a:r>
                <a:rPr lang="sk-SK" sz="2400">
                  <a:solidFill>
                    <a:srgbClr val="66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Quality</a:t>
              </a:r>
            </a:p>
          </p:txBody>
        </p:sp>
        <p:sp>
          <p:nvSpPr>
            <p:cNvPr id="45" name="Rounded Rectangle 44"/>
            <p:cNvSpPr>
              <a:spLocks noChangeArrowheads="1"/>
            </p:cNvSpPr>
            <p:nvPr/>
          </p:nvSpPr>
          <p:spPr bwMode="auto">
            <a:xfrm>
              <a:off x="2590798" y="4716463"/>
              <a:ext cx="5932489" cy="1150937"/>
            </a:xfrm>
            <a:prstGeom prst="roundRect">
              <a:avLst>
                <a:gd name="adj" fmla="val 3398"/>
              </a:avLst>
            </a:prstGeom>
            <a:gradFill rotWithShape="1">
              <a:gsLst>
                <a:gs pos="0">
                  <a:srgbClr val="000000"/>
                </a:gs>
                <a:gs pos="100000">
                  <a:srgbClr val="0000FF"/>
                </a:gs>
              </a:gsLst>
              <a:lin ang="0"/>
            </a:gradFill>
            <a:ln w="9525">
              <a:noFill/>
              <a:round/>
              <a:headEnd/>
              <a:tailEnd/>
            </a:ln>
            <a:effectLst>
              <a:outerShdw dist="38100" dir="2700000" algn="tl" rotWithShape="0">
                <a:srgbClr val="808080">
                  <a:alpha val="42999"/>
                </a:srgbClr>
              </a:outerShdw>
            </a:effectLst>
          </p:spPr>
          <p:txBody>
            <a:bodyPr wrap="none" lIns="108000" tIns="0" rIns="108000" bIns="0"/>
            <a:lstStyle/>
            <a:p>
              <a:pPr algn="ctr">
                <a:defRPr/>
              </a:pPr>
              <a:endParaRPr lang="en-US" sz="1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endParaRPr>
            </a:p>
          </p:txBody>
        </p:sp>
        <p:sp>
          <p:nvSpPr>
            <p:cNvPr id="46" name="TextBox 45"/>
            <p:cNvSpPr txBox="1"/>
            <p:nvPr/>
          </p:nvSpPr>
          <p:spPr bwMode="auto">
            <a:xfrm>
              <a:off x="2590798" y="4700588"/>
              <a:ext cx="6096001" cy="12001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sk-SK" sz="2400" b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Seduction to trigger productive public motivation is suffering in unconvincing materialization of certain gov lures</a:t>
              </a:r>
            </a:p>
          </p:txBody>
        </p:sp>
      </p:grpSp>
      <p:sp>
        <p:nvSpPr>
          <p:cNvPr id="24" name="TextBox 8"/>
          <p:cNvSpPr txBox="1">
            <a:spLocks noChangeArrowheads="1"/>
          </p:cNvSpPr>
          <p:nvPr/>
        </p:nvSpPr>
        <p:spPr bwMode="auto">
          <a:xfrm>
            <a:off x="0" y="6605588"/>
            <a:ext cx="9144000" cy="276225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>
                <a:solidFill>
                  <a:srgbClr val="FFFFFF"/>
                </a:solidFill>
                <a:ea typeface="ＭＳ Ｐゴシック" charset="-128"/>
              </a:rPr>
              <a:t>Juraj Kolarovic, INTOSAI Working Group on Key National Indicators, Sofia, March ,24-26, 2015</a:t>
            </a:r>
            <a:endParaRPr lang="en-US" sz="1200" b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25" name="TextBox 16"/>
          <p:cNvSpPr txBox="1"/>
          <p:nvPr/>
        </p:nvSpPr>
        <p:spPr>
          <a:xfrm>
            <a:off x="857250" y="214313"/>
            <a:ext cx="683895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2400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Conclusion 1/2</a:t>
            </a:r>
            <a:endParaRPr lang="sk-SK" sz="2400" b="0">
              <a:effectLst>
                <a:outerShdw blurRad="38100" dist="38100" dir="2700000" algn="tl">
                  <a:srgbClr val="000000"/>
                </a:outerShdw>
              </a:effectLst>
              <a:latin typeface="Arial" pitchFamily="-110" charset="0"/>
              <a:ea typeface="+mn-ea"/>
            </a:endParaRPr>
          </a:p>
          <a:p>
            <a:pPr algn="ctr">
              <a:defRPr/>
            </a:pPr>
            <a:r>
              <a:rPr lang="sk-SK" sz="2400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Findings</a:t>
            </a:r>
            <a:endParaRPr lang="en-US" sz="2400" b="0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-110" charset="0"/>
              <a:ea typeface="+mn-e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99">
              <a:srgbClr val="0000FF"/>
            </a:gs>
            <a:gs pos="100000">
              <a:schemeClr val="accent4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 bwMode="auto">
          <a:xfrm>
            <a:off x="215900" y="950362"/>
            <a:ext cx="388938" cy="2497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sk-SK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III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215900" y="583131"/>
            <a:ext cx="388938" cy="2497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sk-SK" sz="1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II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215900" y="215900"/>
            <a:ext cx="388938" cy="2497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sk-SK" sz="1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</a:t>
            </a:r>
          </a:p>
        </p:txBody>
      </p:sp>
      <p:pic>
        <p:nvPicPr>
          <p:cNvPr id="108557" name="Picture 19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26"/>
          <p:cNvSpPr txBox="1"/>
          <p:nvPr/>
        </p:nvSpPr>
        <p:spPr bwMode="auto">
          <a:xfrm>
            <a:off x="500034" y="2285992"/>
            <a:ext cx="8220075" cy="2785378"/>
          </a:xfrm>
          <a:prstGeom prst="rect">
            <a:avLst/>
          </a:prstGeom>
          <a:gradFill flip="none" rotWithShape="1">
            <a:gsLst>
              <a:gs pos="999">
                <a:srgbClr val="0000FF"/>
              </a:gs>
              <a:gs pos="100000">
                <a:schemeClr val="accent4"/>
              </a:gs>
            </a:gsLst>
            <a:lin ang="5400000" scaled="1"/>
            <a:tileRect/>
          </a:gradFill>
        </p:spPr>
        <p:txBody>
          <a:bodyPr wrap="square">
            <a:spAutoFit/>
          </a:bodyPr>
          <a:lstStyle/>
          <a:p>
            <a:pPr algn="ctr">
              <a:lnSpc>
                <a:spcPts val="4238"/>
              </a:lnSpc>
              <a:defRPr/>
            </a:pPr>
            <a:r>
              <a:rPr lang="sk-SK" sz="2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</a:t>
            </a:r>
            <a:endParaRPr lang="sk-SK" sz="260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lnSpc>
                <a:spcPts val="4238"/>
              </a:lnSpc>
              <a:defRPr/>
            </a:pPr>
            <a:r>
              <a:rPr lang="sk-SK" sz="26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 </a:t>
            </a:r>
            <a:r>
              <a:rPr lang="sk-SK" sz="2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exploit </a:t>
            </a:r>
            <a:r>
              <a:rPr lang="sk-SK" sz="2600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ex-post audit </a:t>
            </a:r>
            <a:r>
              <a:rPr lang="sk-SK" sz="2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standards &amp; experiences   </a:t>
            </a:r>
          </a:p>
          <a:p>
            <a:pPr algn="ctr">
              <a:lnSpc>
                <a:spcPts val="4238"/>
              </a:lnSpc>
              <a:defRPr/>
            </a:pPr>
            <a:r>
              <a:rPr lang="sk-SK" sz="2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to improve the </a:t>
            </a:r>
            <a:r>
              <a:rPr lang="sk-SK" sz="2600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ex-ante audit </a:t>
            </a:r>
            <a:r>
              <a:rPr lang="sk-SK" sz="2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as regards </a:t>
            </a:r>
          </a:p>
          <a:p>
            <a:pPr algn="ctr">
              <a:lnSpc>
                <a:spcPts val="4238"/>
              </a:lnSpc>
              <a:defRPr/>
            </a:pPr>
            <a:r>
              <a:rPr lang="sk-SK" sz="2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its ability to early detect fiscal </a:t>
            </a:r>
            <a:r>
              <a:rPr lang="sk-SK" sz="26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risks</a:t>
            </a:r>
          </a:p>
          <a:p>
            <a:pPr algn="ctr">
              <a:lnSpc>
                <a:spcPts val="4238"/>
              </a:lnSpc>
              <a:defRPr/>
            </a:pPr>
            <a:endParaRPr lang="sk-SK" sz="26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0" name="TextBox 16"/>
          <p:cNvSpPr txBox="1"/>
          <p:nvPr/>
        </p:nvSpPr>
        <p:spPr>
          <a:xfrm>
            <a:off x="857250" y="214313"/>
            <a:ext cx="683895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2400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Conclusion 2/2</a:t>
            </a:r>
            <a:endParaRPr lang="sk-SK" sz="2400" b="0">
              <a:effectLst>
                <a:outerShdw blurRad="38100" dist="38100" dir="2700000" algn="tl">
                  <a:srgbClr val="000000"/>
                </a:outerShdw>
              </a:effectLst>
              <a:latin typeface="Arial" pitchFamily="-110" charset="0"/>
              <a:ea typeface="+mn-ea"/>
            </a:endParaRPr>
          </a:p>
          <a:p>
            <a:pPr algn="ctr">
              <a:defRPr/>
            </a:pPr>
            <a:r>
              <a:rPr lang="sk-SK" sz="2400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Recommendation</a:t>
            </a:r>
            <a:endParaRPr lang="en-US" sz="2400" b="0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-110" charset="0"/>
              <a:ea typeface="+mn-ea"/>
            </a:endParaRPr>
          </a:p>
        </p:txBody>
      </p:sp>
      <p:sp>
        <p:nvSpPr>
          <p:cNvPr id="15" name="TextBox 8"/>
          <p:cNvSpPr txBox="1">
            <a:spLocks noChangeArrowheads="1"/>
          </p:cNvSpPr>
          <p:nvPr/>
        </p:nvSpPr>
        <p:spPr bwMode="auto">
          <a:xfrm>
            <a:off x="0" y="6605588"/>
            <a:ext cx="9144000" cy="276225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>
                <a:solidFill>
                  <a:srgbClr val="FFFFFF"/>
                </a:solidFill>
                <a:ea typeface="ＭＳ Ｐゴシック" charset="-128"/>
              </a:rPr>
              <a:t>Juraj Kolarovic, INTOSAI Working Group on Key National Indicators, Sofia, March ,24-26, 2015</a:t>
            </a:r>
            <a:endParaRPr lang="en-US" sz="1200" b="0">
              <a:solidFill>
                <a:srgbClr val="FFFFFF"/>
              </a:solidFill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99">
              <a:srgbClr val="0000FF"/>
            </a:gs>
            <a:gs pos="100000">
              <a:schemeClr val="accent4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 bwMode="auto">
          <a:xfrm>
            <a:off x="215900" y="950362"/>
            <a:ext cx="388938" cy="2497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sk-SK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III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215900" y="583131"/>
            <a:ext cx="388938" cy="2497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sk-SK" sz="1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II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215900" y="215900"/>
            <a:ext cx="388938" cy="2497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sk-SK" sz="1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</a:t>
            </a:r>
          </a:p>
        </p:txBody>
      </p:sp>
      <p:pic>
        <p:nvPicPr>
          <p:cNvPr id="110605" name="Picture 19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0609" name="Picture 10" descr="AA022774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4143380"/>
            <a:ext cx="2054225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6"/>
          <p:cNvSpPr txBox="1"/>
          <p:nvPr/>
        </p:nvSpPr>
        <p:spPr>
          <a:xfrm>
            <a:off x="857250" y="214313"/>
            <a:ext cx="683895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2400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Conclusion</a:t>
            </a:r>
            <a:endParaRPr lang="sk-SK" sz="2400" b="0">
              <a:effectLst>
                <a:outerShdw blurRad="38100" dist="38100" dir="2700000" algn="tl">
                  <a:srgbClr val="000000"/>
                </a:outerShdw>
              </a:effectLst>
              <a:latin typeface="Arial" pitchFamily="-110" charset="0"/>
              <a:ea typeface="+mn-ea"/>
            </a:endParaRPr>
          </a:p>
        </p:txBody>
      </p:sp>
      <p:sp>
        <p:nvSpPr>
          <p:cNvPr id="16" name="TextBox 17"/>
          <p:cNvSpPr txBox="1">
            <a:spLocks noChangeArrowheads="1"/>
          </p:cNvSpPr>
          <p:nvPr/>
        </p:nvSpPr>
        <p:spPr bwMode="auto">
          <a:xfrm>
            <a:off x="1285852" y="2000240"/>
            <a:ext cx="6572296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/>
            <a:endParaRPr lang="sk-SK" sz="2800" smtClean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sk-SK" sz="400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Спасибо за ваше внимание</a:t>
            </a:r>
          </a:p>
          <a:p>
            <a:pPr algn="ctr"/>
            <a:endParaRPr lang="sk-SK" sz="2800" smtClean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sk-SK" sz="280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Thank </a:t>
            </a:r>
            <a:r>
              <a:rPr lang="sk-SK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for your attention </a:t>
            </a:r>
          </a:p>
          <a:p>
            <a:pPr algn="ctr"/>
            <a:r>
              <a:rPr lang="sk-SK" sz="28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sk-SK" sz="23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0" y="6605588"/>
            <a:ext cx="9144000" cy="276225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>
                <a:solidFill>
                  <a:srgbClr val="FFFFFF"/>
                </a:solidFill>
                <a:ea typeface="ＭＳ Ｐゴシック" charset="-128"/>
              </a:rPr>
              <a:t>Juraj Kolarovic, INTOSAI Working Group on Key National Indicators, Sofia, March ,24-26, 2015</a:t>
            </a:r>
            <a:endParaRPr lang="en-US" sz="1200" b="0">
              <a:solidFill>
                <a:srgbClr val="FFFFFF"/>
              </a:solidFill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100000">
              <a:srgbClr val="0000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15" name="Group 11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483" y="320400"/>
            <a:chExt cx="389467" cy="984167"/>
          </a:xfrm>
        </p:grpSpPr>
        <p:sp>
          <p:nvSpPr>
            <p:cNvPr id="15" name="Rounded Rectangle 14"/>
            <p:cNvSpPr/>
            <p:nvPr/>
          </p:nvSpPr>
          <p:spPr bwMode="auto">
            <a:xfrm>
              <a:off x="282483" y="10548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282483" y="6876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282483" y="320400"/>
              <a:ext cx="389467" cy="249767"/>
            </a:xfrm>
            <a:prstGeom prst="roundRect">
              <a:avLst/>
            </a:prstGeom>
            <a:solidFill>
              <a:schemeClr val="bg1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pic>
        <p:nvPicPr>
          <p:cNvPr id="64516" name="Picture 10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8"/>
          <p:cNvSpPr txBox="1">
            <a:spLocks noChangeArrowheads="1"/>
          </p:cNvSpPr>
          <p:nvPr/>
        </p:nvSpPr>
        <p:spPr bwMode="auto">
          <a:xfrm>
            <a:off x="0" y="6605588"/>
            <a:ext cx="9144000" cy="276225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>
                <a:solidFill>
                  <a:srgbClr val="FFFFFF"/>
                </a:solidFill>
                <a:ea typeface="ＭＳ Ｐゴシック" charset="-128"/>
              </a:rPr>
              <a:t>Juraj Kolarovic, INTOSAI Working Group on Key National Indicators, Sofia, March ,24-26, 2015</a:t>
            </a:r>
            <a:endParaRPr lang="en-US" sz="1200" b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9" name="TextBox 16"/>
          <p:cNvSpPr txBox="1"/>
          <p:nvPr/>
        </p:nvSpPr>
        <p:spPr>
          <a:xfrm>
            <a:off x="1000125" y="214313"/>
            <a:ext cx="6696075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Development </a:t>
            </a:r>
            <a:r>
              <a:rPr lang="sk-SK" sz="2400" b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and use of KNIs </a:t>
            </a:r>
          </a:p>
          <a:p>
            <a:pPr algn="ctr">
              <a:defRPr/>
            </a:pPr>
            <a:r>
              <a:rPr lang="sk-SK" sz="2400" b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in SAO of Slovakia</a:t>
            </a:r>
            <a:endParaRPr lang="en-US" sz="2400" b="0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-110" charset="0"/>
              <a:ea typeface="+mn-ea"/>
            </a:endParaRPr>
          </a:p>
        </p:txBody>
      </p:sp>
      <p:sp>
        <p:nvSpPr>
          <p:cNvPr id="20" name="TextBox 5"/>
          <p:cNvSpPr txBox="1"/>
          <p:nvPr/>
        </p:nvSpPr>
        <p:spPr>
          <a:xfrm>
            <a:off x="0" y="1214438"/>
            <a:ext cx="91440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What are the major c</a:t>
            </a: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ontributin</a:t>
            </a:r>
            <a:r>
              <a:rPr lang="sk-SK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g</a:t>
            </a: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 </a:t>
            </a:r>
            <a:r>
              <a:rPr lang="sk-SK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factors?</a:t>
            </a:r>
            <a:endParaRPr lang="en-US" sz="2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-110" charset="0"/>
              <a:ea typeface="+mn-ea"/>
            </a:endParaRPr>
          </a:p>
        </p:txBody>
      </p:sp>
      <p:sp>
        <p:nvSpPr>
          <p:cNvPr id="24" name="Šípka ohnutá nahor 23"/>
          <p:cNvSpPr/>
          <p:nvPr/>
        </p:nvSpPr>
        <p:spPr bwMode="auto">
          <a:xfrm rot="10800000">
            <a:off x="1928813" y="2571750"/>
            <a:ext cx="2071687" cy="714375"/>
          </a:xfrm>
          <a:prstGeom prst="bentUpArrow">
            <a:avLst>
              <a:gd name="adj1" fmla="val 22556"/>
              <a:gd name="adj2" fmla="val 32130"/>
              <a:gd name="adj3" fmla="val 32950"/>
            </a:avLst>
          </a:prstGeom>
          <a:solidFill>
            <a:srgbClr val="DAEDE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endParaRPr lang="sk-SK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Šípka ohnutá nahor 24"/>
          <p:cNvSpPr/>
          <p:nvPr/>
        </p:nvSpPr>
        <p:spPr bwMode="auto">
          <a:xfrm flipV="1">
            <a:off x="5214938" y="2571750"/>
            <a:ext cx="2071687" cy="714375"/>
          </a:xfrm>
          <a:prstGeom prst="bentUpArrow">
            <a:avLst>
              <a:gd name="adj1" fmla="val 22613"/>
              <a:gd name="adj2" fmla="val 32130"/>
              <a:gd name="adj3" fmla="val 36715"/>
            </a:avLst>
          </a:prstGeom>
          <a:solidFill>
            <a:srgbClr val="DAEDE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endParaRPr lang="sk-SK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Šípka doľava 28"/>
          <p:cNvSpPr/>
          <p:nvPr/>
        </p:nvSpPr>
        <p:spPr>
          <a:xfrm rot="12820869">
            <a:off x="2076450" y="4335463"/>
            <a:ext cx="1597025" cy="501650"/>
          </a:xfrm>
          <a:prstGeom prst="leftArrow">
            <a:avLst>
              <a:gd name="adj1" fmla="val 40607"/>
              <a:gd name="adj2" fmla="val 50000"/>
            </a:avLst>
          </a:prstGeom>
          <a:solidFill>
            <a:srgbClr val="DAEDEF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0" name="Šípka doľava 29"/>
          <p:cNvSpPr/>
          <p:nvPr/>
        </p:nvSpPr>
        <p:spPr>
          <a:xfrm rot="16200000">
            <a:off x="3829051" y="3814762"/>
            <a:ext cx="1428750" cy="371475"/>
          </a:xfrm>
          <a:prstGeom prst="leftArrow">
            <a:avLst>
              <a:gd name="adj1" fmla="val 67464"/>
              <a:gd name="adj2" fmla="val 57464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31" name="Skupina 52"/>
          <p:cNvGrpSpPr>
            <a:grpSpLocks/>
          </p:cNvGrpSpPr>
          <p:nvPr/>
        </p:nvGrpSpPr>
        <p:grpSpPr bwMode="auto">
          <a:xfrm>
            <a:off x="3714750" y="2071688"/>
            <a:ext cx="1785938" cy="1204912"/>
            <a:chOff x="3351033" y="814"/>
            <a:chExt cx="1237450" cy="989960"/>
          </a:xfrm>
        </p:grpSpPr>
        <p:sp>
          <p:nvSpPr>
            <p:cNvPr id="32" name="Zaoblený obdĺžnik 31"/>
            <p:cNvSpPr/>
            <p:nvPr/>
          </p:nvSpPr>
          <p:spPr>
            <a:xfrm>
              <a:off x="3351033" y="814"/>
              <a:ext cx="1237450" cy="989960"/>
            </a:xfrm>
            <a:prstGeom prst="roundRect">
              <a:avLst>
                <a:gd name="adj" fmla="val 10000"/>
              </a:avLst>
            </a:prstGeom>
            <a:gradFill rotWithShape="0">
              <a:gsLst>
                <a:gs pos="0">
                  <a:srgbClr val="0033CC"/>
                </a:gs>
                <a:gs pos="50000">
                  <a:srgbClr val="0033CC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Zaoblený obdĺžnik 4"/>
            <p:cNvSpPr/>
            <p:nvPr/>
          </p:nvSpPr>
          <p:spPr>
            <a:xfrm>
              <a:off x="3379632" y="29509"/>
              <a:ext cx="1180252" cy="9325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8100" tIns="38100" rIns="38100" bIns="381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sk-SK"/>
                <a:t>SAO</a:t>
              </a:r>
            </a:p>
          </p:txBody>
        </p:sp>
      </p:grpSp>
      <p:sp>
        <p:nvSpPr>
          <p:cNvPr id="34" name="Šípka doľava 33"/>
          <p:cNvSpPr/>
          <p:nvPr/>
        </p:nvSpPr>
        <p:spPr>
          <a:xfrm rot="19686189">
            <a:off x="5448300" y="4368800"/>
            <a:ext cx="1722438" cy="501650"/>
          </a:xfrm>
          <a:prstGeom prst="leftArrow">
            <a:avLst>
              <a:gd name="adj1" fmla="val 40607"/>
              <a:gd name="adj2" fmla="val 50000"/>
            </a:avLst>
          </a:prstGeom>
          <a:solidFill>
            <a:srgbClr val="DAEDEF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35" name="Skupina 41"/>
          <p:cNvGrpSpPr>
            <a:grpSpLocks/>
          </p:cNvGrpSpPr>
          <p:nvPr/>
        </p:nvGrpSpPr>
        <p:grpSpPr bwMode="auto">
          <a:xfrm>
            <a:off x="428625" y="3357563"/>
            <a:ext cx="3357563" cy="895350"/>
            <a:chOff x="1062788" y="1133275"/>
            <a:chExt cx="1471954" cy="895894"/>
          </a:xfrm>
        </p:grpSpPr>
        <p:sp>
          <p:nvSpPr>
            <p:cNvPr id="36" name="Zaoblený obdĺžnik 35"/>
            <p:cNvSpPr/>
            <p:nvPr/>
          </p:nvSpPr>
          <p:spPr>
            <a:xfrm>
              <a:off x="1062788" y="1133275"/>
              <a:ext cx="1471954" cy="895894"/>
            </a:xfrm>
            <a:prstGeom prst="roundRect">
              <a:avLst>
                <a:gd name="adj" fmla="val 10000"/>
              </a:avLst>
            </a:prstGeom>
            <a:gradFill rotWithShape="0">
              <a:gsLst>
                <a:gs pos="0">
                  <a:srgbClr val="0033CC"/>
                </a:gs>
                <a:gs pos="50000">
                  <a:srgbClr val="0033CC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Zaoblený obdĺžnik 4"/>
            <p:cNvSpPr/>
            <p:nvPr/>
          </p:nvSpPr>
          <p:spPr>
            <a:xfrm>
              <a:off x="1125424" y="1133275"/>
              <a:ext cx="1382871" cy="8577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8100" tIns="38100" rIns="38100" bIns="381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sk-SK"/>
            </a:p>
            <a:p>
              <a:pPr algn="ctr" defTabSz="889000">
                <a:lnSpc>
                  <a:spcPts val="2000"/>
                </a:lnSpc>
                <a:spcAft>
                  <a:spcPct val="35000"/>
                </a:spcAft>
                <a:defRPr/>
              </a:pPr>
              <a:r>
                <a:rPr lang="sk-SK"/>
                <a:t>Opinion on the proposal</a:t>
              </a:r>
            </a:p>
            <a:p>
              <a:pPr algn="ctr" defTabSz="889000">
                <a:lnSpc>
                  <a:spcPts val="2000"/>
                </a:lnSpc>
                <a:spcAft>
                  <a:spcPct val="35000"/>
                </a:spcAft>
                <a:defRPr/>
              </a:pPr>
              <a:r>
                <a:rPr lang="sk-SK"/>
                <a:t>for state budget</a:t>
              </a:r>
            </a:p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sk-SK"/>
            </a:p>
          </p:txBody>
        </p:sp>
      </p:grpSp>
      <p:grpSp>
        <p:nvGrpSpPr>
          <p:cNvPr id="38" name="Skupina 56"/>
          <p:cNvGrpSpPr>
            <a:grpSpLocks/>
          </p:cNvGrpSpPr>
          <p:nvPr/>
        </p:nvGrpSpPr>
        <p:grpSpPr bwMode="auto">
          <a:xfrm>
            <a:off x="5429250" y="3357563"/>
            <a:ext cx="3357563" cy="895350"/>
            <a:chOff x="1062788" y="1133275"/>
            <a:chExt cx="1471954" cy="895894"/>
          </a:xfrm>
        </p:grpSpPr>
        <p:sp>
          <p:nvSpPr>
            <p:cNvPr id="39" name="Zaoblený obdĺžnik 38"/>
            <p:cNvSpPr/>
            <p:nvPr/>
          </p:nvSpPr>
          <p:spPr>
            <a:xfrm>
              <a:off x="1062788" y="1133275"/>
              <a:ext cx="1471954" cy="895894"/>
            </a:xfrm>
            <a:prstGeom prst="roundRect">
              <a:avLst>
                <a:gd name="adj" fmla="val 10000"/>
              </a:avLst>
            </a:prstGeom>
            <a:gradFill rotWithShape="0">
              <a:gsLst>
                <a:gs pos="0">
                  <a:srgbClr val="0033CC"/>
                </a:gs>
                <a:gs pos="50000">
                  <a:srgbClr val="0033CC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Zaoblený obdĺžnik 4"/>
            <p:cNvSpPr/>
            <p:nvPr/>
          </p:nvSpPr>
          <p:spPr>
            <a:xfrm>
              <a:off x="1125424" y="1133275"/>
              <a:ext cx="1382871" cy="8577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8100" tIns="38100" rIns="38100" bIns="381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sk-SK"/>
            </a:p>
            <a:p>
              <a:pPr algn="ctr" defTabSz="889000">
                <a:lnSpc>
                  <a:spcPts val="2000"/>
                </a:lnSpc>
                <a:spcAft>
                  <a:spcPct val="35000"/>
                </a:spcAft>
                <a:defRPr/>
              </a:pPr>
              <a:r>
                <a:rPr lang="sk-SK"/>
                <a:t>Opinion on the proposal</a:t>
              </a:r>
            </a:p>
            <a:p>
              <a:pPr algn="ctr" defTabSz="889000">
                <a:lnSpc>
                  <a:spcPts val="2000"/>
                </a:lnSpc>
                <a:spcAft>
                  <a:spcPct val="35000"/>
                </a:spcAft>
                <a:defRPr/>
              </a:pPr>
              <a:r>
                <a:rPr lang="sk-SK"/>
                <a:t>for final state account</a:t>
              </a:r>
            </a:p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sk-SK"/>
            </a:p>
          </p:txBody>
        </p:sp>
      </p:grpSp>
      <p:grpSp>
        <p:nvGrpSpPr>
          <p:cNvPr id="41" name="Skupina 45"/>
          <p:cNvGrpSpPr>
            <a:grpSpLocks/>
          </p:cNvGrpSpPr>
          <p:nvPr/>
        </p:nvGrpSpPr>
        <p:grpSpPr bwMode="auto">
          <a:xfrm>
            <a:off x="3357563" y="4714875"/>
            <a:ext cx="2357437" cy="1571625"/>
            <a:chOff x="3163846" y="1554126"/>
            <a:chExt cx="1611824" cy="1302579"/>
          </a:xfrm>
        </p:grpSpPr>
        <p:sp>
          <p:nvSpPr>
            <p:cNvPr id="42" name="Ovál 41"/>
            <p:cNvSpPr/>
            <p:nvPr/>
          </p:nvSpPr>
          <p:spPr>
            <a:xfrm>
              <a:off x="3163846" y="1554126"/>
              <a:ext cx="1611824" cy="1302579"/>
            </a:xfrm>
            <a:prstGeom prst="ellipse">
              <a:avLst/>
            </a:prstGeom>
            <a:gradFill rotWithShape="0">
              <a:gsLst>
                <a:gs pos="0">
                  <a:srgbClr val="0033CC"/>
                </a:gs>
                <a:gs pos="50000">
                  <a:srgbClr val="0033CC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Ovál 4"/>
            <p:cNvSpPr/>
            <p:nvPr/>
          </p:nvSpPr>
          <p:spPr>
            <a:xfrm>
              <a:off x="3399378" y="1744908"/>
              <a:ext cx="1140760" cy="9210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700" tIns="12700" rIns="12700" bIns="12700" spcCol="1270" anchor="ctr"/>
            <a:lstStyle/>
            <a:p>
              <a:pPr algn="ctr" defTabSz="889000">
                <a:lnSpc>
                  <a:spcPts val="2000"/>
                </a:lnSpc>
                <a:spcAft>
                  <a:spcPct val="35000"/>
                </a:spcAft>
                <a:defRPr/>
              </a:pPr>
              <a:r>
                <a:rPr lang="sk-SK"/>
                <a:t>Performance</a:t>
              </a:r>
            </a:p>
            <a:p>
              <a:pPr algn="ctr" defTabSz="889000">
                <a:lnSpc>
                  <a:spcPts val="2000"/>
                </a:lnSpc>
                <a:spcAft>
                  <a:spcPct val="35000"/>
                </a:spcAft>
                <a:defRPr/>
              </a:pPr>
              <a:r>
                <a:rPr lang="sk-SK"/>
                <a:t>audit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100000">
              <a:srgbClr val="0000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76375" y="304800"/>
            <a:ext cx="6207125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sk-SK" sz="2400" b="0">
                <a:effectLst>
                  <a:outerShdw blurRad="38100" dist="38100" dir="2700000" algn="tl">
                    <a:srgbClr val="808080"/>
                  </a:outerShdw>
                </a:effectLst>
                <a:latin typeface="Arial" charset="0"/>
              </a:rPr>
              <a:t>NATIONAL EXPERIENCE IN THE FIELD </a:t>
            </a:r>
          </a:p>
          <a:p>
            <a:pPr algn="ctr">
              <a:defRPr/>
            </a:pPr>
            <a:r>
              <a:rPr lang="sk-SK" sz="2400" b="0">
                <a:effectLst>
                  <a:outerShdw blurRad="38100" dist="38100" dir="2700000" algn="tl">
                    <a:srgbClr val="808080"/>
                  </a:outerShdw>
                </a:effectLst>
                <a:latin typeface="Arial" charset="0"/>
              </a:rPr>
              <a:t>OF THE DEVELOPMENT AND USE KNIs   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483" y="320400"/>
            <a:chExt cx="389467" cy="984167"/>
          </a:xfrm>
        </p:grpSpPr>
        <p:sp>
          <p:nvSpPr>
            <p:cNvPr id="15" name="Rounded Rectangle 14"/>
            <p:cNvSpPr/>
            <p:nvPr/>
          </p:nvSpPr>
          <p:spPr bwMode="auto">
            <a:xfrm>
              <a:off x="282483" y="10548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282483" y="687600"/>
              <a:ext cx="389467" cy="249767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282483" y="320400"/>
              <a:ext cx="389467" cy="249767"/>
            </a:xfrm>
            <a:prstGeom prst="roundRect">
              <a:avLst/>
            </a:prstGeom>
            <a:solidFill>
              <a:schemeClr val="bg1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pic>
        <p:nvPicPr>
          <p:cNvPr id="64516" name="Picture 10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8"/>
          <p:cNvSpPr txBox="1">
            <a:spLocks noChangeArrowheads="1"/>
          </p:cNvSpPr>
          <p:nvPr/>
        </p:nvSpPr>
        <p:spPr bwMode="auto">
          <a:xfrm>
            <a:off x="0" y="6605588"/>
            <a:ext cx="9144000" cy="276225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>
                <a:solidFill>
                  <a:srgbClr val="FFFFFF"/>
                </a:solidFill>
                <a:ea typeface="ＭＳ Ｐゴシック" charset="-128"/>
              </a:rPr>
              <a:t>Juraj Kolarovic, INTOSAI Working Group on Key National Indicators, Sofia, March ,24-26, 2015</a:t>
            </a:r>
            <a:endParaRPr lang="en-US" sz="1200" b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2" name="Rounded Rectangle 6"/>
          <p:cNvSpPr/>
          <p:nvPr/>
        </p:nvSpPr>
        <p:spPr bwMode="auto">
          <a:xfrm>
            <a:off x="357158" y="1643050"/>
            <a:ext cx="3733200" cy="1981200"/>
          </a:xfrm>
          <a:prstGeom prst="roundRect">
            <a:avLst>
              <a:gd name="adj" fmla="val 7334"/>
            </a:avLst>
          </a:prstGeom>
          <a:gradFill flip="none" rotWithShape="1">
            <a:gsLst>
              <a:gs pos="0">
                <a:schemeClr val="tx1"/>
              </a:gs>
              <a:gs pos="100000">
                <a:srgbClr val="00B050"/>
              </a:gs>
            </a:gsLst>
            <a:lin ang="16200000" scaled="1"/>
            <a:tileRect/>
          </a:gradFill>
          <a:ln w="9525" cap="flat" cmpd="sng" algn="ctr">
            <a:gradFill flip="none" rotWithShape="1">
              <a:gsLst>
                <a:gs pos="0">
                  <a:srgbClr val="008000"/>
                </a:gs>
                <a:gs pos="100000">
                  <a:srgbClr val="003300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isometricOffAxis1Right">
              <a:rot lat="1080000" lon="20040000" rev="0"/>
            </a:camera>
            <a:lightRig rig="threePt" dir="t"/>
          </a:scene3d>
        </p:spPr>
        <p:txBody>
          <a:bodyPr wrap="none" lIns="72000" tIns="0" rIns="0" bIns="0"/>
          <a:lstStyle/>
          <a:p>
            <a:pPr>
              <a:spcAft>
                <a:spcPts val="600"/>
              </a:spcAft>
              <a:defRPr/>
            </a:pPr>
            <a:r>
              <a:rPr lang="sk-SK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</a:rPr>
              <a:t>Vision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</a:endParaRPr>
          </a:p>
          <a:p>
            <a:pPr>
              <a:spcAft>
                <a:spcPts val="600"/>
              </a:spcAft>
              <a:defRPr/>
            </a:pPr>
            <a:r>
              <a:rPr lang="sk-SK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</a:rPr>
              <a:t>To facilitate an economical,</a:t>
            </a:r>
          </a:p>
          <a:p>
            <a:pPr>
              <a:spcAft>
                <a:spcPts val="600"/>
              </a:spcAft>
              <a:defRPr/>
            </a:pPr>
            <a:r>
              <a:rPr lang="sk-SK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</a:rPr>
              <a:t>efficient and effective use</a:t>
            </a:r>
          </a:p>
          <a:p>
            <a:pPr>
              <a:spcAft>
                <a:spcPts val="600"/>
              </a:spcAft>
              <a:defRPr/>
            </a:pPr>
            <a:r>
              <a:rPr lang="sk-SK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</a:rPr>
              <a:t>of public funds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</a:endParaRPr>
          </a:p>
          <a:p>
            <a:pPr>
              <a:defRPr/>
            </a:pPr>
            <a:endParaRPr lang="en-US" sz="2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</a:endParaRPr>
          </a:p>
        </p:txBody>
      </p:sp>
      <p:sp>
        <p:nvSpPr>
          <p:cNvPr id="14" name="Rounded Rectangle 8"/>
          <p:cNvSpPr/>
          <p:nvPr/>
        </p:nvSpPr>
        <p:spPr bwMode="auto">
          <a:xfrm>
            <a:off x="2285984" y="3143248"/>
            <a:ext cx="3733200" cy="1752600"/>
          </a:xfrm>
          <a:prstGeom prst="roundRect">
            <a:avLst>
              <a:gd name="adj" fmla="val 6250"/>
            </a:avLst>
          </a:prstGeom>
          <a:gradFill flip="none" rotWithShape="1">
            <a:gsLst>
              <a:gs pos="0">
                <a:schemeClr val="accent4"/>
              </a:gs>
              <a:gs pos="100000">
                <a:srgbClr val="0000FF"/>
              </a:gs>
            </a:gsLst>
            <a:lin ang="16200000" scaled="0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isometricOffAxis1Right">
              <a:rot lat="1080000" lon="20040000" rev="0"/>
            </a:camera>
            <a:lightRig rig="threePt" dir="t"/>
          </a:scene3d>
        </p:spPr>
        <p:txBody>
          <a:bodyPr wrap="none" lIns="72000" tIns="0" rIns="0" bIns="0"/>
          <a:lstStyle/>
          <a:p>
            <a:pPr>
              <a:defRPr/>
            </a:pP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</a:rPr>
              <a:t>II</a:t>
            </a:r>
            <a:r>
              <a:rPr lang="en-US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</a:rPr>
              <a:t>. </a:t>
            </a:r>
            <a:r>
              <a:rPr lang="sk-SK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</a:rPr>
              <a:t>Practical examples</a:t>
            </a:r>
            <a:endParaRPr lang="en-US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</a:endParaRPr>
          </a:p>
          <a:p>
            <a:pPr indent="263525">
              <a:defRPr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Selected areas of </a:t>
            </a:r>
          </a:p>
          <a:p>
            <a:pPr indent="263525">
              <a:defRPr/>
            </a:pPr>
            <a:r>
              <a:rPr lang="sk-SK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KNIs aplication  </a:t>
            </a:r>
          </a:p>
          <a:p>
            <a:pPr marL="360363">
              <a:buFont typeface="Arial" pitchFamily="34" charset="0"/>
              <a:buChar char="•"/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</a:endParaRPr>
          </a:p>
          <a:p>
            <a:pPr algn="ctr">
              <a:spcBef>
                <a:spcPts val="600"/>
              </a:spcBef>
              <a:spcAft>
                <a:spcPts val="1800"/>
              </a:spcAft>
              <a:defRPr/>
            </a:pPr>
            <a:endParaRPr lang="en-US" sz="2400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</a:endParaRPr>
          </a:p>
          <a:p>
            <a:pPr algn="ctr">
              <a:defRPr/>
            </a:pPr>
            <a:endParaRPr lang="en-US" sz="2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</a:endParaRPr>
          </a:p>
        </p:txBody>
      </p:sp>
      <p:sp>
        <p:nvSpPr>
          <p:cNvPr id="18" name="Rounded Rectangle 9"/>
          <p:cNvSpPr/>
          <p:nvPr/>
        </p:nvSpPr>
        <p:spPr bwMode="auto">
          <a:xfrm>
            <a:off x="4286248" y="4143380"/>
            <a:ext cx="3733800" cy="1981200"/>
          </a:xfrm>
          <a:prstGeom prst="roundRect">
            <a:avLst>
              <a:gd name="adj" fmla="val 4960"/>
            </a:avLst>
          </a:prstGeom>
          <a:gradFill flip="none" rotWithShape="1">
            <a:gsLst>
              <a:gs pos="0">
                <a:srgbClr val="0000FF"/>
              </a:gs>
              <a:gs pos="100000">
                <a:schemeClr val="accent4"/>
              </a:gs>
            </a:gsLst>
            <a:lin ang="5400000" scaled="0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scene3d>
            <a:camera prst="isometricOffAxis1Right">
              <a:rot lat="1080000" lon="20040000" rev="0"/>
            </a:camera>
            <a:lightRig rig="threePt" dir="t"/>
          </a:scene3d>
        </p:spPr>
        <p:txBody>
          <a:bodyPr wrap="none" lIns="72000" tIns="0" rIns="0" bIns="0"/>
          <a:lstStyle/>
          <a:p>
            <a:pPr>
              <a:defRPr/>
            </a:pPr>
            <a:r>
              <a:rPr lang="en-US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</a:rPr>
              <a:t>III. Conclusion</a:t>
            </a:r>
          </a:p>
          <a:p>
            <a:pPr algn="r">
              <a:defRPr/>
            </a:pPr>
            <a:endParaRPr lang="en-US" sz="800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</a:endParaRPr>
          </a:p>
          <a:p>
            <a:pPr algn="r">
              <a:defRPr/>
            </a:pPr>
            <a:endParaRPr lang="en-US" sz="2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FF"/>
            </a:gs>
            <a:gs pos="99000">
              <a:schemeClr val="accent4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>
            <a:spLocks noChangeArrowheads="1"/>
          </p:cNvSpPr>
          <p:nvPr/>
        </p:nvSpPr>
        <p:spPr bwMode="auto">
          <a:xfrm>
            <a:off x="285750" y="1500188"/>
            <a:ext cx="8572500" cy="4857750"/>
          </a:xfrm>
          <a:prstGeom prst="roundRect">
            <a:avLst>
              <a:gd name="adj" fmla="val 4602"/>
            </a:avLst>
          </a:prstGeom>
          <a:gradFill rotWithShape="1">
            <a:gsLst>
              <a:gs pos="0">
                <a:srgbClr val="0000FF"/>
              </a:gs>
              <a:gs pos="100000">
                <a:srgbClr val="000000"/>
              </a:gs>
            </a:gsLst>
            <a:lin ang="5400000"/>
          </a:gradFill>
          <a:ln w="9525">
            <a:noFill/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0" bIns="0"/>
          <a:lstStyle/>
          <a:p>
            <a:pPr>
              <a:defRPr/>
            </a:pP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 </a:t>
            </a:r>
          </a:p>
        </p:txBody>
      </p:sp>
      <p:sp>
        <p:nvSpPr>
          <p:cNvPr id="37" name="Rounded Rectangle 36"/>
          <p:cNvSpPr>
            <a:spLocks noChangeArrowheads="1"/>
          </p:cNvSpPr>
          <p:nvPr/>
        </p:nvSpPr>
        <p:spPr bwMode="auto">
          <a:xfrm>
            <a:off x="685800" y="2643182"/>
            <a:ext cx="7772400" cy="3357568"/>
          </a:xfrm>
          <a:prstGeom prst="roundRect">
            <a:avLst>
              <a:gd name="adj" fmla="val 5727"/>
            </a:avLst>
          </a:prstGeo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5400000"/>
          </a:gradFill>
          <a:ln w="9525">
            <a:noFill/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0" bIns="0"/>
          <a:lstStyle/>
          <a:p>
            <a:pPr marL="514350" indent="-514350">
              <a:lnSpc>
                <a:spcPct val="200000"/>
              </a:lnSpc>
              <a:spcAft>
                <a:spcPts val="600"/>
              </a:spcAft>
              <a:defRPr/>
            </a:pPr>
            <a:r>
              <a:rPr lang="sk-SK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Use appraisal circuits to evaluate the budget year</a:t>
            </a:r>
          </a:p>
          <a:p>
            <a:pPr marL="514350" indent="-514350">
              <a:lnSpc>
                <a:spcPct val="200000"/>
              </a:lnSpc>
              <a:spcAft>
                <a:spcPts val="600"/>
              </a:spcAft>
              <a:buFont typeface="Arial" charset="0"/>
              <a:buAutoNum type="arabicPeriod"/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Macroeconomic </a:t>
            </a:r>
            <a:r>
              <a:rPr lang="sk-SK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development</a:t>
            </a:r>
            <a:endParaRPr lang="en-US" b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514350" indent="-514350">
              <a:lnSpc>
                <a:spcPct val="200000"/>
              </a:lnSpc>
              <a:spcAft>
                <a:spcPts val="600"/>
              </a:spcAft>
              <a:buFont typeface="Arial" charset="0"/>
              <a:buAutoNum type="arabicPeriod"/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General </a:t>
            </a:r>
            <a:r>
              <a:rPr lang="sk-SK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</a:t>
            </a: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ov</a:t>
            </a:r>
            <a:r>
              <a:rPr lang="sk-SK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ernment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sk-SK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</a:t>
            </a: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udget 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base framework</a:t>
            </a:r>
          </a:p>
          <a:p>
            <a:pPr marL="514350" indent="-514350">
              <a:lnSpc>
                <a:spcPct val="200000"/>
              </a:lnSpc>
              <a:spcAft>
                <a:spcPts val="600"/>
              </a:spcAft>
              <a:buFont typeface="Arial" charset="0"/>
              <a:buAutoNum type="arabicPeriod"/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State budget</a:t>
            </a:r>
            <a:r>
              <a:rPr lang="sk-SK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or final state account</a:t>
            </a:r>
          </a:p>
          <a:p>
            <a:pPr marL="514350" indent="-514350">
              <a:lnSpc>
                <a:spcPct val="200000"/>
              </a:lnSpc>
              <a:spcAft>
                <a:spcPts val="600"/>
              </a:spcAft>
              <a:buFont typeface="Arial" charset="0"/>
              <a:buAutoNum type="arabicPeriod"/>
              <a:defRPr/>
            </a:pPr>
            <a:r>
              <a:rPr lang="sk-SK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Summary budget of other general government entities</a:t>
            </a:r>
          </a:p>
          <a:p>
            <a:pPr marL="514350" indent="-514350">
              <a:lnSpc>
                <a:spcPct val="150000"/>
              </a:lnSpc>
              <a:spcAft>
                <a:spcPts val="600"/>
              </a:spcAft>
              <a:buFont typeface="Arial" charset="0"/>
              <a:buAutoNum type="arabicPeriod"/>
              <a:defRPr/>
            </a:pPr>
            <a:endParaRPr lang="sk-SK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514350" indent="-514350">
              <a:buFont typeface="Arial" charset="0"/>
              <a:buAutoNum type="arabicPeriod"/>
              <a:defRPr/>
            </a:pPr>
            <a:endParaRPr lang="en-US" sz="2400" b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1202" y="1571612"/>
            <a:ext cx="794159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sk-SK" sz="24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The opinions on proposals </a:t>
            </a:r>
          </a:p>
          <a:p>
            <a:pPr algn="ctr">
              <a:defRPr/>
            </a:pPr>
            <a:r>
              <a:rPr lang="sk-SK" sz="24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for state budget and final state account </a:t>
            </a: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-110" charset="0"/>
              <a:ea typeface="+mn-ea"/>
            </a:endParaRPr>
          </a:p>
        </p:txBody>
      </p:sp>
      <p:grpSp>
        <p:nvGrpSpPr>
          <p:cNvPr id="66565" name="Group 10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575" y="320675"/>
            <a:chExt cx="388938" cy="984250"/>
          </a:xfrm>
        </p:grpSpPr>
        <p:sp>
          <p:nvSpPr>
            <p:cNvPr id="12" name="Rounded Rectangle 11"/>
            <p:cNvSpPr/>
            <p:nvPr/>
          </p:nvSpPr>
          <p:spPr bwMode="auto">
            <a:xfrm>
              <a:off x="282575" y="1055137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282575" y="687906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282575" y="320675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pic>
        <p:nvPicPr>
          <p:cNvPr id="66566" name="Picture 1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8"/>
          <p:cNvSpPr txBox="1">
            <a:spLocks noChangeArrowheads="1"/>
          </p:cNvSpPr>
          <p:nvPr/>
        </p:nvSpPr>
        <p:spPr bwMode="auto">
          <a:xfrm>
            <a:off x="0" y="6605588"/>
            <a:ext cx="9144000" cy="276225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>
                <a:solidFill>
                  <a:srgbClr val="FFFFFF"/>
                </a:solidFill>
                <a:ea typeface="ＭＳ Ｐゴシック" charset="-128"/>
              </a:rPr>
              <a:t>Juraj Kolarovic, INTOSAI Working Group on Key National Indicators, Sofia, March ,24-26, 2015</a:t>
            </a:r>
            <a:endParaRPr lang="en-US" sz="1200" b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1000125" y="214313"/>
            <a:ext cx="6696075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2400" b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Practical </a:t>
            </a:r>
            <a:r>
              <a:rPr lang="sk-SK" sz="2400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examples</a:t>
            </a:r>
          </a:p>
          <a:p>
            <a:pPr algn="ctr">
              <a:defRPr/>
            </a:pPr>
            <a:r>
              <a:rPr lang="sk-SK" sz="2400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Areas of performance audit</a:t>
            </a:r>
            <a:endParaRPr lang="sk-SK" sz="2400" b="0">
              <a:effectLst>
                <a:outerShdw blurRad="38100" dist="38100" dir="2700000" algn="tl">
                  <a:srgbClr val="000000"/>
                </a:outerShdw>
              </a:effectLst>
              <a:latin typeface="Arial" pitchFamily="-110" charset="0"/>
              <a:ea typeface="+mn-ea"/>
            </a:endParaRPr>
          </a:p>
          <a:p>
            <a:pPr algn="ctr">
              <a:defRPr/>
            </a:pPr>
            <a:r>
              <a:rPr lang="sk-SK" sz="2400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 </a:t>
            </a:r>
            <a:endParaRPr lang="en-US" sz="2400" b="0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-110" charset="0"/>
              <a:ea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FF"/>
            </a:gs>
            <a:gs pos="100000">
              <a:schemeClr val="accent4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>
            <a:spLocks noChangeArrowheads="1"/>
          </p:cNvSpPr>
          <p:nvPr/>
        </p:nvSpPr>
        <p:spPr bwMode="auto">
          <a:xfrm>
            <a:off x="571500" y="1447800"/>
            <a:ext cx="8001000" cy="4981575"/>
          </a:xfrm>
          <a:prstGeom prst="roundRect">
            <a:avLst>
              <a:gd name="adj" fmla="val 6296"/>
            </a:avLst>
          </a:prstGeom>
          <a:gradFill rotWithShape="1">
            <a:gsLst>
              <a:gs pos="0">
                <a:srgbClr val="66FFCC"/>
              </a:gs>
              <a:gs pos="3000">
                <a:srgbClr val="66FFCC"/>
              </a:gs>
              <a:gs pos="9000">
                <a:srgbClr val="F2F2F2"/>
              </a:gs>
              <a:gs pos="19000">
                <a:srgbClr val="33CC00"/>
              </a:gs>
              <a:gs pos="30000">
                <a:srgbClr val="0000FF"/>
              </a:gs>
              <a:gs pos="42000">
                <a:srgbClr val="FFFFCC"/>
              </a:gs>
              <a:gs pos="48000">
                <a:srgbClr val="D9D9D9"/>
              </a:gs>
              <a:gs pos="77000">
                <a:srgbClr val="0000CC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A6A6A6"/>
            </a:solidFill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0" bIns="0"/>
          <a:lstStyle/>
          <a:p>
            <a:pPr>
              <a:defRPr/>
            </a:pPr>
            <a:r>
              <a:rPr lang="en-US" sz="26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876300" y="2362200"/>
            <a:ext cx="3729037" cy="3738562"/>
          </a:xfrm>
          <a:prstGeom prst="roundRect">
            <a:avLst>
              <a:gd name="adj" fmla="val 10000"/>
            </a:avLst>
          </a:prstGeom>
          <a:solidFill>
            <a:srgbClr val="FFFF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wrap="none" lIns="108000" tIns="0" rIns="0" bIns="0"/>
          <a:lstStyle/>
          <a:p>
            <a:pPr>
              <a:defRPr/>
            </a:pPr>
            <a:r>
              <a:rPr lang="en-US" sz="26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1485900" y="3429000"/>
            <a:ext cx="3119437" cy="2519363"/>
          </a:xfrm>
          <a:prstGeom prst="roundRect">
            <a:avLst>
              <a:gd name="adj" fmla="val 10000"/>
            </a:avLst>
          </a:prstGeom>
          <a:gradFill flip="none" rotWithShape="1">
            <a:gsLst>
              <a:gs pos="0">
                <a:srgbClr val="3366FF"/>
              </a:gs>
              <a:gs pos="100000">
                <a:srgbClr val="000033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wrap="none" lIns="108000" tIns="0" rIns="0" bIns="0"/>
          <a:lstStyle/>
          <a:p>
            <a:pPr>
              <a:defRPr/>
            </a:pPr>
            <a:r>
              <a:rPr lang="en-US" sz="26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6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1866900" y="4648200"/>
            <a:ext cx="2743200" cy="990600"/>
          </a:xfrm>
          <a:prstGeom prst="roundRect">
            <a:avLst>
              <a:gd name="adj" fmla="val 10000"/>
            </a:avLst>
          </a:prstGeom>
          <a:gradFill flip="none" rotWithShape="1">
            <a:gsLst>
              <a:gs pos="0">
                <a:srgbClr val="99FF66"/>
              </a:gs>
              <a:gs pos="100000">
                <a:srgbClr val="008000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innerShdw blurRad="63500" dist="50800" dir="13500000">
              <a:srgbClr val="000000">
                <a:alpha val="50000"/>
              </a:srgbClr>
            </a:innerShdw>
          </a:effectLst>
        </p:spPr>
        <p:txBody>
          <a:bodyPr wrap="none" lIns="108000" tIns="0" rIns="0" bIns="0" anchor="ctr"/>
          <a:lstStyle/>
          <a:p>
            <a:pPr marL="514350" indent="-514350" algn="ctr">
              <a:defRPr/>
            </a:pPr>
            <a:r>
              <a:rPr lang="en-US" dirty="0">
                <a:ln>
                  <a:solidFill>
                    <a:schemeClr val="bg1"/>
                  </a:solidFill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Macroeconomic</a:t>
            </a:r>
          </a:p>
          <a:p>
            <a:pPr marL="514350" indent="-514350" algn="ctr">
              <a:defRPr/>
            </a:pPr>
            <a:r>
              <a:rPr lang="en-US" dirty="0">
                <a:ln>
                  <a:solidFill>
                    <a:schemeClr val="bg1"/>
                  </a:solidFill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development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524500" y="1600200"/>
            <a:ext cx="25908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k-SK" sz="2400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n-ea"/>
              </a:rPr>
              <a:t>SAO appraisal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85918" y="3714750"/>
            <a:ext cx="271464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n-ea"/>
              </a:rPr>
              <a:t>Impact of critical</a:t>
            </a:r>
          </a:p>
          <a:p>
            <a:pPr algn="ctr">
              <a:defRPr/>
            </a:pPr>
            <a:r>
              <a:rPr lang="en-US" dirty="0">
                <a:ln>
                  <a:solidFill>
                    <a:schemeClr val="bg1"/>
                  </a:solidFill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</a:rPr>
              <a:t>situations</a:t>
            </a:r>
            <a:r>
              <a:rPr lang="en-US" dirty="0"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n-ea"/>
              </a:rPr>
              <a:t> </a:t>
            </a: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 rot="-2673442">
            <a:off x="4999038" y="2446338"/>
            <a:ext cx="3352800" cy="3352800"/>
          </a:xfrm>
          <a:prstGeom prst="ellipse">
            <a:avLst/>
          </a:prstGeom>
          <a:gradFill rotWithShape="1">
            <a:gsLst>
              <a:gs pos="0">
                <a:srgbClr val="F2F2F2"/>
              </a:gs>
              <a:gs pos="5000">
                <a:srgbClr val="F2F2F2"/>
              </a:gs>
              <a:gs pos="27000">
                <a:srgbClr val="FFFFCC"/>
              </a:gs>
              <a:gs pos="59000">
                <a:srgbClr val="33CC00"/>
              </a:gs>
              <a:gs pos="85001">
                <a:srgbClr val="3366FF"/>
              </a:gs>
              <a:gs pos="95000">
                <a:srgbClr val="000033"/>
              </a:gs>
              <a:gs pos="100000">
                <a:srgbClr val="FFFFCC"/>
              </a:gs>
            </a:gsLst>
            <a:path path="rect">
              <a:fillToRect l="100000" t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0" tIns="0" rIns="0" bIns="0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00188" y="2571750"/>
            <a:ext cx="2293937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sk-SK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-110" charset="0"/>
                <a:ea typeface="+mn-ea"/>
              </a:rPr>
              <a:t>Eurostat &amp; OECD</a:t>
            </a:r>
          </a:p>
          <a:p>
            <a:pPr algn="ctr">
              <a:defRPr/>
            </a:pPr>
            <a:r>
              <a:rPr lang="sk-SK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-110" charset="0"/>
                <a:ea typeface="+mn-ea"/>
              </a:rPr>
              <a:t>forecasts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42266" y="3276600"/>
            <a:ext cx="2528256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sk-SK" sz="2400">
              <a:ln>
                <a:solidFill>
                  <a:schemeClr val="bg1"/>
                </a:solidFill>
              </a:ln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/>
                </a:outerShdw>
              </a:effectLst>
              <a:latin typeface="Arial" pitchFamily="-110" charset="0"/>
              <a:ea typeface="+mn-ea"/>
            </a:endParaRPr>
          </a:p>
          <a:p>
            <a:pPr algn="ctr">
              <a:defRPr/>
            </a:pPr>
            <a:r>
              <a:rPr lang="en-US" sz="2400">
                <a:ln>
                  <a:solidFill>
                    <a:schemeClr val="bg1"/>
                  </a:solidFill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Macroeconomic</a:t>
            </a:r>
          </a:p>
          <a:p>
            <a:pPr algn="ctr">
              <a:defRPr/>
            </a:pPr>
            <a:r>
              <a:rPr lang="sk-SK" sz="2400">
                <a:ln>
                  <a:solidFill>
                    <a:schemeClr val="bg1"/>
                  </a:solidFill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indicators</a:t>
            </a:r>
            <a:endParaRPr lang="en-US" sz="2400">
              <a:ln>
                <a:solidFill>
                  <a:schemeClr val="bg1"/>
                </a:solidFill>
              </a:ln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/>
                </a:outerShdw>
              </a:effectLst>
              <a:latin typeface="Arial" pitchFamily="-110" charset="0"/>
              <a:ea typeface="+mn-ea"/>
            </a:endParaRPr>
          </a:p>
          <a:p>
            <a:pPr algn="ctr">
              <a:defRPr/>
            </a:pPr>
            <a:r>
              <a:rPr lang="sk-SK" sz="2400" i="1">
                <a:ln>
                  <a:solidFill>
                    <a:schemeClr val="bg1"/>
                  </a:solidFill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 </a:t>
            </a:r>
            <a:endParaRPr lang="en-US" sz="2400" i="1">
              <a:ln>
                <a:solidFill>
                  <a:schemeClr val="bg1"/>
                </a:solidFill>
              </a:ln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/>
                </a:outerShdw>
              </a:effectLst>
              <a:latin typeface="Arial" pitchFamily="-110" charset="0"/>
              <a:ea typeface="+mn-e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57300" y="1600200"/>
            <a:ext cx="3276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k-SK" sz="2400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n-ea"/>
              </a:rPr>
              <a:t>Appraisal sources</a:t>
            </a:r>
          </a:p>
        </p:txBody>
      </p:sp>
      <p:grpSp>
        <p:nvGrpSpPr>
          <p:cNvPr id="68624" name="Group 10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575" y="320675"/>
            <a:chExt cx="388938" cy="984250"/>
          </a:xfrm>
        </p:grpSpPr>
        <p:sp>
          <p:nvSpPr>
            <p:cNvPr id="26" name="Rounded Rectangle 25"/>
            <p:cNvSpPr/>
            <p:nvPr/>
          </p:nvSpPr>
          <p:spPr bwMode="auto">
            <a:xfrm>
              <a:off x="282575" y="1055137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27" name="Rounded Rectangle 26"/>
            <p:cNvSpPr/>
            <p:nvPr/>
          </p:nvSpPr>
          <p:spPr bwMode="auto">
            <a:xfrm>
              <a:off x="282575" y="687906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28" name="Rounded Rectangle 27"/>
            <p:cNvSpPr/>
            <p:nvPr/>
          </p:nvSpPr>
          <p:spPr bwMode="auto">
            <a:xfrm>
              <a:off x="282575" y="320675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pic>
        <p:nvPicPr>
          <p:cNvPr id="68625" name="Picture 2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16"/>
          <p:cNvSpPr txBox="1"/>
          <p:nvPr/>
        </p:nvSpPr>
        <p:spPr>
          <a:xfrm>
            <a:off x="857250" y="214313"/>
            <a:ext cx="683895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2400" b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Practical examples</a:t>
            </a:r>
          </a:p>
          <a:p>
            <a:pPr algn="ctr">
              <a:defRPr/>
            </a:pPr>
            <a:r>
              <a:rPr lang="sk-SK" sz="2400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Macroeconomic Development 1/3</a:t>
            </a:r>
            <a:endParaRPr lang="en-US" sz="2400" b="0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-110" charset="0"/>
              <a:ea typeface="+mn-ea"/>
            </a:endParaRPr>
          </a:p>
        </p:txBody>
      </p:sp>
      <p:sp>
        <p:nvSpPr>
          <p:cNvPr id="25" name="TextBox 8"/>
          <p:cNvSpPr txBox="1">
            <a:spLocks noChangeArrowheads="1"/>
          </p:cNvSpPr>
          <p:nvPr/>
        </p:nvSpPr>
        <p:spPr bwMode="auto">
          <a:xfrm>
            <a:off x="0" y="6605588"/>
            <a:ext cx="9144000" cy="276225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>
                <a:solidFill>
                  <a:srgbClr val="FFFFFF"/>
                </a:solidFill>
                <a:ea typeface="ＭＳ Ｐゴシック" charset="-128"/>
              </a:rPr>
              <a:t>Juraj Kolarovic, INTOSAI Working Group on Key National Indicators, Sofia, March ,24-26, 2015</a:t>
            </a:r>
            <a:endParaRPr lang="en-US" sz="1200" b="0">
              <a:solidFill>
                <a:srgbClr val="FFFFFF"/>
              </a:solidFill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FF"/>
            </a:gs>
            <a:gs pos="99000">
              <a:schemeClr val="accent4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>
            <a:spLocks noChangeArrowheads="1"/>
          </p:cNvSpPr>
          <p:nvPr/>
        </p:nvSpPr>
        <p:spPr bwMode="auto">
          <a:xfrm>
            <a:off x="285750" y="1500188"/>
            <a:ext cx="8572500" cy="4929187"/>
          </a:xfrm>
          <a:prstGeom prst="roundRect">
            <a:avLst>
              <a:gd name="adj" fmla="val 4602"/>
            </a:avLst>
          </a:prstGeom>
          <a:gradFill rotWithShape="1">
            <a:gsLst>
              <a:gs pos="0">
                <a:srgbClr val="0000FF"/>
              </a:gs>
              <a:gs pos="100000">
                <a:srgbClr val="000000"/>
              </a:gs>
            </a:gsLst>
            <a:lin ang="5400000"/>
          </a:gradFill>
          <a:ln w="9525">
            <a:noFill/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0" bIns="0"/>
          <a:lstStyle/>
          <a:p>
            <a:pPr>
              <a:defRPr/>
            </a:pP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 </a:t>
            </a:r>
          </a:p>
        </p:txBody>
      </p:sp>
      <p:sp>
        <p:nvSpPr>
          <p:cNvPr id="37" name="Rounded Rectangle 36"/>
          <p:cNvSpPr>
            <a:spLocks noChangeArrowheads="1"/>
          </p:cNvSpPr>
          <p:nvPr/>
        </p:nvSpPr>
        <p:spPr bwMode="auto">
          <a:xfrm>
            <a:off x="571500" y="2357438"/>
            <a:ext cx="2428875" cy="3857625"/>
          </a:xfrm>
          <a:prstGeom prst="roundRect">
            <a:avLst>
              <a:gd name="adj" fmla="val 5727"/>
            </a:avLst>
          </a:prstGeo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5400000"/>
          </a:gradFill>
          <a:ln w="9525">
            <a:noFill/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0" bIns="0"/>
          <a:lstStyle/>
          <a:p>
            <a:pPr marL="514350" indent="-514350">
              <a:lnSpc>
                <a:spcPct val="200000"/>
              </a:lnSpc>
              <a:spcAft>
                <a:spcPts val="600"/>
              </a:spcAft>
              <a:defRPr/>
            </a:pPr>
            <a:r>
              <a:rPr lang="sk-SK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sk-SK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514350" indent="-514350">
              <a:lnSpc>
                <a:spcPct val="150000"/>
              </a:lnSpc>
              <a:spcAft>
                <a:spcPts val="600"/>
              </a:spcAft>
              <a:buFont typeface="Arial" charset="0"/>
              <a:buAutoNum type="arabicPeriod"/>
              <a:defRPr/>
            </a:pPr>
            <a:endParaRPr lang="sk-SK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514350" indent="-514350">
              <a:buFont typeface="Arial" charset="0"/>
              <a:buAutoNum type="arabicPeriod"/>
              <a:defRPr/>
            </a:pPr>
            <a:endParaRPr lang="en-US" sz="2400" b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4175" y="1714500"/>
            <a:ext cx="837565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Examples: Set of appraisal macroeconomic indicators</a:t>
            </a: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-110" charset="0"/>
              <a:ea typeface="+mn-ea"/>
            </a:endParaRPr>
          </a:p>
        </p:txBody>
      </p:sp>
      <p:grpSp>
        <p:nvGrpSpPr>
          <p:cNvPr id="70661" name="Group 10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575" y="320675"/>
            <a:chExt cx="388938" cy="984250"/>
          </a:xfrm>
        </p:grpSpPr>
        <p:sp>
          <p:nvSpPr>
            <p:cNvPr id="12" name="Rounded Rectangle 11"/>
            <p:cNvSpPr/>
            <p:nvPr/>
          </p:nvSpPr>
          <p:spPr bwMode="auto">
            <a:xfrm>
              <a:off x="282575" y="1055137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282575" y="687906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282575" y="320675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pic>
        <p:nvPicPr>
          <p:cNvPr id="70662" name="Picture 1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8"/>
          <p:cNvSpPr txBox="1">
            <a:spLocks noChangeArrowheads="1"/>
          </p:cNvSpPr>
          <p:nvPr/>
        </p:nvSpPr>
        <p:spPr bwMode="auto">
          <a:xfrm>
            <a:off x="0" y="6605588"/>
            <a:ext cx="9144000" cy="276225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>
                <a:solidFill>
                  <a:srgbClr val="FFFFFF"/>
                </a:solidFill>
                <a:ea typeface="ＭＳ Ｐゴシック" charset="-128"/>
              </a:rPr>
              <a:t>Juraj Kolarovic, INTOSAI Working Group on Key National Indicators, Sofia, March ,24-26, 2015</a:t>
            </a:r>
            <a:endParaRPr lang="en-US" sz="1200" b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57250" y="214313"/>
            <a:ext cx="683895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2400" b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Practical examples</a:t>
            </a:r>
          </a:p>
          <a:p>
            <a:pPr algn="ctr">
              <a:defRPr/>
            </a:pPr>
            <a:r>
              <a:rPr lang="sk-SK" sz="2400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Macroeconomic Development 2/3</a:t>
            </a:r>
            <a:endParaRPr lang="en-US" sz="2400" b="0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-110" charset="0"/>
              <a:ea typeface="+mn-ea"/>
            </a:endParaRPr>
          </a:p>
        </p:txBody>
      </p:sp>
      <p:sp>
        <p:nvSpPr>
          <p:cNvPr id="20" name="Rounded Rectangle 36"/>
          <p:cNvSpPr>
            <a:spLocks noChangeArrowheads="1"/>
          </p:cNvSpPr>
          <p:nvPr/>
        </p:nvSpPr>
        <p:spPr bwMode="auto">
          <a:xfrm>
            <a:off x="3357563" y="2357438"/>
            <a:ext cx="2428875" cy="3857625"/>
          </a:xfrm>
          <a:prstGeom prst="roundRect">
            <a:avLst>
              <a:gd name="adj" fmla="val 5727"/>
            </a:avLst>
          </a:prstGeo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5400000"/>
          </a:gradFill>
          <a:ln w="9525">
            <a:noFill/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0" bIns="0"/>
          <a:lstStyle/>
          <a:p>
            <a:pPr marL="514350" indent="-514350">
              <a:lnSpc>
                <a:spcPct val="200000"/>
              </a:lnSpc>
              <a:spcAft>
                <a:spcPts val="600"/>
              </a:spcAft>
              <a:defRPr/>
            </a:pPr>
            <a:r>
              <a:rPr lang="sk-SK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sk-SK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514350" indent="-514350">
              <a:lnSpc>
                <a:spcPct val="150000"/>
              </a:lnSpc>
              <a:spcAft>
                <a:spcPts val="600"/>
              </a:spcAft>
              <a:buFont typeface="Arial" charset="0"/>
              <a:buAutoNum type="arabicPeriod"/>
              <a:defRPr/>
            </a:pPr>
            <a:endParaRPr lang="sk-SK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514350" indent="-514350">
              <a:buFont typeface="Arial" charset="0"/>
              <a:buAutoNum type="arabicPeriod"/>
              <a:defRPr/>
            </a:pPr>
            <a:endParaRPr lang="en-US" sz="2400" b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1" name="Rounded Rectangle 36"/>
          <p:cNvSpPr>
            <a:spLocks noChangeArrowheads="1"/>
          </p:cNvSpPr>
          <p:nvPr/>
        </p:nvSpPr>
        <p:spPr bwMode="auto">
          <a:xfrm>
            <a:off x="6143625" y="2357438"/>
            <a:ext cx="2428875" cy="3857625"/>
          </a:xfrm>
          <a:prstGeom prst="roundRect">
            <a:avLst>
              <a:gd name="adj" fmla="val 5727"/>
            </a:avLst>
          </a:prstGeo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5400000"/>
          </a:gradFill>
          <a:ln w="9525">
            <a:noFill/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0" bIns="0"/>
          <a:lstStyle/>
          <a:p>
            <a:pPr marL="514350" indent="-514350">
              <a:lnSpc>
                <a:spcPct val="200000"/>
              </a:lnSpc>
              <a:spcAft>
                <a:spcPts val="600"/>
              </a:spcAft>
              <a:defRPr/>
            </a:pPr>
            <a:r>
              <a:rPr lang="sk-SK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sk-SK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514350" indent="-514350">
              <a:lnSpc>
                <a:spcPct val="150000"/>
              </a:lnSpc>
              <a:spcAft>
                <a:spcPts val="600"/>
              </a:spcAft>
              <a:buFont typeface="Arial" charset="0"/>
              <a:buAutoNum type="arabicPeriod"/>
              <a:defRPr/>
            </a:pPr>
            <a:endParaRPr lang="sk-SK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514350" indent="-514350">
              <a:buFont typeface="Arial" charset="0"/>
              <a:buAutoNum type="arabicPeriod"/>
              <a:defRPr/>
            </a:pPr>
            <a:endParaRPr lang="en-US" sz="2400" b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2" name="Obdĺžnik 21"/>
          <p:cNvSpPr/>
          <p:nvPr/>
        </p:nvSpPr>
        <p:spPr bwMode="auto">
          <a:xfrm>
            <a:off x="714375" y="2500313"/>
            <a:ext cx="2071688" cy="500062"/>
          </a:xfrm>
          <a:prstGeom prst="rect">
            <a:avLst/>
          </a:prstGeom>
          <a:gradFill>
            <a:gsLst>
              <a:gs pos="0">
                <a:srgbClr val="0070C0"/>
              </a:gs>
              <a:gs pos="50000">
                <a:schemeClr val="tx1"/>
              </a:gs>
              <a:gs pos="100000">
                <a:schemeClr val="tx1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sk-SK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 growth</a:t>
            </a:r>
          </a:p>
        </p:txBody>
      </p:sp>
      <p:sp>
        <p:nvSpPr>
          <p:cNvPr id="23" name="Obdĺžnik 22"/>
          <p:cNvSpPr/>
          <p:nvPr/>
        </p:nvSpPr>
        <p:spPr bwMode="auto">
          <a:xfrm>
            <a:off x="3500438" y="2500313"/>
            <a:ext cx="2071687" cy="500062"/>
          </a:xfrm>
          <a:prstGeom prst="rect">
            <a:avLst/>
          </a:prstGeom>
          <a:gradFill>
            <a:gsLst>
              <a:gs pos="0">
                <a:srgbClr val="0070C0"/>
              </a:gs>
              <a:gs pos="50000">
                <a:schemeClr val="tx1"/>
              </a:gs>
              <a:gs pos="100000">
                <a:schemeClr val="tx1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sk-SK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Labour market</a:t>
            </a:r>
          </a:p>
        </p:txBody>
      </p:sp>
      <p:sp>
        <p:nvSpPr>
          <p:cNvPr id="24" name="Obdĺžnik 23"/>
          <p:cNvSpPr/>
          <p:nvPr/>
        </p:nvSpPr>
        <p:spPr bwMode="auto">
          <a:xfrm>
            <a:off x="6357938" y="2500313"/>
            <a:ext cx="2071687" cy="500062"/>
          </a:xfrm>
          <a:prstGeom prst="rect">
            <a:avLst/>
          </a:prstGeom>
          <a:gradFill>
            <a:gsLst>
              <a:gs pos="0">
                <a:srgbClr val="0070C0"/>
              </a:gs>
              <a:gs pos="50000">
                <a:schemeClr val="tx1"/>
              </a:gs>
              <a:gs pos="100000">
                <a:schemeClr val="tx1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sk-SK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Price stability</a:t>
            </a:r>
          </a:p>
        </p:txBody>
      </p:sp>
      <p:sp>
        <p:nvSpPr>
          <p:cNvPr id="25" name="Obdĺžnik 24"/>
          <p:cNvSpPr/>
          <p:nvPr/>
        </p:nvSpPr>
        <p:spPr bwMode="auto">
          <a:xfrm>
            <a:off x="571500" y="3143250"/>
            <a:ext cx="2214563" cy="292893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marL="179388" indent="-96838">
              <a:defRPr/>
            </a:pPr>
            <a:endParaRPr lang="sk-SK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9388" indent="-96838">
              <a:defRPr/>
            </a:pPr>
            <a:r>
              <a:rPr lang="sk-SK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marL="179388" indent="-96838">
              <a:defRPr/>
            </a:pPr>
            <a:r>
              <a:rPr lang="sk-SK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179388" indent="-96838">
              <a:buFont typeface="Arial" pitchFamily="34" charset="0"/>
              <a:buChar char="•"/>
              <a:defRPr/>
            </a:pPr>
            <a:endParaRPr lang="sk-SK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9388" indent="-96838">
              <a:buFont typeface="Arial" pitchFamily="34" charset="0"/>
              <a:buChar char="•"/>
              <a:defRPr/>
            </a:pPr>
            <a:endParaRPr lang="sk-SK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9388" indent="-96838">
              <a:buFont typeface="Arial" pitchFamily="34" charset="0"/>
              <a:buChar char="•"/>
              <a:defRPr/>
            </a:pPr>
            <a:endParaRPr lang="sk-SK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9388" indent="-96838">
              <a:buFont typeface="Arial" pitchFamily="34" charset="0"/>
              <a:buChar char="•"/>
              <a:defRPr/>
            </a:pPr>
            <a:r>
              <a:rPr lang="sk-SK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Gross domestic</a:t>
            </a:r>
          </a:p>
          <a:p>
            <a:pPr marL="179388" indent="-96838">
              <a:defRPr/>
            </a:pPr>
            <a:r>
              <a:rPr lang="sk-SK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product</a:t>
            </a:r>
          </a:p>
          <a:p>
            <a:pPr marL="179388" indent="-96838">
              <a:buFont typeface="Arial" pitchFamily="34" charset="0"/>
              <a:buChar char="•"/>
              <a:defRPr/>
            </a:pPr>
            <a:r>
              <a:rPr lang="sk-SK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Household final </a:t>
            </a:r>
          </a:p>
          <a:p>
            <a:pPr marL="179388" indent="-96838">
              <a:defRPr/>
            </a:pPr>
            <a:r>
              <a:rPr lang="sk-SK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consumption</a:t>
            </a:r>
          </a:p>
          <a:p>
            <a:pPr marL="179388" indent="-96838">
              <a:buFont typeface="Arial" pitchFamily="34" charset="0"/>
              <a:buChar char="•"/>
              <a:defRPr/>
            </a:pPr>
            <a:r>
              <a:rPr lang="sk-SK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Government final</a:t>
            </a:r>
          </a:p>
          <a:p>
            <a:pPr marL="179388" indent="-96838">
              <a:defRPr/>
            </a:pPr>
            <a:r>
              <a:rPr lang="sk-SK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consumption</a:t>
            </a:r>
          </a:p>
          <a:p>
            <a:pPr marL="179388" indent="-96838">
              <a:buFont typeface="Arial" pitchFamily="34" charset="0"/>
              <a:buChar char="•"/>
              <a:defRPr/>
            </a:pPr>
            <a:r>
              <a:rPr lang="sk-SK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Exports</a:t>
            </a:r>
          </a:p>
          <a:p>
            <a:pPr marL="179388" indent="-96838">
              <a:buFont typeface="Arial" pitchFamily="34" charset="0"/>
              <a:buChar char="•"/>
              <a:defRPr/>
            </a:pPr>
            <a:r>
              <a:rPr lang="sk-SK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Imports</a:t>
            </a:r>
          </a:p>
          <a:p>
            <a:pPr marL="179388" indent="-96838">
              <a:buFont typeface="Arial" pitchFamily="34" charset="0"/>
              <a:buChar char="•"/>
              <a:defRPr/>
            </a:pPr>
            <a:r>
              <a:rPr lang="sk-SK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other</a:t>
            </a:r>
            <a:endParaRPr lang="sk-SK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9388" indent="-96838">
              <a:defRPr/>
            </a:pPr>
            <a:endParaRPr lang="sk-SK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9388" indent="-96838">
              <a:defRPr/>
            </a:pPr>
            <a:endParaRPr lang="sk-SK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9388" indent="-96838">
              <a:buFont typeface="Arial" pitchFamily="34" charset="0"/>
              <a:buChar char="•"/>
              <a:defRPr/>
            </a:pPr>
            <a:endParaRPr lang="sk-SK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sk-SK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defRPr/>
            </a:pPr>
            <a:endParaRPr lang="sk-SK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  <a:defRPr/>
            </a:pPr>
            <a:endParaRPr lang="sk-SK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Obdĺžnik 25"/>
          <p:cNvSpPr/>
          <p:nvPr/>
        </p:nvSpPr>
        <p:spPr bwMode="auto">
          <a:xfrm>
            <a:off x="3429000" y="3143250"/>
            <a:ext cx="2143125" cy="26431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>
              <a:buFont typeface="Arial" pitchFamily="34" charset="0"/>
              <a:buChar char="•"/>
              <a:defRPr/>
            </a:pPr>
            <a:endParaRPr lang="sk-SK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  <a:defRPr/>
            </a:pPr>
            <a:endParaRPr lang="sk-SK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sk-SK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Employment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sk-SK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Unemployment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sk-SK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Mothly average</a:t>
            </a:r>
          </a:p>
          <a:p>
            <a:pPr>
              <a:defRPr/>
            </a:pPr>
            <a:r>
              <a:rPr lang="sk-SK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wage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sk-SK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Labour productivity</a:t>
            </a:r>
          </a:p>
          <a:p>
            <a:pPr>
              <a:defRPr/>
            </a:pPr>
            <a:r>
              <a:rPr lang="sk-SK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indicator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sk-SK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other</a:t>
            </a:r>
            <a:endParaRPr lang="sk-SK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  <a:defRPr/>
            </a:pPr>
            <a:endParaRPr lang="sk-SK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  <a:defRPr/>
            </a:pPr>
            <a:endParaRPr lang="sk-SK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  <a:defRPr/>
            </a:pPr>
            <a:endParaRPr lang="sk-SK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Obdĺžnik 26"/>
          <p:cNvSpPr/>
          <p:nvPr/>
        </p:nvSpPr>
        <p:spPr bwMode="auto">
          <a:xfrm>
            <a:off x="6357938" y="3143250"/>
            <a:ext cx="2071687" cy="292893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>
              <a:buFont typeface="Arial" pitchFamily="34" charset="0"/>
              <a:buChar char="•"/>
              <a:defRPr/>
            </a:pPr>
            <a:r>
              <a:rPr lang="sk-SK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Consumer price</a:t>
            </a:r>
          </a:p>
          <a:p>
            <a:pPr>
              <a:defRPr/>
            </a:pPr>
            <a:r>
              <a:rPr lang="sk-SK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index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sk-SK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EU harmonised</a:t>
            </a:r>
          </a:p>
          <a:p>
            <a:pPr>
              <a:defRPr/>
            </a:pPr>
            <a:r>
              <a:rPr lang="sk-SK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consumer price</a:t>
            </a:r>
          </a:p>
          <a:p>
            <a:pPr>
              <a:defRPr/>
            </a:pPr>
            <a:r>
              <a:rPr lang="sk-SK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index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sk-SK" b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and other</a:t>
            </a:r>
            <a:endParaRPr lang="sk-SK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sk-SK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sk-SK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sk-SK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sk-SK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FF"/>
            </a:gs>
            <a:gs pos="99000">
              <a:schemeClr val="accent4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>
            <a:spLocks noChangeArrowheads="1"/>
          </p:cNvSpPr>
          <p:nvPr/>
        </p:nvSpPr>
        <p:spPr bwMode="auto">
          <a:xfrm>
            <a:off x="285750" y="1500188"/>
            <a:ext cx="8572500" cy="4929187"/>
          </a:xfrm>
          <a:prstGeom prst="roundRect">
            <a:avLst>
              <a:gd name="adj" fmla="val 4602"/>
            </a:avLst>
          </a:prstGeom>
          <a:gradFill rotWithShape="1">
            <a:gsLst>
              <a:gs pos="0">
                <a:srgbClr val="0000FF"/>
              </a:gs>
              <a:gs pos="100000">
                <a:srgbClr val="000000"/>
              </a:gs>
            </a:gsLst>
            <a:lin ang="5400000"/>
          </a:gradFill>
          <a:ln w="9525">
            <a:noFill/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0" bIns="0"/>
          <a:lstStyle/>
          <a:p>
            <a:pPr>
              <a:defRPr/>
            </a:pP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 </a:t>
            </a:r>
          </a:p>
        </p:txBody>
      </p:sp>
      <p:sp>
        <p:nvSpPr>
          <p:cNvPr id="37" name="Rounded Rectangle 36"/>
          <p:cNvSpPr>
            <a:spLocks noChangeArrowheads="1"/>
          </p:cNvSpPr>
          <p:nvPr/>
        </p:nvSpPr>
        <p:spPr bwMode="auto">
          <a:xfrm>
            <a:off x="571500" y="4000500"/>
            <a:ext cx="7929563" cy="2143125"/>
          </a:xfrm>
          <a:prstGeom prst="roundRect">
            <a:avLst>
              <a:gd name="adj" fmla="val 5727"/>
            </a:avLst>
          </a:prstGeo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5400000"/>
          </a:gradFill>
          <a:ln w="9525">
            <a:noFill/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0" bIns="0"/>
          <a:lstStyle/>
          <a:p>
            <a:pPr marL="514350" indent="-514350" algn="ctr">
              <a:defRPr/>
            </a:pPr>
            <a:endParaRPr lang="sk-SK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514350" indent="-514350" algn="ctr">
              <a:defRPr/>
            </a:pPr>
            <a:r>
              <a:rPr lang="sk-SK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Evaluation of the general government budget base framework</a:t>
            </a:r>
          </a:p>
          <a:p>
            <a:pPr marL="514350" indent="-514350" algn="ctr">
              <a:defRPr/>
            </a:pPr>
            <a:endParaRPr lang="sk-SK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514350" indent="-514350" algn="ctr">
              <a:defRPr/>
            </a:pPr>
            <a:endParaRPr lang="sk-SK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514350" indent="-514350" algn="ctr">
              <a:defRPr/>
            </a:pPr>
            <a:endParaRPr lang="sk-SK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514350" indent="-514350" algn="ctr">
              <a:defRPr/>
            </a:pPr>
            <a:endParaRPr lang="sk-SK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514350" indent="-514350" algn="ctr">
              <a:defRPr/>
            </a:pPr>
            <a:endParaRPr lang="sk-SK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514350" indent="-514350" algn="ctr">
              <a:defRPr/>
            </a:pPr>
            <a:endParaRPr lang="sk-SK" b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514350" indent="-514350" algn="ctr">
              <a:defRPr/>
            </a:pPr>
            <a:endParaRPr lang="sk-SK" b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514350" indent="-514350" algn="ctr">
              <a:defRPr/>
            </a:pPr>
            <a:endParaRPr lang="en-US" b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28625" y="1571625"/>
            <a:ext cx="828675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What  do we want to achieve </a:t>
            </a:r>
          </a:p>
          <a:p>
            <a:pPr algn="ctr">
              <a:defRPr/>
            </a:pPr>
            <a:r>
              <a:rPr lang="sk-SK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by evaluating macroeconomic indicators in opinions? </a:t>
            </a: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-110" charset="0"/>
              <a:ea typeface="+mn-ea"/>
            </a:endParaRPr>
          </a:p>
        </p:txBody>
      </p:sp>
      <p:grpSp>
        <p:nvGrpSpPr>
          <p:cNvPr id="72709" name="Group 10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575" y="320675"/>
            <a:chExt cx="388938" cy="984250"/>
          </a:xfrm>
        </p:grpSpPr>
        <p:sp>
          <p:nvSpPr>
            <p:cNvPr id="12" name="Rounded Rectangle 11"/>
            <p:cNvSpPr/>
            <p:nvPr/>
          </p:nvSpPr>
          <p:spPr bwMode="auto">
            <a:xfrm>
              <a:off x="282575" y="1055137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282575" y="687906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282575" y="320675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pic>
        <p:nvPicPr>
          <p:cNvPr id="72710" name="Picture 1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8"/>
          <p:cNvSpPr txBox="1">
            <a:spLocks noChangeArrowheads="1"/>
          </p:cNvSpPr>
          <p:nvPr/>
        </p:nvSpPr>
        <p:spPr bwMode="auto">
          <a:xfrm>
            <a:off x="0" y="6605588"/>
            <a:ext cx="9144000" cy="276225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>
                <a:solidFill>
                  <a:srgbClr val="FFFFFF"/>
                </a:solidFill>
                <a:ea typeface="ＭＳ Ｐゴシック" charset="-128"/>
              </a:rPr>
              <a:t>Juraj Kolarovic, INTOSAI Working Group on Key National Indicators, Sofia, March ,24-26, 2015</a:t>
            </a:r>
            <a:endParaRPr lang="en-US" sz="1200" b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1000125" y="214313"/>
            <a:ext cx="6696075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2400" b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Practical examples</a:t>
            </a:r>
          </a:p>
          <a:p>
            <a:pPr algn="ctr">
              <a:defRPr/>
            </a:pPr>
            <a:r>
              <a:rPr lang="sk-SK" sz="2400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Macroeconomic Development 3/3 </a:t>
            </a:r>
            <a:endParaRPr lang="en-US" sz="2400" b="0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-110" charset="0"/>
              <a:ea typeface="+mn-ea"/>
            </a:endParaRPr>
          </a:p>
        </p:txBody>
      </p:sp>
      <p:sp>
        <p:nvSpPr>
          <p:cNvPr id="17" name="Päťuholník 16"/>
          <p:cNvSpPr/>
          <p:nvPr/>
        </p:nvSpPr>
        <p:spPr bwMode="auto">
          <a:xfrm rot="5400000">
            <a:off x="4036215" y="678637"/>
            <a:ext cx="1214446" cy="5000660"/>
          </a:xfrm>
          <a:prstGeom prst="homePlate">
            <a:avLst/>
          </a:prstGeom>
          <a:gradFill flip="none" rotWithShape="1">
            <a:gsLst>
              <a:gs pos="0">
                <a:srgbClr val="3300FF"/>
              </a:gs>
              <a:gs pos="50000">
                <a:srgbClr val="3300FF"/>
              </a:gs>
              <a:gs pos="100000">
                <a:schemeClr val="tx1"/>
              </a:gs>
            </a:gsLst>
            <a:lin ang="108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0" tIns="0" rIns="0" bIns="0" anchor="ctr"/>
          <a:lstStyle/>
          <a:p>
            <a:pPr algn="ctr">
              <a:defRPr/>
            </a:pPr>
            <a:r>
              <a:rPr lang="sk-SK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Evaluation</a:t>
            </a:r>
          </a:p>
          <a:p>
            <a:pPr algn="ctr">
              <a:defRPr/>
            </a:pPr>
            <a:r>
              <a:rPr lang="sk-SK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 the economic activity</a:t>
            </a:r>
          </a:p>
        </p:txBody>
      </p:sp>
      <p:sp>
        <p:nvSpPr>
          <p:cNvPr id="18" name="Rounded Rectangle 36"/>
          <p:cNvSpPr>
            <a:spLocks noChangeArrowheads="1"/>
          </p:cNvSpPr>
          <p:nvPr/>
        </p:nvSpPr>
        <p:spPr bwMode="auto">
          <a:xfrm>
            <a:off x="857250" y="4929188"/>
            <a:ext cx="3571875" cy="1071562"/>
          </a:xfrm>
          <a:prstGeom prst="roundRect">
            <a:avLst>
              <a:gd name="adj" fmla="val 5727"/>
            </a:avLst>
          </a:prstGeo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5400000"/>
          </a:gradFill>
          <a:ln w="9525">
            <a:noFill/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0" bIns="0"/>
          <a:lstStyle/>
          <a:p>
            <a:pPr marL="514350" indent="-514350" algn="ctr">
              <a:defRPr/>
            </a:pPr>
            <a:endParaRPr lang="sk-SK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514350" indent="-514350" algn="ctr">
              <a:defRPr/>
            </a:pPr>
            <a:r>
              <a:rPr lang="sk-SK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Evaluation </a:t>
            </a:r>
          </a:p>
          <a:p>
            <a:pPr marL="514350" indent="-514350" algn="ctr">
              <a:defRPr/>
            </a:pPr>
            <a:r>
              <a:rPr lang="sk-SK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of  the tax </a:t>
            </a:r>
            <a:r>
              <a:rPr lang="sk-SK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revenues</a:t>
            </a:r>
            <a:endParaRPr lang="sk-SK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514350" indent="-514350" algn="ctr">
              <a:defRPr/>
            </a:pPr>
            <a:endParaRPr lang="sk-SK" b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514350" indent="-514350" algn="ctr">
              <a:defRPr/>
            </a:pPr>
            <a:endParaRPr lang="sk-SK" b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514350" indent="-514350" algn="ctr">
              <a:defRPr/>
            </a:pPr>
            <a:endParaRPr lang="en-US" b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9" name="Rounded Rectangle 36"/>
          <p:cNvSpPr>
            <a:spLocks noChangeArrowheads="1"/>
          </p:cNvSpPr>
          <p:nvPr/>
        </p:nvSpPr>
        <p:spPr bwMode="auto">
          <a:xfrm>
            <a:off x="4714875" y="4929188"/>
            <a:ext cx="3500438" cy="1071562"/>
          </a:xfrm>
          <a:prstGeom prst="roundRect">
            <a:avLst>
              <a:gd name="adj" fmla="val 5727"/>
            </a:avLst>
          </a:prstGeom>
          <a:gradFill rotWithShape="1">
            <a:gsLst>
              <a:gs pos="0">
                <a:srgbClr val="000000"/>
              </a:gs>
              <a:gs pos="100000">
                <a:srgbClr val="0000FF"/>
              </a:gs>
            </a:gsLst>
            <a:lin ang="5400000"/>
          </a:gradFill>
          <a:ln w="9525">
            <a:noFill/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0" bIns="0"/>
          <a:lstStyle/>
          <a:p>
            <a:pPr marL="514350" indent="-514350" algn="ctr">
              <a:defRPr/>
            </a:pPr>
            <a:endParaRPr lang="sk-SK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514350" indent="-514350" algn="ctr">
              <a:defRPr/>
            </a:pPr>
            <a:r>
              <a:rPr lang="sk-SK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Evaluation </a:t>
            </a:r>
          </a:p>
          <a:p>
            <a:pPr marL="514350" indent="-514350" algn="ctr">
              <a:defRPr/>
            </a:pPr>
            <a:r>
              <a:rPr lang="sk-SK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of  the fiscal performance</a:t>
            </a:r>
          </a:p>
          <a:p>
            <a:pPr marL="514350" indent="-514350" algn="ctr">
              <a:defRPr/>
            </a:pPr>
            <a:endParaRPr lang="sk-SK" b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514350" indent="-514350" algn="ctr">
              <a:defRPr/>
            </a:pPr>
            <a:endParaRPr lang="sk-SK" b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514350" indent="-514350" algn="ctr">
              <a:defRPr/>
            </a:pPr>
            <a:endParaRPr lang="en-US" b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99">
              <a:srgbClr val="0000FF"/>
            </a:gs>
            <a:gs pos="100000">
              <a:schemeClr val="accent4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54" name="Group 10"/>
          <p:cNvGrpSpPr>
            <a:grpSpLocks/>
          </p:cNvGrpSpPr>
          <p:nvPr/>
        </p:nvGrpSpPr>
        <p:grpSpPr bwMode="auto">
          <a:xfrm>
            <a:off x="215900" y="215900"/>
            <a:ext cx="388938" cy="984250"/>
            <a:chOff x="282575" y="320675"/>
            <a:chExt cx="388938" cy="984250"/>
          </a:xfrm>
        </p:grpSpPr>
        <p:sp>
          <p:nvSpPr>
            <p:cNvPr id="12" name="Rounded Rectangle 11"/>
            <p:cNvSpPr/>
            <p:nvPr/>
          </p:nvSpPr>
          <p:spPr bwMode="auto">
            <a:xfrm>
              <a:off x="282575" y="1055137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sk-SK" sz="1600">
                  <a:solidFill>
                    <a:srgbClr val="D9D9D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III</a:t>
              </a:r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282575" y="687906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sk-SK" sz="16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II</a:t>
              </a: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282575" y="320675"/>
              <a:ext cx="388938" cy="24978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sk-SK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</a:t>
              </a:r>
            </a:p>
          </p:txBody>
        </p:sp>
      </p:grpSp>
      <p:pic>
        <p:nvPicPr>
          <p:cNvPr id="74755" name="Picture 19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42263" y="161925"/>
            <a:ext cx="1031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16"/>
          <p:cNvSpPr txBox="1"/>
          <p:nvPr/>
        </p:nvSpPr>
        <p:spPr>
          <a:xfrm>
            <a:off x="857250" y="214313"/>
            <a:ext cx="7000875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2400" b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Practical examples</a:t>
            </a:r>
          </a:p>
          <a:p>
            <a:pPr algn="ctr">
              <a:defRPr/>
            </a:pPr>
            <a:r>
              <a:rPr lang="sk-SK" sz="2400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Gen </a:t>
            </a:r>
            <a:r>
              <a:rPr lang="sk-SK" sz="2400" b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Gov Budget Base </a:t>
            </a:r>
            <a:r>
              <a:rPr lang="sk-SK" sz="2400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Framework 1/6 </a:t>
            </a:r>
            <a:endParaRPr lang="en-US" sz="2400" b="0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-110" charset="0"/>
              <a:ea typeface="+mn-ea"/>
            </a:endParaRPr>
          </a:p>
        </p:txBody>
      </p:sp>
      <p:sp>
        <p:nvSpPr>
          <p:cNvPr id="40" name="Rounded Rectangle 30"/>
          <p:cNvSpPr>
            <a:spLocks noChangeArrowheads="1"/>
          </p:cNvSpPr>
          <p:nvPr/>
        </p:nvSpPr>
        <p:spPr bwMode="auto">
          <a:xfrm>
            <a:off x="285750" y="1500188"/>
            <a:ext cx="8572500" cy="4929187"/>
          </a:xfrm>
          <a:prstGeom prst="roundRect">
            <a:avLst>
              <a:gd name="adj" fmla="val 4602"/>
            </a:avLst>
          </a:prstGeom>
          <a:gradFill rotWithShape="1">
            <a:gsLst>
              <a:gs pos="0">
                <a:srgbClr val="0000FF"/>
              </a:gs>
              <a:gs pos="100000">
                <a:srgbClr val="000000"/>
              </a:gs>
            </a:gsLst>
            <a:lin ang="5400000"/>
          </a:gradFill>
          <a:ln w="9525">
            <a:noFill/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0" bIns="0"/>
          <a:lstStyle/>
          <a:p>
            <a:pPr>
              <a:defRPr/>
            </a:pPr>
            <a:r>
              <a:rPr lang="en-US" sz="2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 </a:t>
            </a:r>
          </a:p>
        </p:txBody>
      </p:sp>
      <p:sp>
        <p:nvSpPr>
          <p:cNvPr id="41" name="TextBox 8"/>
          <p:cNvSpPr txBox="1">
            <a:spLocks noChangeArrowheads="1"/>
          </p:cNvSpPr>
          <p:nvPr/>
        </p:nvSpPr>
        <p:spPr bwMode="auto">
          <a:xfrm>
            <a:off x="0" y="6605588"/>
            <a:ext cx="9144000" cy="276225"/>
          </a:xfrm>
          <a:prstGeom prst="rect">
            <a:avLst/>
          </a:prstGeom>
          <a:gradFill rotWithShape="1">
            <a:gsLst>
              <a:gs pos="0">
                <a:srgbClr val="2020A6"/>
              </a:gs>
              <a:gs pos="20000">
                <a:srgbClr val="2222A3"/>
              </a:gs>
              <a:gs pos="100000">
                <a:srgbClr val="18187C"/>
              </a:gs>
            </a:gsLst>
            <a:lin ang="5400000"/>
          </a:gradFill>
          <a:ln w="9525">
            <a:solidFill>
              <a:srgbClr val="2F2F98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00" b="0">
                <a:solidFill>
                  <a:srgbClr val="FFFFFF"/>
                </a:solidFill>
                <a:ea typeface="ＭＳ Ｐゴシック" charset="-128"/>
              </a:rPr>
              <a:t>Juraj Kolarovic, INTOSAI Working Group on Key National Indicators, Sofia, March ,24-26, 2015</a:t>
            </a:r>
            <a:endParaRPr lang="en-US" sz="1200" b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42" name="Obdĺžnik 41"/>
          <p:cNvSpPr/>
          <p:nvPr/>
        </p:nvSpPr>
        <p:spPr bwMode="auto">
          <a:xfrm>
            <a:off x="571500" y="1571625"/>
            <a:ext cx="7929563" cy="5715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sk-SK" sz="24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Evaluation </a:t>
            </a:r>
            <a:r>
              <a:rPr lang="sk-SK" sz="24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 the tax </a:t>
            </a:r>
            <a:r>
              <a:rPr lang="sk-SK" sz="24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revenues</a:t>
            </a:r>
            <a:endParaRPr lang="sk-SK" sz="240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38"/>
          <p:cNvSpPr txBox="1"/>
          <p:nvPr/>
        </p:nvSpPr>
        <p:spPr>
          <a:xfrm>
            <a:off x="428625" y="2357438"/>
            <a:ext cx="257175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SzPct val="114000"/>
              <a:defRPr/>
            </a:pPr>
            <a:r>
              <a:rPr lang="sk-SK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 Tax Revenues</a:t>
            </a:r>
          </a:p>
        </p:txBody>
      </p:sp>
      <p:sp>
        <p:nvSpPr>
          <p:cNvPr id="44" name="Rounded Rectangle 20"/>
          <p:cNvSpPr>
            <a:spLocks noChangeArrowheads="1"/>
          </p:cNvSpPr>
          <p:nvPr/>
        </p:nvSpPr>
        <p:spPr bwMode="auto">
          <a:xfrm>
            <a:off x="500063" y="3071813"/>
            <a:ext cx="8143875" cy="1143000"/>
          </a:xfrm>
          <a:prstGeom prst="roundRect">
            <a:avLst>
              <a:gd name="adj" fmla="val 3398"/>
            </a:avLst>
          </a:prstGeom>
          <a:gradFill flip="none" rotWithShape="1">
            <a:gsLst>
              <a:gs pos="75000">
                <a:srgbClr val="0000FF"/>
              </a:gs>
              <a:gs pos="100000">
                <a:srgbClr val="000000"/>
              </a:gs>
            </a:gsLst>
            <a:lin ang="10800000" scaled="1"/>
            <a:tileRect/>
          </a:gradFill>
          <a:ln w="9525">
            <a:noFill/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108000" bIns="0" anchor="ctr" anchorCtr="1"/>
          <a:lstStyle/>
          <a:p>
            <a:pPr algn="ctr">
              <a:defRPr/>
            </a:pPr>
            <a:endParaRPr lang="en-US" sz="1000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-110" charset="0"/>
              <a:ea typeface="+mn-ea"/>
            </a:endParaRPr>
          </a:p>
        </p:txBody>
      </p:sp>
      <p:sp>
        <p:nvSpPr>
          <p:cNvPr id="45" name="TextBox 23"/>
          <p:cNvSpPr txBox="1"/>
          <p:nvPr/>
        </p:nvSpPr>
        <p:spPr bwMode="auto">
          <a:xfrm>
            <a:off x="500063" y="3000375"/>
            <a:ext cx="3048000" cy="140017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>
              <a:lnSpc>
                <a:spcPts val="2575"/>
              </a:lnSpc>
              <a:spcAft>
                <a:spcPts val="1200"/>
              </a:spcAft>
              <a:defRPr/>
            </a:pPr>
            <a:endParaRPr lang="sk-SK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lnSpc>
                <a:spcPts val="2575"/>
              </a:lnSpc>
              <a:spcAft>
                <a:spcPts val="1200"/>
              </a:spcAft>
              <a:defRPr/>
            </a:pPr>
            <a:r>
              <a:rPr lang="sk-SK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Value Added Tax</a:t>
            </a:r>
          </a:p>
          <a:p>
            <a:pPr>
              <a:lnSpc>
                <a:spcPts val="2575"/>
              </a:lnSpc>
              <a:spcAft>
                <a:spcPts val="1200"/>
              </a:spcAft>
              <a:defRPr/>
            </a:pPr>
            <a:endParaRPr lang="sk-SK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7" name="Rounded Rectangle 25"/>
          <p:cNvSpPr>
            <a:spLocks noChangeArrowheads="1"/>
          </p:cNvSpPr>
          <p:nvPr/>
        </p:nvSpPr>
        <p:spPr bwMode="auto">
          <a:xfrm>
            <a:off x="2928938" y="3143250"/>
            <a:ext cx="5715000" cy="1071563"/>
          </a:xfrm>
          <a:prstGeom prst="roundRect">
            <a:avLst>
              <a:gd name="adj" fmla="val 3398"/>
            </a:avLst>
          </a:prstGeom>
          <a:gradFill flip="none" rotWithShape="1">
            <a:gsLst>
              <a:gs pos="0">
                <a:srgbClr val="000000"/>
              </a:gs>
              <a:gs pos="100000">
                <a:srgbClr val="0000FF"/>
              </a:gs>
            </a:gsLst>
            <a:lin ang="10800000" scaled="1"/>
            <a:tileRect/>
          </a:gradFill>
          <a:ln w="9525">
            <a:noFill/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108000" bIns="0" anchor="ctr" anchorCtr="1"/>
          <a:lstStyle/>
          <a:p>
            <a:pPr>
              <a:defRPr/>
            </a:pPr>
            <a:r>
              <a:rPr lang="sk-SK">
                <a:solidFill>
                  <a:srgbClr val="66FFCC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</a:rPr>
              <a:t>Nominal household consumption growth</a:t>
            </a:r>
          </a:p>
          <a:p>
            <a:pPr>
              <a:defRPr/>
            </a:pPr>
            <a:r>
              <a:rPr lang="sk-SK">
                <a:solidFill>
                  <a:srgbClr val="66FFCC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</a:rPr>
              <a:t>Nominal government consumption growth</a:t>
            </a:r>
          </a:p>
          <a:p>
            <a:pPr>
              <a:defRPr/>
            </a:pPr>
            <a:r>
              <a:rPr lang="sk-SK">
                <a:solidFill>
                  <a:srgbClr val="66FFCC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</a:rPr>
              <a:t>Nominal gross fixed capital formation growth</a:t>
            </a:r>
          </a:p>
        </p:txBody>
      </p:sp>
      <p:sp>
        <p:nvSpPr>
          <p:cNvPr id="48" name="TextBox 19"/>
          <p:cNvSpPr txBox="1"/>
          <p:nvPr/>
        </p:nvSpPr>
        <p:spPr>
          <a:xfrm>
            <a:off x="2786063" y="2286000"/>
            <a:ext cx="4710112" cy="4778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SzPct val="114000"/>
              <a:defRPr/>
            </a:pPr>
            <a:r>
              <a:rPr lang="sk-SK" sz="2500">
                <a:solidFill>
                  <a:srgbClr val="66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  </a:t>
            </a:r>
            <a:r>
              <a:rPr lang="sk-SK">
                <a:solidFill>
                  <a:srgbClr val="66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Macroeconomic Indicators</a:t>
            </a:r>
          </a:p>
        </p:txBody>
      </p:sp>
      <p:sp>
        <p:nvSpPr>
          <p:cNvPr id="49" name="Rounded Rectangle 20"/>
          <p:cNvSpPr>
            <a:spLocks noChangeArrowheads="1"/>
          </p:cNvSpPr>
          <p:nvPr/>
        </p:nvSpPr>
        <p:spPr bwMode="auto">
          <a:xfrm>
            <a:off x="500063" y="4429125"/>
            <a:ext cx="8143875" cy="785813"/>
          </a:xfrm>
          <a:prstGeom prst="roundRect">
            <a:avLst>
              <a:gd name="adj" fmla="val 3398"/>
            </a:avLst>
          </a:prstGeom>
          <a:gradFill flip="none" rotWithShape="1">
            <a:gsLst>
              <a:gs pos="75000">
                <a:srgbClr val="0000FF"/>
              </a:gs>
              <a:gs pos="100000">
                <a:srgbClr val="000000"/>
              </a:gs>
            </a:gsLst>
            <a:lin ang="10800000" scaled="1"/>
            <a:tileRect/>
          </a:gradFill>
          <a:ln w="9525">
            <a:noFill/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108000" bIns="0" anchor="ctr" anchorCtr="1"/>
          <a:lstStyle/>
          <a:p>
            <a:pPr>
              <a:defRPr/>
            </a:pPr>
            <a:endParaRPr lang="en-US" sz="1000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-110" charset="0"/>
              <a:ea typeface="+mn-ea"/>
            </a:endParaRPr>
          </a:p>
        </p:txBody>
      </p:sp>
      <p:sp>
        <p:nvSpPr>
          <p:cNvPr id="51" name="Rounded Rectangle 25"/>
          <p:cNvSpPr>
            <a:spLocks noChangeArrowheads="1"/>
          </p:cNvSpPr>
          <p:nvPr/>
        </p:nvSpPr>
        <p:spPr bwMode="auto">
          <a:xfrm>
            <a:off x="3000375" y="4429125"/>
            <a:ext cx="5643563" cy="785813"/>
          </a:xfrm>
          <a:prstGeom prst="roundRect">
            <a:avLst>
              <a:gd name="adj" fmla="val 3398"/>
            </a:avLst>
          </a:prstGeom>
          <a:gradFill flip="none" rotWithShape="1">
            <a:gsLst>
              <a:gs pos="0">
                <a:srgbClr val="000000"/>
              </a:gs>
              <a:gs pos="100000">
                <a:srgbClr val="0000FF"/>
              </a:gs>
            </a:gsLst>
            <a:lin ang="10800000" scaled="1"/>
            <a:tileRect/>
          </a:gradFill>
          <a:ln w="9525">
            <a:noFill/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108000" bIns="0" anchor="ctr"/>
          <a:lstStyle/>
          <a:p>
            <a:pPr>
              <a:defRPr/>
            </a:pPr>
            <a:r>
              <a:rPr lang="sk-SK">
                <a:solidFill>
                  <a:srgbClr val="66FFCC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</a:rPr>
              <a:t>Real gross domestic product growth</a:t>
            </a:r>
          </a:p>
          <a:p>
            <a:pPr>
              <a:defRPr/>
            </a:pPr>
            <a:r>
              <a:rPr lang="sk-SK">
                <a:solidFill>
                  <a:srgbClr val="66FFCC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</a:rPr>
              <a:t>Real household consumption growth</a:t>
            </a:r>
          </a:p>
        </p:txBody>
      </p:sp>
      <p:sp>
        <p:nvSpPr>
          <p:cNvPr id="53" name="TextBox 23"/>
          <p:cNvSpPr txBox="1"/>
          <p:nvPr/>
        </p:nvSpPr>
        <p:spPr bwMode="auto">
          <a:xfrm>
            <a:off x="571500" y="4143375"/>
            <a:ext cx="2905125" cy="140017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>
              <a:lnSpc>
                <a:spcPts val="2575"/>
              </a:lnSpc>
              <a:spcAft>
                <a:spcPts val="1200"/>
              </a:spcAft>
              <a:defRPr/>
            </a:pPr>
            <a:endParaRPr lang="sk-SK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lnSpc>
                <a:spcPts val="2575"/>
              </a:lnSpc>
              <a:spcAft>
                <a:spcPts val="1200"/>
              </a:spcAft>
              <a:defRPr/>
            </a:pPr>
            <a:r>
              <a:rPr lang="sk-SK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Excise Taxes</a:t>
            </a:r>
          </a:p>
          <a:p>
            <a:pPr>
              <a:lnSpc>
                <a:spcPts val="2575"/>
              </a:lnSpc>
              <a:spcAft>
                <a:spcPts val="1200"/>
              </a:spcAft>
              <a:defRPr/>
            </a:pPr>
            <a:endParaRPr lang="sk-SK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6" name="Rounded Rectangle 20"/>
          <p:cNvSpPr>
            <a:spLocks noChangeArrowheads="1"/>
          </p:cNvSpPr>
          <p:nvPr/>
        </p:nvSpPr>
        <p:spPr bwMode="auto">
          <a:xfrm>
            <a:off x="571500" y="5429250"/>
            <a:ext cx="8143875" cy="785813"/>
          </a:xfrm>
          <a:prstGeom prst="roundRect">
            <a:avLst>
              <a:gd name="adj" fmla="val 3398"/>
            </a:avLst>
          </a:prstGeom>
          <a:gradFill flip="none" rotWithShape="1">
            <a:gsLst>
              <a:gs pos="75000">
                <a:srgbClr val="0000FF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  <a:effectLst>
            <a:outerShdw dist="38100" dir="2700000" algn="tl" rotWithShape="0">
              <a:srgbClr val="808080">
                <a:alpha val="42999"/>
              </a:srgbClr>
            </a:outerShdw>
          </a:effectLst>
        </p:spPr>
        <p:txBody>
          <a:bodyPr wrap="none" lIns="108000" tIns="0" rIns="108000" bIns="0" anchor="ctr" anchorCtr="1"/>
          <a:lstStyle/>
          <a:p>
            <a:pPr>
              <a:defRPr/>
            </a:pPr>
            <a:r>
              <a:rPr lang="sk-SK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  <a:ea typeface="+mn-ea"/>
              </a:rPr>
              <a:t>and other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-110" charset="0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dvolený návrh">
  <a:themeElements>
    <a:clrScheme name="Predvolený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dvolený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20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20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Predvolený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redvolený návrh">
  <a:themeElements>
    <a:clrScheme name="Predvolený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dvolený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20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20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Predvolený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Predvolený návrh">
  <a:themeElements>
    <a:clrScheme name="Predvolený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dvolený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20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20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Predvolený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Predvolený návrh">
  <a:themeElements>
    <a:clrScheme name="Predvolený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dvolený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20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20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Predvolený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Predvolený návrh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Predvolený návrh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17514</TotalTime>
  <Words>1786</Words>
  <Application>Microsoft Office PowerPoint</Application>
  <PresentationFormat>Prezentácia na obrazovke (4:3)</PresentationFormat>
  <Paragraphs>639</Paragraphs>
  <Slides>24</Slides>
  <Notes>5</Notes>
  <HiddenSlides>0</HiddenSlides>
  <MMClips>0</MMClips>
  <ScaleCrop>false</ScaleCrop>
  <HeadingPairs>
    <vt:vector size="4" baseType="variant">
      <vt:variant>
        <vt:lpstr>Motív</vt:lpstr>
      </vt:variant>
      <vt:variant>
        <vt:i4>4</vt:i4>
      </vt:variant>
      <vt:variant>
        <vt:lpstr>Nadpisy snímok</vt:lpstr>
      </vt:variant>
      <vt:variant>
        <vt:i4>24</vt:i4>
      </vt:variant>
    </vt:vector>
  </HeadingPairs>
  <TitlesOfParts>
    <vt:vector size="28" baseType="lpstr">
      <vt:lpstr>Predvolený návrh</vt:lpstr>
      <vt:lpstr>1_Predvolený návrh</vt:lpstr>
      <vt:lpstr>2_Predvolený návrh</vt:lpstr>
      <vt:lpstr>3_Predvolený návrh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  <vt:lpstr>Snímka 14</vt:lpstr>
      <vt:lpstr>Snímka 15</vt:lpstr>
      <vt:lpstr>Snímka 16</vt:lpstr>
      <vt:lpstr>Snímka 17</vt:lpstr>
      <vt:lpstr>Snímka 18</vt:lpstr>
      <vt:lpstr>Snímka 19</vt:lpstr>
      <vt:lpstr>Snímka 20</vt:lpstr>
      <vt:lpstr>Snímka 21</vt:lpstr>
      <vt:lpstr>Snímka 22</vt:lpstr>
      <vt:lpstr>Snímka 23</vt:lpstr>
      <vt:lpstr>Snímka 24</vt:lpstr>
    </vt:vector>
  </TitlesOfParts>
  <Company>nkusr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Stanovisko NKÚ SR k návrhu zákona o štátnom rozpočte na príslušný rozpočtový rok</dc:title>
  <dc:creator>Kolarovic</dc:creator>
  <cp:lastModifiedBy>kolarovic</cp:lastModifiedBy>
  <cp:revision>337</cp:revision>
  <dcterms:created xsi:type="dcterms:W3CDTF">2009-09-08T06:51:47Z</dcterms:created>
  <dcterms:modified xsi:type="dcterms:W3CDTF">2015-03-19T11:12:36Z</dcterms:modified>
</cp:coreProperties>
</file>