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8" r:id="rId4"/>
    <p:sldId id="318" r:id="rId5"/>
    <p:sldId id="337" r:id="rId6"/>
    <p:sldId id="320" r:id="rId7"/>
    <p:sldId id="338" r:id="rId8"/>
    <p:sldId id="342" r:id="rId9"/>
    <p:sldId id="366" r:id="rId10"/>
    <p:sldId id="367" r:id="rId11"/>
    <p:sldId id="339" r:id="rId12"/>
    <p:sldId id="340" r:id="rId13"/>
    <p:sldId id="368" r:id="rId14"/>
    <p:sldId id="369" r:id="rId15"/>
    <p:sldId id="370" r:id="rId16"/>
    <p:sldId id="371" r:id="rId17"/>
    <p:sldId id="372" r:id="rId18"/>
    <p:sldId id="327" r:id="rId19"/>
    <p:sldId id="341" r:id="rId20"/>
    <p:sldId id="373" r:id="rId21"/>
    <p:sldId id="374" r:id="rId22"/>
    <p:sldId id="316" r:id="rId23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8000"/>
    <a:srgbClr val="8FA2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3206" y="-7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2080D-2883-4D95-896A-E15BACF49F14}" type="datetimeFigureOut">
              <a:rPr lang="id-ID" smtClean="0"/>
              <a:pPr/>
              <a:t>20/03/2015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95B51-FF1E-49A4-AD3B-D52EFB758BB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1905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C71863-030A-4785-A66A-96DAEA1B31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862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C965B-E23B-42BF-90DF-69CFFAC7F764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" name="Notes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9750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C71863-030A-4785-A66A-96DAEA1B31F1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006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FAFD4-8A5B-4A23-BBF9-3B75DF145B61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188864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C8143-6C11-44C4-8BBF-789A4585C1A0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2335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0A600-F684-499F-A159-7506BC53FB8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3357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C71863-030A-4785-A66A-96DAEA1B31F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2557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C71863-030A-4785-A66A-96DAEA1B31F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086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98A5B-D48B-4ECA-9095-825B1819780A}" type="slidenum">
              <a:rPr lang="id-ID"/>
              <a:pPr/>
              <a:t>6</a:t>
            </a:fld>
            <a:endParaRPr lang="id-ID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433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E0339C-C86F-4AC7-8A89-7DCE74133875}" type="slidenum">
              <a:rPr lang="id-ID"/>
              <a:pPr/>
              <a:t>8</a:t>
            </a:fld>
            <a:endParaRPr lang="id-ID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Government of Indonesia sets eleven priorities. </a:t>
            </a:r>
          </a:p>
          <a:p>
            <a:pPr eaLnBrk="1" hangingPunct="1"/>
            <a:r>
              <a:rPr lang="id-ID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First, Buraucratic Reform and Governance. </a:t>
            </a:r>
          </a:p>
          <a:p>
            <a:pPr eaLnBrk="1" hangingPunct="1"/>
            <a:r>
              <a:rPr lang="id-ID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Second, Education; </a:t>
            </a:r>
          </a:p>
          <a:p>
            <a:pPr eaLnBrk="1" hangingPunct="1"/>
            <a:r>
              <a:rPr lang="id-ID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Third, Health. </a:t>
            </a:r>
          </a:p>
          <a:p>
            <a:pPr eaLnBrk="1" hangingPunct="1"/>
            <a:r>
              <a:rPr lang="id-ID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Fourth, Poverty aleviation. </a:t>
            </a:r>
          </a:p>
          <a:p>
            <a:pPr eaLnBrk="1" hangingPunct="1"/>
            <a:r>
              <a:rPr lang="id-ID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Fifth, basic commodity sustainablity. </a:t>
            </a:r>
          </a:p>
          <a:p>
            <a:pPr eaLnBrk="1" hangingPunct="1"/>
            <a:r>
              <a:rPr lang="id-ID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Sixth, infrastructure. </a:t>
            </a:r>
          </a:p>
          <a:p>
            <a:pPr eaLnBrk="1" hangingPunct="1"/>
            <a:r>
              <a:rPr lang="id-ID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Seventh, investment and business climate. </a:t>
            </a:r>
          </a:p>
          <a:p>
            <a:pPr eaLnBrk="1" hangingPunct="1"/>
            <a:r>
              <a:rPr lang="id-ID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Eight, Energy. </a:t>
            </a:r>
          </a:p>
          <a:p>
            <a:pPr eaLnBrk="1" hangingPunct="1"/>
            <a:r>
              <a:rPr lang="id-ID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Ninth, Environment and disaster management. </a:t>
            </a:r>
          </a:p>
          <a:p>
            <a:pPr eaLnBrk="1" hangingPunct="1"/>
            <a:r>
              <a:rPr lang="id-ID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Tenth, less-developed, border, and conflict areas, and </a:t>
            </a:r>
          </a:p>
          <a:p>
            <a:pPr eaLnBrk="1" hangingPunct="1"/>
            <a:r>
              <a:rPr lang="id-ID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Eleventh, culture, creativity, and technology innovation.</a:t>
            </a:r>
          </a:p>
        </p:txBody>
      </p:sp>
    </p:spTree>
    <p:extLst>
      <p:ext uri="{BB962C8B-B14F-4D97-AF65-F5344CB8AC3E}">
        <p14:creationId xmlns:p14="http://schemas.microsoft.com/office/powerpoint/2010/main" val="2924330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C71863-030A-4785-A66A-96DAEA1B31F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eleven priorities are supported by sixty national indicators, which contain of four hundred nine components of national indicators.</a:t>
            </a:r>
            <a:endParaRPr lang="id-ID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52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C71863-030A-4785-A66A-96DAEA1B31F1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49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>
              <a:defRPr/>
            </a:pPr>
            <a:r>
              <a:rPr lang="en-GB" smtClean="0"/>
              <a:t>8th INTOSAI WORKING GROUP ON KEY NATIONAL INDICATORS MEETING, SOFIA, 25 MARCH 2015</a:t>
            </a:r>
            <a:endParaRPr lang="id-ID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414ACAA-415D-41A6-AA68-04D08514614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8th INTOSAI WORKING GROUP ON KEY NATIONAL INDICATORS MEETING, SOFIA, 25 MARCH 2015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5AFA3-9210-467E-BA9D-28FF4C4A7C5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8th INTOSAI WORKING GROUP ON KEY NATIONAL INDICATORS MEETING, SOFIA, 25 MARCH 2015</a:t>
            </a:r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D4DE108D-2461-4B89-8DBD-4DA396C72CF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8th INTOSAI WORKING GROUP ON KEY NATIONAL INDICATORS MEETING, SOFIA, 25 MARCH 2015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B3C091-9D06-416B-A1F7-BB1D294DC98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8th INTOSAI WORKING GROUP ON KEY NATIONAL INDICATORS MEETING, SOFIA, 25 MARCH 2015</a:t>
            </a:r>
            <a:endParaRPr lang="id-ID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F68048C-70A5-4002-B26C-C51C494C70E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algn="l">
              <a:defRPr/>
            </a:pPr>
            <a:r>
              <a:rPr lang="en-GB" smtClean="0"/>
              <a:t>8th INTOSAI WORKING GROUP ON KEY NATIONAL INDICATORS MEETING, SOFIA, 25 MARCH 2015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11297CF7-32BD-45F6-8ACF-CE301BF10DC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algn="l">
              <a:defRPr/>
            </a:pPr>
            <a:r>
              <a:rPr lang="en-GB" smtClean="0"/>
              <a:t>8th INTOSAI WORKING GROUP ON KEY NATIONAL INDICATORS MEETING, SOFIA, 25 MARCH 2015</a:t>
            </a:r>
            <a:endParaRPr lang="id-ID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8th INTOSAI WORKING GROUP ON KEY NATIONAL INDICATORS MEETING, SOFIA, 25 MARCH 2015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6D4D51-5252-4A52-A943-D1880967F24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8th INTOSAI WORKING GROUP ON KEY NATIONAL INDICATORS MEETING, SOFIA, 25 MARCH 2015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7740B5-B793-4BC0-829D-F145B6C658E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8th INTOSAI WORKING GROUP ON KEY NATIONAL INDICATORS MEETING, SOFIA, 25 MARCH 2015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CEEA51-930B-4D0A-894B-DFB768CFFDD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E63ACF5-BCD2-40BF-9B67-87A061F51BF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r>
              <a:rPr lang="en-GB" smtClean="0"/>
              <a:t>8th INTOSAI WORKING GROUP ON KEY NATIONAL INDICATORS MEETING, SOFIA, 25 MARCH 2015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>
              <a:defRPr/>
            </a:pPr>
            <a:r>
              <a:rPr lang="en-GB" smtClean="0"/>
              <a:t>8th INTOSAI WORKING GROUP ON KEY NATIONAL INDICATORS MEETING, SOFIA, 25 MARCH 2015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C6B416-D388-4132-875A-47B257819C1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 spd="med">
    <p:comb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pk.go.id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488" y="1000108"/>
            <a:ext cx="6029338" cy="181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C</a:t>
            </a:r>
            <a:r>
              <a:rPr lang="id-ID" sz="2800" dirty="0" smtClean="0"/>
              <a:t>URRENT DEVELOPMENT OF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KEY NATIONAL INDICATORS AND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ROLES OF THE SUPREME AUDIT INSTITUTION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IN</a:t>
            </a:r>
            <a:r>
              <a:rPr lang="en-US" sz="2800" dirty="0" smtClean="0"/>
              <a:t> </a:t>
            </a:r>
            <a:r>
              <a:rPr lang="id-ID" sz="2800" dirty="0" smtClean="0"/>
              <a:t>INDONESIA</a:t>
            </a:r>
            <a:endParaRPr lang="en-GB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02" y="3643314"/>
            <a:ext cx="6072198" cy="2017712"/>
          </a:xfrm>
        </p:spPr>
        <p:txBody>
          <a:bodyPr>
            <a:normAutofit fontScale="40000" lnSpcReduction="20000"/>
          </a:bodyPr>
          <a:lstStyle/>
          <a:p>
            <a:r>
              <a:rPr lang="en-US" altLang="en-US" sz="3400" b="1" dirty="0" smtClean="0"/>
              <a:t>Presented by</a:t>
            </a:r>
          </a:p>
          <a:p>
            <a:r>
              <a:rPr lang="en-US" altLang="en-US" sz="3400" b="1" dirty="0" smtClean="0"/>
              <a:t>Prof. Eddy </a:t>
            </a:r>
            <a:r>
              <a:rPr lang="en-US" altLang="en-US" sz="3400" b="1" dirty="0" err="1" smtClean="0"/>
              <a:t>Mulyadi</a:t>
            </a:r>
            <a:r>
              <a:rPr lang="en-US" altLang="en-US" sz="3400" b="1" dirty="0" smtClean="0"/>
              <a:t> </a:t>
            </a:r>
            <a:r>
              <a:rPr lang="en-US" altLang="en-US" sz="3400" b="1" dirty="0" err="1" smtClean="0"/>
              <a:t>Soepardi</a:t>
            </a:r>
            <a:r>
              <a:rPr lang="en-US" altLang="en-US" sz="3400" b="1" dirty="0" smtClean="0"/>
              <a:t>, M.M., S.E.,AKT., </a:t>
            </a:r>
            <a:r>
              <a:rPr lang="en-US" altLang="en-US" sz="3400" b="1" dirty="0" err="1" smtClean="0"/>
              <a:t>C.Fr.A</a:t>
            </a:r>
            <a:r>
              <a:rPr lang="en-US" altLang="en-US" sz="3400" b="1" dirty="0" smtClean="0"/>
              <a:t>., C.A.</a:t>
            </a:r>
          </a:p>
          <a:p>
            <a:r>
              <a:rPr lang="en-US" altLang="en-US" sz="3400" b="1" dirty="0" smtClean="0"/>
              <a:t>And </a:t>
            </a:r>
          </a:p>
          <a:p>
            <a:r>
              <a:rPr lang="en-US" altLang="en-US" sz="3400" b="1" dirty="0" smtClean="0"/>
              <a:t>Mr. Bahtiar Arif</a:t>
            </a:r>
            <a:endParaRPr lang="id-ID" altLang="en-US" sz="3400" b="1" dirty="0" smtClean="0"/>
          </a:p>
          <a:p>
            <a:endParaRPr lang="id-ID" altLang="en-US" sz="2000" b="1" dirty="0" smtClean="0"/>
          </a:p>
          <a:p>
            <a:r>
              <a:rPr lang="en-US" altLang="en-US" sz="3400" dirty="0" smtClean="0">
                <a:latin typeface="+mj-lt"/>
              </a:rPr>
              <a:t>Sofia - Bulgaria</a:t>
            </a:r>
            <a:r>
              <a:rPr lang="id-ID" altLang="en-US" sz="3400" dirty="0" smtClean="0">
                <a:latin typeface="+mj-lt"/>
              </a:rPr>
              <a:t>, 25 March 2015</a:t>
            </a:r>
            <a:endParaRPr lang="en-US" sz="3400" dirty="0" smtClean="0">
              <a:latin typeface="+mj-lt"/>
            </a:endParaRPr>
          </a:p>
          <a:p>
            <a:pPr eaLnBrk="1" hangingPunct="1"/>
            <a:r>
              <a:rPr lang="en-US" sz="3400" dirty="0" smtClean="0">
                <a:latin typeface="+mj-lt"/>
              </a:rPr>
              <a:t>The Audit Board of the Republic of Indonesia</a:t>
            </a:r>
          </a:p>
          <a:p>
            <a:pPr eaLnBrk="1" hangingPunct="1"/>
            <a:r>
              <a:rPr lang="en-US" sz="3400" dirty="0" smtClean="0">
                <a:latin typeface="+mj-lt"/>
              </a:rPr>
              <a:t>M</a:t>
            </a:r>
            <a:r>
              <a:rPr lang="id-ID" sz="3400" dirty="0" smtClean="0">
                <a:latin typeface="+mj-lt"/>
              </a:rPr>
              <a:t>arch 2015</a:t>
            </a:r>
            <a:endParaRPr lang="en-GB" sz="3400" dirty="0" smtClean="0">
              <a:latin typeface="+mj-lt"/>
            </a:endParaRPr>
          </a:p>
        </p:txBody>
      </p:sp>
      <p:pic>
        <p:nvPicPr>
          <p:cNvPr id="1026" name="Picture 2" descr="C:\Users\rosa_chasez\Pictures\bp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928670"/>
            <a:ext cx="1967504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National Indicators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Macro Goals		: 11</a:t>
            </a:r>
          </a:p>
          <a:p>
            <a:r>
              <a:rPr lang="id-ID" dirty="0" smtClean="0"/>
              <a:t>National Indicators	: 17</a:t>
            </a:r>
            <a:r>
              <a:rPr lang="en-US" dirty="0" smtClean="0"/>
              <a:t>2</a:t>
            </a:r>
            <a:r>
              <a:rPr lang="id-ID" dirty="0" smtClean="0"/>
              <a:t> </a:t>
            </a:r>
          </a:p>
          <a:p>
            <a:pPr indent="15875">
              <a:buNone/>
            </a:pPr>
            <a:r>
              <a:rPr lang="id-ID" sz="2400" dirty="0" smtClean="0"/>
              <a:t> 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MACRO GOALS </a:t>
            </a:r>
            <a:r>
              <a:rPr lang="en-US" sz="3200" dirty="0" smtClean="0"/>
              <a:t>(1</a:t>
            </a:r>
            <a:r>
              <a:rPr lang="en-US" sz="3200" dirty="0"/>
              <a:t>)</a:t>
            </a:r>
            <a:endParaRPr lang="id-ID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69212"/>
              </p:ext>
            </p:extLst>
          </p:nvPr>
        </p:nvGraphicFramePr>
        <p:xfrm>
          <a:off x="222250" y="1765879"/>
          <a:ext cx="8712200" cy="3184210"/>
        </p:xfrm>
        <a:graphic>
          <a:graphicData uri="http://schemas.openxmlformats.org/drawingml/2006/table">
            <a:tbl>
              <a:tblPr/>
              <a:tblGrid>
                <a:gridCol w="4164013"/>
                <a:gridCol w="2484437"/>
                <a:gridCol w="2063750"/>
              </a:tblGrid>
              <a:tr h="4270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INDICATORS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2014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(Baseline)</a:t>
                      </a:r>
                      <a:endParaRPr kumimoji="0" lang="id-ID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2019</a:t>
                      </a:r>
                      <a:endParaRPr kumimoji="0" lang="id-ID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606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Aharoni" pitchFamily="2" charset="-79"/>
                        </a:rPr>
                        <a:t>Human &amp; Community Development</a:t>
                      </a: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347663" marR="0" lvl="0" indent="-1778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Human Development Index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(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HDI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)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73,83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76,3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7663" marR="0" lvl="0" indent="-17462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Aharoni" pitchFamily="2" charset="-79"/>
                        </a:rPr>
                        <a:t>Community Development Index (CDI)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Aharoni" pitchFamily="2" charset="-79"/>
                        </a:rPr>
                        <a:t>1</a:t>
                      </a:r>
                      <a:endParaRPr kumimoji="0" lang="id-ID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0,55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Increasing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355600" marR="0" lvl="0" indent="-17462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Gini Ratio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0,41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0,36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55600" marR="0" lvl="0" indent="-17462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Participation growth in health insurance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51,8%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(O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tober 2014)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Min. 95%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55600" marR="0" lvl="0" indent="-17462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Participation in labour insurance</a:t>
                      </a:r>
                    </a:p>
                    <a:p>
                      <a:pPr marL="1809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       Formal workers</a:t>
                      </a:r>
                    </a:p>
                    <a:p>
                      <a:pPr marL="1809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       Informal workers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29,5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million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1,3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 million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62,4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million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3,5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million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219075" y="6472238"/>
            <a:ext cx="324008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18" tIns="35959" rIns="71918" bIns="35959">
            <a:spAutoFit/>
          </a:bodyPr>
          <a:lstStyle/>
          <a:p>
            <a:pPr eaLnBrk="1" hangingPunct="1"/>
            <a:r>
              <a:rPr lang="id-ID" altLang="id-ID" sz="1000" dirty="0">
                <a:latin typeface="Cambria" panose="02040503050406030204" pitchFamily="18" charset="0"/>
                <a:ea typeface="MS PGothic" pitchFamily="34" charset="-128"/>
              </a:rPr>
              <a:t>*Perkiraan                   **</a:t>
            </a:r>
            <a:r>
              <a:rPr lang="id-ID" altLang="id-ID" sz="1000" dirty="0" smtClean="0">
                <a:latin typeface="Cambria" panose="02040503050406030204" pitchFamily="18" charset="0"/>
                <a:ea typeface="MS PGothic" pitchFamily="34" charset="-128"/>
              </a:rPr>
              <a:t>M</a:t>
            </a:r>
            <a:r>
              <a:rPr lang="en-US" altLang="id-ID" sz="1000" dirty="0" smtClean="0">
                <a:latin typeface="Cambria" panose="02040503050406030204" pitchFamily="18" charset="0"/>
                <a:ea typeface="MS PGothic" pitchFamily="34" charset="-128"/>
              </a:rPr>
              <a:t>arch</a:t>
            </a:r>
            <a:r>
              <a:rPr lang="id-ID" altLang="id-ID" sz="1000" dirty="0" smtClean="0">
                <a:latin typeface="Cambria" panose="02040503050406030204" pitchFamily="18" charset="0"/>
                <a:ea typeface="MS PGothic" pitchFamily="34" charset="-128"/>
              </a:rPr>
              <a:t> </a:t>
            </a:r>
            <a:r>
              <a:rPr lang="id-ID" altLang="id-ID" sz="1000" dirty="0">
                <a:latin typeface="Cambria" panose="02040503050406030204" pitchFamily="18" charset="0"/>
                <a:ea typeface="MS PGothic" pitchFamily="34" charset="-128"/>
              </a:rPr>
              <a:t>2014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9075" y="5212314"/>
            <a:ext cx="8673405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i="1" baseline="30000" dirty="0" smtClean="0">
                <a:latin typeface="Cambria" panose="02040503050406030204" pitchFamily="18" charset="0"/>
                <a:ea typeface="Calibri" panose="020F0502020204030204" pitchFamily="34" charset="0"/>
              </a:rPr>
              <a:t>1</a:t>
            </a:r>
            <a:r>
              <a:rPr lang="id-ID" sz="2000" i="1" baseline="-25000" dirty="0" smtClean="0">
                <a:latin typeface="Cambria" panose="02040503050406030204" pitchFamily="18" charset="0"/>
                <a:ea typeface="Calibri" panose="020F0502020204030204" pitchFamily="34" charset="0"/>
              </a:rPr>
              <a:t>CDI is a composite index measuring mutual cooperation, tolerance and security perception of society</a:t>
            </a:r>
            <a:endParaRPr lang="en-US" sz="2000" i="1" baseline="-25000" dirty="0">
              <a:latin typeface="Cambria" panose="020405030504060302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962928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797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MACRO GOALS </a:t>
            </a:r>
            <a:r>
              <a:rPr lang="en-US" sz="2800" dirty="0" smtClean="0"/>
              <a:t>(2</a:t>
            </a:r>
            <a:r>
              <a:rPr lang="en-US" sz="2800" dirty="0"/>
              <a:t>)</a:t>
            </a:r>
            <a:endParaRPr lang="id-ID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799063"/>
              </p:ext>
            </p:extLst>
          </p:nvPr>
        </p:nvGraphicFramePr>
        <p:xfrm>
          <a:off x="222250" y="1643050"/>
          <a:ext cx="8712200" cy="2150036"/>
        </p:xfrm>
        <a:graphic>
          <a:graphicData uri="http://schemas.openxmlformats.org/drawingml/2006/table">
            <a:tbl>
              <a:tblPr/>
              <a:tblGrid>
                <a:gridCol w="4164013"/>
                <a:gridCol w="2484437"/>
                <a:gridCol w="2063750"/>
              </a:tblGrid>
              <a:tr h="54488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Indikator 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2014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(Baseline)</a:t>
                      </a:r>
                      <a:endParaRPr kumimoji="0" lang="id-ID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2019</a:t>
                      </a:r>
                      <a:endParaRPr kumimoji="0" lang="id-ID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55600" marR="0" lvl="0" indent="-17462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Economic growth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5,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,0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355600" marR="0" lvl="0" indent="-17462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GDP per capita basis year of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2010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(USD)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55600" marR="0" lvl="0" indent="-17462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GDP per capita basis year of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20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(USD)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4,3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078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7,221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55600" marR="0" lvl="0" indent="-17462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Poverty rate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10,96 % *) 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7,0-8,0%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55600" marR="0" lvl="0" indent="-17462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Unemployment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5,94%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,0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5,0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9074" y="3915040"/>
            <a:ext cx="8745414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indent="-2286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400" i="1" dirty="0">
                <a:latin typeface="Cambria" panose="02040503050406030204" pitchFamily="18" charset="0"/>
                <a:ea typeface="Calibri" panose="020F0502020204030204" pitchFamily="34" charset="0"/>
              </a:rPr>
              <a:t>*) </a:t>
            </a:r>
            <a:r>
              <a:rPr lang="en-AU" sz="1400" i="1" baseline="30000" dirty="0"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en-AU" sz="1400" i="1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Poverty Rate in September 2014, before the oil subsidy reduction in November 2014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07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1800" dirty="0" smtClean="0"/>
              <a:t>6 DEVELOPMENT GOALS</a:t>
            </a:r>
            <a:br>
              <a:rPr lang="id-ID" sz="1800" dirty="0" smtClean="0"/>
            </a:br>
            <a:r>
              <a:rPr lang="id-ID" sz="2800" dirty="0" smtClean="0"/>
              <a:t>Human &amp; Community Development Goals</a:t>
            </a:r>
            <a:r>
              <a:rPr lang="id-ID" sz="1800" dirty="0" smtClean="0"/>
              <a:t/>
            </a:r>
            <a:br>
              <a:rPr lang="id-ID" sz="1800" dirty="0" smtClean="0"/>
            </a:br>
            <a:endParaRPr lang="id-ID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Demography and Family Planning (3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Education (9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Health (12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Gender Equality and Woman Empowerment (2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Child Protection (1 indicators:  decreasing child abuse)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Community Development (4 indicators)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15082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1800" dirty="0" smtClean="0"/>
              <a:t>6 DEVELOPMENT GOALS</a:t>
            </a:r>
            <a:br>
              <a:rPr lang="id-ID" sz="1800" dirty="0" smtClean="0"/>
            </a:br>
            <a:r>
              <a:rPr lang="id-ID" sz="2800" dirty="0" smtClean="0"/>
              <a:t>Prioritized Sectors</a:t>
            </a:r>
            <a:r>
              <a:rPr lang="id-ID" sz="1800" dirty="0" smtClean="0"/>
              <a:t/>
            </a:r>
            <a:br>
              <a:rPr lang="id-ID" sz="1800" dirty="0" smtClean="0"/>
            </a:br>
            <a:endParaRPr lang="id-ID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Food Security (10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Energy Resili</a:t>
            </a:r>
            <a:r>
              <a:rPr lang="en-US" sz="2400" dirty="0" smtClean="0"/>
              <a:t>e</a:t>
            </a:r>
            <a:r>
              <a:rPr lang="id-ID" sz="2400" dirty="0" smtClean="0"/>
              <a:t>nce (10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Maritime and Marine (9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Tourism and Manufacturing Industries (7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Water Resili</a:t>
            </a:r>
            <a:r>
              <a:rPr lang="en-US" sz="2400" dirty="0" smtClean="0"/>
              <a:t>e</a:t>
            </a:r>
            <a:r>
              <a:rPr lang="id-ID" sz="2400" dirty="0" smtClean="0"/>
              <a:t>nce, Basic Infrastructures and Connectivity (</a:t>
            </a:r>
            <a:r>
              <a:rPr lang="en-US" sz="2400" dirty="0" smtClean="0"/>
              <a:t>68</a:t>
            </a:r>
            <a:r>
              <a:rPr lang="id-ID" sz="2400" dirty="0" smtClean="0"/>
              <a:t>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Environment (3 indicators)</a:t>
            </a:r>
          </a:p>
          <a:p>
            <a:pPr marL="514350" indent="-514350">
              <a:buFont typeface="+mj-lt"/>
              <a:buAutoNum type="arabicPeriod"/>
            </a:pPr>
            <a:endParaRPr lang="id-ID" sz="2400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1800" dirty="0" smtClean="0"/>
              <a:t>6 DEVELOPMENT GOALS</a:t>
            </a:r>
            <a:br>
              <a:rPr lang="id-ID" sz="1800" dirty="0" smtClean="0"/>
            </a:br>
            <a:r>
              <a:rPr lang="id-ID" sz="2800" dirty="0" smtClean="0"/>
              <a:t>Equality</a:t>
            </a:r>
            <a:r>
              <a:rPr lang="id-ID" sz="1800" dirty="0" smtClean="0"/>
              <a:t/>
            </a:r>
            <a:br>
              <a:rPr lang="id-ID" sz="1800" dirty="0" smtClean="0"/>
            </a:br>
            <a:endParaRPr lang="id-ID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891490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Economic Gap (2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Public Services (7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Competitiveness (2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Labor Insurance (2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Worker Quality and Skills (3 indicators)</a:t>
            </a:r>
          </a:p>
          <a:p>
            <a:pPr marL="514350" indent="-514350">
              <a:buNone/>
            </a:pPr>
            <a:endParaRPr lang="id-ID" sz="2400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1800" dirty="0" smtClean="0"/>
              <a:t>6 DEVELOPMENT GOALS</a:t>
            </a:r>
            <a:br>
              <a:rPr lang="id-ID" sz="1800" dirty="0" smtClean="0"/>
            </a:br>
            <a:r>
              <a:rPr lang="id-ID" sz="2800" dirty="0" smtClean="0"/>
              <a:t>Region and Inter-Region</a:t>
            </a:r>
            <a:r>
              <a:rPr lang="id-ID" sz="1800" dirty="0" smtClean="0"/>
              <a:t/>
            </a:r>
            <a:br>
              <a:rPr lang="id-ID" sz="1800" dirty="0" smtClean="0"/>
            </a:br>
            <a:endParaRPr lang="id-ID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962928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Regional GDP (6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Rural</a:t>
            </a:r>
            <a:r>
              <a:rPr lang="id-ID" sz="2400" dirty="0" smtClean="0"/>
              <a:t> Development  (2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Border Development (2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Less Developed Regions (5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Regional Center of Economic Growth (3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Urban</a:t>
            </a:r>
            <a:r>
              <a:rPr lang="id-ID" sz="2400" dirty="0" smtClean="0"/>
              <a:t> Development (4 indicators)</a:t>
            </a:r>
          </a:p>
          <a:p>
            <a:pPr marL="514350" indent="-514350">
              <a:buNone/>
            </a:pPr>
            <a:endParaRPr lang="id-ID" sz="2400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1800" dirty="0" smtClean="0"/>
              <a:t>6 DEVELOPMENT GOALS</a:t>
            </a:r>
            <a:br>
              <a:rPr lang="id-ID" sz="1800" dirty="0" smtClean="0"/>
            </a:br>
            <a:r>
              <a:rPr lang="id-ID" sz="2800" dirty="0" smtClean="0"/>
              <a:t>Politic, Law, Defense and Security</a:t>
            </a:r>
            <a:endParaRPr lang="id-ID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34366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Politic and Democracy (2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Law Enforcement (3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Governance and Bureaucratic Reform (9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Regional Governance (12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Institutional Performance (5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Ap</a:t>
            </a:r>
            <a:r>
              <a:rPr lang="en-US" sz="2400" dirty="0" smtClean="0"/>
              <a:t>p</a:t>
            </a:r>
            <a:r>
              <a:rPr lang="id-ID" sz="2400" dirty="0" smtClean="0"/>
              <a:t>aratus Performance (1 indicators)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Defense and Security (3 indicators)</a:t>
            </a:r>
          </a:p>
          <a:p>
            <a:pPr marL="514350" indent="-514350">
              <a:buNone/>
            </a:pPr>
            <a:endParaRPr lang="id-ID" sz="2400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d-ID" dirty="0" smtClean="0"/>
              <a:t>Roles of SAI of Indonesia in KNI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71612"/>
            <a:ext cx="7819232" cy="5143536"/>
          </a:xfrm>
        </p:spPr>
        <p:txBody>
          <a:bodyPr>
            <a:normAutofit/>
          </a:bodyPr>
          <a:lstStyle/>
          <a:p>
            <a:pPr marL="457200" indent="-457200">
              <a:buClrTx/>
              <a:buSzPct val="100000"/>
              <a:buAutoNum type="arabicPeriod"/>
            </a:pPr>
            <a:r>
              <a:rPr lang="id-ID" sz="1500" dirty="0" smtClean="0"/>
              <a:t>Developing Plans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id-ID" sz="1500" dirty="0" smtClean="0"/>
              <a:t>Strategic Plan (5-year plan)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id-ID" sz="1500" dirty="0" smtClean="0"/>
              <a:t>Annual Plan (esp. audit plan)</a:t>
            </a:r>
            <a:endParaRPr lang="en-US" sz="1500" dirty="0" smtClean="0"/>
          </a:p>
          <a:p>
            <a:pPr marL="457200" indent="-457200">
              <a:buClrTx/>
              <a:buSzPct val="100000"/>
              <a:buAutoNum type="arabicPeriod"/>
            </a:pPr>
            <a:r>
              <a:rPr lang="en-US" sz="1500" dirty="0" smtClean="0"/>
              <a:t>C</a:t>
            </a:r>
            <a:r>
              <a:rPr lang="id-ID" sz="1500" dirty="0" smtClean="0"/>
              <a:t>onducting audits, esp. Performance Audits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id-ID" sz="1500" dirty="0" smtClean="0"/>
              <a:t>MTDP as the main reference to select audit projects/themes, understanding audit objects and risks.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id-ID" sz="1500" dirty="0" smtClean="0"/>
              <a:t>KNIs used as criteria </a:t>
            </a:r>
            <a:endParaRPr lang="en-US" sz="1500" dirty="0" smtClean="0"/>
          </a:p>
          <a:p>
            <a:pPr marL="457200" indent="-457200">
              <a:buClrTx/>
              <a:buSzPct val="100000"/>
              <a:buFont typeface="+mj-lt"/>
              <a:buAutoNum type="arabicPeriod" startAt="3"/>
            </a:pPr>
            <a:r>
              <a:rPr lang="id-ID" sz="1500" dirty="0" smtClean="0"/>
              <a:t>Developing audit reports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id-ID" sz="1500" dirty="0" smtClean="0"/>
              <a:t>Audit conclusions, meeting audit objectives relating to MTDP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id-ID" sz="1500" dirty="0" smtClean="0"/>
              <a:t>Audit recommendations, improving government plans and implementation.</a:t>
            </a:r>
            <a:endParaRPr lang="en-US" sz="1500" dirty="0" smtClean="0"/>
          </a:p>
          <a:p>
            <a:pPr marL="457200" indent="-457200">
              <a:buClrTx/>
              <a:buSzPct val="100000"/>
              <a:buFont typeface="+mj-lt"/>
              <a:buAutoNum type="arabicPeriod" startAt="4"/>
            </a:pPr>
            <a:r>
              <a:rPr lang="id-ID" sz="1500" dirty="0" smtClean="0"/>
              <a:t>Developing “semi-annual summary of audit reports” 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id-ID" sz="1500" dirty="0" smtClean="0"/>
              <a:t>KNI framework used for developing outline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id-ID" sz="1500" dirty="0" smtClean="0"/>
              <a:t>Summary audit results aligned to KNI framework</a:t>
            </a:r>
          </a:p>
          <a:p>
            <a:pPr marL="457200" indent="-457200">
              <a:buClrTx/>
              <a:buSzPct val="100000"/>
              <a:buFont typeface="+mj-lt"/>
              <a:buAutoNum type="arabicPeriod" startAt="4"/>
            </a:pPr>
            <a:r>
              <a:rPr lang="id-ID" sz="1500" dirty="0" smtClean="0"/>
              <a:t>Developing SAI advice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r>
              <a:rPr lang="id-ID" sz="1500" dirty="0" smtClean="0"/>
              <a:t>Suggestions to solve common problems of audit results, in order to achieve targetted KNIs</a:t>
            </a:r>
          </a:p>
          <a:p>
            <a:pPr marL="857250" lvl="1" indent="-225425">
              <a:buSzPct val="100000"/>
              <a:buFont typeface="Wingdings" pitchFamily="2" charset="2"/>
              <a:buChar char="§"/>
            </a:pPr>
            <a:endParaRPr lang="id-ID" sz="15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Current SAI of Indonesia Projects - KNIs</a:t>
            </a:r>
            <a:endParaRPr lang="id-ID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34366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Study of Government Mid-Term Development Plan</a:t>
            </a:r>
          </a:p>
          <a:p>
            <a:pPr marL="914400" lvl="1" indent="-381000">
              <a:buFont typeface="Wingdings" pitchFamily="2" charset="2"/>
              <a:buChar char="§"/>
            </a:pPr>
            <a:r>
              <a:rPr lang="id-ID" sz="2400" dirty="0" smtClean="0"/>
              <a:t>Developing SAI strategic plan (2016-2019)</a:t>
            </a:r>
          </a:p>
          <a:p>
            <a:pPr marL="914400" lvl="1" indent="-381000">
              <a:buFont typeface="Wingdings" pitchFamily="2" charset="2"/>
              <a:buChar char="§"/>
            </a:pPr>
            <a:r>
              <a:rPr lang="id-ID" sz="2400" dirty="0" smtClean="0"/>
              <a:t>Planning annual audit plan (audited in 2016)</a:t>
            </a:r>
          </a:p>
          <a:p>
            <a:pPr marL="914400" lvl="1" indent="-381000">
              <a:buFont typeface="Wingdings" pitchFamily="2" charset="2"/>
              <a:buChar char="§"/>
            </a:pPr>
            <a:r>
              <a:rPr lang="id-ID" sz="2400" dirty="0" smtClean="0"/>
              <a:t>Identifying criteria and risks</a:t>
            </a:r>
          </a:p>
          <a:p>
            <a:pPr marL="914400" lvl="1" indent="-381000">
              <a:buFont typeface="Wingdings" pitchFamily="2" charset="2"/>
              <a:buChar char="§"/>
            </a:pPr>
            <a:r>
              <a:rPr lang="id-ID" sz="2400" dirty="0" smtClean="0"/>
              <a:t>Selecting key areas (audit area priority), especially areas promoting welfare improvement significantly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Development of a performance audit programs/ strategies on </a:t>
            </a:r>
          </a:p>
          <a:p>
            <a:pPr marL="914400" lvl="1" indent="-381000">
              <a:buFont typeface="Wingdings" pitchFamily="2" charset="2"/>
              <a:buChar char="§"/>
            </a:pPr>
            <a:r>
              <a:rPr lang="id-ID" sz="2400" dirty="0" smtClean="0"/>
              <a:t>Poverty mitigation</a:t>
            </a:r>
          </a:p>
          <a:p>
            <a:pPr marL="914400" lvl="1" indent="-381000">
              <a:buFont typeface="Wingdings" pitchFamily="2" charset="2"/>
              <a:buChar char="§"/>
            </a:pPr>
            <a:r>
              <a:rPr lang="id-ID" sz="2400" dirty="0" smtClean="0"/>
              <a:t>Water supply</a:t>
            </a:r>
          </a:p>
          <a:p>
            <a:pPr marL="914400" lvl="1" indent="-381000">
              <a:buFont typeface="Wingdings" pitchFamily="2" charset="2"/>
              <a:buChar char="§"/>
            </a:pPr>
            <a:r>
              <a:rPr lang="id-ID" sz="2400" dirty="0" smtClean="0"/>
              <a:t>Regional banks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Agenda </a:t>
            </a:r>
            <a:endParaRPr lang="en-GB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9416"/>
            <a:ext cx="7239000" cy="3187736"/>
          </a:xfrm>
        </p:spPr>
        <p:txBody>
          <a:bodyPr>
            <a:normAutofit/>
          </a:bodyPr>
          <a:lstStyle/>
          <a:p>
            <a:pPr marL="514350" indent="-514350" eaLnBrk="1" hangingPunct="1">
              <a:buSzPct val="100000"/>
              <a:buFont typeface="+mj-lt"/>
              <a:buAutoNum type="arabicPeriod"/>
            </a:pPr>
            <a:r>
              <a:rPr lang="en-US" dirty="0" smtClean="0"/>
              <a:t>Background</a:t>
            </a:r>
            <a:endParaRPr lang="id-ID" dirty="0" smtClean="0"/>
          </a:p>
          <a:p>
            <a:pPr marL="514350" indent="-514350" eaLnBrk="1" hangingPunct="1">
              <a:buSzPct val="100000"/>
              <a:buFont typeface="+mj-lt"/>
              <a:buAutoNum type="arabicPeriod"/>
            </a:pPr>
            <a:r>
              <a:rPr lang="id-ID" dirty="0" smtClean="0"/>
              <a:t>Indonesian </a:t>
            </a:r>
            <a:r>
              <a:rPr lang="en-AU" dirty="0" smtClean="0"/>
              <a:t>D</a:t>
            </a:r>
            <a:r>
              <a:rPr lang="id-ID" dirty="0" smtClean="0"/>
              <a:t>evelopment Plans and KNIs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id-ID" dirty="0" smtClean="0"/>
              <a:t>Roles of SAI of Indonesia in</a:t>
            </a:r>
            <a:r>
              <a:rPr lang="en-US" dirty="0" smtClean="0"/>
              <a:t> KNI</a:t>
            </a:r>
            <a:endParaRPr lang="id-ID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id-ID" dirty="0" smtClean="0"/>
              <a:t>Current SAI Projects - KNI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id-ID" dirty="0" smtClean="0"/>
              <a:t>Lessons Learned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id-ID" dirty="0" smtClean="0"/>
              <a:t>Future Challenges</a:t>
            </a:r>
            <a:endParaRPr lang="en-AU" dirty="0" smtClean="0"/>
          </a:p>
          <a:p>
            <a:pPr eaLnBrk="1" hangingPunct="1">
              <a:buNone/>
            </a:pPr>
            <a:endParaRPr lang="en-GB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Lessons Learned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891490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Limited roles of SAI in developing KNIs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Lack of alignment between SAI audit plans and Government Development Plans (including KNIs)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Sustainability of Development Programs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Future Challenges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891490" cy="365125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INTOSAI GOV KNIs (Terms &amp; Guide/White Paper)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ISSAI on Roles of SAIs </a:t>
            </a:r>
            <a:r>
              <a:rPr lang="en-US" dirty="0" smtClean="0"/>
              <a:t>Relating to KNIs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Audits </a:t>
            </a:r>
            <a:r>
              <a:rPr lang="id-ID" dirty="0" smtClean="0"/>
              <a:t>on Development Plans: Long-Medium-Annual Plan Alignment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Audit </a:t>
            </a:r>
            <a:r>
              <a:rPr lang="id-ID" dirty="0" smtClean="0"/>
              <a:t>project</a:t>
            </a:r>
            <a:r>
              <a:rPr lang="en-US" dirty="0" smtClean="0"/>
              <a:t> (KNIs) </a:t>
            </a:r>
            <a:r>
              <a:rPr lang="id-ID" dirty="0" smtClean="0"/>
              <a:t>selection </a:t>
            </a:r>
            <a:r>
              <a:rPr lang="id-ID" dirty="0" smtClean="0"/>
              <a:t>and SAI limited resources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Audits on effectiveness of Development Programs vs SAI limited resources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THANK YOU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en-US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id-ID" sz="3700" dirty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The Audit Board of the Republic of Indonesia (BPK)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Jl. Gatot Suborot 31 Jakarta Indonesia 10210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Website: </a:t>
            </a:r>
            <a:r>
              <a:rPr lang="id-ID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3"/>
              </a:rPr>
              <a:t>www.bpk.go.id</a:t>
            </a:r>
            <a:endParaRPr lang="id-ID" sz="16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Telephone: +62-21-570-4395 Ext. 1181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Facsimile: +62-21-57953198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id-ID" sz="2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GB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</a:t>
            </a:r>
            <a:endParaRPr lang="en-GB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National objectives &amp; establishment of state institutions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State finance principles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Government development plans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Mandate of SAI of Indonesia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/>
              <a:t>auditing management and accountability of public funds independently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KNI and audit functions</a:t>
            </a:r>
          </a:p>
          <a:p>
            <a:pPr eaLnBrk="1" hangingPunct="1">
              <a:lnSpc>
                <a:spcPct val="90000"/>
              </a:lnSpc>
            </a:pPr>
            <a:endParaRPr lang="id-ID" sz="24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Indonesian </a:t>
            </a:r>
            <a:r>
              <a:rPr lang="id-ID" sz="3600" dirty="0" smtClean="0"/>
              <a:t>Development Plans &amp; KNIs (1)</a:t>
            </a:r>
            <a:endParaRPr lang="en-US" sz="3600" dirty="0"/>
          </a:p>
        </p:txBody>
      </p:sp>
      <p:sp>
        <p:nvSpPr>
          <p:cNvPr id="11" name="Pentagon 10"/>
          <p:cNvSpPr/>
          <p:nvPr/>
        </p:nvSpPr>
        <p:spPr>
          <a:xfrm>
            <a:off x="395536" y="2924944"/>
            <a:ext cx="4176464" cy="1041912"/>
          </a:xfrm>
          <a:prstGeom prst="homePlate">
            <a:avLst>
              <a:gd name="adj" fmla="val 2209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tx1"/>
                </a:solidFill>
              </a:rPr>
              <a:t>NATIONAL MEDIUM TERM DEVELOPMENT PLAN</a:t>
            </a:r>
          </a:p>
          <a:p>
            <a:pPr algn="ctr"/>
            <a:r>
              <a:rPr lang="id-ID" sz="1600" dirty="0" smtClean="0">
                <a:solidFill>
                  <a:schemeClr val="tx1"/>
                </a:solidFill>
              </a:rPr>
              <a:t>(5-YEAR PLAN)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323528" y="1823988"/>
            <a:ext cx="8462963" cy="740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id-ID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NATIONAL LONG TERM DEVELOPMENT PLAN</a:t>
            </a:r>
          </a:p>
          <a:p>
            <a:pPr algn="ctr">
              <a:lnSpc>
                <a:spcPts val="2200"/>
              </a:lnSpc>
              <a:defRPr/>
            </a:pPr>
            <a:r>
              <a:rPr lang="id-ID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(2005 – 2025)</a:t>
            </a:r>
            <a:endParaRPr lang="id-ID" dirty="0">
              <a:solidFill>
                <a:schemeClr val="tx2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5" name="Pentagon 24"/>
          <p:cNvSpPr/>
          <p:nvPr/>
        </p:nvSpPr>
        <p:spPr>
          <a:xfrm>
            <a:off x="395536" y="4293096"/>
            <a:ext cx="4176464" cy="864096"/>
          </a:xfrm>
          <a:prstGeom prst="homePlate">
            <a:avLst>
              <a:gd name="adj" fmla="val 248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tx1"/>
                </a:solidFill>
              </a:rPr>
              <a:t>CENTRAL GOV. ANNUAL BUDGET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29" name="Pentagon 28"/>
          <p:cNvSpPr/>
          <p:nvPr/>
        </p:nvSpPr>
        <p:spPr>
          <a:xfrm>
            <a:off x="4644008" y="2924944"/>
            <a:ext cx="4176464" cy="1041912"/>
          </a:xfrm>
          <a:prstGeom prst="homePlate">
            <a:avLst>
              <a:gd name="adj" fmla="val 2209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tx1"/>
                </a:solidFill>
              </a:rPr>
              <a:t>REGIONAL MEDIUM TERM DEV. PLAN</a:t>
            </a:r>
          </a:p>
          <a:p>
            <a:pPr algn="ctr"/>
            <a:r>
              <a:rPr lang="id-ID" sz="1600" dirty="0" smtClean="0">
                <a:solidFill>
                  <a:schemeClr val="tx1"/>
                </a:solidFill>
              </a:rPr>
              <a:t>(5-YEAR PLAN)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30" name="Pentagon 29"/>
          <p:cNvSpPr/>
          <p:nvPr/>
        </p:nvSpPr>
        <p:spPr>
          <a:xfrm>
            <a:off x="4644008" y="4293096"/>
            <a:ext cx="4176464" cy="864096"/>
          </a:xfrm>
          <a:prstGeom prst="homePlate">
            <a:avLst>
              <a:gd name="adj" fmla="val 248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tx1"/>
                </a:solidFill>
              </a:rPr>
              <a:t>LOCAL GOV. ANNUAL BUDGET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Indonesian </a:t>
            </a:r>
            <a:r>
              <a:rPr lang="id-ID" sz="3600" dirty="0" smtClean="0"/>
              <a:t>Development Plans &amp; KNIs (2)</a:t>
            </a:r>
            <a:endParaRPr lang="en-US" sz="36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23528" y="1844824"/>
            <a:ext cx="8462963" cy="5969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id-ID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2005-2025 DevelompMent Vision </a:t>
            </a:r>
            <a:r>
              <a:rPr lang="id-ID" sz="180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/>
            </a:r>
            <a:br>
              <a:rPr lang="id-ID" sz="180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r>
              <a:rPr lang="id-ID" sz="20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 SELF-RELIANT, DEVELOPED, JUST </a:t>
            </a:r>
            <a:r>
              <a:rPr lang="id-ID" sz="2000" b="1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DAN </a:t>
            </a:r>
            <a:r>
              <a:rPr lang="id-ID" sz="20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PROSPEROUS INDONESIA</a:t>
            </a:r>
            <a:endParaRPr lang="id-ID" sz="2000" b="1" dirty="0">
              <a:solidFill>
                <a:schemeClr val="tx2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grpSp>
        <p:nvGrpSpPr>
          <p:cNvPr id="3" name="Group 11"/>
          <p:cNvGrpSpPr/>
          <p:nvPr/>
        </p:nvGrpSpPr>
        <p:grpSpPr>
          <a:xfrm>
            <a:off x="395536" y="3861048"/>
            <a:ext cx="1944216" cy="2664296"/>
            <a:chOff x="611560" y="2132856"/>
            <a:chExt cx="1944216" cy="2664296"/>
          </a:xfrm>
        </p:grpSpPr>
        <p:sp>
          <p:nvSpPr>
            <p:cNvPr id="10" name="Rectangle 9"/>
            <p:cNvSpPr/>
            <p:nvPr/>
          </p:nvSpPr>
          <p:spPr>
            <a:xfrm>
              <a:off x="611560" y="2852936"/>
              <a:ext cx="1872208" cy="19442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To r</a:t>
              </a:r>
              <a:r>
                <a:rPr lang="id-ID" sz="1600" dirty="0" smtClean="0">
                  <a:solidFill>
                    <a:schemeClr val="tx1"/>
                  </a:solidFill>
                </a:rPr>
                <a:t>eform </a:t>
              </a:r>
              <a:r>
                <a:rPr lang="id-ID" sz="1600" dirty="0" smtClean="0">
                  <a:solidFill>
                    <a:schemeClr val="tx1"/>
                  </a:solidFill>
                </a:rPr>
                <a:t>and develop to achieve safe, peaceful, just, democratic and more prosperpus Indonesia </a:t>
              </a:r>
              <a:endParaRPr lang="id-ID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611560" y="2132856"/>
              <a:ext cx="1944216" cy="720080"/>
            </a:xfrm>
            <a:prstGeom prst="homePlate">
              <a:avLst>
                <a:gd name="adj" fmla="val 1069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>
                  <a:solidFill>
                    <a:schemeClr val="tx1"/>
                  </a:solidFill>
                </a:rPr>
                <a:t>MTDP 1</a:t>
              </a:r>
            </a:p>
            <a:p>
              <a:pPr algn="ctr"/>
              <a:r>
                <a:rPr lang="id-ID" sz="1600" dirty="0" smtClean="0">
                  <a:solidFill>
                    <a:schemeClr val="tx1"/>
                  </a:solidFill>
                </a:rPr>
                <a:t>(2005-2009)</a:t>
              </a:r>
              <a:endParaRPr lang="id-ID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12"/>
          <p:cNvGrpSpPr/>
          <p:nvPr/>
        </p:nvGrpSpPr>
        <p:grpSpPr>
          <a:xfrm>
            <a:off x="2555776" y="3573016"/>
            <a:ext cx="1944216" cy="2664296"/>
            <a:chOff x="611560" y="2132856"/>
            <a:chExt cx="1944216" cy="2664296"/>
          </a:xfrm>
        </p:grpSpPr>
        <p:sp>
          <p:nvSpPr>
            <p:cNvPr id="14" name="Rectangle 13"/>
            <p:cNvSpPr/>
            <p:nvPr/>
          </p:nvSpPr>
          <p:spPr>
            <a:xfrm>
              <a:off x="611560" y="2852936"/>
              <a:ext cx="1872208" cy="19442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To maintain</a:t>
              </a:r>
              <a:r>
                <a:rPr lang="id-ID" sz="1600" dirty="0" smtClean="0">
                  <a:solidFill>
                    <a:schemeClr val="tx1"/>
                  </a:solidFill>
                </a:rPr>
                <a:t> </a:t>
              </a:r>
              <a:r>
                <a:rPr lang="id-ID" sz="1600" dirty="0" smtClean="0">
                  <a:solidFill>
                    <a:schemeClr val="tx1"/>
                  </a:solidFill>
                </a:rPr>
                <a:t>reformation by focusing on human resource, science and technology, and global comptetitive-ness development</a:t>
              </a:r>
              <a:endParaRPr lang="id-ID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Pentagon 14"/>
            <p:cNvSpPr/>
            <p:nvPr/>
          </p:nvSpPr>
          <p:spPr>
            <a:xfrm>
              <a:off x="611560" y="2132856"/>
              <a:ext cx="1944216" cy="720080"/>
            </a:xfrm>
            <a:prstGeom prst="homePlate">
              <a:avLst>
                <a:gd name="adj" fmla="val 1069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>
                  <a:solidFill>
                    <a:schemeClr val="tx1"/>
                  </a:solidFill>
                </a:rPr>
                <a:t>MTDP 1</a:t>
              </a:r>
            </a:p>
            <a:p>
              <a:pPr algn="ctr"/>
              <a:r>
                <a:rPr lang="id-ID" sz="1600" dirty="0" smtClean="0">
                  <a:solidFill>
                    <a:schemeClr val="tx1"/>
                  </a:solidFill>
                </a:rPr>
                <a:t>(2010-2014)</a:t>
              </a:r>
              <a:endParaRPr lang="id-ID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15"/>
          <p:cNvGrpSpPr/>
          <p:nvPr/>
        </p:nvGrpSpPr>
        <p:grpSpPr>
          <a:xfrm>
            <a:off x="4716016" y="3140968"/>
            <a:ext cx="1944216" cy="2952328"/>
            <a:chOff x="611560" y="2132856"/>
            <a:chExt cx="1944216" cy="2952328"/>
          </a:xfrm>
        </p:grpSpPr>
        <p:sp>
          <p:nvSpPr>
            <p:cNvPr id="17" name="Rectangle 16"/>
            <p:cNvSpPr/>
            <p:nvPr/>
          </p:nvSpPr>
          <p:spPr>
            <a:xfrm>
              <a:off x="611560" y="2852936"/>
              <a:ext cx="1872208" cy="22322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To maintain </a:t>
              </a:r>
              <a:r>
                <a:rPr lang="id-ID" sz="1600" dirty="0" smtClean="0">
                  <a:solidFill>
                    <a:schemeClr val="tx1"/>
                  </a:solidFill>
                </a:rPr>
                <a:t>development </a:t>
              </a:r>
              <a:r>
                <a:rPr lang="id-ID" sz="1600" dirty="0" smtClean="0">
                  <a:solidFill>
                    <a:schemeClr val="tx1"/>
                  </a:solidFill>
                </a:rPr>
                <a:t>by increasing economic competitiveness based on natural and of human resources, science and technology </a:t>
              </a:r>
              <a:endParaRPr lang="id-ID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Pentagon 17"/>
            <p:cNvSpPr/>
            <p:nvPr/>
          </p:nvSpPr>
          <p:spPr>
            <a:xfrm>
              <a:off x="611560" y="2132856"/>
              <a:ext cx="1944216" cy="720080"/>
            </a:xfrm>
            <a:prstGeom prst="homePlate">
              <a:avLst>
                <a:gd name="adj" fmla="val 1069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>
                  <a:solidFill>
                    <a:schemeClr val="tx1"/>
                  </a:solidFill>
                </a:rPr>
                <a:t>MTDP 3</a:t>
              </a:r>
            </a:p>
            <a:p>
              <a:pPr algn="ctr"/>
              <a:r>
                <a:rPr lang="id-ID" sz="1600" dirty="0" smtClean="0">
                  <a:solidFill>
                    <a:schemeClr val="tx1"/>
                  </a:solidFill>
                </a:rPr>
                <a:t>(2015-2019)</a:t>
              </a:r>
              <a:endParaRPr lang="id-ID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18"/>
          <p:cNvGrpSpPr/>
          <p:nvPr/>
        </p:nvGrpSpPr>
        <p:grpSpPr>
          <a:xfrm>
            <a:off x="6876256" y="2492896"/>
            <a:ext cx="1944216" cy="3528392"/>
            <a:chOff x="611560" y="2132856"/>
            <a:chExt cx="1944216" cy="3240360"/>
          </a:xfrm>
        </p:grpSpPr>
        <p:sp>
          <p:nvSpPr>
            <p:cNvPr id="20" name="Rectangle 19"/>
            <p:cNvSpPr/>
            <p:nvPr/>
          </p:nvSpPr>
          <p:spPr>
            <a:xfrm>
              <a:off x="611560" y="2852936"/>
              <a:ext cx="1872208" cy="25202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To a</a:t>
              </a:r>
              <a:r>
                <a:rPr lang="id-ID" sz="1600" dirty="0" smtClean="0">
                  <a:solidFill>
                    <a:schemeClr val="tx1"/>
                  </a:solidFill>
                </a:rPr>
                <a:t>chieve </a:t>
              </a:r>
              <a:r>
                <a:rPr lang="id-ID" sz="1600" dirty="0" smtClean="0">
                  <a:solidFill>
                    <a:schemeClr val="tx1"/>
                  </a:solidFill>
                </a:rPr>
                <a:t>self-reliant, developed, just and prosperous Indonesia by strengthenning economic structure, supported by regional competitiveness with qualified human resources</a:t>
              </a:r>
              <a:endParaRPr lang="id-ID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Pentagon 20"/>
            <p:cNvSpPr/>
            <p:nvPr/>
          </p:nvSpPr>
          <p:spPr>
            <a:xfrm>
              <a:off x="611560" y="2132856"/>
              <a:ext cx="1944216" cy="720080"/>
            </a:xfrm>
            <a:prstGeom prst="homePlate">
              <a:avLst>
                <a:gd name="adj" fmla="val 1069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>
                  <a:solidFill>
                    <a:schemeClr val="tx1"/>
                  </a:solidFill>
                </a:rPr>
                <a:t>MTDP 4</a:t>
              </a:r>
            </a:p>
            <a:p>
              <a:pPr algn="ctr"/>
              <a:r>
                <a:rPr lang="id-ID" sz="1600" dirty="0" smtClean="0">
                  <a:solidFill>
                    <a:schemeClr val="tx1"/>
                  </a:solidFill>
                </a:rPr>
                <a:t>(2020-2025)</a:t>
              </a:r>
              <a:endParaRPr lang="id-ID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 bwMode="auto">
          <a:xfrm>
            <a:off x="323528" y="1357298"/>
            <a:ext cx="84629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id-ID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NATIONAL LONG-TERM DEVELOPMENT PLAN</a:t>
            </a:r>
            <a:endParaRPr lang="id-ID" sz="2000" b="1" dirty="0">
              <a:solidFill>
                <a:schemeClr val="tx2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>
            <a:noAutofit/>
          </a:bodyPr>
          <a:lstStyle/>
          <a:p>
            <a:pPr eaLnBrk="1" hangingPunct="1"/>
            <a:r>
              <a:rPr lang="id-ID" sz="2800" dirty="0" smtClean="0">
                <a:latin typeface="+mn-lt"/>
              </a:rPr>
              <a:t>2015-2019 MEDIUM-TERM DEVELOPMENT PLAN</a:t>
            </a:r>
            <a:endParaRPr lang="en-US" sz="2800" dirty="0" smtClean="0">
              <a:latin typeface="+mn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1066800"/>
            <a:ext cx="7772400" cy="1143000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chemeClr val="tx1"/>
                </a:solidFill>
                <a:latin typeface="Cambria" pitchFamily="18" charset="0"/>
              </a:rPr>
              <a:t>Sovereign</a:t>
            </a:r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 and </a:t>
            </a:r>
            <a:r>
              <a:rPr lang="id-ID" sz="2800" b="1" dirty="0" smtClean="0">
                <a:solidFill>
                  <a:schemeClr val="tx1"/>
                </a:solidFill>
                <a:latin typeface="Cambria" pitchFamily="18" charset="0"/>
              </a:rPr>
              <a:t>self-reliant</a:t>
            </a:r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id-ID" sz="2800" b="1" dirty="0" smtClean="0">
                <a:solidFill>
                  <a:schemeClr val="tx1"/>
                </a:solidFill>
                <a:latin typeface="Cambria" pitchFamily="18" charset="0"/>
              </a:rPr>
              <a:t>Indonesia </a:t>
            </a:r>
            <a:r>
              <a:rPr lang="id-ID" sz="2800" b="1" dirty="0" smtClean="0">
                <a:solidFill>
                  <a:schemeClr val="tx1"/>
                </a:solidFill>
                <a:latin typeface="Cambria" pitchFamily="18" charset="0"/>
              </a:rPr>
              <a:t>with </a:t>
            </a:r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its </a:t>
            </a:r>
            <a:r>
              <a:rPr lang="en-US" sz="2800" b="1" dirty="0" err="1" smtClean="0">
                <a:solidFill>
                  <a:schemeClr val="tx1"/>
                </a:solidFill>
                <a:latin typeface="Cambria" pitchFamily="18" charset="0"/>
              </a:rPr>
              <a:t>personnalilty</a:t>
            </a:r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 and </a:t>
            </a:r>
            <a:r>
              <a:rPr lang="id-ID" sz="2800" b="1" dirty="0" smtClean="0">
                <a:solidFill>
                  <a:schemeClr val="tx1"/>
                </a:solidFill>
                <a:latin typeface="Cambria" pitchFamily="18" charset="0"/>
              </a:rPr>
              <a:t>mutual </a:t>
            </a:r>
            <a:r>
              <a:rPr lang="id-ID" sz="2800" b="1" dirty="0" smtClean="0">
                <a:solidFill>
                  <a:schemeClr val="tx1"/>
                </a:solidFill>
                <a:latin typeface="Cambria" pitchFamily="18" charset="0"/>
              </a:rPr>
              <a:t>cooperation value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05200" y="609600"/>
            <a:ext cx="17526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VISI</a:t>
            </a:r>
            <a:r>
              <a:rPr lang="id-ID" sz="2800" b="1" dirty="0" smtClean="0">
                <a:solidFill>
                  <a:schemeClr val="tx1"/>
                </a:solidFill>
                <a:latin typeface="Cambria" pitchFamily="18" charset="0"/>
              </a:rPr>
              <a:t>ON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3568" y="2852936"/>
            <a:ext cx="7772400" cy="3574504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national security to protect sovereignity of territory, promote self-reliant economy, secure maritime resources, and describe Indonesia characteristic as an archipelago state. </a:t>
            </a:r>
            <a:endParaRPr lang="en-US" sz="1600" dirty="0" smtClean="0"/>
          </a:p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properous, sustainable and democratic society </a:t>
            </a:r>
            <a:r>
              <a:rPr lang="id-ID" sz="1600" dirty="0" smtClean="0"/>
              <a:t>.</a:t>
            </a:r>
            <a:endParaRPr lang="en-US" sz="1600" dirty="0" smtClean="0"/>
          </a:p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free and active foreign affarirs policy and strengthening maritime state identity</a:t>
            </a:r>
            <a:endParaRPr lang="en-US" sz="1600" dirty="0" smtClean="0"/>
          </a:p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high quality of life, properity and welfare.</a:t>
            </a:r>
            <a:endParaRPr lang="en-US" sz="1600" dirty="0" smtClean="0"/>
          </a:p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competitive nation.</a:t>
            </a:r>
            <a:endParaRPr lang="en-US" sz="1600" dirty="0" smtClean="0"/>
          </a:p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a self-reliant, developed, strong, and national interest based maritime country</a:t>
            </a:r>
            <a:r>
              <a:rPr lang="id-ID" sz="1600" dirty="0" smtClean="0"/>
              <a:t>.</a:t>
            </a:r>
            <a:endParaRPr lang="en-US" sz="1600" dirty="0" smtClean="0"/>
          </a:p>
          <a:p>
            <a:pPr lvl="1" indent="-457200">
              <a:lnSpc>
                <a:spcPct val="120000"/>
              </a:lnSpc>
              <a:buFont typeface="+mj-lt"/>
              <a:buAutoNum type="arabicPeriod"/>
            </a:pPr>
            <a:r>
              <a:rPr lang="id-ID" sz="1600" i="1" dirty="0" smtClean="0"/>
              <a:t>Achieving society with Indonesia personality and culture</a:t>
            </a:r>
            <a:r>
              <a:rPr lang="id-ID" sz="1600" dirty="0" smtClean="0"/>
              <a:t>.</a:t>
            </a:r>
            <a:endParaRPr lang="en-US" sz="16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81400" y="2286000"/>
            <a:ext cx="17526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MIS</a:t>
            </a:r>
            <a:r>
              <a:rPr lang="id-ID" sz="2800" b="1" dirty="0" smtClean="0">
                <a:solidFill>
                  <a:schemeClr val="tx1"/>
                </a:solidFill>
                <a:latin typeface="Cambria" pitchFamily="18" charset="0"/>
              </a:rPr>
              <a:t>S</a:t>
            </a:r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I</a:t>
            </a:r>
            <a:r>
              <a:rPr lang="id-ID" sz="2800" b="1" dirty="0" smtClean="0">
                <a:solidFill>
                  <a:schemeClr val="tx1"/>
                </a:solidFill>
                <a:latin typeface="Cambria" pitchFamily="18" charset="0"/>
              </a:rPr>
              <a:t>ON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36395"/>
            <a:ext cx="7072312" cy="70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sz="2800" dirty="0" smtClean="0">
                <a:solidFill>
                  <a:srgbClr val="000000"/>
                </a:solidFill>
              </a:rPr>
              <a:t>National Development Strategy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31913" y="1329269"/>
            <a:ext cx="6435113" cy="5231481"/>
            <a:chOff x="1331913" y="1210733"/>
            <a:chExt cx="6435113" cy="5231481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1331913" y="5167562"/>
              <a:ext cx="6434137" cy="791047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latin typeface="Cambria" panose="02040503050406030204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331913" y="1210733"/>
              <a:ext cx="6408737" cy="2829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Development Norm</a:t>
              </a:r>
              <a:endParaRPr lang="id-ID" sz="14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358289" y="2860367"/>
              <a:ext cx="6408737" cy="2966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D</a:t>
              </a:r>
              <a:r>
                <a:rPr lang="id-ID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evelopment Dimmensions</a:t>
              </a:r>
              <a:endParaRPr lang="id-ID" sz="14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331913" y="6106168"/>
              <a:ext cx="6408737" cy="33604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QUICK WINS </a:t>
              </a:r>
              <a:r>
                <a:rPr lang="id-ID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&amp; PROGRAMS</a:t>
              </a:r>
              <a:endParaRPr lang="id-ID" sz="14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1331913" y="3212579"/>
              <a:ext cx="2160587" cy="17858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People </a:t>
              </a:r>
              <a:endParaRPr lang="id-ID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3563938" y="3212579"/>
              <a:ext cx="2087562" cy="17858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Prioritised Sectors</a:t>
              </a:r>
              <a:endParaRPr lang="id-ID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5724525" y="3212579"/>
              <a:ext cx="2041525" cy="179175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Equality and Regions</a:t>
              </a:r>
              <a:endParaRPr lang="id-ID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1403350" y="5234475"/>
              <a:ext cx="6264275" cy="20222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Necessary Conditions</a:t>
              </a:r>
              <a:endParaRPr lang="id-ID" sz="14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1597025" y="5511044"/>
              <a:ext cx="1547813" cy="40741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Rule of Law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240088" y="5515504"/>
              <a:ext cx="1439862" cy="4059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Stability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730030" y="5512530"/>
              <a:ext cx="1354138" cy="4059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Politic &amp; Decmocracy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6156176" y="5512530"/>
              <a:ext cx="1512589" cy="4059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Governance &amp; Bureaucratic Reform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1638300" y="3851958"/>
              <a:ext cx="1547813" cy="25277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Education</a:t>
              </a:r>
              <a:endParaRPr lang="id-ID" sz="12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1638300" y="4159753"/>
              <a:ext cx="1547813" cy="22006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Health</a:t>
              </a:r>
              <a:endParaRPr lang="id-ID" sz="12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1638300" y="4430375"/>
              <a:ext cx="1547813" cy="20668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Housing</a:t>
              </a:r>
              <a:endParaRPr lang="id-ID" sz="12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5970588" y="3755308"/>
              <a:ext cx="1549400" cy="39255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Income</a:t>
              </a:r>
              <a:endParaRPr lang="id-ID" sz="11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5970588" y="4176109"/>
              <a:ext cx="1549400" cy="71818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Regions :</a:t>
              </a:r>
              <a:r>
                <a:rPr lang="en-US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(1) </a:t>
              </a: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Villages</a:t>
              </a:r>
              <a:r>
                <a:rPr lang="en-US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, (2) </a:t>
              </a: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Outer </a:t>
              </a:r>
              <a:r>
                <a:rPr lang="en-US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, (3) </a:t>
              </a: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Non Java</a:t>
              </a:r>
              <a:r>
                <a:rPr lang="en-US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, (4) </a:t>
              </a: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Easter</a:t>
              </a:r>
              <a:endParaRPr lang="id-ID" sz="11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3833813" y="3783560"/>
              <a:ext cx="1547812" cy="24237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Food Security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3833813" y="4080310"/>
              <a:ext cx="1547812" cy="30779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Energy &amp; Electricity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3833813" y="4468611"/>
              <a:ext cx="1547812" cy="19181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Maritime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3833813" y="4724787"/>
              <a:ext cx="1547812" cy="20668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Tourism &amp; Industry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331913" y="1536049"/>
              <a:ext cx="6408737" cy="1107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arenR"/>
                <a:defRPr/>
              </a:pPr>
              <a:r>
                <a:rPr lang="id-ID" sz="1100" dirty="0" smtClean="0">
                  <a:latin typeface="Cambria" pitchFamily="18" charset="0"/>
                </a:rPr>
                <a:t>Develop people and communtiy;</a:t>
              </a:r>
              <a:endParaRPr lang="en-US" sz="1100" dirty="0" smtClean="0">
                <a:latin typeface="Cambria" pitchFamily="18" charset="0"/>
              </a:endParaRP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arenR"/>
                <a:defRPr/>
              </a:pPr>
              <a:r>
                <a:rPr lang="id-ID" sz="1100" dirty="0" smtClean="0">
                  <a:latin typeface="Cambria" pitchFamily="18" charset="0"/>
                </a:rPr>
                <a:t>Improve welfare, prosperity and productivity , reduce income inequality, and focus on low and middle class productivity improvement, without  hampering and reducing  high class players as agents of development. </a:t>
              </a:r>
            </a:p>
            <a:p>
              <a:pPr marL="342900" indent="-342900">
                <a:buFont typeface="+mj-lt"/>
                <a:buAutoNum type="arabicParenR"/>
                <a:defRPr/>
              </a:pPr>
              <a:r>
                <a:rPr lang="id-ID" sz="1100" dirty="0" smtClean="0">
                  <a:solidFill>
                    <a:srgbClr val="000000"/>
                  </a:solidFill>
                  <a:latin typeface="Cambria" pitchFamily="18" charset="0"/>
                  <a:cs typeface="Arial" pitchFamily="34" charset="0"/>
                </a:rPr>
                <a:t>Develop  without environment distruction, and without reducing evironment support and ecosystem balance. </a:t>
              </a:r>
              <a:endParaRPr lang="en-US" sz="1100" dirty="0">
                <a:solidFill>
                  <a:srgbClr val="000000"/>
                </a:solidFill>
                <a:latin typeface="Cambria" pitchFamily="18" charset="0"/>
                <a:cs typeface="Arial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1583755" y="4699509"/>
              <a:ext cx="1620093" cy="19513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Mental</a:t>
              </a:r>
              <a:r>
                <a:rPr lang="id-ID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ity/character</a:t>
              </a:r>
              <a:endParaRPr lang="id-ID" sz="12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437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0" y="142875"/>
            <a:ext cx="9144000" cy="714375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d-ID" sz="4400" dirty="0" smtClean="0">
                <a:latin typeface="+mn-lt"/>
                <a:ea typeface="+mj-ea"/>
                <a:cs typeface="+mj-cs"/>
              </a:rPr>
              <a:t>9 DEVELOPMENT AGENDA</a:t>
            </a:r>
            <a:endParaRPr lang="en-US" sz="4400" dirty="0">
              <a:latin typeface="+mn-lt"/>
              <a:ea typeface="+mj-ea"/>
              <a:cs typeface="+mj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63955" y="1633998"/>
            <a:ext cx="215213" cy="239722"/>
          </a:xfrm>
          <a:prstGeom prst="roundRect">
            <a:avLst>
              <a:gd name="adj" fmla="val 10000"/>
            </a:avLst>
          </a:prstGeom>
          <a:solidFill>
            <a:srgbClr val="006699"/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097337" y="1577776"/>
            <a:ext cx="465112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id-ID" sz="1400" dirty="0" smtClean="0">
                <a:latin typeface="+mn-lt"/>
              </a:rPr>
              <a:t>Citizen Protection &amp; Security </a:t>
            </a:r>
            <a:endParaRPr lang="en-US" sz="1400" dirty="0">
              <a:latin typeface="+mn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63955" y="1957528"/>
            <a:ext cx="215213" cy="239722"/>
          </a:xfrm>
          <a:prstGeom prst="roundRect">
            <a:avLst>
              <a:gd name="adj" fmla="val 10000"/>
            </a:avLst>
          </a:prstGeom>
          <a:solidFill>
            <a:srgbClr val="006699"/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097337" y="1919981"/>
            <a:ext cx="46511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id-ID" sz="1400" dirty="0" smtClean="0">
                <a:latin typeface="+mn-lt"/>
              </a:rPr>
              <a:t>Clean, Effective, Democratic, and Trusted Governance</a:t>
            </a:r>
            <a:endParaRPr lang="en-US" sz="1400" dirty="0"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63955" y="2288436"/>
            <a:ext cx="215213" cy="239722"/>
          </a:xfrm>
          <a:prstGeom prst="roundRect">
            <a:avLst>
              <a:gd name="adj" fmla="val 10000"/>
            </a:avLst>
          </a:prstGeom>
          <a:solidFill>
            <a:srgbClr val="006699"/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4097337" y="2247701"/>
            <a:ext cx="465112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id-ID" sz="1400" dirty="0" smtClean="0">
                <a:latin typeface="+mn-lt"/>
              </a:rPr>
              <a:t>Outer Region and Village Development</a:t>
            </a:r>
            <a:endParaRPr lang="en-US" sz="1400" dirty="0">
              <a:latin typeface="+mn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63955" y="2623048"/>
            <a:ext cx="215213" cy="239722"/>
          </a:xfrm>
          <a:prstGeom prst="roundRect">
            <a:avLst>
              <a:gd name="adj" fmla="val 10000"/>
            </a:avLst>
          </a:prstGeom>
          <a:solidFill>
            <a:srgbClr val="006699"/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4097337" y="2598538"/>
            <a:ext cx="465112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id-ID" sz="1400" dirty="0" smtClean="0">
                <a:latin typeface="+mn-lt"/>
              </a:rPr>
              <a:t>Law Enforcement and System Reform</a:t>
            </a:r>
            <a:endParaRPr lang="en-US" sz="1400" dirty="0">
              <a:latin typeface="+mn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63955" y="2953956"/>
            <a:ext cx="215213" cy="239722"/>
          </a:xfrm>
          <a:prstGeom prst="roundRect">
            <a:avLst>
              <a:gd name="adj" fmla="val 10000"/>
            </a:avLst>
          </a:prstGeom>
          <a:solidFill>
            <a:srgbClr val="006699"/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4097337" y="2920801"/>
            <a:ext cx="465112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id-ID" sz="1400" dirty="0" smtClean="0">
                <a:latin typeface="+mn-lt"/>
              </a:rPr>
              <a:t>Better Life of People and Community</a:t>
            </a:r>
            <a:endParaRPr lang="en-US" sz="1400" dirty="0">
              <a:latin typeface="+mn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863955" y="3299163"/>
            <a:ext cx="215213" cy="239722"/>
          </a:xfrm>
          <a:prstGeom prst="roundRect">
            <a:avLst>
              <a:gd name="adj" fmla="val 10000"/>
            </a:avLst>
          </a:prstGeom>
          <a:solidFill>
            <a:srgbClr val="006699"/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4097337" y="3262113"/>
            <a:ext cx="465112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id-ID" sz="1400" dirty="0" smtClean="0">
                <a:latin typeface="+mn-lt"/>
              </a:rPr>
              <a:t>Productivity and Competitiveness in International Market</a:t>
            </a:r>
            <a:endParaRPr lang="en-US" sz="1400" dirty="0">
              <a:latin typeface="+mn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63955" y="3630765"/>
            <a:ext cx="215213" cy="239722"/>
          </a:xfrm>
          <a:prstGeom prst="roundRect">
            <a:avLst>
              <a:gd name="adj" fmla="val 10000"/>
            </a:avLst>
          </a:prstGeom>
          <a:solidFill>
            <a:srgbClr val="006699"/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4097337" y="3611363"/>
            <a:ext cx="46511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id-ID" sz="1400" dirty="0" smtClean="0">
                <a:latin typeface="+mn-lt"/>
              </a:rPr>
              <a:t>Economic Self-Reliance by Pushing Strategic Domestic Sectors</a:t>
            </a:r>
            <a:endParaRPr lang="en-US" sz="1400" dirty="0">
              <a:latin typeface="+mn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863955" y="3967232"/>
            <a:ext cx="215213" cy="239722"/>
          </a:xfrm>
          <a:prstGeom prst="roundRect">
            <a:avLst>
              <a:gd name="adj" fmla="val 10000"/>
            </a:avLst>
          </a:prstGeom>
          <a:solidFill>
            <a:srgbClr val="006699"/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4097338" y="3927276"/>
            <a:ext cx="4695116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id-ID" sz="1400" dirty="0" smtClean="0">
                <a:latin typeface="+mn-lt"/>
              </a:rPr>
              <a:t>Revolution of Nation Character</a:t>
            </a:r>
            <a:endParaRPr lang="en-US" sz="1400" dirty="0">
              <a:latin typeface="+mn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863955" y="4318863"/>
            <a:ext cx="215213" cy="239722"/>
          </a:xfrm>
          <a:prstGeom prst="roundRect">
            <a:avLst>
              <a:gd name="adj" fmla="val 10000"/>
            </a:avLst>
          </a:prstGeom>
          <a:solidFill>
            <a:srgbClr val="006699"/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4097337" y="4273351"/>
            <a:ext cx="46511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id-ID" sz="1400" dirty="0" smtClean="0">
                <a:latin typeface="+mn-lt"/>
              </a:rPr>
              <a:t>Pluralism and Social Restoration </a:t>
            </a:r>
            <a:endParaRPr lang="en-US" sz="1400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23528" y="2708920"/>
            <a:ext cx="3200400" cy="757306"/>
          </a:xfrm>
          <a:prstGeom prst="roundRect">
            <a:avLst/>
          </a:prstGeom>
          <a:solidFill>
            <a:srgbClr val="006699"/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FFFFFF"/>
                </a:solidFill>
              </a:rPr>
              <a:t>9</a:t>
            </a:r>
            <a:r>
              <a:rPr lang="id-ID" sz="1600" b="1" dirty="0" smtClean="0">
                <a:solidFill>
                  <a:srgbClr val="FFFFFF"/>
                </a:solidFill>
              </a:rPr>
              <a:t> Development Agenda</a:t>
            </a:r>
            <a:endParaRPr lang="en-US" sz="1600" b="1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en-US" sz="1600" b="1" dirty="0" smtClean="0">
                <a:solidFill>
                  <a:srgbClr val="FFFFFF"/>
                </a:solidFill>
              </a:rPr>
              <a:t>20</a:t>
            </a:r>
            <a:r>
              <a:rPr lang="id-ID" sz="1600" b="1" dirty="0" smtClean="0">
                <a:solidFill>
                  <a:srgbClr val="FFFFFF"/>
                </a:solidFill>
              </a:rPr>
              <a:t>15 – </a:t>
            </a:r>
            <a:r>
              <a:rPr lang="en-US" sz="1600" b="1" dirty="0" smtClean="0">
                <a:solidFill>
                  <a:srgbClr val="FFFFFF"/>
                </a:solidFill>
              </a:rPr>
              <a:t>201</a:t>
            </a:r>
            <a:r>
              <a:rPr lang="id-ID" sz="1600" b="1" dirty="0" smtClean="0">
                <a:solidFill>
                  <a:srgbClr val="FFFFFF"/>
                </a:solidFill>
              </a:rPr>
              <a:t>9</a:t>
            </a:r>
            <a:endParaRPr lang="en-US" sz="1600" b="1" dirty="0">
              <a:solidFill>
                <a:srgbClr val="FFFFFF"/>
              </a:solidFill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2915816" y="1628800"/>
            <a:ext cx="648072" cy="2880320"/>
            <a:chOff x="2424752" y="1143000"/>
            <a:chExt cx="1156648" cy="4419600"/>
          </a:xfrm>
        </p:grpSpPr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rot="5400000">
              <a:off x="2005412" y="1562340"/>
              <a:ext cx="1676400" cy="8377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8" name="Straight Connector 27"/>
            <p:cNvCxnSpPr>
              <a:cxnSpLocks noChangeShapeType="1"/>
            </p:cNvCxnSpPr>
            <p:nvPr/>
          </p:nvCxnSpPr>
          <p:spPr bwMode="auto">
            <a:xfrm rot="16200000" flipH="1">
              <a:off x="2005412" y="4305539"/>
              <a:ext cx="1676400" cy="8377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9" name="Straight Connector 28"/>
            <p:cNvCxnSpPr>
              <a:cxnSpLocks noChangeShapeType="1"/>
            </p:cNvCxnSpPr>
            <p:nvPr/>
          </p:nvCxnSpPr>
          <p:spPr bwMode="auto">
            <a:xfrm>
              <a:off x="3262472" y="1143000"/>
              <a:ext cx="318928" cy="17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30" name="Straight Connector 29"/>
            <p:cNvCxnSpPr>
              <a:cxnSpLocks noChangeShapeType="1"/>
            </p:cNvCxnSpPr>
            <p:nvPr/>
          </p:nvCxnSpPr>
          <p:spPr bwMode="auto">
            <a:xfrm>
              <a:off x="3262472" y="5560848"/>
              <a:ext cx="318928" cy="17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</p:grpSp>
      <p:sp>
        <p:nvSpPr>
          <p:cNvPr id="3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748614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6 DEVELOPMENT GOALS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05804" cy="365125"/>
          </a:xfrm>
        </p:spPr>
        <p:txBody>
          <a:bodyPr/>
          <a:lstStyle/>
          <a:p>
            <a:pPr algn="ctr">
              <a:defRPr/>
            </a:pPr>
            <a:r>
              <a:rPr lang="en-GB" sz="1100" dirty="0" smtClean="0"/>
              <a:t>8th INTOSAI WORKING GROUP ON KEY NATIONAL INDICATORS MEETING, SOFIA, 25 MARCH 2015</a:t>
            </a:r>
            <a:endParaRPr lang="id-ID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Macro Goals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Human &amp; Community Development Goals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Prioritized Sector Development Goals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Equality Dimmension Goals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Regional Development Goals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Political, Law, Defense and Security Goals</a:t>
            </a:r>
          </a:p>
          <a:p>
            <a:pPr marL="514350" indent="-514350">
              <a:buFont typeface="+mj-lt"/>
              <a:buAutoNum type="arabicPeriod"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5784</TotalTime>
  <Words>1708</Words>
  <Application>Microsoft Office PowerPoint</Application>
  <PresentationFormat>On-screen Show (4:3)</PresentationFormat>
  <Paragraphs>312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MS PGothic</vt:lpstr>
      <vt:lpstr>Aharoni</vt:lpstr>
      <vt:lpstr>Arial</vt:lpstr>
      <vt:lpstr>Calibri</vt:lpstr>
      <vt:lpstr>Cambria</vt:lpstr>
      <vt:lpstr>Times New Roman</vt:lpstr>
      <vt:lpstr>Tw Cen MT</vt:lpstr>
      <vt:lpstr>Verdana</vt:lpstr>
      <vt:lpstr>Wingdings</vt:lpstr>
      <vt:lpstr>Wingdings 2</vt:lpstr>
      <vt:lpstr>Median</vt:lpstr>
      <vt:lpstr>CURRENT DEVELOPMENT OF  KEY NATIONAL INDICATORS AND  ROLES OF THE SUPREME AUDIT INSTITUTION  IN INDONESIA</vt:lpstr>
      <vt:lpstr>Agenda </vt:lpstr>
      <vt:lpstr>Background</vt:lpstr>
      <vt:lpstr>Indonesian Development Plans &amp; KNIs (1)</vt:lpstr>
      <vt:lpstr>Indonesian Development Plans &amp; KNIs (2)</vt:lpstr>
      <vt:lpstr>2015-2019 MEDIUM-TERM DEVELOPMENT PLAN</vt:lpstr>
      <vt:lpstr>National Development Strategy</vt:lpstr>
      <vt:lpstr>PowerPoint Presentation</vt:lpstr>
      <vt:lpstr>6 DEVELOPMENT GOALS</vt:lpstr>
      <vt:lpstr>National Indicators</vt:lpstr>
      <vt:lpstr>MACRO GOALS (1)</vt:lpstr>
      <vt:lpstr>MACRO GOALS (2)</vt:lpstr>
      <vt:lpstr>6 DEVELOPMENT GOALS Human &amp; Community Development Goals </vt:lpstr>
      <vt:lpstr>6 DEVELOPMENT GOALS Prioritized Sectors </vt:lpstr>
      <vt:lpstr>6 DEVELOPMENT GOALS Equality </vt:lpstr>
      <vt:lpstr>6 DEVELOPMENT GOALS Region and Inter-Region </vt:lpstr>
      <vt:lpstr>6 DEVELOPMENT GOALS Politic, Law, Defense and Security</vt:lpstr>
      <vt:lpstr>Roles of SAI of Indonesia in KNI</vt:lpstr>
      <vt:lpstr>Current SAI of Indonesia Projects - KNIs</vt:lpstr>
      <vt:lpstr>Lessons Learned</vt:lpstr>
      <vt:lpstr>Future Challenges</vt:lpstr>
      <vt:lpstr>THANK YOU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Pengemabangan Pemeriksaan Kinerja di BPK TA 2010 - 2014</dc:title>
  <dc:creator>rismahardi.t</dc:creator>
  <cp:lastModifiedBy>Windows User</cp:lastModifiedBy>
  <cp:revision>284</cp:revision>
  <dcterms:created xsi:type="dcterms:W3CDTF">2010-03-22T07:00:03Z</dcterms:created>
  <dcterms:modified xsi:type="dcterms:W3CDTF">2015-03-20T07:22:49Z</dcterms:modified>
</cp:coreProperties>
</file>