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67" r:id="rId5"/>
    <p:sldId id="268" r:id="rId6"/>
    <p:sldId id="265" r:id="rId7"/>
    <p:sldId id="269" r:id="rId8"/>
    <p:sldId id="262" r:id="rId9"/>
    <p:sldId id="260" r:id="rId10"/>
    <p:sldId id="264" r:id="rId11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45CBED9-459C-4B09-A749-8AC8AF460CC5}">
          <p14:sldIdLst>
            <p14:sldId id="256"/>
            <p14:sldId id="257"/>
            <p14:sldId id="266"/>
            <p14:sldId id="267"/>
            <p14:sldId id="268"/>
            <p14:sldId id="265"/>
            <p14:sldId id="269"/>
            <p14:sldId id="262"/>
            <p14:sldId id="260"/>
            <p14:sldId id="26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hkasalo Ville" initials="VV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222"/>
    <a:srgbClr val="970254"/>
    <a:srgbClr val="C50084"/>
    <a:srgbClr val="DE3831"/>
    <a:srgbClr val="00B092"/>
    <a:srgbClr val="0075B0"/>
    <a:srgbClr val="8CB8C6"/>
    <a:srgbClr val="D7D3C7"/>
    <a:srgbClr val="002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86509" autoAdjust="0"/>
  </p:normalViewPr>
  <p:slideViewPr>
    <p:cSldViewPr snapToGrid="0" snapToObjects="1" showGuides="1">
      <p:cViewPr>
        <p:scale>
          <a:sx n="100" d="100"/>
          <a:sy n="100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1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auditori.eduskunta.fi/Tyotilat/MaahanmuuttajienErityistarpeetYleissivistavassaKoulutuksessaTT20061A/Tarkastusaineistot/Tilastoaineistot/Ty&#246;t/PISA_oppimistulokset_erot_VT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auditori.eduskunta.fi/Tyotilat/MaahanmuuttajienErityistarpeetYleissivistavassaKoulutuksessaTT20061A/Tarkastusaineistot/Tilastoaineistot/Ty&#246;t/PISA_oppimistulokset_erot_VT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auditori.eduskunta.fi/Tyotilat/MaahanmuuttajienErityistarpeetYleissivistavassaKoulutuksessaTT20061A/Tarkastusaineistot/Tilastoaineistot/Ty&#246;t/mamu_oppimistuloksia_regressiot_1712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auditori.eduskunta.fi/Tyotilat/MaahanmuuttajienErityistarpeetYleissivistavassaKoulutuksessaTT20061A/Tarkastusaineistot/Tilastoaineistot/Ty&#246;t/erimaat_tulokset_2712015_VT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Keskiarvoja!$N$41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Keskiarvoja!$M$42:$M$44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Keskiarvoja!$N$42:$N$44</c:f>
              <c:numCache>
                <c:formatCode>0</c:formatCode>
                <c:ptCount val="3"/>
                <c:pt idx="0">
                  <c:v>518.75034000000005</c:v>
                </c:pt>
                <c:pt idx="1">
                  <c:v>524.02166999999997</c:v>
                </c:pt>
                <c:pt idx="2">
                  <c:v>545.44194000000005</c:v>
                </c:pt>
              </c:numCache>
            </c:numRef>
          </c:val>
        </c:ser>
        <c:ser>
          <c:idx val="1"/>
          <c:order val="1"/>
          <c:tx>
            <c:strRef>
              <c:f>Keskiarvoja!$O$41</c:f>
              <c:strCache>
                <c:ptCount val="1"/>
                <c:pt idx="0">
                  <c:v>Native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Keskiarvoja!$M$42:$M$44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Keskiarvoja!$O$42:$O$44</c:f>
              <c:numCache>
                <c:formatCode>0</c:formatCode>
                <c:ptCount val="3"/>
                <c:pt idx="0">
                  <c:v>521.67404999999997</c:v>
                </c:pt>
                <c:pt idx="1">
                  <c:v>527.20070999999996</c:v>
                </c:pt>
                <c:pt idx="2">
                  <c:v>549.04076999999995</c:v>
                </c:pt>
              </c:numCache>
            </c:numRef>
          </c:val>
        </c:ser>
        <c:ser>
          <c:idx val="3"/>
          <c:order val="2"/>
          <c:tx>
            <c:strRef>
              <c:f>Keskiarvoja!$Q$41</c:f>
              <c:strCache>
                <c:ptCount val="1"/>
                <c:pt idx="0">
                  <c:v>2. generation immigrant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Keskiarvoja!$M$42:$M$44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Keskiarvoja!$Q$42:$Q$44</c:f>
              <c:numCache>
                <c:formatCode>0</c:formatCode>
                <c:ptCount val="3"/>
                <c:pt idx="0">
                  <c:v>449.34363999999999</c:v>
                </c:pt>
                <c:pt idx="1">
                  <c:v>460.02764999999999</c:v>
                </c:pt>
                <c:pt idx="2">
                  <c:v>466.52494000000002</c:v>
                </c:pt>
              </c:numCache>
            </c:numRef>
          </c:val>
        </c:ser>
        <c:ser>
          <c:idx val="2"/>
          <c:order val="3"/>
          <c:tx>
            <c:strRef>
              <c:f>Keskiarvoja!$P$41</c:f>
              <c:strCache>
                <c:ptCount val="1"/>
                <c:pt idx="0">
                  <c:v>1. generation immigrant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Keskiarvoja!$M$42:$M$44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Keskiarvoja!$P$42:$P$44</c:f>
              <c:numCache>
                <c:formatCode>0</c:formatCode>
                <c:ptCount val="3"/>
                <c:pt idx="0">
                  <c:v>425.16629</c:v>
                </c:pt>
                <c:pt idx="1">
                  <c:v>412.98683999999997</c:v>
                </c:pt>
                <c:pt idx="2">
                  <c:v>424.97899000000001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55808"/>
        <c:axId val="128457344"/>
      </c:barChart>
      <c:catAx>
        <c:axId val="128455808"/>
        <c:scaling>
          <c:orientation val="maxMin"/>
        </c:scaling>
        <c:delete val="0"/>
        <c:axPos val="l"/>
        <c:majorTickMark val="out"/>
        <c:minorTickMark val="none"/>
        <c:tickLblPos val="nextTo"/>
        <c:crossAx val="128457344"/>
        <c:crosses val="autoZero"/>
        <c:auto val="1"/>
        <c:lblAlgn val="ctr"/>
        <c:lblOffset val="100"/>
        <c:noMultiLvlLbl val="0"/>
      </c:catAx>
      <c:valAx>
        <c:axId val="128457344"/>
        <c:scaling>
          <c:orientation val="minMax"/>
        </c:scaling>
        <c:delete val="0"/>
        <c:axPos val="t"/>
        <c:majorGridlines>
          <c:spPr>
            <a:ln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128455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050" b="1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regressio_maahantuloikä!$D$137</c:f>
              <c:strCache>
                <c:ptCount val="1"/>
                <c:pt idx="0">
                  <c:v>2. generation immigrants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regressio_maahantuloikä!$E$136:$G$136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regressio_maahantuloikä!$E$137:$G$137</c:f>
              <c:numCache>
                <c:formatCode>0</c:formatCode>
                <c:ptCount val="3"/>
                <c:pt idx="0">
                  <c:v>-44.76634</c:v>
                </c:pt>
                <c:pt idx="1">
                  <c:v>-34.639693000000001</c:v>
                </c:pt>
                <c:pt idx="2">
                  <c:v>-51.183199999999999</c:v>
                </c:pt>
              </c:numCache>
            </c:numRef>
          </c:val>
        </c:ser>
        <c:ser>
          <c:idx val="1"/>
          <c:order val="1"/>
          <c:tx>
            <c:strRef>
              <c:f>regressio_maahantuloikä!$D$138</c:f>
              <c:strCache>
                <c:ptCount val="1"/>
                <c:pt idx="0">
                  <c:v>1. generation immigrants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regressio_maahantuloikä!$E$136:$G$136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regressio_maahantuloikä!$E$138:$G$138</c:f>
              <c:numCache>
                <c:formatCode>0</c:formatCode>
                <c:ptCount val="3"/>
                <c:pt idx="0">
                  <c:v>-17.737022</c:v>
                </c:pt>
                <c:pt idx="1">
                  <c:v>-19.023941000000001</c:v>
                </c:pt>
                <c:pt idx="2">
                  <c:v>-29.143409999999999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94976"/>
        <c:axId val="123862400"/>
      </c:barChart>
      <c:catAx>
        <c:axId val="128494976"/>
        <c:scaling>
          <c:orientation val="maxMin"/>
        </c:scaling>
        <c:delete val="0"/>
        <c:axPos val="l"/>
        <c:majorTickMark val="out"/>
        <c:minorTickMark val="none"/>
        <c:tickLblPos val="high"/>
        <c:crossAx val="123862400"/>
        <c:crosses val="autoZero"/>
        <c:auto val="1"/>
        <c:lblAlgn val="ctr"/>
        <c:lblOffset val="100"/>
        <c:noMultiLvlLbl val="0"/>
      </c:catAx>
      <c:valAx>
        <c:axId val="123862400"/>
        <c:scaling>
          <c:orientation val="minMax"/>
        </c:scaling>
        <c:delete val="0"/>
        <c:axPos val="t"/>
        <c:majorGridlines>
          <c:spPr>
            <a:ln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128494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 b="1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Taul6!$D$192</c:f>
              <c:strCache>
                <c:ptCount val="1"/>
                <c:pt idx="0">
                  <c:v>2. generation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Taul6!$B$193:$B$200</c:f>
              <c:strCache>
                <c:ptCount val="8"/>
                <c:pt idx="0">
                  <c:v>Estonia or Sweden</c:v>
                </c:pt>
                <c:pt idx="1">
                  <c:v>Russia</c:v>
                </c:pt>
                <c:pt idx="2">
                  <c:v>Somalia</c:v>
                </c:pt>
                <c:pt idx="3">
                  <c:v>China or Thailand</c:v>
                </c:pt>
                <c:pt idx="4">
                  <c:v>Turkey</c:v>
                </c:pt>
                <c:pt idx="5">
                  <c:v>Irak</c:v>
                </c:pt>
                <c:pt idx="6">
                  <c:v>One of former Yugoslav republics</c:v>
                </c:pt>
                <c:pt idx="7">
                  <c:v>Other country</c:v>
                </c:pt>
              </c:strCache>
            </c:strRef>
          </c:cat>
          <c:val>
            <c:numRef>
              <c:f>Taul6!$D$193:$D$200</c:f>
              <c:numCache>
                <c:formatCode>0</c:formatCode>
                <c:ptCount val="8"/>
                <c:pt idx="0">
                  <c:v>-24.380047999999999</c:v>
                </c:pt>
                <c:pt idx="1">
                  <c:v>-32.893717000000002</c:v>
                </c:pt>
                <c:pt idx="2">
                  <c:v>-95.853058000000004</c:v>
                </c:pt>
                <c:pt idx="3">
                  <c:v>-16.986996000000001</c:v>
                </c:pt>
                <c:pt idx="4">
                  <c:v>-30.428621</c:v>
                </c:pt>
                <c:pt idx="5">
                  <c:v>-31.434654999999999</c:v>
                </c:pt>
                <c:pt idx="6">
                  <c:v>-38.277220999999997</c:v>
                </c:pt>
                <c:pt idx="7">
                  <c:v>-43.931159999999998</c:v>
                </c:pt>
              </c:numCache>
            </c:numRef>
          </c:val>
        </c:ser>
        <c:ser>
          <c:idx val="0"/>
          <c:order val="1"/>
          <c:tx>
            <c:strRef>
              <c:f>Taul6!$C$192</c:f>
              <c:strCache>
                <c:ptCount val="1"/>
                <c:pt idx="0">
                  <c:v>1. generation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Taul6!$B$193:$B$200</c:f>
              <c:strCache>
                <c:ptCount val="8"/>
                <c:pt idx="0">
                  <c:v>Estonia or Sweden</c:v>
                </c:pt>
                <c:pt idx="1">
                  <c:v>Russia</c:v>
                </c:pt>
                <c:pt idx="2">
                  <c:v>Somalia</c:v>
                </c:pt>
                <c:pt idx="3">
                  <c:v>China or Thailand</c:v>
                </c:pt>
                <c:pt idx="4">
                  <c:v>Turkey</c:v>
                </c:pt>
                <c:pt idx="5">
                  <c:v>Irak</c:v>
                </c:pt>
                <c:pt idx="6">
                  <c:v>One of former Yugoslav republics</c:v>
                </c:pt>
                <c:pt idx="7">
                  <c:v>Other country</c:v>
                </c:pt>
              </c:strCache>
            </c:strRef>
          </c:cat>
          <c:val>
            <c:numRef>
              <c:f>Taul6!$C$193:$C$200</c:f>
              <c:numCache>
                <c:formatCode>0</c:formatCode>
                <c:ptCount val="8"/>
                <c:pt idx="0">
                  <c:v>-12.4093</c:v>
                </c:pt>
                <c:pt idx="1">
                  <c:v>-15.610586</c:v>
                </c:pt>
                <c:pt idx="2">
                  <c:v>-56.814548000000002</c:v>
                </c:pt>
                <c:pt idx="3">
                  <c:v>13.429474000000001</c:v>
                </c:pt>
                <c:pt idx="4">
                  <c:v>-75.958037000000004</c:v>
                </c:pt>
                <c:pt idx="5">
                  <c:v>-30.871309</c:v>
                </c:pt>
                <c:pt idx="6">
                  <c:v>-62.125798000000003</c:v>
                </c:pt>
                <c:pt idx="7">
                  <c:v>-35.609952999999997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87360"/>
        <c:axId val="41089280"/>
      </c:barChart>
      <c:catAx>
        <c:axId val="41087360"/>
        <c:scaling>
          <c:orientation val="maxMin"/>
        </c:scaling>
        <c:delete val="0"/>
        <c:axPos val="l"/>
        <c:majorTickMark val="out"/>
        <c:minorTickMark val="none"/>
        <c:tickLblPos val="high"/>
        <c:crossAx val="41089280"/>
        <c:crosses val="autoZero"/>
        <c:auto val="1"/>
        <c:lblAlgn val="ctr"/>
        <c:lblOffset val="100"/>
        <c:noMultiLvlLbl val="0"/>
      </c:catAx>
      <c:valAx>
        <c:axId val="41089280"/>
        <c:scaling>
          <c:orientation val="minMax"/>
          <c:min val="-100"/>
        </c:scaling>
        <c:delete val="0"/>
        <c:axPos val="t"/>
        <c:majorGridlines>
          <c:spPr>
            <a:ln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41087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'+koulu_2'!$AC$4</c:f>
              <c:strCache>
                <c:ptCount val="1"/>
                <c:pt idx="0">
                  <c:v>2. generation immigrants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'+koulu_2'!$AB$5:$AB$32</c:f>
              <c:strCache>
                <c:ptCount val="28"/>
                <c:pt idx="0">
                  <c:v>Traditional immigrant countries</c:v>
                </c:pt>
                <c:pt idx="1">
                  <c:v>Australia</c:v>
                </c:pt>
                <c:pt idx="2">
                  <c:v>Canada</c:v>
                </c:pt>
                <c:pt idx="3">
                  <c:v>UK (excl. Scotland)</c:v>
                </c:pt>
                <c:pt idx="4">
                  <c:v>UK (Scotland)</c:v>
                </c:pt>
                <c:pt idx="5">
                  <c:v>USA</c:v>
                </c:pt>
                <c:pt idx="7">
                  <c:v>Nordic countries</c:v>
                </c:pt>
                <c:pt idx="8">
                  <c:v>Denmark</c:v>
                </c:pt>
                <c:pt idx="9">
                  <c:v>Finland</c:v>
                </c:pt>
                <c:pt idx="10">
                  <c:v>Norway</c:v>
                </c:pt>
                <c:pt idx="11">
                  <c:v>Sweden</c:v>
                </c:pt>
                <c:pt idx="13">
                  <c:v>Estonia</c:v>
                </c:pt>
                <c:pt idx="15">
                  <c:v>Northern Europe</c:v>
                </c:pt>
                <c:pt idx="16">
                  <c:v>Austria</c:v>
                </c:pt>
                <c:pt idx="17">
                  <c:v>Belgium</c:v>
                </c:pt>
                <c:pt idx="18">
                  <c:v>France</c:v>
                </c:pt>
                <c:pt idx="19">
                  <c:v>Germany</c:v>
                </c:pt>
                <c:pt idx="20">
                  <c:v>Netherlands</c:v>
                </c:pt>
                <c:pt idx="21">
                  <c:v>Switzerland</c:v>
                </c:pt>
                <c:pt idx="23">
                  <c:v>Southern Europe</c:v>
                </c:pt>
                <c:pt idx="24">
                  <c:v>Greece</c:v>
                </c:pt>
                <c:pt idx="25">
                  <c:v>Italy</c:v>
                </c:pt>
                <c:pt idx="26">
                  <c:v>Portugal</c:v>
                </c:pt>
                <c:pt idx="27">
                  <c:v>Spain</c:v>
                </c:pt>
              </c:strCache>
            </c:strRef>
          </c:cat>
          <c:val>
            <c:numRef>
              <c:f>'+koulu_2'!$AC$5:$AC$32</c:f>
              <c:numCache>
                <c:formatCode>0</c:formatCode>
                <c:ptCount val="28"/>
                <c:pt idx="1">
                  <c:v>18.64466118176427</c:v>
                </c:pt>
                <c:pt idx="2">
                  <c:v>-6.9237919970493316</c:v>
                </c:pt>
                <c:pt idx="3">
                  <c:v>-10.71746030755742</c:v>
                </c:pt>
                <c:pt idx="4">
                  <c:v>25.740379609512232</c:v>
                </c:pt>
                <c:pt idx="5">
                  <c:v>22.428980891254461</c:v>
                </c:pt>
                <c:pt idx="8">
                  <c:v>-25.26369554769105</c:v>
                </c:pt>
                <c:pt idx="9">
                  <c:v>-41.03739855692524</c:v>
                </c:pt>
                <c:pt idx="10">
                  <c:v>-15.902790716894449</c:v>
                </c:pt>
                <c:pt idx="11">
                  <c:v>-17.78173052715702</c:v>
                </c:pt>
                <c:pt idx="13">
                  <c:v>-19.812709228027028</c:v>
                </c:pt>
                <c:pt idx="16">
                  <c:v>-15.947919331893299</c:v>
                </c:pt>
                <c:pt idx="17">
                  <c:v>-16.11354391744986</c:v>
                </c:pt>
                <c:pt idx="18">
                  <c:v>-14.47010900005996</c:v>
                </c:pt>
                <c:pt idx="19">
                  <c:v>-12.458062970537339</c:v>
                </c:pt>
                <c:pt idx="20">
                  <c:v>-12.014355727206571</c:v>
                </c:pt>
                <c:pt idx="21">
                  <c:v>-22.68112953814687</c:v>
                </c:pt>
                <c:pt idx="24">
                  <c:v>-17.825650583277341</c:v>
                </c:pt>
                <c:pt idx="25">
                  <c:v>-3.6790477701915512</c:v>
                </c:pt>
                <c:pt idx="26">
                  <c:v>-21.452301295704331</c:v>
                </c:pt>
                <c:pt idx="27">
                  <c:v>-10.31421012248326</c:v>
                </c:pt>
              </c:numCache>
            </c:numRef>
          </c:val>
        </c:ser>
        <c:ser>
          <c:idx val="1"/>
          <c:order val="1"/>
          <c:tx>
            <c:strRef>
              <c:f>'+koulu_2'!$AD$4</c:f>
              <c:strCache>
                <c:ptCount val="1"/>
                <c:pt idx="0">
                  <c:v>1. generation immigrants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'+koulu_2'!$AB$5:$AB$32</c:f>
              <c:strCache>
                <c:ptCount val="28"/>
                <c:pt idx="0">
                  <c:v>Traditional immigrant countries</c:v>
                </c:pt>
                <c:pt idx="1">
                  <c:v>Australia</c:v>
                </c:pt>
                <c:pt idx="2">
                  <c:v>Canada</c:v>
                </c:pt>
                <c:pt idx="3">
                  <c:v>UK (excl. Scotland)</c:v>
                </c:pt>
                <c:pt idx="4">
                  <c:v>UK (Scotland)</c:v>
                </c:pt>
                <c:pt idx="5">
                  <c:v>USA</c:v>
                </c:pt>
                <c:pt idx="7">
                  <c:v>Nordic countries</c:v>
                </c:pt>
                <c:pt idx="8">
                  <c:v>Denmark</c:v>
                </c:pt>
                <c:pt idx="9">
                  <c:v>Finland</c:v>
                </c:pt>
                <c:pt idx="10">
                  <c:v>Norway</c:v>
                </c:pt>
                <c:pt idx="11">
                  <c:v>Sweden</c:v>
                </c:pt>
                <c:pt idx="13">
                  <c:v>Estonia</c:v>
                </c:pt>
                <c:pt idx="15">
                  <c:v>Northern Europe</c:v>
                </c:pt>
                <c:pt idx="16">
                  <c:v>Austria</c:v>
                </c:pt>
                <c:pt idx="17">
                  <c:v>Belgium</c:v>
                </c:pt>
                <c:pt idx="18">
                  <c:v>France</c:v>
                </c:pt>
                <c:pt idx="19">
                  <c:v>Germany</c:v>
                </c:pt>
                <c:pt idx="20">
                  <c:v>Netherlands</c:v>
                </c:pt>
                <c:pt idx="21">
                  <c:v>Switzerland</c:v>
                </c:pt>
                <c:pt idx="23">
                  <c:v>Southern Europe</c:v>
                </c:pt>
                <c:pt idx="24">
                  <c:v>Greece</c:v>
                </c:pt>
                <c:pt idx="25">
                  <c:v>Italy</c:v>
                </c:pt>
                <c:pt idx="26">
                  <c:v>Portugal</c:v>
                </c:pt>
                <c:pt idx="27">
                  <c:v>Spain</c:v>
                </c:pt>
              </c:strCache>
            </c:strRef>
          </c:cat>
          <c:val>
            <c:numRef>
              <c:f>'+koulu_2'!$AD$5:$AD$32</c:f>
              <c:numCache>
                <c:formatCode>0</c:formatCode>
                <c:ptCount val="28"/>
                <c:pt idx="1">
                  <c:v>1.5489584935482601</c:v>
                </c:pt>
                <c:pt idx="2">
                  <c:v>-4.0703684407616763</c:v>
                </c:pt>
                <c:pt idx="3">
                  <c:v>0.32391794950801239</c:v>
                </c:pt>
                <c:pt idx="4">
                  <c:v>22.45710545728128</c:v>
                </c:pt>
                <c:pt idx="5">
                  <c:v>15.18843947205087</c:v>
                </c:pt>
                <c:pt idx="8">
                  <c:v>-32.432907979969052</c:v>
                </c:pt>
                <c:pt idx="9">
                  <c:v>-33.566717176142568</c:v>
                </c:pt>
                <c:pt idx="10">
                  <c:v>-19.736529665333681</c:v>
                </c:pt>
                <c:pt idx="11">
                  <c:v>-18.670303176162221</c:v>
                </c:pt>
                <c:pt idx="13">
                  <c:v>-48.772075488001839</c:v>
                </c:pt>
                <c:pt idx="16">
                  <c:v>-6.8010977768374676</c:v>
                </c:pt>
                <c:pt idx="17">
                  <c:v>-14.820961987792661</c:v>
                </c:pt>
                <c:pt idx="18">
                  <c:v>-8.5183277242915327</c:v>
                </c:pt>
                <c:pt idx="19">
                  <c:v>-5.5812517961284582</c:v>
                </c:pt>
                <c:pt idx="20">
                  <c:v>-8.3482133354513159</c:v>
                </c:pt>
                <c:pt idx="21">
                  <c:v>-31.142973215640811</c:v>
                </c:pt>
                <c:pt idx="24">
                  <c:v>5.0044549914342653</c:v>
                </c:pt>
                <c:pt idx="25">
                  <c:v>-3.81818028831364</c:v>
                </c:pt>
                <c:pt idx="26">
                  <c:v>-6.5238754581866303</c:v>
                </c:pt>
                <c:pt idx="27">
                  <c:v>-13.129002020312241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247680"/>
        <c:axId val="126249216"/>
      </c:barChart>
      <c:catAx>
        <c:axId val="126247680"/>
        <c:scaling>
          <c:orientation val="maxMin"/>
        </c:scaling>
        <c:delete val="0"/>
        <c:axPos val="l"/>
        <c:majorTickMark val="out"/>
        <c:minorTickMark val="none"/>
        <c:tickLblPos val="high"/>
        <c:crossAx val="126249216"/>
        <c:crosses val="autoZero"/>
        <c:auto val="1"/>
        <c:lblAlgn val="ctr"/>
        <c:lblOffset val="100"/>
        <c:noMultiLvlLbl val="0"/>
      </c:catAx>
      <c:valAx>
        <c:axId val="126249216"/>
        <c:scaling>
          <c:orientation val="minMax"/>
        </c:scaling>
        <c:delete val="0"/>
        <c:axPos val="t"/>
        <c:majorGridlines>
          <c:spPr>
            <a:ln>
              <a:prstDash val="sysDot"/>
            </a:ln>
          </c:spPr>
        </c:majorGridlines>
        <c:numFmt formatCode="0" sourceLinked="1"/>
        <c:majorTickMark val="out"/>
        <c:minorTickMark val="none"/>
        <c:tickLblPos val="nextTo"/>
        <c:crossAx val="126247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020589659302293"/>
          <c:y val="0.94683035228426626"/>
          <c:w val="0.71958820681395408"/>
          <c:h val="5.3169647715733757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1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69C694-4D94-43DA-BF23-C17ABB2838EB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7D3A12-3A78-429C-8356-28EF1484BE77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6158109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1A7E9B-C04B-4801-9639-6E06FB19398A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A0ACD1-02BD-4C62-98C2-E5DDA6EEF28F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783812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noFill/>
          </a:ln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98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06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203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07583"/>
            <a:ext cx="8001000" cy="1979084"/>
          </a:xfrm>
        </p:spPr>
        <p:txBody>
          <a:bodyPr>
            <a:normAutofit/>
          </a:bodyPr>
          <a:lstStyle>
            <a:lvl1pPr algn="l">
              <a:defRPr sz="5000" b="1" i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86667"/>
            <a:ext cx="4603750" cy="2328334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3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7">
    <p:bg>
      <p:bgPr>
        <a:solidFill>
          <a:srgbClr val="E37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2A2274-E2C3-4BBE-9984-AEE201A2EECE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8678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sivu,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 baseline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F6AA0F-344C-4C13-B4C1-6D313797ED54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CF5EF3-D692-4CDF-A665-7B9EC3DB961F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290289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isältösivu, 2 palstaa väli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08628D-9D54-4F63-9250-783F81AC8F02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36D849-7EF8-4397-96A6-7901E4535E9D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38371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/ 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cover_VTV_01_ENG_2015.g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42" t="71528"/>
          <a:stretch/>
        </p:blipFill>
        <p:spPr bwMode="auto">
          <a:xfrm>
            <a:off x="7477124" y="4905374"/>
            <a:ext cx="1666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512892"/>
            <a:ext cx="8229600" cy="43402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>
          <a:xfrm>
            <a:off x="793749" y="6113467"/>
            <a:ext cx="802137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D6C5E3-7461-481B-9CC9-616C3E720501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1524002" y="6113467"/>
            <a:ext cx="3662363" cy="4016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457200" y="6113467"/>
            <a:ext cx="336550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A087F1-8FB8-480C-AA1D-040A1422189C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7555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28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PT_cover_VTV_02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407583"/>
            <a:ext cx="8001000" cy="1979084"/>
          </a:xfrm>
        </p:spPr>
        <p:txBody>
          <a:bodyPr>
            <a:normAutofit/>
          </a:bodyPr>
          <a:lstStyle>
            <a:lvl1pPr algn="l">
              <a:defRPr sz="5000" b="1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3386667"/>
            <a:ext cx="4603750" cy="2328334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0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, perusm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3749" y="6113467"/>
            <a:ext cx="802137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06E8AD-C7B1-44B3-84D3-EAF383E26AB8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88ED5C-1A88-4253-A7D1-3670ACBC71FC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96857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rgbClr val="0075B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9582C6-E76F-4EA0-B27F-08068019E59E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91727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2">
    <p:bg>
      <p:bgPr>
        <a:solidFill>
          <a:srgbClr val="C50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081E42-A430-4D91-9BF9-4D445FC8E836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3408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3">
    <p:bg>
      <p:bgPr>
        <a:solidFill>
          <a:srgbClr val="8CB8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5EB45C-23FC-49A5-B6D3-131EB5591A1A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05355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4">
    <p:bg>
      <p:bgPr>
        <a:solidFill>
          <a:srgbClr val="0075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6107A2-BE08-46E4-9FF3-2FF3206B0CBF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832480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5">
    <p:bg>
      <p:bgPr>
        <a:solidFill>
          <a:srgbClr val="00B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081E42-A430-4D91-9BF9-4D445FC8E836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276716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6">
    <p:bg>
      <p:bgPr>
        <a:solidFill>
          <a:srgbClr val="970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8D9137-0A9D-470D-9DAE-DDE58171FDD1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526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tyyliä napsauttamalla</a:t>
            </a:r>
            <a:endParaRPr lang="en-US" alt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tyyliä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3750" y="6113467"/>
            <a:ext cx="819390" cy="401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BB939F-E8F4-4F17-A5C7-61F48455E4F6}" type="datetime1">
              <a:rPr lang="en-GB" altLang="fi-FI" smtClean="0"/>
              <a:t>13/03/2015</a:t>
            </a:fld>
            <a:endParaRPr lang="en-US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2" y="6113467"/>
            <a:ext cx="3662363" cy="401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13467"/>
            <a:ext cx="336550" cy="401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96F9E1-0714-4D1E-8657-29DCFD993B67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8" r:id="rId6"/>
    <p:sldLayoutId id="2147483835" r:id="rId7"/>
    <p:sldLayoutId id="2147483845" r:id="rId8"/>
    <p:sldLayoutId id="2147483839" r:id="rId9"/>
    <p:sldLayoutId id="2147483837" r:id="rId10"/>
    <p:sldLayoutId id="2147483840" r:id="rId11"/>
    <p:sldLayoutId id="2147483841" r:id="rId12"/>
    <p:sldLayoutId id="2147483843" r:id="rId13"/>
    <p:sldLayoutId id="214748384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PISA data in performance audit: Schooling of immigrant students in Finland</a:t>
            </a:r>
            <a:endParaRPr lang="en-US" altLang="fi-FI" dirty="0" smtClean="0">
              <a:ea typeface="Geneva" pitchFamily="124" charset="-128"/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Dr. </a:t>
            </a:r>
            <a:r>
              <a:rPr lang="en-US" altLang="fi-FI" dirty="0" err="1" smtClean="0">
                <a:ea typeface="Geneva" pitchFamily="124" charset="-128"/>
              </a:rPr>
              <a:t>Tanja</a:t>
            </a:r>
            <a:r>
              <a:rPr lang="en-US" altLang="fi-FI" dirty="0" smtClean="0">
                <a:ea typeface="Geneva" pitchFamily="124" charset="-128"/>
              </a:rPr>
              <a:t> </a:t>
            </a:r>
            <a:r>
              <a:rPr lang="en-US" altLang="fi-FI" dirty="0" err="1" smtClean="0">
                <a:ea typeface="Geneva" pitchFamily="124" charset="-128"/>
              </a:rPr>
              <a:t>Kirjavainen</a:t>
            </a:r>
            <a:endParaRPr lang="en-US" altLang="fi-FI" dirty="0" smtClean="0">
              <a:ea typeface="Geneva" pitchFamily="124" charset="-128"/>
            </a:endParaRPr>
          </a:p>
          <a:p>
            <a:pPr>
              <a:spcBef>
                <a:spcPct val="0"/>
              </a:spcBef>
            </a:pPr>
            <a:r>
              <a:rPr lang="en-US" altLang="fi-FI" dirty="0">
                <a:ea typeface="Geneva" pitchFamily="124" charset="-128"/>
              </a:rPr>
              <a:t>National Audit </a:t>
            </a:r>
            <a:r>
              <a:rPr lang="en-US" altLang="fi-FI" dirty="0" smtClean="0">
                <a:ea typeface="Geneva" pitchFamily="124" charset="-128"/>
              </a:rPr>
              <a:t>Office of Finland</a:t>
            </a:r>
            <a:endParaRPr lang="en-US" altLang="fi-FI" dirty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  <a:p>
            <a:pPr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8</a:t>
            </a:r>
            <a:r>
              <a:rPr lang="en-US" altLang="fi-FI" baseline="30000" dirty="0" smtClean="0">
                <a:ea typeface="Geneva" pitchFamily="124" charset="-128"/>
              </a:rPr>
              <a:t>th</a:t>
            </a:r>
            <a:r>
              <a:rPr lang="en-US" altLang="fi-FI" dirty="0" smtClean="0">
                <a:ea typeface="Geneva" pitchFamily="124" charset="-128"/>
              </a:rPr>
              <a:t> meeting of INTOSAI Working Group </a:t>
            </a:r>
            <a:r>
              <a:rPr lang="en-US" altLang="fi-FI" dirty="0">
                <a:ea typeface="Geneva" pitchFamily="124" charset="-128"/>
              </a:rPr>
              <a:t>on Key National Indicators </a:t>
            </a:r>
            <a:endParaRPr lang="en-US" altLang="fi-FI" dirty="0" smtClean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24.-26.3.2105 Sofia, Bulgaria</a:t>
            </a:r>
          </a:p>
          <a:p>
            <a:pPr eaLnBrk="1" hangingPunct="1">
              <a:spcBef>
                <a:spcPct val="0"/>
              </a:spcBef>
            </a:pPr>
            <a:endParaRPr lang="en-US" altLang="fi-FI" dirty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fi-FI" i="1" dirty="0" smtClean="0">
                <a:ea typeface="Geneva" pitchFamily="124" charset="-128"/>
              </a:rPr>
              <a:t/>
            </a:r>
            <a:br>
              <a:rPr lang="en-US" altLang="fi-FI" i="1" dirty="0" smtClean="0">
                <a:ea typeface="Geneva" pitchFamily="124" charset="-128"/>
              </a:rPr>
            </a:br>
            <a:r>
              <a:rPr lang="en-US" altLang="fi-FI" i="1" dirty="0">
                <a:ea typeface="Geneva" pitchFamily="124" charset="-128"/>
              </a:rPr>
              <a:t/>
            </a:r>
            <a:br>
              <a:rPr lang="en-US" altLang="fi-FI" i="1" dirty="0">
                <a:ea typeface="Geneva" pitchFamily="124" charset="-128"/>
              </a:rPr>
            </a:br>
            <a:r>
              <a:rPr lang="en-US" altLang="fi-FI" i="1" dirty="0" smtClean="0">
                <a:ea typeface="Geneva" pitchFamily="124" charset="-128"/>
              </a:rPr>
              <a:t/>
            </a:r>
            <a:br>
              <a:rPr lang="en-US" altLang="fi-FI" i="1" dirty="0" smtClean="0">
                <a:ea typeface="Geneva" pitchFamily="124" charset="-128"/>
              </a:rPr>
            </a:br>
            <a:r>
              <a:rPr lang="en-US" altLang="fi-FI" i="1" dirty="0">
                <a:ea typeface="Geneva" pitchFamily="124" charset="-128"/>
              </a:rPr>
              <a:t>	</a:t>
            </a:r>
            <a:r>
              <a:rPr lang="en-US" altLang="fi-FI" i="1" dirty="0" smtClean="0">
                <a:ea typeface="Geneva" pitchFamily="124" charset="-128"/>
              </a:rPr>
              <a:t>				</a:t>
            </a:r>
            <a:r>
              <a:rPr lang="en-US" altLang="fi-FI" sz="6000" i="1" dirty="0" smtClean="0">
                <a:ea typeface="Geneva" pitchFamily="124" charset="-128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304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>
                <a:ea typeface="Geneva" pitchFamily="124" charset="-128"/>
              </a:rPr>
              <a:t>Content of the presentation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>
                <a:ea typeface="Geneva" pitchFamily="124" charset="-128"/>
              </a:rPr>
              <a:t>Purpose of the </a:t>
            </a:r>
            <a:r>
              <a:rPr lang="en-US" altLang="fi-FI" dirty="0" smtClean="0">
                <a:ea typeface="Geneva" pitchFamily="124" charset="-128"/>
              </a:rPr>
              <a:t>performance audit</a:t>
            </a:r>
            <a:endParaRPr lang="en-US" altLang="fi-FI" dirty="0" smtClean="0">
              <a:ea typeface="Geneva" pitchFamily="124" charset="-128"/>
            </a:endParaRPr>
          </a:p>
          <a:p>
            <a:pPr eaLnBrk="1" hangingPunct="1"/>
            <a:r>
              <a:rPr lang="en-US" altLang="fi-FI" dirty="0" smtClean="0">
                <a:ea typeface="Geneva" pitchFamily="124" charset="-128"/>
              </a:rPr>
              <a:t>PISA data and the Finnish sample</a:t>
            </a:r>
          </a:p>
          <a:p>
            <a:pPr eaLnBrk="1" hangingPunct="1"/>
            <a:r>
              <a:rPr lang="en-US" altLang="fi-FI" dirty="0" smtClean="0">
                <a:ea typeface="Geneva" pitchFamily="124" charset="-128"/>
              </a:rPr>
              <a:t>Some </a:t>
            </a:r>
            <a:r>
              <a:rPr lang="en-US" altLang="fi-FI" dirty="0" smtClean="0">
                <a:ea typeface="Geneva" pitchFamily="124" charset="-128"/>
              </a:rPr>
              <a:t>preliminary results</a:t>
            </a:r>
            <a:endParaRPr lang="en-US" altLang="fi-FI" dirty="0" smtClean="0">
              <a:ea typeface="Geneva" pitchFamily="124" charset="-128"/>
            </a:endParaRPr>
          </a:p>
          <a:p>
            <a:pPr eaLnBrk="1" hangingPunct="1"/>
            <a:r>
              <a:rPr lang="en-US" altLang="fi-FI" dirty="0" smtClean="0">
                <a:ea typeface="Geneva" pitchFamily="124" charset="-128"/>
              </a:rPr>
              <a:t>Concluding remarks</a:t>
            </a:r>
          </a:p>
          <a:p>
            <a:pPr eaLnBrk="1" hangingPunct="1"/>
            <a:endParaRPr lang="en-US" altLang="fi-FI" dirty="0" smtClean="0">
              <a:ea typeface="Geneva" pitchFamily="124" charset="-128"/>
            </a:endParaRPr>
          </a:p>
          <a:p>
            <a:pPr eaLnBrk="1" hangingPunct="1"/>
            <a:endParaRPr lang="en-US" altLang="fi-FI" dirty="0" smtClean="0">
              <a:ea typeface="Geneva" pitchFamily="124" charset="-128"/>
            </a:endParaRPr>
          </a:p>
          <a:p>
            <a:pPr eaLnBrk="1" hangingPunct="1"/>
            <a:endParaRPr lang="en-US" altLang="fi-FI" dirty="0" smtClean="0">
              <a:ea typeface="Geneva" pitchFamily="124" charset="-128"/>
            </a:endParaRPr>
          </a:p>
          <a:p>
            <a:pPr eaLnBrk="1" hangingPunct="1"/>
            <a:endParaRPr lang="en-US" altLang="fi-FI" dirty="0">
              <a:ea typeface="Geneva" pitchFamily="124" charset="-128"/>
            </a:endParaRPr>
          </a:p>
          <a:p>
            <a:pPr eaLnBrk="1" hangingPunct="1"/>
            <a:endParaRPr lang="en-US" altLang="fi-FI" dirty="0" smtClean="0">
              <a:ea typeface="Geneva" pitchFamily="1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Purpose</a:t>
            </a:r>
            <a:r>
              <a:rPr lang="fi-FI" dirty="0" smtClean="0"/>
              <a:t> of the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audit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compulsory</a:t>
            </a:r>
            <a:r>
              <a:rPr lang="fi-FI" dirty="0" smtClean="0"/>
              <a:t> </a:t>
            </a:r>
            <a:r>
              <a:rPr lang="fi-FI" dirty="0" err="1" smtClean="0"/>
              <a:t>schooling</a:t>
            </a:r>
            <a:r>
              <a:rPr lang="fi-FI" dirty="0" smtClean="0"/>
              <a:t> (</a:t>
            </a:r>
            <a:r>
              <a:rPr lang="fi-FI" dirty="0" err="1" smtClean="0"/>
              <a:t>grades</a:t>
            </a:r>
            <a:r>
              <a:rPr lang="fi-FI" dirty="0" smtClean="0"/>
              <a:t> 1-9)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equal</a:t>
            </a:r>
            <a:r>
              <a:rPr lang="fi-FI" dirty="0" smtClean="0"/>
              <a:t> </a:t>
            </a:r>
            <a:r>
              <a:rPr lang="fi-FI" dirty="0" err="1" smtClean="0"/>
              <a:t>opportunities</a:t>
            </a:r>
            <a:r>
              <a:rPr lang="fi-FI" dirty="0" smtClean="0"/>
              <a:t> for </a:t>
            </a:r>
            <a:r>
              <a:rPr lang="fi-FI" dirty="0" err="1" smtClean="0"/>
              <a:t>immigrant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compared</a:t>
            </a:r>
            <a:r>
              <a:rPr lang="fi-FI" dirty="0" smtClean="0"/>
              <a:t> to </a:t>
            </a:r>
            <a:r>
              <a:rPr lang="fi-FI" dirty="0" err="1" smtClean="0"/>
              <a:t>native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in </a:t>
            </a:r>
            <a:r>
              <a:rPr lang="fi-FI" dirty="0" err="1" smtClean="0"/>
              <a:t>terms</a:t>
            </a:r>
            <a:r>
              <a:rPr lang="fi-FI" dirty="0" smtClean="0"/>
              <a:t> of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achievement</a:t>
            </a:r>
            <a:r>
              <a:rPr lang="fi-FI" dirty="0" smtClean="0"/>
              <a:t>, </a:t>
            </a:r>
            <a:r>
              <a:rPr lang="fi-FI" dirty="0" err="1" smtClean="0"/>
              <a:t>preparedness</a:t>
            </a:r>
            <a:r>
              <a:rPr lang="fi-FI" dirty="0" smtClean="0"/>
              <a:t> in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and </a:t>
            </a:r>
            <a:r>
              <a:rPr lang="fi-FI" dirty="0" err="1" smtClean="0"/>
              <a:t>development</a:t>
            </a:r>
            <a:r>
              <a:rPr lang="fi-FI" dirty="0" smtClean="0"/>
              <a:t>? (</a:t>
            </a:r>
            <a:r>
              <a:rPr lang="fi-FI" sz="2000" dirty="0" err="1" smtClean="0"/>
              <a:t>Based</a:t>
            </a:r>
            <a:r>
              <a:rPr lang="fi-FI" sz="2000" dirty="0" smtClean="0"/>
              <a:t> on Basic </a:t>
            </a:r>
            <a:r>
              <a:rPr lang="fi-FI" sz="2000" dirty="0" err="1" smtClean="0"/>
              <a:t>Education</a:t>
            </a:r>
            <a:r>
              <a:rPr lang="fi-FI" sz="2000" dirty="0" smtClean="0"/>
              <a:t> Act</a:t>
            </a:r>
            <a:r>
              <a:rPr lang="fi-FI" dirty="0" smtClean="0"/>
              <a:t>)</a:t>
            </a:r>
          </a:p>
          <a:p>
            <a:r>
              <a:rPr lang="fi-FI" dirty="0" smtClean="0"/>
              <a:t>One of the </a:t>
            </a:r>
            <a:r>
              <a:rPr lang="fi-FI" dirty="0" err="1" smtClean="0"/>
              <a:t>subquestions</a:t>
            </a:r>
            <a:r>
              <a:rPr lang="fi-FI" dirty="0" smtClean="0"/>
              <a:t>:</a:t>
            </a:r>
            <a:endParaRPr lang="fi-FI" dirty="0" smtClean="0"/>
          </a:p>
          <a:p>
            <a:pPr lvl="1"/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in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achievement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native</a:t>
            </a:r>
            <a:r>
              <a:rPr lang="fi-FI" dirty="0" smtClean="0"/>
              <a:t> and </a:t>
            </a:r>
            <a:r>
              <a:rPr lang="fi-FI" dirty="0" err="1" smtClean="0"/>
              <a:t>immigrant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controlling</a:t>
            </a:r>
            <a:r>
              <a:rPr lang="fi-FI" dirty="0" smtClean="0"/>
              <a:t> for the </a:t>
            </a:r>
            <a:r>
              <a:rPr lang="fi-FI" dirty="0" err="1" smtClean="0"/>
              <a:t>background</a:t>
            </a:r>
            <a:r>
              <a:rPr lang="fi-FI" dirty="0" smtClean="0"/>
              <a:t> of </a:t>
            </a:r>
            <a:r>
              <a:rPr lang="fi-FI" dirty="0" err="1" smtClean="0"/>
              <a:t>students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455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PISA 2012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8152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PISA (</a:t>
            </a:r>
            <a:r>
              <a:rPr lang="fi-FI" dirty="0" err="1" smtClean="0"/>
              <a:t>Programme</a:t>
            </a:r>
            <a:r>
              <a:rPr lang="fi-FI" dirty="0" smtClean="0"/>
              <a:t> for International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Internationally</a:t>
            </a:r>
            <a:r>
              <a:rPr lang="fi-FI" dirty="0" smtClean="0"/>
              <a:t> </a:t>
            </a:r>
            <a:r>
              <a:rPr lang="fi-FI" dirty="0" err="1" smtClean="0"/>
              <a:t>standardized</a:t>
            </a:r>
            <a:r>
              <a:rPr lang="fi-FI" dirty="0" smtClean="0"/>
              <a:t> </a:t>
            </a:r>
            <a:r>
              <a:rPr lang="fi-FI" dirty="0" err="1" smtClean="0"/>
              <a:t>achievement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endParaRPr lang="fi-FI" dirty="0" smtClean="0"/>
          </a:p>
          <a:p>
            <a:pPr lvl="1"/>
            <a:r>
              <a:rPr lang="fi-FI" dirty="0" err="1" smtClean="0"/>
              <a:t>Administered</a:t>
            </a:r>
            <a:r>
              <a:rPr lang="fi-FI" dirty="0" smtClean="0"/>
              <a:t> to 15 </a:t>
            </a:r>
            <a:r>
              <a:rPr lang="fi-FI" dirty="0" err="1" smtClean="0"/>
              <a:t>-year</a:t>
            </a:r>
            <a:r>
              <a:rPr lang="fi-FI" dirty="0" smtClean="0"/>
              <a:t> </a:t>
            </a:r>
            <a:r>
              <a:rPr lang="fi-FI" dirty="0" err="1" smtClean="0"/>
              <a:t>old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in </a:t>
            </a:r>
            <a:r>
              <a:rPr lang="fi-FI" dirty="0" err="1" smtClean="0"/>
              <a:t>schools</a:t>
            </a:r>
            <a:r>
              <a:rPr lang="fi-FI" dirty="0" smtClean="0"/>
              <a:t> in </a:t>
            </a:r>
            <a:r>
              <a:rPr lang="fi-FI" dirty="0" err="1" smtClean="0"/>
              <a:t>all</a:t>
            </a:r>
            <a:r>
              <a:rPr lang="fi-FI" dirty="0" smtClean="0"/>
              <a:t> OECD </a:t>
            </a:r>
            <a:r>
              <a:rPr lang="fi-FI" dirty="0" err="1" smtClean="0"/>
              <a:t>countries</a:t>
            </a:r>
            <a:r>
              <a:rPr lang="fi-FI" dirty="0" smtClean="0"/>
              <a:t> (34 </a:t>
            </a:r>
            <a:r>
              <a:rPr lang="fi-FI" dirty="0" err="1" smtClean="0"/>
              <a:t>countries</a:t>
            </a:r>
            <a:r>
              <a:rPr lang="fi-FI" dirty="0" smtClean="0"/>
              <a:t>) and in a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r>
              <a:rPr lang="fi-FI" dirty="0" smtClean="0"/>
              <a:t> (31 </a:t>
            </a:r>
            <a:r>
              <a:rPr lang="fi-FI" dirty="0" err="1" smtClean="0"/>
              <a:t>countries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PISA 2012 </a:t>
            </a:r>
            <a:r>
              <a:rPr lang="fi-FI" dirty="0" err="1" smtClean="0"/>
              <a:t>assesses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’ </a:t>
            </a:r>
            <a:r>
              <a:rPr lang="fi-FI" dirty="0" err="1" smtClean="0"/>
              <a:t>mathematics</a:t>
            </a:r>
            <a:r>
              <a:rPr lang="fi-FI" dirty="0" smtClean="0"/>
              <a:t> (main </a:t>
            </a:r>
            <a:r>
              <a:rPr lang="fi-FI" dirty="0" err="1" smtClean="0"/>
              <a:t>area</a:t>
            </a:r>
            <a:r>
              <a:rPr lang="fi-FI" dirty="0" smtClean="0"/>
              <a:t>), </a:t>
            </a:r>
            <a:r>
              <a:rPr lang="fi-FI" dirty="0" err="1" smtClean="0"/>
              <a:t>reading</a:t>
            </a:r>
            <a:r>
              <a:rPr lang="fi-FI" dirty="0" smtClean="0"/>
              <a:t> and </a:t>
            </a:r>
            <a:r>
              <a:rPr lang="fi-FI" dirty="0" err="1" smtClean="0"/>
              <a:t>scientific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 </a:t>
            </a:r>
          </a:p>
          <a:p>
            <a:pPr lvl="1"/>
            <a:r>
              <a:rPr lang="fi-FI" dirty="0" smtClean="0"/>
              <a:t>Comprehensive </a:t>
            </a:r>
            <a:r>
              <a:rPr lang="fi-FI" dirty="0" err="1" smtClean="0"/>
              <a:t>background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on </a:t>
            </a:r>
            <a:r>
              <a:rPr lang="fi-FI" dirty="0" err="1" smtClean="0"/>
              <a:t>students</a:t>
            </a:r>
            <a:r>
              <a:rPr lang="fi-FI" dirty="0" smtClean="0"/>
              <a:t> and </a:t>
            </a:r>
            <a:r>
              <a:rPr lang="fi-FI" dirty="0" err="1" smtClean="0"/>
              <a:t>schools</a:t>
            </a:r>
            <a:r>
              <a:rPr lang="fi-FI" dirty="0" smtClean="0"/>
              <a:t> (</a:t>
            </a:r>
            <a:r>
              <a:rPr lang="fi-FI" dirty="0" err="1"/>
              <a:t>s</a:t>
            </a:r>
            <a:r>
              <a:rPr lang="fi-FI" dirty="0" err="1" smtClean="0"/>
              <a:t>tudent</a:t>
            </a:r>
            <a:r>
              <a:rPr lang="fi-FI" dirty="0" smtClean="0"/>
              <a:t> </a:t>
            </a:r>
            <a:r>
              <a:rPr lang="fi-FI" dirty="0" err="1" smtClean="0"/>
              <a:t>questionnaire</a:t>
            </a:r>
            <a:r>
              <a:rPr lang="fi-FI" dirty="0" smtClean="0"/>
              <a:t>,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questionnaire</a:t>
            </a:r>
            <a:r>
              <a:rPr lang="fi-FI" dirty="0" smtClean="0"/>
              <a:t>)</a:t>
            </a:r>
          </a:p>
          <a:p>
            <a:pPr lvl="2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014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PISA 2012</a:t>
            </a:r>
            <a:br>
              <a:rPr lang="fi-FI" dirty="0" smtClean="0"/>
            </a:b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sample</a:t>
            </a:r>
            <a:r>
              <a:rPr lang="fi-FI" dirty="0" smtClean="0"/>
              <a:t> and </a:t>
            </a:r>
            <a:r>
              <a:rPr lang="fi-FI" dirty="0" err="1" smtClean="0"/>
              <a:t>immigrant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485899"/>
            <a:ext cx="8343900" cy="4638675"/>
          </a:xfrm>
        </p:spPr>
        <p:txBody>
          <a:bodyPr/>
          <a:lstStyle/>
          <a:p>
            <a:r>
              <a:rPr lang="fi-FI" sz="2800" dirty="0" smtClean="0"/>
              <a:t>8 828 </a:t>
            </a:r>
            <a:r>
              <a:rPr lang="fi-FI" sz="2800" dirty="0" err="1" smtClean="0"/>
              <a:t>students</a:t>
            </a:r>
            <a:r>
              <a:rPr lang="fi-FI" sz="2800" dirty="0" smtClean="0"/>
              <a:t> </a:t>
            </a:r>
            <a:r>
              <a:rPr lang="fi-FI" sz="2800" dirty="0" err="1" smtClean="0"/>
              <a:t>were</a:t>
            </a:r>
            <a:r>
              <a:rPr lang="fi-FI" sz="2800" dirty="0" smtClean="0"/>
              <a:t> </a:t>
            </a:r>
            <a:r>
              <a:rPr lang="fi-FI" sz="2800" dirty="0" err="1" smtClean="0"/>
              <a:t>sampled</a:t>
            </a:r>
            <a:r>
              <a:rPr lang="fi-FI" sz="2800" dirty="0" smtClean="0"/>
              <a:t> in 311 </a:t>
            </a:r>
            <a:r>
              <a:rPr lang="fi-FI" sz="2800" dirty="0" err="1" smtClean="0"/>
              <a:t>schools</a:t>
            </a:r>
            <a:endParaRPr lang="fi-FI" sz="2800" dirty="0" smtClean="0"/>
          </a:p>
          <a:p>
            <a:pPr lvl="1"/>
            <a:r>
              <a:rPr lang="fi-FI" sz="2000" dirty="0"/>
              <a:t>In Finland </a:t>
            </a:r>
            <a:r>
              <a:rPr lang="fi-FI" sz="2000" dirty="0" err="1"/>
              <a:t>students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normally</a:t>
            </a:r>
            <a:r>
              <a:rPr lang="fi-FI" sz="2000" dirty="0"/>
              <a:t> at the 9th </a:t>
            </a:r>
            <a:r>
              <a:rPr lang="fi-FI" sz="2000" dirty="0" err="1"/>
              <a:t>grade</a:t>
            </a:r>
            <a:r>
              <a:rPr lang="fi-FI" sz="2000" dirty="0"/>
              <a:t> (</a:t>
            </a:r>
            <a:r>
              <a:rPr lang="fi-FI" sz="2000" dirty="0" err="1"/>
              <a:t>last</a:t>
            </a:r>
            <a:r>
              <a:rPr lang="fi-FI" sz="2000" dirty="0"/>
              <a:t> </a:t>
            </a:r>
            <a:r>
              <a:rPr lang="fi-FI" sz="2000" dirty="0" err="1"/>
              <a:t>year</a:t>
            </a:r>
            <a:r>
              <a:rPr lang="fi-FI" sz="2000" dirty="0"/>
              <a:t> of </a:t>
            </a:r>
            <a:r>
              <a:rPr lang="fi-FI" sz="2000" dirty="0" err="1"/>
              <a:t>compulsory</a:t>
            </a:r>
            <a:r>
              <a:rPr lang="fi-FI" sz="2000" dirty="0"/>
              <a:t> </a:t>
            </a:r>
            <a:r>
              <a:rPr lang="fi-FI" sz="2000" dirty="0" err="1"/>
              <a:t>schooling</a:t>
            </a:r>
            <a:r>
              <a:rPr lang="fi-FI" sz="2000" dirty="0"/>
              <a:t>)</a:t>
            </a:r>
          </a:p>
          <a:p>
            <a:r>
              <a:rPr lang="fi-FI" sz="2800" dirty="0" err="1" smtClean="0"/>
              <a:t>Oversampling</a:t>
            </a:r>
            <a:r>
              <a:rPr lang="fi-FI" sz="2800" dirty="0" smtClean="0"/>
              <a:t> of </a:t>
            </a:r>
            <a:r>
              <a:rPr lang="fi-FI" sz="2800" dirty="0" err="1" smtClean="0"/>
              <a:t>immigrant</a:t>
            </a:r>
            <a:r>
              <a:rPr lang="fi-FI" sz="2800" dirty="0" smtClean="0"/>
              <a:t> </a:t>
            </a:r>
            <a:r>
              <a:rPr lang="fi-FI" sz="2800" dirty="0" err="1" smtClean="0"/>
              <a:t>students</a:t>
            </a:r>
            <a:r>
              <a:rPr lang="fi-FI" sz="2800" dirty="0" smtClean="0"/>
              <a:t> (1 300 </a:t>
            </a:r>
            <a:r>
              <a:rPr lang="fi-FI" sz="2800" dirty="0" err="1" smtClean="0"/>
              <a:t>students</a:t>
            </a:r>
            <a:r>
              <a:rPr lang="fi-FI" sz="2800" dirty="0" smtClean="0"/>
              <a:t>)  to </a:t>
            </a:r>
            <a:r>
              <a:rPr lang="fi-FI" sz="2800" dirty="0" err="1" smtClean="0"/>
              <a:t>provide</a:t>
            </a:r>
            <a:r>
              <a:rPr lang="fi-FI" sz="2800" dirty="0" smtClean="0"/>
              <a:t> the </a:t>
            </a:r>
            <a:r>
              <a:rPr lang="fi-FI" sz="2800" dirty="0" err="1" smtClean="0"/>
              <a:t>possibility</a:t>
            </a:r>
            <a:r>
              <a:rPr lang="fi-FI" sz="2800" dirty="0" smtClean="0"/>
              <a:t> to </a:t>
            </a:r>
            <a:r>
              <a:rPr lang="fi-FI" sz="2800" dirty="0" err="1" smtClean="0"/>
              <a:t>study</a:t>
            </a:r>
            <a:r>
              <a:rPr lang="fi-FI" sz="2800" dirty="0" smtClean="0"/>
              <a:t> </a:t>
            </a:r>
            <a:r>
              <a:rPr lang="fi-FI" sz="2800" dirty="0" err="1" smtClean="0"/>
              <a:t>them</a:t>
            </a:r>
            <a:r>
              <a:rPr lang="fi-FI" sz="2800" dirty="0" smtClean="0"/>
              <a:t> in </a:t>
            </a:r>
            <a:r>
              <a:rPr lang="fi-FI" sz="2800" dirty="0" err="1" smtClean="0"/>
              <a:t>more</a:t>
            </a:r>
            <a:r>
              <a:rPr lang="fi-FI" sz="2800" dirty="0" smtClean="0"/>
              <a:t> </a:t>
            </a:r>
            <a:r>
              <a:rPr lang="fi-FI" sz="2800" dirty="0" err="1" smtClean="0"/>
              <a:t>detail</a:t>
            </a:r>
            <a:r>
              <a:rPr lang="fi-FI" sz="2800" dirty="0" smtClean="0"/>
              <a:t> </a:t>
            </a:r>
          </a:p>
          <a:p>
            <a:pPr lvl="1"/>
            <a:r>
              <a:rPr lang="fi-FI" sz="2000" dirty="0" smtClean="0"/>
              <a:t>691 </a:t>
            </a:r>
            <a:r>
              <a:rPr lang="fi-FI" sz="2000" dirty="0" err="1" smtClean="0"/>
              <a:t>first</a:t>
            </a:r>
            <a:r>
              <a:rPr lang="fi-FI" sz="2000" dirty="0" smtClean="0"/>
              <a:t> </a:t>
            </a:r>
            <a:r>
              <a:rPr lang="fi-FI" sz="2000" dirty="0" err="1" smtClean="0"/>
              <a:t>generation</a:t>
            </a:r>
            <a:r>
              <a:rPr lang="fi-FI" sz="2000" dirty="0" smtClean="0"/>
              <a:t> </a:t>
            </a:r>
            <a:r>
              <a:rPr lang="fi-FI" sz="2000" dirty="0" err="1" smtClean="0"/>
              <a:t>immigrants</a:t>
            </a:r>
            <a:endParaRPr lang="fi-FI" sz="2000" dirty="0" smtClean="0"/>
          </a:p>
          <a:p>
            <a:pPr lvl="1"/>
            <a:r>
              <a:rPr lang="fi-FI" sz="2000" dirty="0" smtClean="0"/>
              <a:t>609 </a:t>
            </a:r>
            <a:r>
              <a:rPr lang="fi-FI" sz="2000" dirty="0" err="1" smtClean="0"/>
              <a:t>second</a:t>
            </a:r>
            <a:r>
              <a:rPr lang="fi-FI" sz="2000" dirty="0" smtClean="0"/>
              <a:t> </a:t>
            </a:r>
            <a:r>
              <a:rPr lang="fi-FI" sz="2000" dirty="0" err="1" smtClean="0"/>
              <a:t>generation</a:t>
            </a:r>
            <a:r>
              <a:rPr lang="fi-FI" sz="2000" dirty="0" smtClean="0"/>
              <a:t> </a:t>
            </a:r>
            <a:r>
              <a:rPr lang="fi-FI" sz="2000" dirty="0" err="1" smtClean="0"/>
              <a:t>immigrants</a:t>
            </a:r>
            <a:endParaRPr lang="fi-FI" sz="2000" dirty="0" smtClean="0"/>
          </a:p>
          <a:p>
            <a:pPr lvl="1"/>
            <a:r>
              <a:rPr lang="fi-FI" sz="2000" dirty="0" err="1" smtClean="0"/>
              <a:t>information</a:t>
            </a:r>
            <a:r>
              <a:rPr lang="fi-FI" sz="2000" dirty="0" smtClean="0"/>
              <a:t> on the </a:t>
            </a:r>
            <a:r>
              <a:rPr lang="fi-FI" sz="2000" dirty="0" err="1" smtClean="0"/>
              <a:t>birth</a:t>
            </a:r>
            <a:r>
              <a:rPr lang="fi-FI" sz="2000" dirty="0" smtClean="0"/>
              <a:t> country of </a:t>
            </a:r>
            <a:r>
              <a:rPr lang="fi-FI" sz="2000" dirty="0" err="1" smtClean="0"/>
              <a:t>first</a:t>
            </a:r>
            <a:r>
              <a:rPr lang="fi-FI" sz="2000" dirty="0" smtClean="0"/>
              <a:t> </a:t>
            </a:r>
            <a:r>
              <a:rPr lang="fi-FI" sz="2000" dirty="0" err="1" smtClean="0"/>
              <a:t>generation</a:t>
            </a:r>
            <a:r>
              <a:rPr lang="fi-FI" sz="2000" dirty="0" smtClean="0"/>
              <a:t> </a:t>
            </a:r>
            <a:r>
              <a:rPr lang="fi-FI" sz="2000" dirty="0" err="1" smtClean="0"/>
              <a:t>immigrants</a:t>
            </a:r>
            <a:r>
              <a:rPr lang="fi-FI" sz="2000" dirty="0" smtClean="0"/>
              <a:t> and the </a:t>
            </a:r>
            <a:r>
              <a:rPr lang="fi-FI" sz="2000" dirty="0" err="1" smtClean="0"/>
              <a:t>parents</a:t>
            </a:r>
            <a:r>
              <a:rPr lang="fi-FI" sz="2000" dirty="0" smtClean="0"/>
              <a:t> of </a:t>
            </a:r>
            <a:r>
              <a:rPr lang="fi-FI" sz="2000" dirty="0" err="1" smtClean="0"/>
              <a:t>second</a:t>
            </a:r>
            <a:r>
              <a:rPr lang="fi-FI" sz="2000" dirty="0" smtClean="0"/>
              <a:t> </a:t>
            </a:r>
            <a:r>
              <a:rPr lang="fi-FI" sz="2000" dirty="0" err="1" smtClean="0"/>
              <a:t>generation</a:t>
            </a:r>
            <a:r>
              <a:rPr lang="fi-FI" sz="2000" dirty="0" smtClean="0"/>
              <a:t> </a:t>
            </a:r>
            <a:r>
              <a:rPr lang="fi-FI" sz="2000" dirty="0" err="1" smtClean="0"/>
              <a:t>immigrants</a:t>
            </a:r>
            <a:r>
              <a:rPr lang="fi-FI" sz="2000" dirty="0" smtClean="0"/>
              <a:t> </a:t>
            </a:r>
          </a:p>
          <a:p>
            <a:pPr lvl="2"/>
            <a:r>
              <a:rPr lang="fi-FI" sz="2000" dirty="0" err="1" smtClean="0"/>
              <a:t>largest</a:t>
            </a:r>
            <a:r>
              <a:rPr lang="fi-FI" sz="2000" dirty="0" smtClean="0"/>
              <a:t> </a:t>
            </a:r>
            <a:r>
              <a:rPr lang="fi-FI" sz="2000" dirty="0" err="1" smtClean="0"/>
              <a:t>countries</a:t>
            </a:r>
            <a:r>
              <a:rPr lang="fi-FI" sz="2000" dirty="0" smtClean="0"/>
              <a:t> of </a:t>
            </a:r>
            <a:r>
              <a:rPr lang="fi-FI" sz="2000" dirty="0" err="1" smtClean="0"/>
              <a:t>origin</a:t>
            </a:r>
            <a:r>
              <a:rPr lang="fi-FI" sz="2000" dirty="0" smtClean="0"/>
              <a:t> (</a:t>
            </a:r>
            <a:r>
              <a:rPr lang="fi-FI" sz="2000" dirty="0" err="1" smtClean="0"/>
              <a:t>Russia</a:t>
            </a:r>
            <a:r>
              <a:rPr lang="fi-FI" sz="2000" dirty="0" smtClean="0"/>
              <a:t>, Somalia, Estonia, </a:t>
            </a:r>
            <a:r>
              <a:rPr lang="fi-FI" sz="2000" dirty="0" err="1" smtClean="0"/>
              <a:t>Former</a:t>
            </a:r>
            <a:r>
              <a:rPr lang="fi-FI" sz="2000" dirty="0" smtClean="0"/>
              <a:t> </a:t>
            </a:r>
            <a:r>
              <a:rPr lang="fi-FI" sz="2000" dirty="0" err="1" smtClean="0"/>
              <a:t>Yugoslav</a:t>
            </a:r>
            <a:r>
              <a:rPr lang="fi-FI" sz="2000" dirty="0" smtClean="0"/>
              <a:t> </a:t>
            </a:r>
            <a:r>
              <a:rPr lang="fi-FI" sz="2000" dirty="0" err="1" smtClean="0"/>
              <a:t>republics</a:t>
            </a:r>
            <a:r>
              <a:rPr lang="fi-FI" sz="2000" dirty="0" smtClean="0"/>
              <a:t> and Irak)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636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dirty="0">
                <a:ea typeface="Geneva" pitchFamily="124" charset="-128"/>
              </a:rPr>
              <a:t>Immigrant/native gap in PISA scores in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PISA </a:t>
            </a:r>
            <a:r>
              <a:rPr lang="fi-FI" dirty="0" err="1" smtClean="0"/>
              <a:t>scores</a:t>
            </a:r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260848" cy="639762"/>
          </a:xfrm>
        </p:spPr>
        <p:txBody>
          <a:bodyPr/>
          <a:lstStyle/>
          <a:p>
            <a:r>
              <a:rPr lang="fi-FI" dirty="0" err="1" smtClean="0"/>
              <a:t>Gap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controlling</a:t>
            </a:r>
            <a:r>
              <a:rPr lang="fi-FI" dirty="0" smtClean="0"/>
              <a:t> for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background</a:t>
            </a:r>
            <a:r>
              <a:rPr lang="fi-FI" dirty="0" smtClean="0"/>
              <a:t> and </a:t>
            </a:r>
            <a:r>
              <a:rPr lang="fi-FI" dirty="0" err="1" smtClean="0"/>
              <a:t>grade</a:t>
            </a:r>
            <a:endParaRPr lang="fi-FI" dirty="0"/>
          </a:p>
        </p:txBody>
      </p:sp>
      <p:graphicFrame>
        <p:nvGraphicFramePr>
          <p:cNvPr id="11" name="Sisällön paikkamerkki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5662915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625355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75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dirty="0">
                <a:ea typeface="Geneva" pitchFamily="124" charset="-128"/>
              </a:rPr>
              <a:t>Immigrant/native gap in PISA scores in </a:t>
            </a:r>
            <a:r>
              <a:rPr lang="en-US" altLang="fi-FI" dirty="0" smtClean="0">
                <a:ea typeface="Geneva" pitchFamily="124" charset="-128"/>
              </a:rPr>
              <a:t>Finland by country of origin</a:t>
            </a:r>
            <a:br>
              <a:rPr lang="en-US" altLang="fi-FI" dirty="0" smtClean="0">
                <a:ea typeface="Geneva" pitchFamily="124" charset="-128"/>
              </a:rPr>
            </a:br>
            <a:r>
              <a:rPr lang="en-US" altLang="fi-FI" dirty="0" smtClean="0">
                <a:ea typeface="Geneva" pitchFamily="124" charset="-128"/>
              </a:rPr>
              <a:t/>
            </a:r>
            <a:br>
              <a:rPr lang="en-US" altLang="fi-FI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Gap </a:t>
            </a:r>
            <a:r>
              <a:rPr lang="en-US" altLang="fi-FI" sz="1600" dirty="0">
                <a:ea typeface="Geneva" pitchFamily="124" charset="-128"/>
              </a:rPr>
              <a:t>in </a:t>
            </a:r>
            <a:br>
              <a:rPr lang="en-US" altLang="fi-FI" sz="1600" dirty="0">
                <a:ea typeface="Geneva" pitchFamily="124" charset="-128"/>
              </a:rPr>
            </a:br>
            <a:r>
              <a:rPr lang="en-US" altLang="fi-FI" sz="1600" dirty="0">
                <a:ea typeface="Geneva" pitchFamily="124" charset="-128"/>
              </a:rPr>
              <a:t>mathematics</a:t>
            </a:r>
            <a:br>
              <a:rPr lang="en-US" altLang="fi-FI" sz="1600" dirty="0">
                <a:ea typeface="Geneva" pitchFamily="124" charset="-128"/>
              </a:rPr>
            </a:br>
            <a:r>
              <a:rPr lang="en-US" altLang="fi-FI" sz="1600" dirty="0">
                <a:ea typeface="Geneva" pitchFamily="124" charset="-128"/>
              </a:rPr>
              <a:t>after controlling </a:t>
            </a:r>
            <a:br>
              <a:rPr lang="en-US" altLang="fi-FI" sz="1600" dirty="0">
                <a:ea typeface="Geneva" pitchFamily="124" charset="-128"/>
              </a:rPr>
            </a:br>
            <a:r>
              <a:rPr lang="en-US" altLang="fi-FI" sz="1600" dirty="0">
                <a:ea typeface="Geneva" pitchFamily="124" charset="-128"/>
              </a:rPr>
              <a:t>for student </a:t>
            </a:r>
            <a:br>
              <a:rPr lang="en-US" altLang="fi-FI" sz="1600" dirty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background 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and grade </a:t>
            </a:r>
            <a:r>
              <a:rPr lang="en-US" altLang="fi-FI" sz="1600" dirty="0">
                <a:ea typeface="Geneva" pitchFamily="124" charset="-128"/>
              </a:rPr>
              <a:t/>
            </a:r>
            <a:br>
              <a:rPr lang="en-US" altLang="fi-FI" sz="1600" dirty="0">
                <a:ea typeface="Geneva" pitchFamily="124" charset="-128"/>
              </a:rPr>
            </a:br>
            <a:endParaRPr lang="fi-FI" sz="16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1234764"/>
              </p:ext>
            </p:extLst>
          </p:nvPr>
        </p:nvGraphicFramePr>
        <p:xfrm>
          <a:off x="1876425" y="1836738"/>
          <a:ext cx="6610350" cy="434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65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331405"/>
              </p:ext>
            </p:extLst>
          </p:nvPr>
        </p:nvGraphicFramePr>
        <p:xfrm>
          <a:off x="1809750" y="1619250"/>
          <a:ext cx="5886450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>
                <a:ea typeface="Geneva" pitchFamily="124" charset="-128"/>
              </a:rPr>
              <a:t>Immigrant/native gap in PISA scores in Finland and some other countries </a:t>
            </a:r>
            <a:br>
              <a:rPr lang="en-US" altLang="fi-FI" dirty="0" smtClean="0">
                <a:ea typeface="Geneva" pitchFamily="124" charset="-128"/>
              </a:rPr>
            </a:br>
            <a:r>
              <a:rPr lang="en-US" altLang="fi-FI" dirty="0" smtClean="0">
                <a:ea typeface="Geneva" pitchFamily="124" charset="-128"/>
              </a:rPr>
              <a:t/>
            </a:r>
            <a:br>
              <a:rPr lang="en-US" altLang="fi-FI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Gap in 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>
                <a:ea typeface="Geneva" pitchFamily="124" charset="-128"/>
              </a:rPr>
              <a:t>m</a:t>
            </a:r>
            <a:r>
              <a:rPr lang="en-US" altLang="fi-FI" sz="1600" dirty="0" smtClean="0">
                <a:ea typeface="Geneva" pitchFamily="124" charset="-128"/>
              </a:rPr>
              <a:t>athematics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after controlling </a:t>
            </a:r>
            <a:r>
              <a:rPr lang="en-US" altLang="fi-FI" sz="1600" dirty="0" smtClean="0">
                <a:ea typeface="Geneva" pitchFamily="124" charset="-128"/>
              </a:rPr>
              <a:t/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for student 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background 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and some </a:t>
            </a:r>
            <a:br>
              <a:rPr lang="en-US" altLang="fi-FI" sz="1600" dirty="0" smtClean="0">
                <a:ea typeface="Geneva" pitchFamily="124" charset="-128"/>
              </a:rPr>
            </a:br>
            <a:r>
              <a:rPr lang="en-US" altLang="fi-FI" sz="1600" dirty="0" smtClean="0">
                <a:ea typeface="Geneva" pitchFamily="124" charset="-128"/>
              </a:rPr>
              <a:t>school factors</a:t>
            </a:r>
          </a:p>
        </p:txBody>
      </p:sp>
      <p:cxnSp>
        <p:nvCxnSpPr>
          <p:cNvPr id="5" name="Suora nuoliyhdysviiva 4"/>
          <p:cNvCxnSpPr/>
          <p:nvPr/>
        </p:nvCxnSpPr>
        <p:spPr>
          <a:xfrm flipH="1">
            <a:off x="6686551" y="2733675"/>
            <a:ext cx="1828799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>
            <a:off x="2124075" y="2447925"/>
            <a:ext cx="80962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>
                <a:ea typeface="Geneva" pitchFamily="124" charset="-128"/>
              </a:rPr>
              <a:t>Concluding remarks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038721"/>
          </a:xfrm>
        </p:spPr>
        <p:txBody>
          <a:bodyPr/>
          <a:lstStyle/>
          <a:p>
            <a:r>
              <a:rPr lang="en-US" altLang="fi-FI" sz="2400" dirty="0" smtClean="0">
                <a:ea typeface="Geneva" pitchFamily="124" charset="-128"/>
              </a:rPr>
              <a:t>PISA </a:t>
            </a:r>
            <a:r>
              <a:rPr lang="en-US" altLang="fi-FI" sz="2400" dirty="0">
                <a:ea typeface="Geneva" pitchFamily="124" charset="-128"/>
              </a:rPr>
              <a:t>data provides a good basis for auditing the schooling performance of immigrant students in Finland</a:t>
            </a:r>
            <a:endParaRPr lang="en-US" altLang="fi-FI" sz="2400" dirty="0" smtClean="0">
              <a:ea typeface="Geneva" pitchFamily="124" charset="-128"/>
            </a:endParaRPr>
          </a:p>
          <a:p>
            <a:pPr eaLnBrk="1" hangingPunct="1"/>
            <a:r>
              <a:rPr lang="en-US" altLang="fi-FI" sz="2400" dirty="0" smtClean="0">
                <a:ea typeface="Geneva" pitchFamily="124" charset="-128"/>
              </a:rPr>
              <a:t>Freely available</a:t>
            </a:r>
          </a:p>
          <a:p>
            <a:pPr eaLnBrk="1" hangingPunct="1"/>
            <a:r>
              <a:rPr lang="en-US" altLang="fi-FI" sz="2400" dirty="0" smtClean="0">
                <a:ea typeface="Geneva" pitchFamily="124" charset="-128"/>
              </a:rPr>
              <a:t>Extensive background information on students, parents and schools </a:t>
            </a:r>
          </a:p>
          <a:p>
            <a:pPr eaLnBrk="1" hangingPunct="1"/>
            <a:r>
              <a:rPr lang="en-US" altLang="fi-FI" sz="2400" dirty="0" smtClean="0">
                <a:ea typeface="Geneva" pitchFamily="124" charset="-128"/>
              </a:rPr>
              <a:t>Possibility to make cross- country comparisons</a:t>
            </a:r>
          </a:p>
        </p:txBody>
      </p:sp>
      <p:sp>
        <p:nvSpPr>
          <p:cNvPr id="20484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fi-FI" sz="2400" dirty="0" smtClean="0">
                <a:ea typeface="Geneva" pitchFamily="124" charset="-128"/>
              </a:rPr>
              <a:t>Use of PISA data requires quite </a:t>
            </a:r>
            <a:r>
              <a:rPr lang="en-US" altLang="fi-FI" sz="2400" dirty="0" smtClean="0">
                <a:ea typeface="Geneva" pitchFamily="124" charset="-128"/>
              </a:rPr>
              <a:t>advanced knowledge </a:t>
            </a:r>
            <a:r>
              <a:rPr lang="en-US" altLang="fi-FI" sz="2400" dirty="0" smtClean="0">
                <a:ea typeface="Geneva" pitchFamily="124" charset="-128"/>
              </a:rPr>
              <a:t>of statistical methods</a:t>
            </a:r>
          </a:p>
          <a:p>
            <a:pPr lvl="1"/>
            <a:r>
              <a:rPr lang="en-US" altLang="fi-FI" sz="2000" dirty="0" smtClean="0">
                <a:ea typeface="Geneva" pitchFamily="124" charset="-128"/>
              </a:rPr>
              <a:t>sampling and sampling weights, use of plausible values, missing values in some of the background variables</a:t>
            </a:r>
          </a:p>
          <a:p>
            <a:r>
              <a:rPr lang="en-US" altLang="fi-FI" sz="2400" dirty="0" smtClean="0">
                <a:ea typeface="Geneva" pitchFamily="124" charset="-128"/>
              </a:rPr>
              <a:t>OECD provides good guides for the use and analysis of PISA data</a:t>
            </a:r>
          </a:p>
          <a:p>
            <a:r>
              <a:rPr lang="en-US" altLang="fi-FI" sz="2400" dirty="0" smtClean="0">
                <a:ea typeface="Geneva" pitchFamily="124" charset="-128"/>
              </a:rPr>
              <a:t>www.oecd.org/pisa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hja_englanti">
  <a:themeElements>
    <a:clrScheme name="Valtiontalouden tarkastusvirasto">
      <a:dk1>
        <a:sysClr val="windowText" lastClr="000000"/>
      </a:dk1>
      <a:lt1>
        <a:sysClr val="window" lastClr="FFFFFF"/>
      </a:lt1>
      <a:dk2>
        <a:srgbClr val="0075B0"/>
      </a:dk2>
      <a:lt2>
        <a:srgbClr val="D7D3C7"/>
      </a:lt2>
      <a:accent1>
        <a:srgbClr val="002C5F"/>
      </a:accent1>
      <a:accent2>
        <a:srgbClr val="C50084"/>
      </a:accent2>
      <a:accent3>
        <a:srgbClr val="8CB8C6"/>
      </a:accent3>
      <a:accent4>
        <a:srgbClr val="0075B0"/>
      </a:accent4>
      <a:accent5>
        <a:srgbClr val="00B092"/>
      </a:accent5>
      <a:accent6>
        <a:srgbClr val="D7D3C7"/>
      </a:accent6>
      <a:hlink>
        <a:srgbClr val="0075B0"/>
      </a:hlink>
      <a:folHlink>
        <a:srgbClr val="0075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rmAutofit/>
      </a:bodyPr>
      <a:lstStyle>
        <a:defPPr>
          <a:defRPr b="0" i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pohja_englanti</Template>
  <TotalTime>771</TotalTime>
  <Words>396</Words>
  <Application>Microsoft Office PowerPoint</Application>
  <PresentationFormat>Näytössä katseltava diaesitys (4:3)</PresentationFormat>
  <Paragraphs>48</Paragraphs>
  <Slides>10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pohja_englanti</vt:lpstr>
      <vt:lpstr>Using PISA data in performance audit: Schooling of immigrant students in Finland</vt:lpstr>
      <vt:lpstr>Content of the presentation</vt:lpstr>
      <vt:lpstr>Purpose of the performance audit    </vt:lpstr>
      <vt:lpstr>PISA 2012 </vt:lpstr>
      <vt:lpstr>PISA 2012 Finnish sample and immigrant students</vt:lpstr>
      <vt:lpstr>Immigrant/native gap in PISA scores in Finland</vt:lpstr>
      <vt:lpstr>Immigrant/native gap in PISA scores in Finland by country of origin  Gap in  mathematics after controlling  for student  background  and grade  </vt:lpstr>
      <vt:lpstr>Immigrant/native gap in PISA scores in Finland and some other countries   Gap in  mathematics after controlling  for student  background  and some  school factors</vt:lpstr>
      <vt:lpstr>Concluding remarks</vt:lpstr>
      <vt:lpstr>        Thank you!</vt:lpstr>
    </vt:vector>
  </TitlesOfParts>
  <Company>Eduskunta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PISA data in performance audit: Schooling of immigrant students in Finland</dc:title>
  <dc:creator>Kirjavainen Tanja</dc:creator>
  <cp:lastModifiedBy>Kirjavainen Tanja</cp:lastModifiedBy>
  <cp:revision>46</cp:revision>
  <cp:lastPrinted>2014-10-09T11:49:23Z</cp:lastPrinted>
  <dcterms:created xsi:type="dcterms:W3CDTF">2015-03-11T07:47:56Z</dcterms:created>
  <dcterms:modified xsi:type="dcterms:W3CDTF">2015-03-13T09:43:32Z</dcterms:modified>
</cp:coreProperties>
</file>