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660" r:id="rId3"/>
    <p:sldMasterId id="2147483672" r:id="rId4"/>
  </p:sldMasterIdLst>
  <p:notesMasterIdLst>
    <p:notesMasterId r:id="rId15"/>
  </p:notesMasterIdLst>
  <p:handoutMasterIdLst>
    <p:handoutMasterId r:id="rId16"/>
  </p:handoutMasterIdLst>
  <p:sldIdLst>
    <p:sldId id="284" r:id="rId5"/>
    <p:sldId id="285" r:id="rId6"/>
    <p:sldId id="286" r:id="rId7"/>
    <p:sldId id="287" r:id="rId8"/>
    <p:sldId id="288" r:id="rId9"/>
    <p:sldId id="289" r:id="rId10"/>
    <p:sldId id="290" r:id="rId11"/>
    <p:sldId id="281" r:id="rId12"/>
    <p:sldId id="291" r:id="rId13"/>
    <p:sldId id="280" r:id="rId14"/>
  </p:sldIdLst>
  <p:sldSz cx="9144000" cy="5715000" type="screen16x10"/>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A6C0"/>
    <a:srgbClr val="D768FF"/>
    <a:srgbClr val="F5DE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216" y="-156"/>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0D6B1-248E-5848-A9D8-460E48B51439}" type="datetimeFigureOut">
              <a:rPr lang="ru-RU" smtClean="0"/>
              <a:pPr/>
              <a:t>23.03.2015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B9281C-3E93-7446-B859-95EC807E5B3B}" type="slidenum">
              <a:rPr lang="ru-RU" smtClean="0"/>
              <a:pPr/>
              <a:t>‹#›</a:t>
            </a:fld>
            <a:endParaRPr lang="ru-RU"/>
          </a:p>
        </p:txBody>
      </p:sp>
    </p:spTree>
    <p:extLst>
      <p:ext uri="{BB962C8B-B14F-4D97-AF65-F5344CB8AC3E}">
        <p14:creationId xmlns:p14="http://schemas.microsoft.com/office/powerpoint/2010/main" val="2388120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3E501-3C54-4E46-8342-EA18D6ADB403}" type="datetimeFigureOut">
              <a:rPr lang="ru-RU" smtClean="0"/>
              <a:pPr/>
              <a:t>23.03.2015</a:t>
            </a:fld>
            <a:endParaRPr lang="ru-RU"/>
          </a:p>
        </p:txBody>
      </p:sp>
      <p:sp>
        <p:nvSpPr>
          <p:cNvPr id="4" name="Образ слайда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1DC05-44F7-6040-AAB9-2752DF9A090C}" type="slidenum">
              <a:rPr lang="ru-RU" smtClean="0"/>
              <a:pPr/>
              <a:t>‹#›</a:t>
            </a:fld>
            <a:endParaRPr lang="ru-RU"/>
          </a:p>
        </p:txBody>
      </p:sp>
    </p:spTree>
    <p:extLst>
      <p:ext uri="{BB962C8B-B14F-4D97-AF65-F5344CB8AC3E}">
        <p14:creationId xmlns:p14="http://schemas.microsoft.com/office/powerpoint/2010/main" val="2293132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8</a:t>
            </a:fld>
            <a:endParaRPr lang="ru-RU"/>
          </a:p>
        </p:txBody>
      </p:sp>
    </p:spTree>
    <p:extLst>
      <p:ext uri="{BB962C8B-B14F-4D97-AF65-F5344CB8AC3E}">
        <p14:creationId xmlns:p14="http://schemas.microsoft.com/office/powerpoint/2010/main" val="241179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685800"/>
            <a:ext cx="54864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9</a:t>
            </a:fld>
            <a:endParaRPr lang="ru-RU"/>
          </a:p>
        </p:txBody>
      </p:sp>
    </p:spTree>
    <p:extLst>
      <p:ext uri="{BB962C8B-B14F-4D97-AF65-F5344CB8AC3E}">
        <p14:creationId xmlns:p14="http://schemas.microsoft.com/office/powerpoint/2010/main" val="241179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9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247133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3336401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2" y="227013"/>
            <a:ext cx="3008313" cy="96837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187466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000501"/>
            <a:ext cx="5486400" cy="4730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3576"/>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2642670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2561431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4876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4876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4054113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751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Вертик. загол. и тек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818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774825"/>
            <a:ext cx="7772400" cy="1225550"/>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5297488"/>
            <a:ext cx="2133600" cy="303212"/>
          </a:xfrm>
          <a:prstGeom prst="rect">
            <a:avLst/>
          </a:prstGeom>
        </p:spPr>
        <p:txBody>
          <a:bodyPr/>
          <a:lstStyle/>
          <a:p>
            <a:endParaRPr lang="ru-RU"/>
          </a:p>
        </p:txBody>
      </p:sp>
      <p:sp>
        <p:nvSpPr>
          <p:cNvPr id="5" name="Нижний колонтитул 4"/>
          <p:cNvSpPr>
            <a:spLocks noGrp="1"/>
          </p:cNvSpPr>
          <p:nvPr>
            <p:ph type="ftr" sz="quarter" idx="11"/>
          </p:nvPr>
        </p:nvSpPr>
        <p:spPr>
          <a:xfrm>
            <a:off x="3124200" y="5297488"/>
            <a:ext cx="2895600" cy="303212"/>
          </a:xfrm>
          <a:prstGeom prst="rect">
            <a:avLst/>
          </a:prstGeom>
        </p:spPr>
        <p:txBody>
          <a:bodyPr/>
          <a:lstStyle/>
          <a:p>
            <a:endParaRPr lang="ru-RU"/>
          </a:p>
        </p:txBody>
      </p:sp>
    </p:spTree>
    <p:extLst>
      <p:ext uri="{BB962C8B-B14F-4D97-AF65-F5344CB8AC3E}">
        <p14:creationId xmlns:p14="http://schemas.microsoft.com/office/powerpoint/2010/main" val="3964877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4"/>
          </p:nvPr>
        </p:nvSpPr>
        <p:spPr>
          <a:xfrm>
            <a:off x="8851903" y="5260506"/>
            <a:ext cx="292099" cy="152399"/>
          </a:xfrm>
          <a:prstGeom prst="rect">
            <a:avLst/>
          </a:prstGeom>
          <a:solidFill>
            <a:srgbClr val="1CA6C0"/>
          </a:solidFill>
        </p:spPr>
        <p:txBody>
          <a:bodyPr vert="horz" lIns="91440" tIns="45720" rIns="91440" bIns="45720" rtlCol="0" anchor="ctr"/>
          <a:lstStyle>
            <a:lvl1pPr algn="r">
              <a:defRPr sz="700">
                <a:solidFill>
                  <a:srgbClr val="FFFFFF"/>
                </a:solidFill>
              </a:defRPr>
            </a:lvl1pPr>
          </a:lstStyle>
          <a:p>
            <a:fld id="{F30B3491-7829-0B43-81CB-F511179BC3A8}" type="slidenum">
              <a:rPr lang="ru-RU" smtClean="0"/>
              <a:pPr/>
              <a:t>‹#›</a:t>
            </a:fld>
            <a:endParaRPr lang="ru-RU" dirty="0"/>
          </a:p>
        </p:txBody>
      </p:sp>
    </p:spTree>
    <p:extLst>
      <p:ext uri="{BB962C8B-B14F-4D97-AF65-F5344CB8AC3E}">
        <p14:creationId xmlns:p14="http://schemas.microsoft.com/office/powerpoint/2010/main" val="82279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7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26128" y="340314"/>
            <a:ext cx="8260672" cy="866189"/>
          </a:xfrm>
          <a:prstGeom prst="rect">
            <a:avLst/>
          </a:prstGeom>
        </p:spPr>
        <p:txBody>
          <a:bodyPr/>
          <a:lstStyle/>
          <a:p>
            <a:r>
              <a:rPr lang="ru-RU" smtClean="0"/>
              <a:t>Образец заголовка</a:t>
            </a:r>
            <a:endParaRPr lang="en-US"/>
          </a:p>
        </p:txBody>
      </p:sp>
      <p:sp>
        <p:nvSpPr>
          <p:cNvPr id="3" name="Content Placeholder 2"/>
          <p:cNvSpPr>
            <a:spLocks noGrp="1"/>
          </p:cNvSpPr>
          <p:nvPr>
            <p:ph idx="1"/>
          </p:nvPr>
        </p:nvSpPr>
        <p:spPr>
          <a:xfrm>
            <a:off x="457200" y="1460500"/>
            <a:ext cx="8229600" cy="3644636"/>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a:off x="457200" y="5296962"/>
            <a:ext cx="2133600" cy="304271"/>
          </a:xfrm>
          <a:prstGeom prst="rect">
            <a:avLst/>
          </a:prstGeom>
        </p:spPr>
        <p:txBody>
          <a:bodyPr/>
          <a:lstStyle/>
          <a:p>
            <a:fld id="{B4C71EC6-210F-42DE-9C53-41977AD35B3D}" type="datetimeFigureOut">
              <a:rPr lang="ru-RU" smtClean="0"/>
              <a:pPr/>
              <a:t>23.03.2015</a:t>
            </a:fld>
            <a:endParaRPr lang="ru-RU"/>
          </a:p>
        </p:txBody>
      </p:sp>
      <p:sp>
        <p:nvSpPr>
          <p:cNvPr id="5" name="Footer Placeholder 4"/>
          <p:cNvSpPr>
            <a:spLocks noGrp="1"/>
          </p:cNvSpPr>
          <p:nvPr>
            <p:ph type="ftr" sz="quarter" idx="11"/>
          </p:nvPr>
        </p:nvSpPr>
        <p:spPr>
          <a:xfrm>
            <a:off x="3124200" y="5296962"/>
            <a:ext cx="2895600" cy="304271"/>
          </a:xfrm>
          <a:prstGeom prst="rect">
            <a:avLst/>
          </a:prstGeom>
        </p:spPr>
        <p:txBody>
          <a:bodyPr/>
          <a:lstStyle/>
          <a:p>
            <a:endParaRPr lang="ru-RU"/>
          </a:p>
        </p:txBody>
      </p:sp>
      <p:sp>
        <p:nvSpPr>
          <p:cNvPr id="6" name="Slide Number Placeholder 5"/>
          <p:cNvSpPr>
            <a:spLocks noGrp="1"/>
          </p:cNvSpPr>
          <p:nvPr>
            <p:ph type="sldNum" sz="quarter" idx="12"/>
          </p:nvPr>
        </p:nvSpPr>
        <p:spPr>
          <a:xfrm>
            <a:off x="6553200" y="5296962"/>
            <a:ext cx="2133600" cy="304271"/>
          </a:xfrm>
          <a:prstGeom prst="rect">
            <a:avLst/>
          </a:prstGeo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ертик. загол. и тек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7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5296960"/>
            <a:ext cx="2133600" cy="304271"/>
          </a:xfrm>
          <a:prstGeom prst="rect">
            <a:avLst/>
          </a:prstGeom>
        </p:spPr>
        <p:txBody>
          <a:bodyPr/>
          <a:lstStyle>
            <a:lvl1pPr>
              <a:defRPr/>
            </a:lvl1pPr>
          </a:lstStyle>
          <a:p>
            <a:pPr>
              <a:defRPr/>
            </a:pPr>
            <a:fld id="{DE6382C5-A937-46FF-A91E-6CDDBBE52307}" type="datetime1">
              <a:rPr lang="ru-RU"/>
              <a:pPr>
                <a:defRPr/>
              </a:pPr>
              <a:t>23.03.2015</a:t>
            </a:fld>
            <a:endParaRPr lang="ru-RU" dirty="0"/>
          </a:p>
        </p:txBody>
      </p:sp>
      <p:sp>
        <p:nvSpPr>
          <p:cNvPr id="3" name="Нижний колонтитул 4"/>
          <p:cNvSpPr>
            <a:spLocks noGrp="1"/>
          </p:cNvSpPr>
          <p:nvPr>
            <p:ph type="ftr" sz="quarter" idx="11"/>
          </p:nvPr>
        </p:nvSpPr>
        <p:spPr>
          <a:xfrm>
            <a:off x="3124200" y="5296960"/>
            <a:ext cx="2895600" cy="304271"/>
          </a:xfrm>
          <a:prstGeom prst="rect">
            <a:avLst/>
          </a:prstGeom>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6553200" y="5296960"/>
            <a:ext cx="2133600" cy="304271"/>
          </a:xfrm>
          <a:prstGeom prst="rect">
            <a:avLst/>
          </a:prstGeom>
        </p:spPr>
        <p:txBody>
          <a:bodyPr/>
          <a:lstStyle>
            <a:lvl1pPr>
              <a:defRPr/>
            </a:lvl1pPr>
          </a:lstStyle>
          <a:p>
            <a:pPr>
              <a:defRPr/>
            </a:pPr>
            <a:fld id="{6123F057-7CAC-4931-BED5-C147FA9E3D9A}" type="slidenum">
              <a:rPr lang="ru-RU"/>
              <a:pPr>
                <a:defRPr/>
              </a:pPr>
              <a:t>‹#›</a:t>
            </a:fld>
            <a:endParaRPr lang="ru-RU" dirty="0"/>
          </a:p>
        </p:txBody>
      </p:sp>
    </p:spTree>
    <p:extLst>
      <p:ext uri="{BB962C8B-B14F-4D97-AF65-F5344CB8AC3E}">
        <p14:creationId xmlns:p14="http://schemas.microsoft.com/office/powerpoint/2010/main" val="88254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774825"/>
            <a:ext cx="7772400" cy="12255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352564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382542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3671888"/>
            <a:ext cx="7772400" cy="11350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2748125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23582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926"/>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812926"/>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328040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image" Target="../media/image3.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Изображение 6"/>
          <p:cNvPicPr>
            <a:picLocks noChangeAspect="1"/>
          </p:cNvPicPr>
          <p:nvPr userDrawn="1"/>
        </p:nvPicPr>
        <p:blipFill>
          <a:blip r:embed="rId6"/>
          <a:stretch>
            <a:fillRect/>
          </a:stretch>
        </p:blipFill>
        <p:spPr>
          <a:xfrm>
            <a:off x="-2" y="1"/>
            <a:ext cx="9144002" cy="5714999"/>
          </a:xfrm>
          <a:prstGeom prst="rect">
            <a:avLst/>
          </a:prstGeom>
        </p:spPr>
      </p:pic>
      <p:sp>
        <p:nvSpPr>
          <p:cNvPr id="9" name="Прямоугольник 8"/>
          <p:cNvSpPr/>
          <p:nvPr userDrawn="1"/>
        </p:nvSpPr>
        <p:spPr>
          <a:xfrm>
            <a:off x="1139315" y="126181"/>
            <a:ext cx="8004686"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Прямоугольник 9"/>
          <p:cNvSpPr/>
          <p:nvPr userDrawn="1"/>
        </p:nvSpPr>
        <p:spPr>
          <a:xfrm>
            <a:off x="-1" y="126181"/>
            <a:ext cx="1092625"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17" name="Изображение 16"/>
          <p:cNvPicPr>
            <a:picLocks noChangeAspect="1"/>
          </p:cNvPicPr>
          <p:nvPr userDrawn="1"/>
        </p:nvPicPr>
        <p:blipFill>
          <a:blip r:embed="rId7"/>
          <a:stretch>
            <a:fillRect/>
          </a:stretch>
        </p:blipFill>
        <p:spPr>
          <a:xfrm>
            <a:off x="8030671" y="191729"/>
            <a:ext cx="878587" cy="1012723"/>
          </a:xfrm>
          <a:prstGeom prst="rect">
            <a:avLst/>
          </a:prstGeom>
        </p:spPr>
      </p:pic>
      <p:sp>
        <p:nvSpPr>
          <p:cNvPr id="21" name="Номер слайда 5"/>
          <p:cNvSpPr txBox="1">
            <a:spLocks/>
          </p:cNvSpPr>
          <p:nvPr userDrawn="1"/>
        </p:nvSpPr>
        <p:spPr>
          <a:xfrm>
            <a:off x="8757268" y="5297489"/>
            <a:ext cx="386735" cy="200383"/>
          </a:xfrm>
          <a:prstGeom prst="rect">
            <a:avLst/>
          </a:prstGeom>
          <a:solidFill>
            <a:srgbClr val="1CA6C0"/>
          </a:solidFill>
        </p:spPr>
        <p:txBody>
          <a:bodyPr vert="horz" lIns="91440" tIns="45720" rIns="91440" bIns="45720" rtlCol="0" anchor="ctr"/>
          <a:lstStyle>
            <a:defPPr>
              <a:defRPr lang="ru-RU"/>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F2294-1CAE-A244-BCA7-24FEAE970953}" type="slidenum">
              <a:rPr lang="ru-RU" sz="1050" smtClean="0">
                <a:solidFill>
                  <a:schemeClr val="bg1"/>
                </a:solidFill>
              </a:rPr>
              <a:pPr/>
              <a:t>‹#›</a:t>
            </a:fld>
            <a:endParaRPr lang="ru-RU" dirty="0">
              <a:solidFill>
                <a:schemeClr val="bg1"/>
              </a:solidFill>
            </a:endParaRPr>
          </a:p>
        </p:txBody>
      </p:sp>
      <p:pic>
        <p:nvPicPr>
          <p:cNvPr id="2" name="Изображение 1"/>
          <p:cNvPicPr>
            <a:picLocks noChangeAspect="1"/>
          </p:cNvPicPr>
          <p:nvPr userDrawn="1"/>
        </p:nvPicPr>
        <p:blipFill>
          <a:blip r:embed="rId8"/>
          <a:stretch>
            <a:fillRect/>
          </a:stretch>
        </p:blipFill>
        <p:spPr>
          <a:xfrm>
            <a:off x="150765" y="358059"/>
            <a:ext cx="857043" cy="640201"/>
          </a:xfrm>
          <a:prstGeom prst="rect">
            <a:avLst/>
          </a:prstGeom>
        </p:spPr>
      </p:pic>
      <p:pic>
        <p:nvPicPr>
          <p:cNvPr id="12" name="Изображение 11"/>
          <p:cNvPicPr>
            <a:picLocks noChangeAspect="1"/>
          </p:cNvPicPr>
          <p:nvPr userDrawn="1"/>
        </p:nvPicPr>
        <p:blipFill>
          <a:blip r:embed="rId9">
            <a:duotone>
              <a:schemeClr val="bg2">
                <a:shade val="45000"/>
                <a:satMod val="135000"/>
              </a:schemeClr>
              <a:prstClr val="white"/>
            </a:duotone>
          </a:blip>
          <a:stretch>
            <a:fillRect/>
          </a:stretch>
        </p:blipFill>
        <p:spPr>
          <a:xfrm>
            <a:off x="524331" y="5191506"/>
            <a:ext cx="1169552" cy="308077"/>
          </a:xfrm>
          <a:prstGeom prst="rect">
            <a:avLst/>
          </a:prstGeom>
        </p:spPr>
      </p:pic>
      <p:pic>
        <p:nvPicPr>
          <p:cNvPr id="13" name="Изображение 12"/>
          <p:cNvPicPr>
            <a:picLocks noChangeAspect="1"/>
          </p:cNvPicPr>
          <p:nvPr userDrawn="1"/>
        </p:nvPicPr>
        <p:blipFill>
          <a:blip r:embed="rId10">
            <a:duotone>
              <a:schemeClr val="bg2">
                <a:shade val="45000"/>
                <a:satMod val="135000"/>
              </a:schemeClr>
              <a:prstClr val="white"/>
            </a:duotone>
          </a:blip>
          <a:stretch>
            <a:fillRect/>
          </a:stretch>
        </p:blipFill>
        <p:spPr>
          <a:xfrm>
            <a:off x="-2" y="5189276"/>
            <a:ext cx="479269" cy="310306"/>
          </a:xfrm>
          <a:prstGeom prst="rect">
            <a:avLst/>
          </a:prstGeom>
        </p:spPr>
      </p:pic>
    </p:spTree>
    <p:extLst>
      <p:ext uri="{BB962C8B-B14F-4D97-AF65-F5344CB8AC3E}">
        <p14:creationId xmlns:p14="http://schemas.microsoft.com/office/powerpoint/2010/main" val="30602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88"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1BEF2294-1CAE-A244-BCA7-24FEAE970953}" type="slidenum">
              <a:rPr lang="ru-RU" smtClean="0"/>
              <a:pPr/>
              <a:t>‹#›</a:t>
            </a:fld>
            <a:endParaRPr lang="ru-RU"/>
          </a:p>
        </p:txBody>
      </p:sp>
    </p:spTree>
    <p:extLst>
      <p:ext uri="{BB962C8B-B14F-4D97-AF65-F5344CB8AC3E}">
        <p14:creationId xmlns:p14="http://schemas.microsoft.com/office/powerpoint/2010/main" val="178850466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Изображение 6"/>
          <p:cNvPicPr>
            <a:picLocks noChangeAspect="1"/>
          </p:cNvPicPr>
          <p:nvPr userDrawn="1"/>
        </p:nvPicPr>
        <p:blipFill>
          <a:blip r:embed="rId4"/>
          <a:stretch>
            <a:fillRect/>
          </a:stretch>
        </p:blipFill>
        <p:spPr>
          <a:xfrm>
            <a:off x="-2" y="1"/>
            <a:ext cx="9144002" cy="5714999"/>
          </a:xfrm>
          <a:prstGeom prst="rect">
            <a:avLst/>
          </a:prstGeom>
        </p:spPr>
      </p:pic>
      <p:sp>
        <p:nvSpPr>
          <p:cNvPr id="8" name="Прямоугольник 7"/>
          <p:cNvSpPr/>
          <p:nvPr userDrawn="1"/>
        </p:nvSpPr>
        <p:spPr>
          <a:xfrm>
            <a:off x="-2" y="1335548"/>
            <a:ext cx="9144002" cy="4162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9" name="Прямоугольник 18"/>
          <p:cNvSpPr/>
          <p:nvPr userDrawn="1"/>
        </p:nvSpPr>
        <p:spPr>
          <a:xfrm>
            <a:off x="1139315" y="126181"/>
            <a:ext cx="8004686"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0" name="Прямоугольник 19"/>
          <p:cNvSpPr/>
          <p:nvPr userDrawn="1"/>
        </p:nvSpPr>
        <p:spPr>
          <a:xfrm>
            <a:off x="-1" y="126181"/>
            <a:ext cx="1092625"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22" name="Изображение 21"/>
          <p:cNvPicPr>
            <a:picLocks noChangeAspect="1"/>
          </p:cNvPicPr>
          <p:nvPr userDrawn="1"/>
        </p:nvPicPr>
        <p:blipFill>
          <a:blip r:embed="rId5"/>
          <a:stretch>
            <a:fillRect/>
          </a:stretch>
        </p:blipFill>
        <p:spPr>
          <a:xfrm>
            <a:off x="8030671" y="191729"/>
            <a:ext cx="878587" cy="1012723"/>
          </a:xfrm>
          <a:prstGeom prst="rect">
            <a:avLst/>
          </a:prstGeom>
        </p:spPr>
      </p:pic>
      <p:sp>
        <p:nvSpPr>
          <p:cNvPr id="23" name="Номер слайда 5"/>
          <p:cNvSpPr txBox="1">
            <a:spLocks/>
          </p:cNvSpPr>
          <p:nvPr userDrawn="1"/>
        </p:nvSpPr>
        <p:spPr>
          <a:xfrm>
            <a:off x="8757268" y="5297489"/>
            <a:ext cx="386735" cy="200383"/>
          </a:xfrm>
          <a:prstGeom prst="rect">
            <a:avLst/>
          </a:prstGeom>
          <a:solidFill>
            <a:srgbClr val="1CA6C0"/>
          </a:solidFill>
        </p:spPr>
        <p:txBody>
          <a:bodyPr vert="horz" lIns="91440" tIns="45720" rIns="91440" bIns="45720" rtlCol="0" anchor="ctr"/>
          <a:lstStyle>
            <a:defPPr>
              <a:defRPr lang="ru-RU"/>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F2294-1CAE-A244-BCA7-24FEAE970953}" type="slidenum">
              <a:rPr lang="ru-RU" sz="1050" smtClean="0">
                <a:solidFill>
                  <a:schemeClr val="bg1"/>
                </a:solidFill>
              </a:rPr>
              <a:pPr/>
              <a:t>‹#›</a:t>
            </a:fld>
            <a:endParaRPr lang="ru-RU" dirty="0">
              <a:solidFill>
                <a:schemeClr val="bg1"/>
              </a:solidFill>
            </a:endParaRPr>
          </a:p>
        </p:txBody>
      </p:sp>
      <p:pic>
        <p:nvPicPr>
          <p:cNvPr id="9" name="Изображение 8"/>
          <p:cNvPicPr>
            <a:picLocks noChangeAspect="1"/>
          </p:cNvPicPr>
          <p:nvPr userDrawn="1"/>
        </p:nvPicPr>
        <p:blipFill>
          <a:blip r:embed="rId6"/>
          <a:stretch>
            <a:fillRect/>
          </a:stretch>
        </p:blipFill>
        <p:spPr>
          <a:xfrm>
            <a:off x="150765" y="358059"/>
            <a:ext cx="857043" cy="640201"/>
          </a:xfrm>
          <a:prstGeom prst="rect">
            <a:avLst/>
          </a:prstGeom>
        </p:spPr>
      </p:pic>
      <p:pic>
        <p:nvPicPr>
          <p:cNvPr id="10" name="Изображение 9"/>
          <p:cNvPicPr>
            <a:picLocks noChangeAspect="1"/>
          </p:cNvPicPr>
          <p:nvPr userDrawn="1"/>
        </p:nvPicPr>
        <p:blipFill>
          <a:blip r:embed="rId7">
            <a:duotone>
              <a:schemeClr val="bg2">
                <a:shade val="45000"/>
                <a:satMod val="135000"/>
              </a:schemeClr>
              <a:prstClr val="white"/>
            </a:duotone>
          </a:blip>
          <a:stretch>
            <a:fillRect/>
          </a:stretch>
        </p:blipFill>
        <p:spPr>
          <a:xfrm>
            <a:off x="516699" y="5194708"/>
            <a:ext cx="1146907" cy="302112"/>
          </a:xfrm>
          <a:prstGeom prst="rect">
            <a:avLst/>
          </a:prstGeom>
        </p:spPr>
      </p:pic>
      <p:pic>
        <p:nvPicPr>
          <p:cNvPr id="11" name="Изображение 10"/>
          <p:cNvPicPr>
            <a:picLocks noChangeAspect="1"/>
          </p:cNvPicPr>
          <p:nvPr userDrawn="1"/>
        </p:nvPicPr>
        <p:blipFill>
          <a:blip r:embed="rId8">
            <a:duotone>
              <a:schemeClr val="bg2">
                <a:shade val="45000"/>
                <a:satMod val="135000"/>
              </a:schemeClr>
              <a:prstClr val="white"/>
            </a:duotone>
          </a:blip>
          <a:stretch>
            <a:fillRect/>
          </a:stretch>
        </p:blipFill>
        <p:spPr>
          <a:xfrm>
            <a:off x="-2" y="5192522"/>
            <a:ext cx="469988" cy="304297"/>
          </a:xfrm>
          <a:prstGeom prst="rect">
            <a:avLst/>
          </a:prstGeom>
        </p:spPr>
      </p:pic>
    </p:spTree>
    <p:extLst>
      <p:ext uri="{BB962C8B-B14F-4D97-AF65-F5344CB8AC3E}">
        <p14:creationId xmlns:p14="http://schemas.microsoft.com/office/powerpoint/2010/main" val="516634680"/>
      </p:ext>
    </p:extLst>
  </p:cSld>
  <p:clrMap bg1="lt1" tx1="dk1" bg2="lt2" tx2="dk2" accent1="accent1" accent2="accent2" accent3="accent3" accent4="accent4" accent5="accent5" accent6="accent6" hlink="hlink" folHlink="folHlink"/>
  <p:sldLayoutIdLst>
    <p:sldLayoutId id="2147483662" r:id="rId1"/>
    <p:sldLayoutId id="2147483671"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Изображение 6"/>
          <p:cNvPicPr>
            <a:picLocks noChangeAspect="1"/>
          </p:cNvPicPr>
          <p:nvPr userDrawn="1"/>
        </p:nvPicPr>
        <p:blipFill>
          <a:blip r:embed="rId5"/>
          <a:stretch>
            <a:fillRect/>
          </a:stretch>
        </p:blipFill>
        <p:spPr>
          <a:xfrm>
            <a:off x="-2" y="1"/>
            <a:ext cx="9144002" cy="5714999"/>
          </a:xfrm>
          <a:prstGeom prst="rect">
            <a:avLst/>
          </a:prstGeom>
        </p:spPr>
      </p:pic>
      <p:sp>
        <p:nvSpPr>
          <p:cNvPr id="17" name="Прямоугольник 16"/>
          <p:cNvSpPr/>
          <p:nvPr userDrawn="1"/>
        </p:nvSpPr>
        <p:spPr>
          <a:xfrm>
            <a:off x="1139315" y="126181"/>
            <a:ext cx="8004686" cy="2315497"/>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a:off x="-1" y="126181"/>
            <a:ext cx="1092625" cy="2315497"/>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20" name="Изображение 19"/>
          <p:cNvPicPr>
            <a:picLocks noChangeAspect="1"/>
          </p:cNvPicPr>
          <p:nvPr userDrawn="1"/>
        </p:nvPicPr>
        <p:blipFill>
          <a:blip r:embed="rId6"/>
          <a:stretch>
            <a:fillRect/>
          </a:stretch>
        </p:blipFill>
        <p:spPr>
          <a:xfrm>
            <a:off x="7808453" y="354270"/>
            <a:ext cx="1100805" cy="1268867"/>
          </a:xfrm>
          <a:prstGeom prst="rect">
            <a:avLst/>
          </a:prstGeom>
        </p:spPr>
      </p:pic>
      <p:pic>
        <p:nvPicPr>
          <p:cNvPr id="11" name="Изображение 10"/>
          <p:cNvPicPr>
            <a:picLocks noChangeAspect="1"/>
          </p:cNvPicPr>
          <p:nvPr userDrawn="1"/>
        </p:nvPicPr>
        <p:blipFill>
          <a:blip r:embed="rId7"/>
          <a:stretch>
            <a:fillRect/>
          </a:stretch>
        </p:blipFill>
        <p:spPr>
          <a:xfrm>
            <a:off x="150765" y="358059"/>
            <a:ext cx="857043" cy="640201"/>
          </a:xfrm>
          <a:prstGeom prst="rect">
            <a:avLst/>
          </a:prstGeom>
        </p:spPr>
      </p:pic>
      <p:pic>
        <p:nvPicPr>
          <p:cNvPr id="14" name="Изображение 13"/>
          <p:cNvPicPr>
            <a:picLocks noChangeAspect="1"/>
          </p:cNvPicPr>
          <p:nvPr userDrawn="1"/>
        </p:nvPicPr>
        <p:blipFill>
          <a:blip r:embed="rId8">
            <a:duotone>
              <a:schemeClr val="bg2">
                <a:shade val="45000"/>
                <a:satMod val="135000"/>
              </a:schemeClr>
              <a:prstClr val="white"/>
            </a:duotone>
          </a:blip>
          <a:stretch>
            <a:fillRect/>
          </a:stretch>
        </p:blipFill>
        <p:spPr>
          <a:xfrm>
            <a:off x="7182928" y="4848163"/>
            <a:ext cx="1961075" cy="516576"/>
          </a:xfrm>
          <a:prstGeom prst="rect">
            <a:avLst/>
          </a:prstGeom>
        </p:spPr>
      </p:pic>
      <p:pic>
        <p:nvPicPr>
          <p:cNvPr id="15" name="Изображение 14"/>
          <p:cNvPicPr>
            <a:picLocks noChangeAspect="1"/>
          </p:cNvPicPr>
          <p:nvPr userDrawn="1"/>
        </p:nvPicPr>
        <p:blipFill>
          <a:blip r:embed="rId9">
            <a:duotone>
              <a:schemeClr val="bg2">
                <a:shade val="45000"/>
                <a:satMod val="135000"/>
              </a:schemeClr>
              <a:prstClr val="white"/>
            </a:duotone>
          </a:blip>
          <a:stretch>
            <a:fillRect/>
          </a:stretch>
        </p:blipFill>
        <p:spPr>
          <a:xfrm>
            <a:off x="6313751" y="4852619"/>
            <a:ext cx="803626" cy="520313"/>
          </a:xfrm>
          <a:prstGeom prst="rect">
            <a:avLst/>
          </a:prstGeom>
        </p:spPr>
      </p:pic>
    </p:spTree>
    <p:extLst>
      <p:ext uri="{BB962C8B-B14F-4D97-AF65-F5344CB8AC3E}">
        <p14:creationId xmlns:p14="http://schemas.microsoft.com/office/powerpoint/2010/main" val="4133292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1"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8797" y="465224"/>
            <a:ext cx="6033334" cy="369332"/>
          </a:xfrm>
          <a:prstGeom prst="rect">
            <a:avLst/>
          </a:prstGeom>
        </p:spPr>
        <p:txBody>
          <a:bodyPr wrap="square">
            <a:spAutoFit/>
          </a:bodyPr>
          <a:lstStyle/>
          <a:p>
            <a:pPr algn="ctr" defTabSz="457200">
              <a:spcBef>
                <a:spcPct val="20000"/>
              </a:spcBef>
              <a:buClr>
                <a:srgbClr val="F9F9F9"/>
              </a:buClr>
              <a:buSzPct val="65000"/>
            </a:pPr>
            <a:r>
              <a:rPr lang="en-US" b="1" dirty="0" smtClean="0">
                <a:solidFill>
                  <a:srgbClr val="FFFFFF"/>
                </a:solidFill>
                <a:cs typeface="PT Sans"/>
              </a:rPr>
              <a:t>INTOSAI WORKING GROUP ON KEY NATIONAL INDICATORS</a:t>
            </a:r>
            <a:endParaRPr lang="ru-RU" b="1" dirty="0">
              <a:solidFill>
                <a:srgbClr val="FFFFFF"/>
              </a:solidFill>
              <a:cs typeface="PT Sans"/>
            </a:endParaRPr>
          </a:p>
        </p:txBody>
      </p:sp>
      <p:sp>
        <p:nvSpPr>
          <p:cNvPr id="3" name="Заголовок 1"/>
          <p:cNvSpPr txBox="1">
            <a:spLocks/>
          </p:cNvSpPr>
          <p:nvPr/>
        </p:nvSpPr>
        <p:spPr>
          <a:xfrm>
            <a:off x="1488801" y="2621957"/>
            <a:ext cx="7655203" cy="210462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700" b="1" dirty="0" smtClean="0">
              <a:solidFill>
                <a:prstClr val="black">
                  <a:lumMod val="50000"/>
                  <a:lumOff val="50000"/>
                </a:prstClr>
              </a:solidFill>
              <a:cs typeface="PT Sans"/>
            </a:endParaRPr>
          </a:p>
          <a:p>
            <a:pPr algn="l"/>
            <a:endParaRPr lang="en-US" sz="1700" b="1" dirty="0" smtClean="0">
              <a:solidFill>
                <a:prstClr val="black">
                  <a:lumMod val="50000"/>
                  <a:lumOff val="50000"/>
                </a:prstClr>
              </a:solidFill>
              <a:cs typeface="PT Sans"/>
            </a:endParaRPr>
          </a:p>
          <a:p>
            <a:pPr algn="l"/>
            <a:endParaRPr lang="en-US" sz="1700" b="1" dirty="0" smtClean="0">
              <a:solidFill>
                <a:srgbClr val="1CA6C0"/>
              </a:solidFill>
              <a:cs typeface="PT Sans"/>
            </a:endParaRPr>
          </a:p>
          <a:p>
            <a:pPr algn="l"/>
            <a:endParaRPr lang="en-US" sz="1700" b="1" dirty="0">
              <a:solidFill>
                <a:srgbClr val="1CA6C0"/>
              </a:solidFill>
              <a:cs typeface="PT Sans"/>
            </a:endParaRPr>
          </a:p>
          <a:p>
            <a:pPr algn="l"/>
            <a:r>
              <a:rPr lang="en-US" sz="1800" b="1" dirty="0">
                <a:solidFill>
                  <a:srgbClr val="1CA6C0"/>
                </a:solidFill>
                <a:cs typeface="PT Sans"/>
              </a:rPr>
              <a:t>Dmitry </a:t>
            </a:r>
            <a:r>
              <a:rPr lang="en-US" sz="1800" b="1" dirty="0" err="1">
                <a:solidFill>
                  <a:srgbClr val="1CA6C0"/>
                </a:solidFill>
                <a:cs typeface="PT Sans"/>
              </a:rPr>
              <a:t>Zaytsev</a:t>
            </a:r>
            <a:endParaRPr lang="ru-RU" sz="1800" b="1" dirty="0">
              <a:solidFill>
                <a:srgbClr val="1CA6C0"/>
              </a:solidFill>
              <a:cs typeface="PT Sans"/>
            </a:endParaRPr>
          </a:p>
          <a:p>
            <a:pPr algn="l"/>
            <a:r>
              <a:rPr lang="id-ID" sz="1800" b="1" smtClean="0">
                <a:solidFill>
                  <a:srgbClr val="1CA6C0"/>
                </a:solidFill>
                <a:cs typeface="PT Sans"/>
              </a:rPr>
              <a:t>Accounts </a:t>
            </a:r>
            <a:r>
              <a:rPr lang="id-ID" sz="1800" b="1" dirty="0">
                <a:solidFill>
                  <a:srgbClr val="1CA6C0"/>
                </a:solidFill>
                <a:cs typeface="PT Sans"/>
              </a:rPr>
              <a:t>Chamber</a:t>
            </a:r>
            <a:r>
              <a:rPr lang="en-US" sz="1800" b="1" dirty="0">
                <a:solidFill>
                  <a:srgbClr val="1CA6C0"/>
                </a:solidFill>
                <a:cs typeface="PT Sans"/>
              </a:rPr>
              <a:t> of the Russian Federation</a:t>
            </a:r>
            <a:endParaRPr lang="en-US" sz="1700" b="1" dirty="0" smtClean="0">
              <a:solidFill>
                <a:srgbClr val="00B0F0"/>
              </a:solidFill>
              <a:cs typeface="PT Sans"/>
            </a:endParaRPr>
          </a:p>
        </p:txBody>
      </p:sp>
      <p:sp>
        <p:nvSpPr>
          <p:cNvPr id="7" name="TextBox 6"/>
          <p:cNvSpPr txBox="1"/>
          <p:nvPr/>
        </p:nvSpPr>
        <p:spPr>
          <a:xfrm>
            <a:off x="2656118" y="5181600"/>
            <a:ext cx="3817257" cy="369332"/>
          </a:xfrm>
          <a:prstGeom prst="rect">
            <a:avLst/>
          </a:prstGeom>
          <a:noFill/>
        </p:spPr>
        <p:txBody>
          <a:bodyPr wrap="square" rtlCol="0">
            <a:spAutoFit/>
          </a:bodyPr>
          <a:lstStyle/>
          <a:p>
            <a:pPr defTabSz="457200"/>
            <a:r>
              <a:rPr lang="en-US" b="1" dirty="0" smtClean="0">
                <a:solidFill>
                  <a:prstClr val="black">
                    <a:lumMod val="50000"/>
                    <a:lumOff val="50000"/>
                  </a:prstClr>
                </a:solidFill>
              </a:rPr>
              <a:t>Sofia, March 25, 2015</a:t>
            </a:r>
            <a:endParaRPr lang="ru-RU" b="1" dirty="0">
              <a:solidFill>
                <a:prstClr val="black">
                  <a:lumMod val="50000"/>
                  <a:lumOff val="50000"/>
                </a:prstClr>
              </a:solidFill>
            </a:endParaRPr>
          </a:p>
        </p:txBody>
      </p:sp>
      <p:sp>
        <p:nvSpPr>
          <p:cNvPr id="8" name="TextBox 7"/>
          <p:cNvSpPr txBox="1"/>
          <p:nvPr/>
        </p:nvSpPr>
        <p:spPr>
          <a:xfrm>
            <a:off x="1151907" y="2956956"/>
            <a:ext cx="7291450" cy="369332"/>
          </a:xfrm>
          <a:prstGeom prst="rect">
            <a:avLst/>
          </a:prstGeom>
          <a:noFill/>
        </p:spPr>
        <p:txBody>
          <a:bodyPr wrap="square" rtlCol="0">
            <a:spAutoFit/>
          </a:bodyPr>
          <a:lstStyle/>
          <a:p>
            <a:r>
              <a:rPr lang="en-US" b="1" dirty="0" smtClean="0">
                <a:solidFill>
                  <a:schemeClr val="tx1">
                    <a:lumMod val="50000"/>
                    <a:lumOff val="50000"/>
                  </a:schemeClr>
                </a:solidFill>
              </a:rPr>
              <a:t>NEW VERSION OF THE KEY NATIONAL INDICATORS KNOWLEDGE BASE</a:t>
            </a:r>
            <a:endParaRPr lang="ru-RU" b="1" dirty="0">
              <a:solidFill>
                <a:schemeClr val="tx1">
                  <a:lumMod val="50000"/>
                  <a:lumOff val="50000"/>
                </a:schemeClr>
              </a:solidFill>
            </a:endParaRPr>
          </a:p>
        </p:txBody>
      </p:sp>
    </p:spTree>
    <p:extLst>
      <p:ext uri="{BB962C8B-B14F-4D97-AF65-F5344CB8AC3E}">
        <p14:creationId xmlns:p14="http://schemas.microsoft.com/office/powerpoint/2010/main" val="3337699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800795" y="2848199"/>
            <a:ext cx="1542410" cy="400110"/>
          </a:xfrm>
          <a:prstGeom prst="rect">
            <a:avLst/>
          </a:prstGeom>
        </p:spPr>
        <p:txBody>
          <a:bodyPr wrap="none">
            <a:spAutoFit/>
          </a:bodyPr>
          <a:lstStyle/>
          <a:p>
            <a:r>
              <a:rPr lang="en-US" sz="2000" b="1" dirty="0" smtClean="0">
                <a:solidFill>
                  <a:schemeClr val="tx1">
                    <a:lumMod val="50000"/>
                    <a:lumOff val="50000"/>
                  </a:schemeClr>
                </a:solidFill>
              </a:rPr>
              <a:t>THANK YOU!</a:t>
            </a:r>
            <a:endParaRPr lang="ru-RU" sz="2000" b="1" dirty="0">
              <a:solidFill>
                <a:schemeClr val="tx1">
                  <a:lumMod val="50000"/>
                  <a:lumOff val="50000"/>
                </a:schemeClr>
              </a:solidFill>
            </a:endParaRPr>
          </a:p>
        </p:txBody>
      </p:sp>
      <p:sp>
        <p:nvSpPr>
          <p:cNvPr id="2" name="Прямоугольник 1"/>
          <p:cNvSpPr/>
          <p:nvPr/>
        </p:nvSpPr>
        <p:spPr>
          <a:xfrm>
            <a:off x="1810784" y="412623"/>
            <a:ext cx="5919849" cy="369332"/>
          </a:xfrm>
          <a:prstGeom prst="rect">
            <a:avLst/>
          </a:prstGeom>
        </p:spPr>
        <p:txBody>
          <a:bodyPr wrap="square">
            <a:spAutoFit/>
          </a:bodyPr>
          <a:lstStyle/>
          <a:p>
            <a:pPr lvl="0" algn="ctr">
              <a:spcBef>
                <a:spcPct val="20000"/>
              </a:spcBef>
              <a:buClr>
                <a:srgbClr val="F9F9F9"/>
              </a:buClr>
              <a:buSzPct val="65000"/>
            </a:pPr>
            <a:r>
              <a:rPr lang="en-US" b="1" dirty="0">
                <a:solidFill>
                  <a:srgbClr val="FFFFFF"/>
                </a:solidFill>
                <a:cs typeface="PT Sans"/>
              </a:rPr>
              <a:t>INTOSAI WORKING GROUP ON KEY NATIONAL INDICATORS</a:t>
            </a:r>
            <a:endParaRPr lang="ru-RU" b="1" dirty="0">
              <a:solidFill>
                <a:srgbClr val="FFFFFF"/>
              </a:solidFill>
              <a:cs typeface="PT Sans"/>
            </a:endParaRPr>
          </a:p>
        </p:txBody>
      </p:sp>
    </p:spTree>
    <p:extLst>
      <p:ext uri="{BB962C8B-B14F-4D97-AF65-F5344CB8AC3E}">
        <p14:creationId xmlns:p14="http://schemas.microsoft.com/office/powerpoint/2010/main" val="1110873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r="2173" b="2173"/>
          <a:stretch>
            <a:fillRect/>
          </a:stretch>
        </p:blipFill>
        <p:spPr bwMode="auto">
          <a:xfrm>
            <a:off x="0" y="0"/>
            <a:ext cx="9144000" cy="6095980"/>
          </a:xfrm>
          <a:prstGeom prst="rect">
            <a:avLst/>
          </a:prstGeom>
          <a:noFill/>
          <a:ln w="9525">
            <a:noFill/>
            <a:miter lim="800000"/>
            <a:headEnd/>
            <a:tailEnd/>
          </a:ln>
          <a:effectLst/>
        </p:spPr>
      </p:pic>
      <p:sp>
        <p:nvSpPr>
          <p:cNvPr id="4" name="Овал 3"/>
          <p:cNvSpPr/>
          <p:nvPr/>
        </p:nvSpPr>
        <p:spPr>
          <a:xfrm>
            <a:off x="6215074" y="3214690"/>
            <a:ext cx="2214578" cy="535785"/>
          </a:xfrm>
          <a:prstGeom prst="ellipse">
            <a:avLst/>
          </a:prstGeom>
          <a:noFill/>
          <a:ln w="53975">
            <a:solidFill>
              <a:srgbClr val="CC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81943" y="511481"/>
            <a:ext cx="4572032" cy="369332"/>
          </a:xfrm>
          <a:prstGeom prst="rect">
            <a:avLst/>
          </a:prstGeom>
          <a:noFill/>
        </p:spPr>
        <p:txBody>
          <a:bodyPr wrap="square" rtlCol="0">
            <a:spAutoFit/>
          </a:bodyPr>
          <a:lstStyle/>
          <a:p>
            <a:r>
              <a:rPr lang="en-US" b="1" dirty="0" smtClean="0">
                <a:solidFill>
                  <a:schemeClr val="bg1"/>
                </a:solidFill>
                <a:latin typeface="+mj-lt"/>
              </a:rPr>
              <a:t>KNOWLEDGE BASE ON KNI</a:t>
            </a:r>
            <a:endParaRPr lang="ru-RU" b="1" dirty="0">
              <a:solidFill>
                <a:schemeClr val="bg1"/>
              </a:solidFill>
              <a:latin typeface="+mj-lt"/>
            </a:endParaRPr>
          </a:p>
        </p:txBody>
      </p:sp>
      <p:sp>
        <p:nvSpPr>
          <p:cNvPr id="14" name="TextBox 13"/>
          <p:cNvSpPr txBox="1"/>
          <p:nvPr/>
        </p:nvSpPr>
        <p:spPr>
          <a:xfrm>
            <a:off x="179513" y="757702"/>
            <a:ext cx="8854954" cy="1354217"/>
          </a:xfrm>
          <a:prstGeom prst="rect">
            <a:avLst/>
          </a:prstGeom>
          <a:noFill/>
        </p:spPr>
        <p:txBody>
          <a:bodyPr wrap="square" rtlCol="0">
            <a:spAutoFit/>
          </a:bodyPr>
          <a:lstStyle/>
          <a:p>
            <a:r>
              <a:rPr lang="en-US" dirty="0" smtClean="0"/>
              <a:t>  </a:t>
            </a:r>
            <a:endParaRPr lang="en-US" sz="1600" dirty="0" smtClean="0">
              <a:solidFill>
                <a:schemeClr val="bg1"/>
              </a:solidFill>
              <a:latin typeface="+mj-lt"/>
            </a:endParaRPr>
          </a:p>
          <a:p>
            <a:endParaRPr lang="en-US" sz="1600" dirty="0" smtClean="0">
              <a:solidFill>
                <a:schemeClr val="bg1"/>
              </a:solidFill>
              <a:latin typeface="+mj-lt"/>
            </a:endParaRPr>
          </a:p>
          <a:p>
            <a:r>
              <a:rPr lang="en-US" sz="1600" b="1" dirty="0" smtClean="0">
                <a:solidFill>
                  <a:schemeClr val="tx1">
                    <a:lumMod val="50000"/>
                    <a:lumOff val="50000"/>
                  </a:schemeClr>
                </a:solidFill>
                <a:latin typeface="+mj-lt"/>
              </a:rPr>
              <a:t>The Knowledge base on key national indicators (KNI) </a:t>
            </a:r>
            <a:r>
              <a:rPr lang="en-US" sz="1600" dirty="0" smtClean="0">
                <a:solidFill>
                  <a:schemeClr val="tx1">
                    <a:lumMod val="50000"/>
                    <a:lumOff val="50000"/>
                  </a:schemeClr>
                </a:solidFill>
                <a:latin typeface="+mj-lt"/>
              </a:rPr>
              <a:t>- the instrument for the creation of the common information space which accumulates various databases and information sources of member countries of the INTOSAI Working group on KNI and allows to carry out expeditious interaction between its users.</a:t>
            </a:r>
            <a:endParaRPr lang="ru-RU" sz="1600" dirty="0">
              <a:solidFill>
                <a:schemeClr val="tx1">
                  <a:lumMod val="50000"/>
                  <a:lumOff val="50000"/>
                </a:schemeClr>
              </a:solidFill>
              <a:latin typeface="+mj-lt"/>
            </a:endParaRPr>
          </a:p>
        </p:txBody>
      </p:sp>
      <p:sp>
        <p:nvSpPr>
          <p:cNvPr id="15" name="TextBox 14"/>
          <p:cNvSpPr txBox="1"/>
          <p:nvPr/>
        </p:nvSpPr>
        <p:spPr>
          <a:xfrm>
            <a:off x="289047" y="2559844"/>
            <a:ext cx="2782755" cy="2585323"/>
          </a:xfrm>
          <a:prstGeom prst="rect">
            <a:avLst/>
          </a:prstGeom>
          <a:noFill/>
        </p:spPr>
        <p:txBody>
          <a:bodyPr wrap="square" rtlCol="0">
            <a:spAutoFit/>
          </a:bodyPr>
          <a:lstStyle/>
          <a:p>
            <a:pPr>
              <a:buFont typeface="Arial" pitchFamily="34" charset="0"/>
              <a:buChar char="•"/>
            </a:pPr>
            <a:r>
              <a:rPr lang="en-US" b="1" dirty="0" smtClean="0">
                <a:solidFill>
                  <a:srgbClr val="00B0F0"/>
                </a:solidFill>
                <a:latin typeface="Calibri" pitchFamily="34" charset="0"/>
              </a:rPr>
              <a:t>Glossary</a:t>
            </a:r>
            <a:endParaRPr lang="ru-RU" b="1" dirty="0" smtClean="0">
              <a:solidFill>
                <a:srgbClr val="00B0F0"/>
              </a:solidFill>
              <a:latin typeface="Calibri" pitchFamily="34" charset="0"/>
            </a:endParaRPr>
          </a:p>
          <a:p>
            <a:endParaRPr lang="ru-RU" dirty="0" smtClean="0">
              <a:solidFill>
                <a:srgbClr val="003399"/>
              </a:solidFill>
              <a:latin typeface="Calibri" pitchFamily="34" charset="0"/>
            </a:endParaRPr>
          </a:p>
          <a:p>
            <a:pPr>
              <a:buFont typeface="Arial" pitchFamily="34" charset="0"/>
              <a:buChar char="•"/>
            </a:pPr>
            <a:r>
              <a:rPr lang="en-US" b="1" dirty="0" smtClean="0">
                <a:solidFill>
                  <a:srgbClr val="00B0F0"/>
                </a:solidFill>
                <a:latin typeface="Calibri" pitchFamily="34" charset="0"/>
              </a:rPr>
              <a:t>Countries</a:t>
            </a:r>
          </a:p>
          <a:p>
            <a:endParaRPr lang="en-US" b="1" dirty="0" smtClean="0">
              <a:solidFill>
                <a:srgbClr val="00B0F0"/>
              </a:solidFill>
              <a:latin typeface="Calibri" pitchFamily="34" charset="0"/>
            </a:endParaRPr>
          </a:p>
          <a:p>
            <a:endParaRPr lang="en-US" b="1" dirty="0" smtClean="0">
              <a:solidFill>
                <a:srgbClr val="00B0F0"/>
              </a:solidFill>
              <a:latin typeface="Calibri" pitchFamily="34" charset="0"/>
            </a:endParaRPr>
          </a:p>
          <a:p>
            <a:pPr marL="82550" indent="-82550">
              <a:buFont typeface="Arial" pitchFamily="34" charset="0"/>
              <a:buChar char="•"/>
            </a:pPr>
            <a:r>
              <a:rPr lang="en-US" b="1" dirty="0" smtClean="0">
                <a:solidFill>
                  <a:srgbClr val="00B0F0"/>
                </a:solidFill>
                <a:latin typeface="Calibri" pitchFamily="34" charset="0"/>
              </a:rPr>
              <a:t>Analytical materials</a:t>
            </a:r>
          </a:p>
          <a:p>
            <a:r>
              <a:rPr lang="en-US" b="1" dirty="0" smtClean="0">
                <a:solidFill>
                  <a:srgbClr val="00B0F0"/>
                </a:solidFill>
                <a:latin typeface="Calibri" pitchFamily="34" charset="0"/>
              </a:rPr>
              <a:t>and other sources</a:t>
            </a:r>
            <a:endParaRPr lang="en-US" b="1" dirty="0">
              <a:solidFill>
                <a:srgbClr val="00B0F0"/>
              </a:solidFill>
              <a:latin typeface="Calibri" pitchFamily="34" charset="0"/>
            </a:endParaRPr>
          </a:p>
          <a:p>
            <a:endParaRPr lang="ru-RU" dirty="0" smtClean="0">
              <a:solidFill>
                <a:srgbClr val="003399"/>
              </a:solidFill>
              <a:latin typeface="Calibri" pitchFamily="34" charset="0"/>
            </a:endParaRPr>
          </a:p>
          <a:p>
            <a:endParaRPr lang="ru-RU" dirty="0" smtClean="0"/>
          </a:p>
        </p:txBody>
      </p:sp>
      <p:sp>
        <p:nvSpPr>
          <p:cNvPr id="16" name="Выноска 2 15"/>
          <p:cNvSpPr/>
          <p:nvPr/>
        </p:nvSpPr>
        <p:spPr>
          <a:xfrm>
            <a:off x="2481941" y="2111919"/>
            <a:ext cx="6376337" cy="690658"/>
          </a:xfrm>
          <a:prstGeom prst="borderCallout2">
            <a:avLst>
              <a:gd name="adj1" fmla="val 45984"/>
              <a:gd name="adj2" fmla="val -1366"/>
              <a:gd name="adj3" fmla="val 46713"/>
              <a:gd name="adj4" fmla="val -1109"/>
              <a:gd name="adj5" fmla="val 45550"/>
              <a:gd name="adj6" fmla="val -1163"/>
            </a:avLst>
          </a:prstGeom>
          <a:solidFill>
            <a:schemeClr val="accent5"/>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solidFill>
              </a:rPr>
              <a:t>Terms and definitions concerning the audit with the use of KNI including the  specifics of national thesauruses of member states of the Working group on its issue and the definitions accepted in the ISSAI standards</a:t>
            </a:r>
            <a:endParaRPr lang="ru-RU" sz="1400" dirty="0">
              <a:solidFill>
                <a:schemeClr val="bg1"/>
              </a:solidFill>
            </a:endParaRPr>
          </a:p>
        </p:txBody>
      </p:sp>
      <p:sp>
        <p:nvSpPr>
          <p:cNvPr id="17" name="Выноска 2 16"/>
          <p:cNvSpPr/>
          <p:nvPr/>
        </p:nvSpPr>
        <p:spPr>
          <a:xfrm>
            <a:off x="2481943" y="2945081"/>
            <a:ext cx="6376338" cy="833442"/>
          </a:xfrm>
          <a:prstGeom prst="borderCallout2">
            <a:avLst>
              <a:gd name="adj1" fmla="val 45984"/>
              <a:gd name="adj2" fmla="val -1366"/>
              <a:gd name="adj3" fmla="val 46713"/>
              <a:gd name="adj4" fmla="val -1109"/>
              <a:gd name="adj5" fmla="val 45550"/>
              <a:gd name="adj6" fmla="val -1163"/>
            </a:avLst>
          </a:prstGeom>
          <a:solidFill>
            <a:schemeClr val="accent5"/>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bg1"/>
                </a:solidFill>
              </a:rPr>
              <a:t>country contribution to the Working Group on KNI, </a:t>
            </a:r>
          </a:p>
          <a:p>
            <a:pPr algn="ctr"/>
            <a:r>
              <a:rPr lang="en-US" sz="1400" dirty="0" smtClean="0">
                <a:solidFill>
                  <a:schemeClr val="bg1"/>
                </a:solidFill>
              </a:rPr>
              <a:t> links to the main normative documents  of the country, links to the supranational organizations, links to  the documents defining structure of KNI, links to the statistical services of the country.</a:t>
            </a:r>
            <a:endParaRPr lang="ru-RU" sz="1400" dirty="0">
              <a:solidFill>
                <a:schemeClr val="bg1"/>
              </a:solidFill>
            </a:endParaRPr>
          </a:p>
        </p:txBody>
      </p:sp>
      <p:sp>
        <p:nvSpPr>
          <p:cNvPr id="19" name="Выноска 2 18"/>
          <p:cNvSpPr/>
          <p:nvPr/>
        </p:nvSpPr>
        <p:spPr>
          <a:xfrm>
            <a:off x="2481943" y="3933161"/>
            <a:ext cx="6376338" cy="714380"/>
          </a:xfrm>
          <a:prstGeom prst="borderCallout2">
            <a:avLst>
              <a:gd name="adj1" fmla="val 45984"/>
              <a:gd name="adj2" fmla="val -1366"/>
              <a:gd name="adj3" fmla="val 46713"/>
              <a:gd name="adj4" fmla="val -1109"/>
              <a:gd name="adj5" fmla="val 45550"/>
              <a:gd name="adj6" fmla="val -1163"/>
            </a:avLst>
          </a:prstGeom>
          <a:solidFill>
            <a:schemeClr val="accent5"/>
          </a:solidFill>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endParaRPr lang="en-US" sz="1400" dirty="0" smtClean="0">
              <a:solidFill>
                <a:schemeClr val="bg1"/>
              </a:solidFill>
              <a:latin typeface="Calibri" pitchFamily="34" charset="0"/>
            </a:endParaRPr>
          </a:p>
          <a:p>
            <a:pPr>
              <a:buFont typeface="Arial" pitchFamily="34" charset="0"/>
              <a:buChar char="•"/>
            </a:pPr>
            <a:r>
              <a:rPr lang="en-US" sz="1400" dirty="0" smtClean="0">
                <a:solidFill>
                  <a:schemeClr val="bg1"/>
                </a:solidFill>
                <a:latin typeface="Calibri" pitchFamily="34" charset="0"/>
              </a:rPr>
              <a:t>links to statistical data on KNIs where the  sources of information are national statistical services and the supranational organizations (OECD, the UN, World Bank, the IMF, Eurostat, etc.).</a:t>
            </a:r>
            <a:endParaRPr lang="ru-RU" sz="1400" dirty="0" smtClean="0">
              <a:solidFill>
                <a:schemeClr val="bg1"/>
              </a:solidFill>
              <a:latin typeface="Calibri" pitchFamily="34" charset="0"/>
            </a:endParaRPr>
          </a:p>
          <a:p>
            <a:pPr algn="ctr"/>
            <a:endParaRPr lang="en-US" sz="1200" dirty="0" smtClean="0">
              <a:solidFill>
                <a:schemeClr val="bg1"/>
              </a:solidFill>
            </a:endParaRPr>
          </a:p>
        </p:txBody>
      </p:sp>
      <p:sp>
        <p:nvSpPr>
          <p:cNvPr id="20" name="Выноска 2 19"/>
          <p:cNvSpPr/>
          <p:nvPr/>
        </p:nvSpPr>
        <p:spPr>
          <a:xfrm>
            <a:off x="2481942" y="4647541"/>
            <a:ext cx="6376337" cy="603495"/>
          </a:xfrm>
          <a:prstGeom prst="borderCallout2">
            <a:avLst>
              <a:gd name="adj1" fmla="val 45984"/>
              <a:gd name="adj2" fmla="val -1366"/>
              <a:gd name="adj3" fmla="val 46713"/>
              <a:gd name="adj4" fmla="val -1109"/>
              <a:gd name="adj5" fmla="val 45550"/>
              <a:gd name="adj6" fmla="val -1163"/>
            </a:avLst>
          </a:prstGeom>
          <a:solidFill>
            <a:schemeClr val="accent5"/>
          </a:solidFill>
        </p:spPr>
        <p:style>
          <a:lnRef idx="2">
            <a:schemeClr val="accent1"/>
          </a:lnRef>
          <a:fillRef idx="1">
            <a:schemeClr val="lt1"/>
          </a:fillRef>
          <a:effectRef idx="0">
            <a:schemeClr val="accent1"/>
          </a:effectRef>
          <a:fontRef idx="minor">
            <a:schemeClr val="dk1"/>
          </a:fontRef>
        </p:style>
        <p:txBody>
          <a:bodyPr rtlCol="0" anchor="ctr"/>
          <a:lstStyle/>
          <a:p>
            <a:pPr>
              <a:buFont typeface="Arial" pitchFamily="34" charset="0"/>
              <a:buChar char="•"/>
            </a:pPr>
            <a:r>
              <a:rPr lang="en-US" sz="1400" dirty="0" smtClean="0">
                <a:solidFill>
                  <a:schemeClr val="bg1"/>
                </a:solidFill>
                <a:latin typeface="Calibri" pitchFamily="34" charset="0"/>
              </a:rPr>
              <a:t>Results of the WG subprojects, the best practices and methods developed  within the Working group on KNI and within the supranational organizations</a:t>
            </a:r>
          </a:p>
        </p:txBody>
      </p:sp>
      <p:cxnSp>
        <p:nvCxnSpPr>
          <p:cNvPr id="29" name="Прямая со стрелкой 28"/>
          <p:cNvCxnSpPr/>
          <p:nvPr/>
        </p:nvCxnSpPr>
        <p:spPr>
          <a:xfrm>
            <a:off x="1520042" y="2802577"/>
            <a:ext cx="724394" cy="1588"/>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0" name="Прямая со стрелкой 29"/>
          <p:cNvCxnSpPr/>
          <p:nvPr/>
        </p:nvCxnSpPr>
        <p:spPr>
          <a:xfrm flipV="1">
            <a:off x="1520042" y="3313216"/>
            <a:ext cx="876794" cy="1"/>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33" name="Прямая со стрелкой 32"/>
          <p:cNvCxnSpPr/>
          <p:nvPr/>
        </p:nvCxnSpPr>
        <p:spPr>
          <a:xfrm>
            <a:off x="2244436" y="4429497"/>
            <a:ext cx="152403" cy="1588"/>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690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24711" y="643980"/>
            <a:ext cx="2643206" cy="369332"/>
          </a:xfrm>
          <a:prstGeom prst="rect">
            <a:avLst/>
          </a:prstGeom>
          <a:noFill/>
        </p:spPr>
        <p:txBody>
          <a:bodyPr wrap="square" rtlCol="0">
            <a:spAutoFit/>
          </a:bodyPr>
          <a:lstStyle/>
          <a:p>
            <a:r>
              <a:rPr lang="en-US" b="1" dirty="0" smtClean="0">
                <a:solidFill>
                  <a:schemeClr val="bg1"/>
                </a:solidFill>
                <a:latin typeface="Calibri" pitchFamily="34" charset="0"/>
              </a:rPr>
              <a:t>GLOSSARY</a:t>
            </a:r>
            <a:endParaRPr lang="ru-RU" b="1" dirty="0">
              <a:solidFill>
                <a:schemeClr val="bg1"/>
              </a:solidFill>
              <a:latin typeface="Calibri" pitchFamily="34" charset="0"/>
            </a:endParaRPr>
          </a:p>
        </p:txBody>
      </p:sp>
      <p:pic>
        <p:nvPicPr>
          <p:cNvPr id="3" name="Picture 2"/>
          <p:cNvPicPr>
            <a:picLocks noChangeAspect="1" noChangeArrowheads="1"/>
          </p:cNvPicPr>
          <p:nvPr/>
        </p:nvPicPr>
        <p:blipFill>
          <a:blip r:embed="rId2"/>
          <a:srcRect l="26347" t="10892" r="3320" b="38166"/>
          <a:stretch>
            <a:fillRect/>
          </a:stretch>
        </p:blipFill>
        <p:spPr bwMode="auto">
          <a:xfrm>
            <a:off x="1068778" y="1330471"/>
            <a:ext cx="8075221" cy="3832552"/>
          </a:xfrm>
          <a:prstGeom prst="rect">
            <a:avLst/>
          </a:prstGeom>
          <a:noFill/>
          <a:ln w="9525">
            <a:noFill/>
            <a:miter lim="800000"/>
            <a:headEnd/>
            <a:tailEnd/>
          </a:ln>
          <a:effectLst/>
        </p:spPr>
      </p:pic>
      <p:pic>
        <p:nvPicPr>
          <p:cNvPr id="14" name="Рисунок 13" descr="zoom-icon_30-532.jpg"/>
          <p:cNvPicPr>
            <a:picLocks noChangeAspect="1"/>
          </p:cNvPicPr>
          <p:nvPr/>
        </p:nvPicPr>
        <p:blipFill>
          <a:blip r:embed="rId3" cstate="print"/>
          <a:srcRect t="4645" r="54756" b="11738"/>
          <a:stretch>
            <a:fillRect/>
          </a:stretch>
        </p:blipFill>
        <p:spPr>
          <a:xfrm>
            <a:off x="2786050" y="2092749"/>
            <a:ext cx="500066" cy="576999"/>
          </a:xfrm>
          <a:prstGeom prst="rect">
            <a:avLst/>
          </a:prstGeom>
        </p:spPr>
      </p:pic>
      <p:pic>
        <p:nvPicPr>
          <p:cNvPr id="15" name="Рисунок 14"/>
          <p:cNvPicPr/>
          <p:nvPr/>
        </p:nvPicPr>
        <p:blipFill>
          <a:blip r:embed="rId4"/>
          <a:srcRect l="23379" t="13896" b="32425"/>
          <a:stretch>
            <a:fillRect/>
          </a:stretch>
        </p:blipFill>
        <p:spPr bwMode="auto">
          <a:xfrm>
            <a:off x="3689505" y="1260995"/>
            <a:ext cx="4544704" cy="2240508"/>
          </a:xfrm>
          <a:prstGeom prst="rect">
            <a:avLst/>
          </a:prstGeom>
          <a:noFill/>
          <a:ln w="9525">
            <a:noFill/>
            <a:miter lim="800000"/>
            <a:headEnd/>
            <a:tailEnd/>
          </a:ln>
        </p:spPr>
      </p:pic>
    </p:spTree>
    <p:extLst>
      <p:ext uri="{BB962C8B-B14F-4D97-AF65-F5344CB8AC3E}">
        <p14:creationId xmlns:p14="http://schemas.microsoft.com/office/powerpoint/2010/main" val="2979690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42556" y="676894"/>
            <a:ext cx="2643206" cy="369332"/>
          </a:xfrm>
          <a:prstGeom prst="rect">
            <a:avLst/>
          </a:prstGeom>
          <a:noFill/>
        </p:spPr>
        <p:txBody>
          <a:bodyPr wrap="square" rtlCol="0">
            <a:spAutoFit/>
          </a:bodyPr>
          <a:lstStyle/>
          <a:p>
            <a:r>
              <a:rPr lang="en-US" b="1" dirty="0" smtClean="0">
                <a:solidFill>
                  <a:schemeClr val="bg1"/>
                </a:solidFill>
                <a:latin typeface="Calibri" pitchFamily="34" charset="0"/>
              </a:rPr>
              <a:t>COUNTRIES</a:t>
            </a:r>
            <a:endParaRPr lang="ru-RU" b="1" dirty="0" smtClean="0">
              <a:solidFill>
                <a:schemeClr val="bg1"/>
              </a:solidFill>
              <a:latin typeface="Calibri" pitchFamily="34" charset="0"/>
            </a:endParaRPr>
          </a:p>
        </p:txBody>
      </p:sp>
      <p:sp>
        <p:nvSpPr>
          <p:cNvPr id="16" name="Прямоугольник 15"/>
          <p:cNvSpPr/>
          <p:nvPr/>
        </p:nvSpPr>
        <p:spPr>
          <a:xfrm>
            <a:off x="1235034" y="1809968"/>
            <a:ext cx="4929206" cy="3139321"/>
          </a:xfrm>
          <a:prstGeom prst="rect">
            <a:avLst/>
          </a:prstGeom>
        </p:spPr>
        <p:txBody>
          <a:bodyPr wrap="square">
            <a:spAutoFit/>
          </a:bodyPr>
          <a:lstStyle/>
          <a:p>
            <a:r>
              <a:rPr lang="en-US" b="1" dirty="0" smtClean="0">
                <a:solidFill>
                  <a:schemeClr val="tx1">
                    <a:lumMod val="50000"/>
                    <a:lumOff val="50000"/>
                  </a:schemeClr>
                </a:solidFill>
              </a:rPr>
              <a:t>Austria</a:t>
            </a:r>
          </a:p>
          <a:p>
            <a:r>
              <a:rPr lang="en-US" b="1" dirty="0" smtClean="0">
                <a:solidFill>
                  <a:schemeClr val="tx1">
                    <a:lumMod val="50000"/>
                    <a:lumOff val="50000"/>
                  </a:schemeClr>
                </a:solidFill>
              </a:rPr>
              <a:t>Armenia</a:t>
            </a:r>
          </a:p>
          <a:p>
            <a:r>
              <a:rPr lang="en-US" b="1" dirty="0" smtClean="0">
                <a:solidFill>
                  <a:schemeClr val="tx1">
                    <a:lumMod val="50000"/>
                    <a:lumOff val="50000"/>
                  </a:schemeClr>
                </a:solidFill>
              </a:rPr>
              <a:t>Bulgaria</a:t>
            </a:r>
          </a:p>
          <a:p>
            <a:r>
              <a:rPr lang="en-US" b="1" dirty="0" smtClean="0">
                <a:solidFill>
                  <a:schemeClr val="tx1">
                    <a:lumMod val="50000"/>
                    <a:lumOff val="50000"/>
                  </a:schemeClr>
                </a:solidFill>
              </a:rPr>
              <a:t>Hungary</a:t>
            </a:r>
          </a:p>
          <a:p>
            <a:r>
              <a:rPr lang="en-US" b="1" dirty="0" smtClean="0">
                <a:solidFill>
                  <a:schemeClr val="tx1">
                    <a:lumMod val="50000"/>
                    <a:lumOff val="50000"/>
                  </a:schemeClr>
                </a:solidFill>
              </a:rPr>
              <a:t>Indonesia</a:t>
            </a:r>
          </a:p>
          <a:p>
            <a:r>
              <a:rPr lang="en-US" b="1" dirty="0" smtClean="0">
                <a:solidFill>
                  <a:schemeClr val="tx1">
                    <a:lumMod val="50000"/>
                    <a:lumOff val="50000"/>
                  </a:schemeClr>
                </a:solidFill>
              </a:rPr>
              <a:t>Italy</a:t>
            </a:r>
          </a:p>
          <a:p>
            <a:r>
              <a:rPr lang="en-US" b="1" dirty="0" smtClean="0">
                <a:solidFill>
                  <a:schemeClr val="tx1">
                    <a:lumMod val="50000"/>
                    <a:lumOff val="50000"/>
                  </a:schemeClr>
                </a:solidFill>
              </a:rPr>
              <a:t>Kazakhstan</a:t>
            </a:r>
          </a:p>
          <a:p>
            <a:r>
              <a:rPr lang="en-US" b="1" dirty="0" smtClean="0">
                <a:solidFill>
                  <a:schemeClr val="tx1">
                    <a:lumMod val="50000"/>
                    <a:lumOff val="50000"/>
                  </a:schemeClr>
                </a:solidFill>
              </a:rPr>
              <a:t>China</a:t>
            </a:r>
          </a:p>
          <a:p>
            <a:r>
              <a:rPr lang="en-US" b="1" dirty="0" smtClean="0">
                <a:solidFill>
                  <a:schemeClr val="tx1">
                    <a:lumMod val="50000"/>
                    <a:lumOff val="50000"/>
                  </a:schemeClr>
                </a:solidFill>
              </a:rPr>
              <a:t>Latvia</a:t>
            </a:r>
          </a:p>
          <a:p>
            <a:r>
              <a:rPr lang="en-US" b="1" dirty="0" smtClean="0">
                <a:solidFill>
                  <a:schemeClr val="tx1">
                    <a:lumMod val="50000"/>
                    <a:lumOff val="50000"/>
                  </a:schemeClr>
                </a:solidFill>
              </a:rPr>
              <a:t>Lithuania</a:t>
            </a:r>
          </a:p>
          <a:p>
            <a:r>
              <a:rPr lang="en-US" b="1" dirty="0" smtClean="0">
                <a:solidFill>
                  <a:schemeClr val="tx1">
                    <a:lumMod val="50000"/>
                    <a:lumOff val="50000"/>
                  </a:schemeClr>
                </a:solidFill>
              </a:rPr>
              <a:t>Morocco</a:t>
            </a:r>
            <a:endParaRPr lang="ru-RU" b="1" dirty="0">
              <a:solidFill>
                <a:schemeClr val="tx1">
                  <a:lumMod val="50000"/>
                  <a:lumOff val="50000"/>
                </a:schemeClr>
              </a:solidFill>
            </a:endParaRPr>
          </a:p>
        </p:txBody>
      </p:sp>
      <p:sp>
        <p:nvSpPr>
          <p:cNvPr id="17" name="Прямоугольник 16"/>
          <p:cNvSpPr/>
          <p:nvPr/>
        </p:nvSpPr>
        <p:spPr>
          <a:xfrm>
            <a:off x="4417621" y="1809968"/>
            <a:ext cx="4572000" cy="3139321"/>
          </a:xfrm>
          <a:prstGeom prst="rect">
            <a:avLst/>
          </a:prstGeom>
        </p:spPr>
        <p:txBody>
          <a:bodyPr>
            <a:spAutoFit/>
          </a:bodyPr>
          <a:lstStyle/>
          <a:p>
            <a:r>
              <a:rPr lang="en-US" b="1" dirty="0" smtClean="0">
                <a:solidFill>
                  <a:schemeClr val="tx1">
                    <a:lumMod val="50000"/>
                    <a:lumOff val="50000"/>
                  </a:schemeClr>
                </a:solidFill>
              </a:rPr>
              <a:t>Mexico</a:t>
            </a:r>
          </a:p>
          <a:p>
            <a:r>
              <a:rPr lang="en-US" b="1" dirty="0" smtClean="0">
                <a:solidFill>
                  <a:schemeClr val="tx1">
                    <a:lumMod val="50000"/>
                    <a:lumOff val="50000"/>
                  </a:schemeClr>
                </a:solidFill>
              </a:rPr>
              <a:t>Moldova</a:t>
            </a:r>
          </a:p>
          <a:p>
            <a:r>
              <a:rPr lang="en-US" b="1" dirty="0" smtClean="0">
                <a:solidFill>
                  <a:schemeClr val="tx1">
                    <a:lumMod val="50000"/>
                    <a:lumOff val="50000"/>
                  </a:schemeClr>
                </a:solidFill>
              </a:rPr>
              <a:t>Pakistan</a:t>
            </a:r>
          </a:p>
          <a:p>
            <a:r>
              <a:rPr lang="en-US" b="1" dirty="0" smtClean="0">
                <a:solidFill>
                  <a:schemeClr val="tx1">
                    <a:lumMod val="50000"/>
                    <a:lumOff val="50000"/>
                  </a:schemeClr>
                </a:solidFill>
              </a:rPr>
              <a:t>Poland</a:t>
            </a:r>
          </a:p>
          <a:p>
            <a:r>
              <a:rPr lang="en-US" b="1" dirty="0" smtClean="0">
                <a:solidFill>
                  <a:schemeClr val="tx1">
                    <a:lumMod val="50000"/>
                    <a:lumOff val="50000"/>
                  </a:schemeClr>
                </a:solidFill>
              </a:rPr>
              <a:t>Russia</a:t>
            </a:r>
          </a:p>
          <a:p>
            <a:r>
              <a:rPr lang="en-US" b="1" dirty="0" smtClean="0">
                <a:solidFill>
                  <a:schemeClr val="tx1">
                    <a:lumMod val="50000"/>
                    <a:lumOff val="50000"/>
                  </a:schemeClr>
                </a:solidFill>
              </a:rPr>
              <a:t>Slovenia</a:t>
            </a:r>
          </a:p>
          <a:p>
            <a:r>
              <a:rPr lang="en-US" b="1" dirty="0" smtClean="0">
                <a:solidFill>
                  <a:schemeClr val="tx1">
                    <a:lumMod val="50000"/>
                    <a:lumOff val="50000"/>
                  </a:schemeClr>
                </a:solidFill>
              </a:rPr>
              <a:t>USA</a:t>
            </a:r>
          </a:p>
          <a:p>
            <a:r>
              <a:rPr lang="en-US" b="1" dirty="0" smtClean="0">
                <a:solidFill>
                  <a:schemeClr val="tx1">
                    <a:lumMod val="50000"/>
                    <a:lumOff val="50000"/>
                  </a:schemeClr>
                </a:solidFill>
              </a:rPr>
              <a:t>Ukraine</a:t>
            </a:r>
          </a:p>
          <a:p>
            <a:r>
              <a:rPr lang="en-US" b="1" dirty="0" smtClean="0">
                <a:solidFill>
                  <a:schemeClr val="tx1">
                    <a:lumMod val="50000"/>
                    <a:lumOff val="50000"/>
                  </a:schemeClr>
                </a:solidFill>
              </a:rPr>
              <a:t>Finland</a:t>
            </a:r>
          </a:p>
          <a:p>
            <a:r>
              <a:rPr lang="en-US" b="1" dirty="0" smtClean="0">
                <a:solidFill>
                  <a:schemeClr val="tx1">
                    <a:lumMod val="50000"/>
                    <a:lumOff val="50000"/>
                  </a:schemeClr>
                </a:solidFill>
              </a:rPr>
              <a:t>Switzerland </a:t>
            </a:r>
          </a:p>
          <a:p>
            <a:r>
              <a:rPr lang="en-US" b="1" dirty="0" smtClean="0">
                <a:solidFill>
                  <a:schemeClr val="tx1">
                    <a:lumMod val="50000"/>
                    <a:lumOff val="50000"/>
                  </a:schemeClr>
                </a:solidFill>
              </a:rPr>
              <a:t>South Africa</a:t>
            </a:r>
            <a:endParaRPr lang="ru-RU" b="1" dirty="0">
              <a:solidFill>
                <a:schemeClr val="tx1">
                  <a:lumMod val="50000"/>
                  <a:lumOff val="50000"/>
                </a:schemeClr>
              </a:solidFill>
            </a:endParaRPr>
          </a:p>
        </p:txBody>
      </p:sp>
    </p:spTree>
    <p:extLst>
      <p:ext uri="{BB962C8B-B14F-4D97-AF65-F5344CB8AC3E}">
        <p14:creationId xmlns:p14="http://schemas.microsoft.com/office/powerpoint/2010/main" val="2979690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96935" y="493424"/>
            <a:ext cx="2643206" cy="369332"/>
          </a:xfrm>
          <a:prstGeom prst="rect">
            <a:avLst/>
          </a:prstGeom>
          <a:noFill/>
        </p:spPr>
        <p:txBody>
          <a:bodyPr wrap="square" rtlCol="0">
            <a:spAutoFit/>
          </a:bodyPr>
          <a:lstStyle/>
          <a:p>
            <a:r>
              <a:rPr lang="en-US" b="1" dirty="0" smtClean="0">
                <a:solidFill>
                  <a:schemeClr val="bg1"/>
                </a:solidFill>
                <a:latin typeface="Calibri" pitchFamily="34" charset="0"/>
              </a:rPr>
              <a:t>COUNTRY</a:t>
            </a:r>
            <a:endParaRPr lang="ru-RU" b="1" dirty="0" smtClean="0">
              <a:solidFill>
                <a:schemeClr val="bg1"/>
              </a:solidFill>
              <a:latin typeface="Calibri" pitchFamily="34" charset="0"/>
            </a:endParaRPr>
          </a:p>
        </p:txBody>
      </p:sp>
      <p:sp>
        <p:nvSpPr>
          <p:cNvPr id="14" name="TextBox 13"/>
          <p:cNvSpPr txBox="1"/>
          <p:nvPr/>
        </p:nvSpPr>
        <p:spPr>
          <a:xfrm>
            <a:off x="1071538" y="1607336"/>
            <a:ext cx="6143668" cy="523220"/>
          </a:xfrm>
          <a:prstGeom prst="rect">
            <a:avLst/>
          </a:prstGeom>
          <a:noFill/>
        </p:spPr>
        <p:txBody>
          <a:bodyPr wrap="square" rtlCol="0">
            <a:spAutoFit/>
          </a:bodyPr>
          <a:lstStyle/>
          <a:p>
            <a:r>
              <a:rPr lang="en-US" sz="1000" dirty="0" smtClean="0"/>
              <a:t> </a:t>
            </a:r>
          </a:p>
          <a:p>
            <a:endParaRPr lang="ru-RU" dirty="0"/>
          </a:p>
        </p:txBody>
      </p:sp>
      <p:sp>
        <p:nvSpPr>
          <p:cNvPr id="1025" name="Rectangle 1"/>
          <p:cNvSpPr>
            <a:spLocks noChangeArrowheads="1"/>
          </p:cNvSpPr>
          <p:nvPr/>
        </p:nvSpPr>
        <p:spPr bwMode="auto">
          <a:xfrm>
            <a:off x="214282" y="2857500"/>
            <a:ext cx="864396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ru-RU" sz="1000" b="0" i="0" u="none" strike="noStrike" cap="none" normalizeH="0" baseline="0" dirty="0" smtClean="0">
              <a:ln>
                <a:noFill/>
              </a:ln>
              <a:solidFill>
                <a:schemeClr val="tx1"/>
              </a:solidFill>
              <a:effectLst/>
            </a:endParaRPr>
          </a:p>
        </p:txBody>
      </p:sp>
      <p:sp>
        <p:nvSpPr>
          <p:cNvPr id="16" name="TextBox 15"/>
          <p:cNvSpPr txBox="1"/>
          <p:nvPr/>
        </p:nvSpPr>
        <p:spPr>
          <a:xfrm>
            <a:off x="214282" y="1318161"/>
            <a:ext cx="8643966" cy="4231928"/>
          </a:xfrm>
          <a:prstGeom prst="rect">
            <a:avLst/>
          </a:prstGeom>
          <a:noFill/>
        </p:spPr>
        <p:txBody>
          <a:bodyPr wrap="square" rtlCol="0">
            <a:spAutoFit/>
          </a:bodyPr>
          <a:lstStyle/>
          <a:p>
            <a:pPr lvl="0">
              <a:buFont typeface="Arial" pitchFamily="34" charset="0"/>
              <a:buChar char="•"/>
            </a:pPr>
            <a:r>
              <a:rPr lang="en-US" sz="1600" b="1" u="sng" dirty="0" smtClean="0">
                <a:solidFill>
                  <a:schemeClr val="tx1">
                    <a:lumMod val="50000"/>
                    <a:lumOff val="50000"/>
                  </a:schemeClr>
                </a:solidFill>
              </a:rPr>
              <a:t>SAI</a:t>
            </a:r>
            <a:r>
              <a:rPr lang="en-US" sz="1600" b="1" dirty="0" smtClean="0">
                <a:solidFill>
                  <a:schemeClr val="tx1">
                    <a:lumMod val="50000"/>
                    <a:lumOff val="50000"/>
                  </a:schemeClr>
                </a:solidFill>
              </a:rPr>
              <a:t> (full name of the SAI, website , address, contacts, e-mail)</a:t>
            </a:r>
          </a:p>
          <a:p>
            <a:pPr lvl="0"/>
            <a:endParaRPr lang="en-US" sz="800" b="1" dirty="0" smtClean="0">
              <a:solidFill>
                <a:schemeClr val="tx1">
                  <a:lumMod val="50000"/>
                  <a:lumOff val="50000"/>
                </a:schemeClr>
              </a:solidFill>
            </a:endParaRPr>
          </a:p>
          <a:p>
            <a:pPr lvl="0">
              <a:buFont typeface="Arial" pitchFamily="34" charset="0"/>
              <a:buChar char="•"/>
            </a:pPr>
            <a:endParaRPr lang="ru-RU" sz="100" b="1" dirty="0" smtClean="0">
              <a:solidFill>
                <a:schemeClr val="tx1">
                  <a:lumMod val="50000"/>
                  <a:lumOff val="50000"/>
                </a:schemeClr>
              </a:solidFill>
            </a:endParaRPr>
          </a:p>
          <a:p>
            <a:pPr lvl="0" defTabSz="914400" eaLnBrk="0" fontAlgn="base" hangingPunct="0">
              <a:spcBef>
                <a:spcPct val="0"/>
              </a:spcBef>
              <a:spcAft>
                <a:spcPct val="0"/>
              </a:spcAft>
              <a:buFontTx/>
              <a:buChar char="•"/>
              <a:tabLst>
                <a:tab pos="457200" algn="l"/>
              </a:tabLst>
            </a:pPr>
            <a:r>
              <a:rPr lang="en-US" sz="1600" b="1" dirty="0" smtClean="0">
                <a:solidFill>
                  <a:schemeClr val="tx1">
                    <a:lumMod val="50000"/>
                    <a:lumOff val="50000"/>
                  </a:schemeClr>
                </a:solidFill>
              </a:rPr>
              <a:t>SAI’s </a:t>
            </a:r>
            <a:r>
              <a:rPr lang="en-US" sz="1600" b="1" u="sng" dirty="0" smtClean="0">
                <a:solidFill>
                  <a:schemeClr val="tx1">
                    <a:lumMod val="50000"/>
                    <a:lumOff val="50000"/>
                  </a:schemeClr>
                </a:solidFill>
              </a:rPr>
              <a:t>role in WG </a:t>
            </a:r>
            <a:r>
              <a:rPr lang="en-US" sz="1600" b="1" dirty="0" smtClean="0">
                <a:solidFill>
                  <a:schemeClr val="tx1">
                    <a:lumMod val="50000"/>
                    <a:lumOff val="50000"/>
                  </a:schemeClr>
                </a:solidFill>
              </a:rPr>
              <a:t>activities </a:t>
            </a:r>
            <a:r>
              <a:rPr lang="en-US" sz="1600" b="1" dirty="0">
                <a:solidFill>
                  <a:schemeClr val="tx1">
                    <a:lumMod val="50000"/>
                    <a:lumOff val="50000"/>
                  </a:schemeClr>
                </a:solidFill>
              </a:rPr>
              <a:t>(</a:t>
            </a:r>
            <a:r>
              <a:rPr lang="en-US" sz="1600" b="1" dirty="0" smtClean="0">
                <a:solidFill>
                  <a:schemeClr val="tx1">
                    <a:lumMod val="50000"/>
                    <a:lumOff val="50000"/>
                  </a:schemeClr>
                </a:solidFill>
              </a:rPr>
              <a:t>WG membership, participation in WG subprojects, </a:t>
            </a:r>
            <a:r>
              <a:rPr lang="en-US" sz="1600" b="1" dirty="0" smtClean="0">
                <a:solidFill>
                  <a:schemeClr val="tx1">
                    <a:lumMod val="50000"/>
                    <a:lumOff val="50000"/>
                  </a:schemeClr>
                </a:solidFill>
                <a:ea typeface="Calibri" pitchFamily="34" charset="0"/>
                <a:cs typeface="Times New Roman" pitchFamily="18" charset="0"/>
              </a:rPr>
              <a:t>links to WG subprojects, official performances (reports) at WG meetings ), links to the guidelines developed  within WG activities</a:t>
            </a:r>
          </a:p>
          <a:p>
            <a:pPr lvl="0" defTabSz="914400" eaLnBrk="0" fontAlgn="base" hangingPunct="0">
              <a:spcBef>
                <a:spcPct val="0"/>
              </a:spcBef>
              <a:spcAft>
                <a:spcPct val="0"/>
              </a:spcAft>
              <a:tabLst>
                <a:tab pos="457200" algn="l"/>
              </a:tabLst>
            </a:pPr>
            <a:endParaRPr lang="en-US" sz="800" b="1" dirty="0" smtClean="0">
              <a:solidFill>
                <a:schemeClr val="tx1">
                  <a:lumMod val="50000"/>
                  <a:lumOff val="50000"/>
                </a:schemeClr>
              </a:solidFill>
              <a:ea typeface="Calibri" pitchFamily="34" charset="0"/>
              <a:cs typeface="Times New Roman" pitchFamily="18" charset="0"/>
            </a:endParaRPr>
          </a:p>
          <a:p>
            <a:pPr lvl="0" defTabSz="914400" eaLnBrk="0" fontAlgn="base" hangingPunct="0">
              <a:spcBef>
                <a:spcPct val="0"/>
              </a:spcBef>
              <a:spcAft>
                <a:spcPct val="0"/>
              </a:spcAft>
              <a:tabLst>
                <a:tab pos="457200" algn="l"/>
              </a:tabLst>
            </a:pPr>
            <a:endParaRPr lang="ru-RU" sz="300" b="1" dirty="0" smtClean="0">
              <a:solidFill>
                <a:schemeClr val="tx1">
                  <a:lumMod val="50000"/>
                  <a:lumOff val="50000"/>
                </a:schemeClr>
              </a:solidFill>
            </a:endParaRPr>
          </a:p>
          <a:p>
            <a:pPr lvl="0" defTabSz="914400" eaLnBrk="0" fontAlgn="base" hangingPunct="0">
              <a:spcBef>
                <a:spcPct val="0"/>
              </a:spcBef>
              <a:spcAft>
                <a:spcPct val="0"/>
              </a:spcAft>
              <a:buFont typeface="Arial" pitchFamily="34" charset="0"/>
              <a:buChar char="•"/>
              <a:tabLst>
                <a:tab pos="457200" algn="l"/>
              </a:tabLst>
            </a:pPr>
            <a:r>
              <a:rPr lang="en-US" sz="1600" b="1" dirty="0" smtClean="0">
                <a:solidFill>
                  <a:schemeClr val="tx1">
                    <a:lumMod val="50000"/>
                    <a:lumOff val="50000"/>
                  </a:schemeClr>
                </a:solidFill>
                <a:ea typeface="Calibri" pitchFamily="34" charset="0"/>
                <a:cs typeface="Times New Roman" pitchFamily="18" charset="0"/>
              </a:rPr>
              <a:t> Links to </a:t>
            </a:r>
            <a:r>
              <a:rPr lang="en-US" sz="1600" b="1" u="sng" dirty="0" smtClean="0">
                <a:solidFill>
                  <a:schemeClr val="tx1">
                    <a:lumMod val="50000"/>
                    <a:lumOff val="50000"/>
                  </a:schemeClr>
                </a:solidFill>
                <a:ea typeface="Calibri" pitchFamily="34" charset="0"/>
                <a:cs typeface="Times New Roman" pitchFamily="18" charset="0"/>
              </a:rPr>
              <a:t>legislatio</a:t>
            </a:r>
            <a:r>
              <a:rPr lang="en-US" sz="1600" b="1" dirty="0" smtClean="0">
                <a:solidFill>
                  <a:schemeClr val="tx1">
                    <a:lumMod val="50000"/>
                    <a:lumOff val="50000"/>
                  </a:schemeClr>
                </a:solidFill>
                <a:ea typeface="Calibri" pitchFamily="34" charset="0"/>
                <a:cs typeface="Times New Roman" pitchFamily="18" charset="0"/>
              </a:rPr>
              <a:t>n and development strategies of the country that contain KNIs,  economic and social development  indicators or performance indicators</a:t>
            </a:r>
          </a:p>
          <a:p>
            <a:pPr lvl="0" defTabSz="914400" eaLnBrk="0" fontAlgn="base" hangingPunct="0">
              <a:spcBef>
                <a:spcPct val="0"/>
              </a:spcBef>
              <a:spcAft>
                <a:spcPct val="0"/>
              </a:spcAft>
              <a:tabLst>
                <a:tab pos="457200" algn="l"/>
              </a:tabLst>
            </a:pPr>
            <a:endParaRPr lang="en-US" sz="300" b="1" dirty="0" smtClean="0">
              <a:solidFill>
                <a:schemeClr val="tx1">
                  <a:lumMod val="50000"/>
                  <a:lumOff val="50000"/>
                </a:schemeClr>
              </a:solidFill>
            </a:endParaRPr>
          </a:p>
          <a:p>
            <a:pPr lvl="0" defTabSz="914400" eaLnBrk="0" fontAlgn="base" hangingPunct="0">
              <a:spcBef>
                <a:spcPct val="0"/>
              </a:spcBef>
              <a:spcAft>
                <a:spcPct val="0"/>
              </a:spcAft>
              <a:tabLst>
                <a:tab pos="457200" algn="l"/>
              </a:tabLst>
            </a:pPr>
            <a:endParaRPr lang="ru-RU" sz="300" b="1" dirty="0" smtClean="0">
              <a:solidFill>
                <a:schemeClr val="tx1">
                  <a:lumMod val="50000"/>
                  <a:lumOff val="50000"/>
                </a:schemeClr>
              </a:solidFill>
            </a:endParaRPr>
          </a:p>
          <a:p>
            <a:pPr lvl="0" defTabSz="914400" eaLnBrk="0" fontAlgn="base" hangingPunct="0">
              <a:spcBef>
                <a:spcPct val="0"/>
              </a:spcBef>
              <a:spcAft>
                <a:spcPct val="0"/>
              </a:spcAft>
              <a:buFontTx/>
              <a:buChar char="•"/>
              <a:tabLst>
                <a:tab pos="457200" algn="l"/>
              </a:tabLst>
            </a:pPr>
            <a:r>
              <a:rPr lang="en-US" sz="1600" b="1" dirty="0" smtClean="0">
                <a:solidFill>
                  <a:schemeClr val="tx1">
                    <a:lumMod val="50000"/>
                    <a:lumOff val="50000"/>
                  </a:schemeClr>
                </a:solidFill>
                <a:ea typeface="Calibri" pitchFamily="34" charset="0"/>
                <a:cs typeface="Times New Roman" pitchFamily="18" charset="0"/>
              </a:rPr>
              <a:t> </a:t>
            </a:r>
            <a:r>
              <a:rPr lang="en-US" sz="1600" b="1" u="sng" dirty="0" smtClean="0">
                <a:solidFill>
                  <a:schemeClr val="tx1">
                    <a:lumMod val="50000"/>
                    <a:lumOff val="50000"/>
                  </a:schemeClr>
                </a:solidFill>
                <a:ea typeface="Calibri" pitchFamily="34" charset="0"/>
                <a:cs typeface="Times New Roman" pitchFamily="18" charset="0"/>
              </a:rPr>
              <a:t>List of key national indicators</a:t>
            </a:r>
            <a:r>
              <a:rPr lang="en-US" sz="1600" b="1" dirty="0" smtClean="0">
                <a:solidFill>
                  <a:schemeClr val="tx1">
                    <a:lumMod val="50000"/>
                    <a:lumOff val="50000"/>
                  </a:schemeClr>
                </a:solidFill>
                <a:ea typeface="Calibri" pitchFamily="34" charset="0"/>
                <a:cs typeface="Times New Roman" pitchFamily="18" charset="0"/>
              </a:rPr>
              <a:t>, macroeconomic indicators</a:t>
            </a:r>
          </a:p>
          <a:p>
            <a:pPr lvl="0" defTabSz="914400" eaLnBrk="0" fontAlgn="base" hangingPunct="0">
              <a:spcBef>
                <a:spcPct val="0"/>
              </a:spcBef>
              <a:spcAft>
                <a:spcPct val="0"/>
              </a:spcAft>
              <a:buFontTx/>
              <a:buChar char="•"/>
              <a:tabLst>
                <a:tab pos="457200" algn="l"/>
              </a:tabLst>
            </a:pPr>
            <a:endParaRPr lang="ru-RU" sz="700" b="1" dirty="0" smtClean="0">
              <a:solidFill>
                <a:schemeClr val="tx1">
                  <a:lumMod val="50000"/>
                  <a:lumOff val="50000"/>
                </a:schemeClr>
              </a:solidFill>
            </a:endParaRPr>
          </a:p>
          <a:p>
            <a:pPr lvl="0" defTabSz="914400" eaLnBrk="0" fontAlgn="base" hangingPunct="0">
              <a:spcBef>
                <a:spcPct val="0"/>
              </a:spcBef>
              <a:spcAft>
                <a:spcPct val="0"/>
              </a:spcAft>
              <a:buFontTx/>
              <a:buChar char="•"/>
              <a:tabLst>
                <a:tab pos="457200" algn="l"/>
              </a:tabLst>
            </a:pPr>
            <a:r>
              <a:rPr lang="en-US" sz="1600" b="1" dirty="0" smtClean="0">
                <a:solidFill>
                  <a:schemeClr val="tx1">
                    <a:lumMod val="50000"/>
                    <a:lumOff val="50000"/>
                  </a:schemeClr>
                </a:solidFill>
                <a:ea typeface="Calibri" pitchFamily="34" charset="0"/>
                <a:cs typeface="Times New Roman" pitchFamily="18" charset="0"/>
              </a:rPr>
              <a:t>Links to the </a:t>
            </a:r>
            <a:r>
              <a:rPr lang="en-US" sz="1600" b="1" u="sng" dirty="0" smtClean="0">
                <a:solidFill>
                  <a:schemeClr val="tx1">
                    <a:lumMod val="50000"/>
                    <a:lumOff val="50000"/>
                  </a:schemeClr>
                </a:solidFill>
                <a:ea typeface="Calibri" pitchFamily="34" charset="0"/>
                <a:cs typeface="Times New Roman" pitchFamily="18" charset="0"/>
              </a:rPr>
              <a:t>documents used in auditing </a:t>
            </a:r>
            <a:r>
              <a:rPr lang="en-US" sz="1600" b="1" dirty="0" smtClean="0">
                <a:solidFill>
                  <a:schemeClr val="tx1">
                    <a:lumMod val="50000"/>
                    <a:lumOff val="50000"/>
                  </a:schemeClr>
                </a:solidFill>
                <a:ea typeface="Calibri" pitchFamily="34" charset="0"/>
                <a:cs typeface="Times New Roman" pitchFamily="18" charset="0"/>
              </a:rPr>
              <a:t>activities related to KNIs</a:t>
            </a:r>
          </a:p>
          <a:p>
            <a:pPr lvl="0" defTabSz="914400" eaLnBrk="0" fontAlgn="base" hangingPunct="0">
              <a:spcBef>
                <a:spcPct val="0"/>
              </a:spcBef>
              <a:spcAft>
                <a:spcPct val="0"/>
              </a:spcAft>
              <a:tabLst>
                <a:tab pos="457200" algn="l"/>
              </a:tabLst>
            </a:pPr>
            <a:endParaRPr lang="ru-RU" sz="1600" b="1" dirty="0" smtClean="0">
              <a:solidFill>
                <a:schemeClr val="tx1">
                  <a:lumMod val="50000"/>
                  <a:lumOff val="50000"/>
                </a:schemeClr>
              </a:solidFill>
            </a:endParaRPr>
          </a:p>
          <a:p>
            <a:pPr lvl="0" defTabSz="914400" eaLnBrk="0" fontAlgn="base" hangingPunct="0">
              <a:spcBef>
                <a:spcPct val="0"/>
              </a:spcBef>
              <a:spcAft>
                <a:spcPct val="0"/>
              </a:spcAft>
              <a:buFontTx/>
              <a:buChar char="•"/>
              <a:tabLst>
                <a:tab pos="457200" algn="l"/>
              </a:tabLst>
            </a:pPr>
            <a:r>
              <a:rPr lang="en-US" sz="1600" b="1" dirty="0" smtClean="0">
                <a:solidFill>
                  <a:schemeClr val="tx1">
                    <a:lumMod val="50000"/>
                    <a:lumOff val="50000"/>
                  </a:schemeClr>
                </a:solidFill>
                <a:ea typeface="Calibri" pitchFamily="34" charset="0"/>
                <a:cs typeface="Times New Roman" pitchFamily="18" charset="0"/>
              </a:rPr>
              <a:t> Links to the documents with specific mention of </a:t>
            </a:r>
            <a:r>
              <a:rPr lang="en-US" sz="1600" b="1" u="sng" dirty="0" smtClean="0">
                <a:solidFill>
                  <a:schemeClr val="tx1">
                    <a:lumMod val="50000"/>
                    <a:lumOff val="50000"/>
                  </a:schemeClr>
                </a:solidFill>
                <a:ea typeface="Calibri" pitchFamily="34" charset="0"/>
                <a:cs typeface="Times New Roman" pitchFamily="18" charset="0"/>
              </a:rPr>
              <a:t>SAI's  mandate </a:t>
            </a:r>
            <a:r>
              <a:rPr lang="en-US" sz="1600" b="1" dirty="0" smtClean="0">
                <a:solidFill>
                  <a:schemeClr val="tx1">
                    <a:lumMod val="50000"/>
                    <a:lumOff val="50000"/>
                  </a:schemeClr>
                </a:solidFill>
                <a:ea typeface="Calibri" pitchFamily="34" charset="0"/>
                <a:cs typeface="Times New Roman" pitchFamily="18" charset="0"/>
              </a:rPr>
              <a:t>related to KNIs</a:t>
            </a:r>
          </a:p>
          <a:p>
            <a:pPr lvl="0" defTabSz="914400" eaLnBrk="0" fontAlgn="base" hangingPunct="0">
              <a:spcBef>
                <a:spcPct val="0"/>
              </a:spcBef>
              <a:spcAft>
                <a:spcPct val="0"/>
              </a:spcAft>
              <a:tabLst>
                <a:tab pos="457200" algn="l"/>
              </a:tabLst>
            </a:pPr>
            <a:endParaRPr lang="ru-RU" sz="1600" b="1" dirty="0" smtClean="0">
              <a:solidFill>
                <a:schemeClr val="tx1">
                  <a:lumMod val="50000"/>
                  <a:lumOff val="50000"/>
                </a:schemeClr>
              </a:solidFill>
            </a:endParaRPr>
          </a:p>
          <a:p>
            <a:pPr lvl="0" defTabSz="914400" eaLnBrk="0" fontAlgn="base" hangingPunct="0">
              <a:spcBef>
                <a:spcPct val="0"/>
              </a:spcBef>
              <a:spcAft>
                <a:spcPct val="0"/>
              </a:spcAft>
              <a:buFontTx/>
              <a:buChar char="•"/>
              <a:tabLst>
                <a:tab pos="457200" algn="l"/>
              </a:tabLst>
            </a:pPr>
            <a:r>
              <a:rPr lang="en-US" sz="1600" b="1" dirty="0" smtClean="0">
                <a:solidFill>
                  <a:schemeClr val="tx1">
                    <a:lumMod val="50000"/>
                    <a:lumOff val="50000"/>
                  </a:schemeClr>
                </a:solidFill>
                <a:ea typeface="Calibri" pitchFamily="34" charset="0"/>
                <a:cs typeface="Times New Roman" pitchFamily="18" charset="0"/>
              </a:rPr>
              <a:t>Links to </a:t>
            </a:r>
            <a:r>
              <a:rPr lang="en-US" sz="1600" b="1" u="sng" dirty="0" smtClean="0">
                <a:solidFill>
                  <a:schemeClr val="tx1">
                    <a:lumMod val="50000"/>
                    <a:lumOff val="50000"/>
                  </a:schemeClr>
                </a:solidFill>
                <a:ea typeface="Calibri" pitchFamily="34" charset="0"/>
                <a:cs typeface="Times New Roman" pitchFamily="18" charset="0"/>
              </a:rPr>
              <a:t>statistical data </a:t>
            </a:r>
            <a:r>
              <a:rPr lang="en-US" sz="1600" b="1" dirty="0" smtClean="0">
                <a:solidFill>
                  <a:schemeClr val="tx1">
                    <a:lumMod val="50000"/>
                    <a:lumOff val="50000"/>
                  </a:schemeClr>
                </a:solidFill>
                <a:ea typeface="Calibri" pitchFamily="34" charset="0"/>
                <a:cs typeface="Times New Roman" pitchFamily="18" charset="0"/>
              </a:rPr>
              <a:t>by country</a:t>
            </a:r>
          </a:p>
          <a:p>
            <a:pPr lvl="0" defTabSz="914400" eaLnBrk="0" fontAlgn="base" hangingPunct="0">
              <a:spcBef>
                <a:spcPct val="0"/>
              </a:spcBef>
              <a:spcAft>
                <a:spcPct val="0"/>
              </a:spcAft>
              <a:tabLst>
                <a:tab pos="457200" algn="l"/>
              </a:tabLst>
            </a:pPr>
            <a:endParaRPr lang="ru-RU" sz="1200" b="1" dirty="0" smtClean="0">
              <a:solidFill>
                <a:schemeClr val="tx1">
                  <a:lumMod val="50000"/>
                  <a:lumOff val="50000"/>
                </a:schemeClr>
              </a:solidFill>
            </a:endParaRPr>
          </a:p>
          <a:p>
            <a:pPr lvl="0" defTabSz="914400" eaLnBrk="0" fontAlgn="base" hangingPunct="0">
              <a:spcBef>
                <a:spcPct val="0"/>
              </a:spcBef>
              <a:spcAft>
                <a:spcPct val="0"/>
              </a:spcAft>
              <a:buFontTx/>
              <a:buChar char="•"/>
              <a:tabLst>
                <a:tab pos="457200" algn="l"/>
              </a:tabLst>
            </a:pPr>
            <a:r>
              <a:rPr lang="en-US" sz="1600" b="1" dirty="0" smtClean="0">
                <a:solidFill>
                  <a:schemeClr val="tx1">
                    <a:lumMod val="50000"/>
                    <a:lumOff val="50000"/>
                  </a:schemeClr>
                </a:solidFill>
                <a:ea typeface="Calibri" pitchFamily="34" charset="0"/>
                <a:cs typeface="Times New Roman" pitchFamily="18" charset="0"/>
              </a:rPr>
              <a:t> Links to information about a country inclusion in the international </a:t>
            </a:r>
            <a:r>
              <a:rPr lang="en-US" sz="1600" b="1" u="sng" dirty="0" smtClean="0">
                <a:solidFill>
                  <a:schemeClr val="tx1">
                    <a:lumMod val="50000"/>
                    <a:lumOff val="50000"/>
                  </a:schemeClr>
                </a:solidFill>
                <a:ea typeface="Calibri" pitchFamily="34" charset="0"/>
                <a:cs typeface="Times New Roman" pitchFamily="18" charset="0"/>
              </a:rPr>
              <a:t>indexes and ratings</a:t>
            </a:r>
            <a:endParaRPr lang="en-US" sz="1600" b="1" u="sng" dirty="0" smtClean="0">
              <a:solidFill>
                <a:schemeClr val="tx1">
                  <a:lumMod val="50000"/>
                  <a:lumOff val="50000"/>
                </a:schemeClr>
              </a:solidFill>
            </a:endParaRPr>
          </a:p>
          <a:p>
            <a:pPr lvl="0">
              <a:buFont typeface="Arial" pitchFamily="34" charset="0"/>
              <a:buChar char="•"/>
            </a:pPr>
            <a:endParaRPr lang="ru-RU" sz="1600" b="1" dirty="0" smtClean="0">
              <a:solidFill>
                <a:schemeClr val="tx1">
                  <a:lumMod val="50000"/>
                  <a:lumOff val="50000"/>
                </a:schemeClr>
              </a:solidFill>
            </a:endParaRPr>
          </a:p>
        </p:txBody>
      </p:sp>
    </p:spTree>
    <p:extLst>
      <p:ext uri="{BB962C8B-B14F-4D97-AF65-F5344CB8AC3E}">
        <p14:creationId xmlns:p14="http://schemas.microsoft.com/office/powerpoint/2010/main" val="2979690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82515" y="688769"/>
            <a:ext cx="4553007" cy="369332"/>
          </a:xfrm>
          <a:prstGeom prst="rect">
            <a:avLst/>
          </a:prstGeom>
          <a:noFill/>
        </p:spPr>
        <p:txBody>
          <a:bodyPr wrap="square" rtlCol="0">
            <a:spAutoFit/>
          </a:bodyPr>
          <a:lstStyle/>
          <a:p>
            <a:r>
              <a:rPr lang="en-US" b="1" dirty="0" smtClean="0">
                <a:solidFill>
                  <a:schemeClr val="bg1"/>
                </a:solidFill>
              </a:rPr>
              <a:t>FUTURE OF THE KNOWLEDGE BASE</a:t>
            </a:r>
            <a:endParaRPr lang="ru-RU" b="1" dirty="0">
              <a:solidFill>
                <a:schemeClr val="bg1"/>
              </a:solidFill>
            </a:endParaRPr>
          </a:p>
        </p:txBody>
      </p:sp>
      <p:sp>
        <p:nvSpPr>
          <p:cNvPr id="15" name="Прямоугольник 14"/>
          <p:cNvSpPr/>
          <p:nvPr/>
        </p:nvSpPr>
        <p:spPr>
          <a:xfrm>
            <a:off x="71422" y="2538005"/>
            <a:ext cx="3071818" cy="3139321"/>
          </a:xfrm>
          <a:prstGeom prst="rect">
            <a:avLst/>
          </a:prstGeom>
        </p:spPr>
        <p:txBody>
          <a:bodyPr wrap="square">
            <a:spAutoFit/>
          </a:bodyPr>
          <a:lstStyle/>
          <a:p>
            <a:pPr>
              <a:buFont typeface="Arial" pitchFamily="34" charset="0"/>
              <a:buChar char="•"/>
            </a:pPr>
            <a:r>
              <a:rPr lang="fr-FR" b="1" dirty="0" smtClean="0">
                <a:solidFill>
                  <a:srgbClr val="00B0F0"/>
                </a:solidFill>
                <a:latin typeface="Calibri" pitchFamily="34" charset="0"/>
              </a:rPr>
              <a:t>Videoconferences</a:t>
            </a:r>
            <a:endParaRPr lang="ru-RU" b="1" dirty="0" smtClean="0">
              <a:solidFill>
                <a:srgbClr val="00B0F0"/>
              </a:solidFill>
              <a:latin typeface="Calibri" pitchFamily="34" charset="0"/>
            </a:endParaRPr>
          </a:p>
          <a:p>
            <a:endParaRPr lang="ru-RU" dirty="0" smtClean="0">
              <a:solidFill>
                <a:srgbClr val="00B0F0"/>
              </a:solidFill>
              <a:latin typeface="Calibri" pitchFamily="34" charset="0"/>
            </a:endParaRPr>
          </a:p>
          <a:p>
            <a:endParaRPr lang="ru-RU" dirty="0" smtClean="0">
              <a:solidFill>
                <a:srgbClr val="00B0F0"/>
              </a:solidFill>
              <a:latin typeface="Calibri" pitchFamily="34" charset="0"/>
            </a:endParaRPr>
          </a:p>
          <a:p>
            <a:pPr>
              <a:buFont typeface="Arial" pitchFamily="34" charset="0"/>
              <a:buChar char="•"/>
            </a:pPr>
            <a:r>
              <a:rPr lang="en-US" b="1" dirty="0" smtClean="0">
                <a:solidFill>
                  <a:srgbClr val="00B0F0"/>
                </a:solidFill>
                <a:latin typeface="Calibri" pitchFamily="34" charset="0"/>
              </a:rPr>
              <a:t>Discussions</a:t>
            </a:r>
            <a:endParaRPr lang="ru-RU" b="1" dirty="0" smtClean="0">
              <a:solidFill>
                <a:srgbClr val="00B0F0"/>
              </a:solidFill>
              <a:latin typeface="Calibri" pitchFamily="34" charset="0"/>
            </a:endParaRPr>
          </a:p>
          <a:p>
            <a:pPr>
              <a:buFont typeface="Arial" pitchFamily="34" charset="0"/>
              <a:buChar char="•"/>
            </a:pPr>
            <a:endParaRPr lang="ru-RU" dirty="0" smtClean="0">
              <a:solidFill>
                <a:srgbClr val="00B0F0"/>
              </a:solidFill>
              <a:latin typeface="Calibri" pitchFamily="34" charset="0"/>
            </a:endParaRPr>
          </a:p>
          <a:p>
            <a:endParaRPr lang="ru-RU" dirty="0" smtClean="0">
              <a:solidFill>
                <a:srgbClr val="00B0F0"/>
              </a:solidFill>
              <a:latin typeface="Calibri" pitchFamily="34" charset="0"/>
            </a:endParaRPr>
          </a:p>
          <a:p>
            <a:pPr>
              <a:buFont typeface="Arial" pitchFamily="34" charset="0"/>
              <a:buChar char="•"/>
            </a:pPr>
            <a:r>
              <a:rPr lang="en-US" b="1" dirty="0" smtClean="0">
                <a:solidFill>
                  <a:srgbClr val="00B0F0"/>
                </a:solidFill>
                <a:latin typeface="Calibri" pitchFamily="34" charset="0"/>
              </a:rPr>
              <a:t>Surveys</a:t>
            </a:r>
            <a:endParaRPr lang="ru-RU" b="1" dirty="0" smtClean="0">
              <a:solidFill>
                <a:srgbClr val="00B0F0"/>
              </a:solidFill>
              <a:latin typeface="Calibri" pitchFamily="34" charset="0"/>
            </a:endParaRPr>
          </a:p>
          <a:p>
            <a:pPr>
              <a:buFont typeface="Arial" pitchFamily="34" charset="0"/>
              <a:buChar char="•"/>
            </a:pPr>
            <a:endParaRPr lang="ru-RU" dirty="0" smtClean="0">
              <a:solidFill>
                <a:srgbClr val="003399"/>
              </a:solidFill>
              <a:latin typeface="Calibri" pitchFamily="34" charset="0"/>
            </a:endParaRPr>
          </a:p>
          <a:p>
            <a:endParaRPr lang="en-US" dirty="0" smtClean="0">
              <a:solidFill>
                <a:srgbClr val="003399"/>
              </a:solidFill>
              <a:latin typeface="Calibri" pitchFamily="34" charset="0"/>
            </a:endParaRPr>
          </a:p>
          <a:p>
            <a:endParaRPr lang="ru-RU" dirty="0" smtClean="0">
              <a:solidFill>
                <a:srgbClr val="003399"/>
              </a:solidFill>
              <a:latin typeface="Calibri" pitchFamily="34" charset="0"/>
            </a:endParaRPr>
          </a:p>
          <a:p>
            <a:endParaRPr lang="ru-RU" dirty="0" smtClean="0"/>
          </a:p>
        </p:txBody>
      </p:sp>
      <p:sp>
        <p:nvSpPr>
          <p:cNvPr id="18" name="Выноска 2 17"/>
          <p:cNvSpPr/>
          <p:nvPr/>
        </p:nvSpPr>
        <p:spPr>
          <a:xfrm>
            <a:off x="3000364" y="2538004"/>
            <a:ext cx="5786478" cy="535785"/>
          </a:xfrm>
          <a:prstGeom prst="borderCallout2">
            <a:avLst>
              <a:gd name="adj1" fmla="val 45984"/>
              <a:gd name="adj2" fmla="val -1366"/>
              <a:gd name="adj3" fmla="val 46713"/>
              <a:gd name="adj4" fmla="val -1109"/>
              <a:gd name="adj5" fmla="val 45550"/>
              <a:gd name="adj6" fmla="val -1163"/>
            </a:avLst>
          </a:prstGeom>
          <a:solidFill>
            <a:schemeClr val="accent5"/>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smtClean="0">
                <a:solidFill>
                  <a:schemeClr val="bg1"/>
                </a:solidFill>
              </a:rPr>
              <a:t>On-line videoconferences. T</a:t>
            </a:r>
            <a:r>
              <a:rPr lang="en-US" sz="1600" b="1" dirty="0" smtClean="0">
                <a:solidFill>
                  <a:schemeClr val="bg1"/>
                </a:solidFill>
              </a:rPr>
              <a:t>he number of the participants could reach 150 users at a time </a:t>
            </a:r>
            <a:endParaRPr lang="ru-RU" sz="1600" b="1" dirty="0">
              <a:solidFill>
                <a:schemeClr val="bg1"/>
              </a:solidFill>
              <a:latin typeface="Calibri" pitchFamily="34" charset="0"/>
            </a:endParaRPr>
          </a:p>
        </p:txBody>
      </p:sp>
      <p:sp>
        <p:nvSpPr>
          <p:cNvPr id="21" name="Выноска 2 20"/>
          <p:cNvSpPr/>
          <p:nvPr/>
        </p:nvSpPr>
        <p:spPr>
          <a:xfrm>
            <a:off x="3000364" y="3320017"/>
            <a:ext cx="5786478" cy="535785"/>
          </a:xfrm>
          <a:prstGeom prst="borderCallout2">
            <a:avLst>
              <a:gd name="adj1" fmla="val 45984"/>
              <a:gd name="adj2" fmla="val -1366"/>
              <a:gd name="adj3" fmla="val 46713"/>
              <a:gd name="adj4" fmla="val -1109"/>
              <a:gd name="adj5" fmla="val 45550"/>
              <a:gd name="adj6" fmla="val -1163"/>
            </a:avLst>
          </a:prstGeom>
          <a:solidFill>
            <a:schemeClr val="accent5"/>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solidFill>
                  <a:schemeClr val="bg1"/>
                </a:solidFill>
                <a:latin typeface="Calibri" pitchFamily="34" charset="0"/>
              </a:rPr>
              <a:t>Review, amendment and eventual agreement of WG documents by authorized users</a:t>
            </a:r>
            <a:endParaRPr lang="ru-RU" sz="1600" b="1" dirty="0">
              <a:solidFill>
                <a:schemeClr val="bg1"/>
              </a:solidFill>
              <a:latin typeface="Calibri" pitchFamily="34" charset="0"/>
            </a:endParaRPr>
          </a:p>
        </p:txBody>
      </p:sp>
      <p:sp>
        <p:nvSpPr>
          <p:cNvPr id="22" name="Выноска 2 21"/>
          <p:cNvSpPr/>
          <p:nvPr/>
        </p:nvSpPr>
        <p:spPr>
          <a:xfrm>
            <a:off x="3000364" y="4107665"/>
            <a:ext cx="5786478" cy="535785"/>
          </a:xfrm>
          <a:prstGeom prst="borderCallout2">
            <a:avLst>
              <a:gd name="adj1" fmla="val 45984"/>
              <a:gd name="adj2" fmla="val -1366"/>
              <a:gd name="adj3" fmla="val 46713"/>
              <a:gd name="adj4" fmla="val -1109"/>
              <a:gd name="adj5" fmla="val 45550"/>
              <a:gd name="adj6" fmla="val -1163"/>
            </a:avLst>
          </a:prstGeom>
          <a:solidFill>
            <a:schemeClr val="accent5"/>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solidFill>
                  <a:schemeClr val="bg1"/>
                </a:solidFill>
              </a:rPr>
              <a:t>Questionnaires and other documents. Logged-in authorized users place their answers</a:t>
            </a:r>
            <a:endParaRPr lang="ru-RU" sz="1600" b="1" dirty="0">
              <a:solidFill>
                <a:schemeClr val="bg1"/>
              </a:solidFill>
              <a:latin typeface="Calibri" pitchFamily="34" charset="0"/>
            </a:endParaRPr>
          </a:p>
        </p:txBody>
      </p:sp>
      <p:cxnSp>
        <p:nvCxnSpPr>
          <p:cNvPr id="16" name="Прямая со стрелкой 15"/>
          <p:cNvCxnSpPr/>
          <p:nvPr/>
        </p:nvCxnSpPr>
        <p:spPr>
          <a:xfrm>
            <a:off x="1982515" y="2804165"/>
            <a:ext cx="986315" cy="1588"/>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0" name="Прямая со стрелкой 19"/>
          <p:cNvCxnSpPr/>
          <p:nvPr/>
        </p:nvCxnSpPr>
        <p:spPr>
          <a:xfrm>
            <a:off x="1555668" y="3608511"/>
            <a:ext cx="1258784" cy="1588"/>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25" name="Прямая со стрелкой 24"/>
          <p:cNvCxnSpPr/>
          <p:nvPr/>
        </p:nvCxnSpPr>
        <p:spPr>
          <a:xfrm>
            <a:off x="1555668" y="4426320"/>
            <a:ext cx="1258784" cy="1588"/>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690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9413" y="384901"/>
            <a:ext cx="5830783" cy="369332"/>
          </a:xfrm>
          <a:prstGeom prst="rect">
            <a:avLst/>
          </a:prstGeom>
        </p:spPr>
        <p:txBody>
          <a:bodyPr wrap="square">
            <a:spAutoFit/>
          </a:bodyPr>
          <a:lstStyle/>
          <a:p>
            <a:pPr lvl="0" algn="ctr">
              <a:spcBef>
                <a:spcPct val="20000"/>
              </a:spcBef>
              <a:buClr>
                <a:srgbClr val="F9F9F9"/>
              </a:buClr>
              <a:buSzPct val="65000"/>
            </a:pPr>
            <a:r>
              <a:rPr lang="en-US" b="1" dirty="0">
                <a:solidFill>
                  <a:srgbClr val="FFFFFF"/>
                </a:solidFill>
                <a:cs typeface="PT Sans"/>
              </a:rPr>
              <a:t>INTOSAI WORKING GROUP ON KEY NATIONAL INDICATORS</a:t>
            </a:r>
            <a:endParaRPr lang="ru-RU" b="1" dirty="0">
              <a:solidFill>
                <a:srgbClr val="FFFFFF"/>
              </a:solidFill>
              <a:cs typeface="PT San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763680289"/>
              </p:ext>
            </p:extLst>
          </p:nvPr>
        </p:nvGraphicFramePr>
        <p:xfrm>
          <a:off x="118753" y="1336361"/>
          <a:ext cx="8870868" cy="4089275"/>
        </p:xfrm>
        <a:graphic>
          <a:graphicData uri="http://schemas.openxmlformats.org/drawingml/2006/table">
            <a:tbl>
              <a:tblPr firstRow="1" bandRow="1">
                <a:tableStyleId>{7DF18680-E054-41AD-8BC1-D1AEF772440D}</a:tableStyleId>
              </a:tblPr>
              <a:tblGrid>
                <a:gridCol w="7065818"/>
                <a:gridCol w="1805050"/>
              </a:tblGrid>
              <a:tr h="646151">
                <a:tc>
                  <a:txBody>
                    <a:bodyPr/>
                    <a:lstStyle/>
                    <a:p>
                      <a:pPr marL="0" marR="111125" indent="0" algn="just" defTabSz="457200" rtl="0" eaLnBrk="1" fontAlgn="auto" latinLnBrk="0" hangingPunct="1">
                        <a:lnSpc>
                          <a:spcPct val="100000"/>
                        </a:lnSpc>
                        <a:spcBef>
                          <a:spcPts val="0"/>
                        </a:spcBef>
                        <a:spcAft>
                          <a:spcPts val="0"/>
                        </a:spcAft>
                        <a:buClrTx/>
                        <a:buSzTx/>
                        <a:buFont typeface="Arial" pitchFamily="34" charset="0"/>
                        <a:buChar char="•"/>
                        <a:tabLst>
                          <a:tab pos="450215" algn="l"/>
                          <a:tab pos="540385" algn="l"/>
                        </a:tabLst>
                        <a:defRPr/>
                      </a:pPr>
                      <a:r>
                        <a:rPr lang="en-US" sz="1600" b="1" dirty="0" smtClean="0">
                          <a:solidFill>
                            <a:schemeClr val="bg1">
                              <a:lumMod val="50000"/>
                            </a:schemeClr>
                          </a:solidFill>
                          <a:latin typeface="+mn-lt"/>
                          <a:ea typeface="Calibri"/>
                          <a:cs typeface="Times New Roman"/>
                        </a:rPr>
                        <a:t>WG member-states designating contact persons responsible for communication on the KB issues and providing the Secretariat with this information </a:t>
                      </a:r>
                      <a:endParaRPr lang="ru-RU" sz="1600" b="1" dirty="0" smtClean="0">
                        <a:solidFill>
                          <a:schemeClr val="bg1">
                            <a:lumMod val="50000"/>
                          </a:schemeClr>
                        </a:solidFill>
                        <a:latin typeface="+mn-lt"/>
                        <a:ea typeface="Calibri"/>
                        <a:cs typeface="Times New Roman"/>
                      </a:endParaRPr>
                    </a:p>
                    <a:p>
                      <a:pPr marR="111125" algn="just">
                        <a:lnSpc>
                          <a:spcPct val="100000"/>
                        </a:lnSpc>
                        <a:spcAft>
                          <a:spcPts val="0"/>
                        </a:spcAft>
                        <a:buFont typeface="Arial" pitchFamily="34" charset="0"/>
                        <a:buChar char="•"/>
                        <a:tabLst>
                          <a:tab pos="450215" algn="l"/>
                          <a:tab pos="540385" algn="l"/>
                        </a:tabLst>
                      </a:pPr>
                      <a:endParaRPr lang="ru-RU" sz="800" b="1" dirty="0">
                        <a:solidFill>
                          <a:schemeClr val="bg1">
                            <a:lumMod val="50000"/>
                          </a:schemeClr>
                        </a:solidFill>
                        <a:latin typeface="+mn-lt"/>
                        <a:ea typeface="Calibri"/>
                        <a:cs typeface="Times New Roman"/>
                      </a:endParaRPr>
                    </a:p>
                  </a:txBody>
                  <a:tcPr marL="68580" marR="68580" marT="0" marB="0">
                    <a:noFill/>
                  </a:tcPr>
                </a:tc>
                <a:tc>
                  <a:txBody>
                    <a:bodyPr/>
                    <a:lstStyle/>
                    <a:p>
                      <a:pPr marL="0" marR="111125" indent="0" algn="r" defTabSz="457200" rtl="0" eaLnBrk="1" fontAlgn="auto" latinLnBrk="0" hangingPunct="1">
                        <a:lnSpc>
                          <a:spcPct val="150000"/>
                        </a:lnSpc>
                        <a:spcBef>
                          <a:spcPts val="0"/>
                        </a:spcBef>
                        <a:spcAft>
                          <a:spcPts val="1000"/>
                        </a:spcAft>
                        <a:buClrTx/>
                        <a:buSzTx/>
                        <a:buFontTx/>
                        <a:buNone/>
                        <a:tabLst>
                          <a:tab pos="450215" algn="l"/>
                          <a:tab pos="540385" algn="l"/>
                        </a:tabLst>
                        <a:defRPr/>
                      </a:pPr>
                      <a:r>
                        <a:rPr lang="en-US" sz="1600" b="1" kern="1200" dirty="0" smtClean="0">
                          <a:solidFill>
                            <a:schemeClr val="bg1">
                              <a:lumMod val="50000"/>
                            </a:schemeClr>
                          </a:solidFill>
                          <a:latin typeface="+mn-lt"/>
                          <a:ea typeface="Calibri"/>
                          <a:cs typeface="Times New Roman"/>
                        </a:rPr>
                        <a:t>April 7, 2015</a:t>
                      </a:r>
                      <a:endParaRPr lang="ru-RU" sz="1600" b="1" kern="1200" dirty="0" smtClean="0">
                        <a:solidFill>
                          <a:schemeClr val="bg1">
                            <a:lumMod val="50000"/>
                          </a:schemeClr>
                        </a:solidFill>
                        <a:latin typeface="+mn-lt"/>
                        <a:ea typeface="Calibri"/>
                        <a:cs typeface="Times New Roman"/>
                      </a:endParaRPr>
                    </a:p>
                  </a:txBody>
                  <a:tcPr marL="68580" marR="68580" marT="0" marB="0" anchor="ctr">
                    <a:noFill/>
                  </a:tcPr>
                </a:tc>
              </a:tr>
              <a:tr h="653810">
                <a:tc>
                  <a:txBody>
                    <a:bodyPr/>
                    <a:lstStyle/>
                    <a:p>
                      <a:pPr marR="111125" algn="just">
                        <a:lnSpc>
                          <a:spcPct val="100000"/>
                        </a:lnSpc>
                        <a:spcAft>
                          <a:spcPts val="0"/>
                        </a:spcAft>
                        <a:buFont typeface="Arial" pitchFamily="34" charset="0"/>
                        <a:buChar char="•"/>
                        <a:tabLst>
                          <a:tab pos="450215" algn="l"/>
                          <a:tab pos="540385" algn="l"/>
                        </a:tabLst>
                      </a:pPr>
                      <a:r>
                        <a:rPr lang="en-US" sz="1600" b="1" dirty="0" smtClean="0">
                          <a:solidFill>
                            <a:schemeClr val="bg1">
                              <a:lumMod val="50000"/>
                            </a:schemeClr>
                          </a:solidFill>
                          <a:latin typeface="+mn-lt"/>
                          <a:ea typeface="Calibri"/>
                          <a:cs typeface="Times New Roman"/>
                        </a:rPr>
                        <a:t>Publishing the new version of the Knowledge Base on the website of the Accounts Chamber of the Russian Federation</a:t>
                      </a:r>
                    </a:p>
                  </a:txBody>
                  <a:tcPr marL="68580" marR="68580" marT="0" marB="0">
                    <a:noFill/>
                  </a:tcPr>
                </a:tc>
                <a:tc>
                  <a:txBody>
                    <a:bodyPr/>
                    <a:lstStyle/>
                    <a:p>
                      <a:pPr marL="0" marR="111125" indent="0" algn="r" defTabSz="457200" rtl="0" eaLnBrk="1" fontAlgn="auto" latinLnBrk="0" hangingPunct="1">
                        <a:lnSpc>
                          <a:spcPct val="150000"/>
                        </a:lnSpc>
                        <a:spcBef>
                          <a:spcPts val="0"/>
                        </a:spcBef>
                        <a:spcAft>
                          <a:spcPts val="1000"/>
                        </a:spcAft>
                        <a:buClrTx/>
                        <a:buSzTx/>
                        <a:buFontTx/>
                        <a:buNone/>
                        <a:tabLst>
                          <a:tab pos="450215" algn="l"/>
                          <a:tab pos="540385" algn="l"/>
                        </a:tabLst>
                        <a:defRPr/>
                      </a:pPr>
                      <a:r>
                        <a:rPr lang="en-US" sz="1600" b="1" kern="1200" dirty="0" smtClean="0">
                          <a:solidFill>
                            <a:schemeClr val="bg1">
                              <a:lumMod val="50000"/>
                            </a:schemeClr>
                          </a:solidFill>
                          <a:latin typeface="+mn-lt"/>
                          <a:ea typeface="Calibri"/>
                          <a:cs typeface="Times New Roman"/>
                        </a:rPr>
                        <a:t>April 13, 2015</a:t>
                      </a:r>
                      <a:endParaRPr lang="ru-RU" sz="1600" b="1" kern="1200" dirty="0" smtClean="0">
                        <a:solidFill>
                          <a:schemeClr val="bg1">
                            <a:lumMod val="50000"/>
                          </a:schemeClr>
                        </a:solidFill>
                        <a:latin typeface="+mn-lt"/>
                        <a:ea typeface="Calibri"/>
                        <a:cs typeface="Times New Roman"/>
                      </a:endParaRPr>
                    </a:p>
                    <a:p>
                      <a:pPr marR="111125" algn="r">
                        <a:lnSpc>
                          <a:spcPct val="150000"/>
                        </a:lnSpc>
                        <a:spcAft>
                          <a:spcPts val="1000"/>
                        </a:spcAft>
                        <a:tabLst>
                          <a:tab pos="450215" algn="l"/>
                          <a:tab pos="540385" algn="l"/>
                        </a:tabLst>
                      </a:pPr>
                      <a:endParaRPr lang="ru-RU" sz="1600" b="1" kern="1200" dirty="0">
                        <a:solidFill>
                          <a:schemeClr val="bg1">
                            <a:lumMod val="50000"/>
                          </a:schemeClr>
                        </a:solidFill>
                        <a:latin typeface="+mn-lt"/>
                        <a:ea typeface="Calibri"/>
                        <a:cs typeface="Times New Roman"/>
                      </a:endParaRPr>
                    </a:p>
                  </a:txBody>
                  <a:tcPr marL="68580" marR="68580" marT="0" marB="0" anchor="ctr">
                    <a:noFill/>
                  </a:tcPr>
                </a:tc>
              </a:tr>
              <a:tr h="646151">
                <a:tc>
                  <a:txBody>
                    <a:bodyPr/>
                    <a:lstStyle/>
                    <a:p>
                      <a:pPr marR="111125" algn="just">
                        <a:lnSpc>
                          <a:spcPct val="100000"/>
                        </a:lnSpc>
                        <a:spcAft>
                          <a:spcPts val="0"/>
                        </a:spcAft>
                        <a:buFont typeface="Arial" pitchFamily="34" charset="0"/>
                        <a:buChar char="•"/>
                        <a:tabLst>
                          <a:tab pos="450215" algn="l"/>
                          <a:tab pos="540385" algn="l"/>
                        </a:tabLst>
                      </a:pPr>
                      <a:r>
                        <a:rPr lang="en-US" sz="1600" b="1" dirty="0">
                          <a:solidFill>
                            <a:schemeClr val="bg1">
                              <a:lumMod val="50000"/>
                            </a:schemeClr>
                          </a:solidFill>
                          <a:latin typeface="+mn-lt"/>
                          <a:ea typeface="Calibri"/>
                          <a:cs typeface="Times New Roman"/>
                        </a:rPr>
                        <a:t>WG member-states providing suggestions on the new version Knowledge Base</a:t>
                      </a:r>
                      <a:endParaRPr lang="ru-RU" sz="1600" b="1" dirty="0">
                        <a:solidFill>
                          <a:schemeClr val="bg1">
                            <a:lumMod val="50000"/>
                          </a:schemeClr>
                        </a:solidFill>
                        <a:latin typeface="+mn-lt"/>
                        <a:ea typeface="Calibri"/>
                        <a:cs typeface="Times New Roman"/>
                      </a:endParaRPr>
                    </a:p>
                    <a:p>
                      <a:pPr marR="111125" algn="just">
                        <a:lnSpc>
                          <a:spcPct val="100000"/>
                        </a:lnSpc>
                        <a:spcAft>
                          <a:spcPts val="0"/>
                        </a:spcAft>
                        <a:buFont typeface="Arial" pitchFamily="34" charset="0"/>
                        <a:buNone/>
                        <a:tabLst>
                          <a:tab pos="450215" algn="l"/>
                          <a:tab pos="540385" algn="l"/>
                        </a:tabLst>
                      </a:pPr>
                      <a:r>
                        <a:rPr lang="en-US" sz="1600" b="1" dirty="0">
                          <a:solidFill>
                            <a:schemeClr val="bg1">
                              <a:lumMod val="50000"/>
                            </a:schemeClr>
                          </a:solidFill>
                          <a:latin typeface="+mn-lt"/>
                          <a:ea typeface="Calibri"/>
                          <a:cs typeface="Times New Roman"/>
                        </a:rPr>
                        <a:t>Collecting and reviewing the feedback received</a:t>
                      </a:r>
                      <a:endParaRPr lang="ru-RU" sz="1600" b="1" dirty="0">
                        <a:solidFill>
                          <a:schemeClr val="bg1">
                            <a:lumMod val="50000"/>
                          </a:schemeClr>
                        </a:solidFill>
                        <a:latin typeface="+mn-lt"/>
                        <a:ea typeface="Calibri"/>
                        <a:cs typeface="Times New Roman"/>
                      </a:endParaRPr>
                    </a:p>
                  </a:txBody>
                  <a:tcPr marL="68580" marR="68580" marT="0" marB="0">
                    <a:noFill/>
                  </a:tcPr>
                </a:tc>
                <a:tc>
                  <a:txBody>
                    <a:bodyPr/>
                    <a:lstStyle/>
                    <a:p>
                      <a:pPr marR="111125" algn="r">
                        <a:lnSpc>
                          <a:spcPct val="150000"/>
                        </a:lnSpc>
                        <a:spcAft>
                          <a:spcPts val="1000"/>
                        </a:spcAft>
                        <a:tabLst>
                          <a:tab pos="450215" algn="l"/>
                          <a:tab pos="540385" algn="l"/>
                        </a:tabLst>
                      </a:pPr>
                      <a:r>
                        <a:rPr lang="en-US" sz="1600" b="1" kern="1200" dirty="0">
                          <a:solidFill>
                            <a:schemeClr val="bg1">
                              <a:lumMod val="50000"/>
                            </a:schemeClr>
                          </a:solidFill>
                          <a:latin typeface="+mn-lt"/>
                          <a:ea typeface="Calibri"/>
                          <a:cs typeface="Times New Roman"/>
                        </a:rPr>
                        <a:t>April, 2015</a:t>
                      </a:r>
                      <a:endParaRPr lang="ru-RU" sz="1600" b="1" kern="1200" dirty="0">
                        <a:solidFill>
                          <a:schemeClr val="bg1">
                            <a:lumMod val="50000"/>
                          </a:schemeClr>
                        </a:solidFill>
                        <a:latin typeface="+mn-lt"/>
                        <a:ea typeface="Calibri"/>
                        <a:cs typeface="Times New Roman"/>
                      </a:endParaRPr>
                    </a:p>
                  </a:txBody>
                  <a:tcPr marL="68580" marR="68580" marT="0" marB="0" anchor="ctr">
                    <a:noFill/>
                  </a:tcPr>
                </a:tc>
              </a:tr>
              <a:tr h="646151">
                <a:tc>
                  <a:txBody>
                    <a:bodyPr/>
                    <a:lstStyle/>
                    <a:p>
                      <a:pPr marR="111125" algn="just">
                        <a:lnSpc>
                          <a:spcPct val="100000"/>
                        </a:lnSpc>
                        <a:spcAft>
                          <a:spcPts val="0"/>
                        </a:spcAft>
                        <a:buFont typeface="Arial" pitchFamily="34" charset="0"/>
                        <a:buChar char="•"/>
                        <a:tabLst>
                          <a:tab pos="450215" algn="l"/>
                          <a:tab pos="540385" algn="l"/>
                        </a:tabLst>
                      </a:pPr>
                      <a:r>
                        <a:rPr lang="en-US" sz="1600" b="1" dirty="0">
                          <a:solidFill>
                            <a:schemeClr val="bg1">
                              <a:lumMod val="50000"/>
                            </a:schemeClr>
                          </a:solidFill>
                          <a:latin typeface="+mn-lt"/>
                          <a:ea typeface="Calibri"/>
                          <a:cs typeface="Times New Roman"/>
                        </a:rPr>
                        <a:t>WG member-states designated persons providing initial information (files, links, documents) to be included in the new version of the Knowledge Base </a:t>
                      </a:r>
                      <a:endParaRPr lang="ru-RU" sz="1600" b="1" dirty="0">
                        <a:solidFill>
                          <a:schemeClr val="bg1">
                            <a:lumMod val="50000"/>
                          </a:schemeClr>
                        </a:solidFill>
                        <a:latin typeface="+mn-lt"/>
                        <a:ea typeface="Calibri"/>
                        <a:cs typeface="Times New Roman"/>
                      </a:endParaRPr>
                    </a:p>
                  </a:txBody>
                  <a:tcPr marL="68580" marR="68580" marT="0" marB="0">
                    <a:noFill/>
                  </a:tcPr>
                </a:tc>
                <a:tc>
                  <a:txBody>
                    <a:bodyPr/>
                    <a:lstStyle/>
                    <a:p>
                      <a:pPr marR="111125" algn="r">
                        <a:lnSpc>
                          <a:spcPct val="150000"/>
                        </a:lnSpc>
                        <a:spcAft>
                          <a:spcPts val="1000"/>
                        </a:spcAft>
                        <a:tabLst>
                          <a:tab pos="450215" algn="l"/>
                          <a:tab pos="540385" algn="l"/>
                        </a:tabLst>
                      </a:pPr>
                      <a:r>
                        <a:rPr lang="en-US" sz="1600" b="1" kern="1200" dirty="0">
                          <a:solidFill>
                            <a:schemeClr val="bg1">
                              <a:lumMod val="50000"/>
                            </a:schemeClr>
                          </a:solidFill>
                          <a:latin typeface="+mn-lt"/>
                          <a:ea typeface="Calibri"/>
                          <a:cs typeface="Times New Roman"/>
                        </a:rPr>
                        <a:t>May -June, 2015</a:t>
                      </a:r>
                      <a:endParaRPr lang="ru-RU" sz="1600" b="1" kern="1200" dirty="0">
                        <a:solidFill>
                          <a:schemeClr val="bg1">
                            <a:lumMod val="50000"/>
                          </a:schemeClr>
                        </a:solidFill>
                        <a:latin typeface="+mn-lt"/>
                        <a:ea typeface="Calibri"/>
                        <a:cs typeface="Times New Roman"/>
                      </a:endParaRPr>
                    </a:p>
                  </a:txBody>
                  <a:tcPr marL="68580" marR="68580" marT="0" marB="0" anchor="ctr">
                    <a:noFill/>
                  </a:tcPr>
                </a:tc>
              </a:tr>
              <a:tr h="646151">
                <a:tc>
                  <a:txBody>
                    <a:bodyPr/>
                    <a:lstStyle/>
                    <a:p>
                      <a:pPr marR="111125" algn="just">
                        <a:lnSpc>
                          <a:spcPct val="100000"/>
                        </a:lnSpc>
                        <a:spcAft>
                          <a:spcPts val="0"/>
                        </a:spcAft>
                        <a:buFont typeface="Arial" pitchFamily="34" charset="0"/>
                        <a:buChar char="•"/>
                        <a:tabLst>
                          <a:tab pos="450215" algn="l"/>
                          <a:tab pos="540385" algn="l"/>
                        </a:tabLst>
                      </a:pPr>
                      <a:r>
                        <a:rPr lang="en-US" sz="1600" b="1" dirty="0">
                          <a:solidFill>
                            <a:schemeClr val="bg1">
                              <a:lumMod val="50000"/>
                            </a:schemeClr>
                          </a:solidFill>
                          <a:latin typeface="+mn-lt"/>
                          <a:ea typeface="Calibri"/>
                          <a:cs typeface="Times New Roman"/>
                        </a:rPr>
                        <a:t>Placing the initial information in the new version of Knowledge Base and having it verified by WG member-states designated persons</a:t>
                      </a:r>
                      <a:endParaRPr lang="ru-RU" sz="1600" b="1" dirty="0">
                        <a:solidFill>
                          <a:schemeClr val="bg1">
                            <a:lumMod val="50000"/>
                          </a:schemeClr>
                        </a:solidFill>
                        <a:latin typeface="+mn-lt"/>
                        <a:ea typeface="Calibri"/>
                        <a:cs typeface="Times New Roman"/>
                      </a:endParaRPr>
                    </a:p>
                  </a:txBody>
                  <a:tcPr marL="68580" marR="68580" marT="0" marB="0">
                    <a:noFill/>
                  </a:tcPr>
                </a:tc>
                <a:tc>
                  <a:txBody>
                    <a:bodyPr/>
                    <a:lstStyle/>
                    <a:p>
                      <a:pPr marR="111125" algn="l">
                        <a:lnSpc>
                          <a:spcPct val="150000"/>
                        </a:lnSpc>
                        <a:spcAft>
                          <a:spcPts val="1000"/>
                        </a:spcAft>
                        <a:tabLst>
                          <a:tab pos="450215" algn="l"/>
                          <a:tab pos="540385" algn="l"/>
                        </a:tabLst>
                      </a:pPr>
                      <a:r>
                        <a:rPr lang="en-US" sz="1600" b="1" kern="1200" dirty="0">
                          <a:solidFill>
                            <a:schemeClr val="bg1">
                              <a:lumMod val="50000"/>
                            </a:schemeClr>
                          </a:solidFill>
                          <a:latin typeface="+mn-lt"/>
                          <a:ea typeface="Calibri"/>
                          <a:cs typeface="Times New Roman"/>
                        </a:rPr>
                        <a:t>July-August, 2015</a:t>
                      </a:r>
                      <a:endParaRPr lang="ru-RU" sz="1600" b="1" kern="1200" dirty="0">
                        <a:solidFill>
                          <a:schemeClr val="bg1">
                            <a:lumMod val="50000"/>
                          </a:schemeClr>
                        </a:solidFill>
                        <a:latin typeface="+mn-lt"/>
                        <a:ea typeface="Calibri"/>
                        <a:cs typeface="Times New Roman"/>
                      </a:endParaRPr>
                    </a:p>
                  </a:txBody>
                  <a:tcPr marL="68580" marR="68580" marT="0" marB="0" anchor="ctr">
                    <a:noFill/>
                  </a:tcPr>
                </a:tc>
              </a:tr>
              <a:tr h="646151">
                <a:tc>
                  <a:txBody>
                    <a:bodyPr/>
                    <a:lstStyle/>
                    <a:p>
                      <a:pPr marR="111125" algn="just">
                        <a:lnSpc>
                          <a:spcPct val="100000"/>
                        </a:lnSpc>
                        <a:spcAft>
                          <a:spcPts val="0"/>
                        </a:spcAft>
                        <a:buFont typeface="Arial" pitchFamily="34" charset="0"/>
                        <a:buChar char="•"/>
                        <a:tabLst>
                          <a:tab pos="450215" algn="l"/>
                          <a:tab pos="540385" algn="l"/>
                        </a:tabLst>
                      </a:pPr>
                      <a:r>
                        <a:rPr lang="en-US" sz="1600" b="1" dirty="0">
                          <a:solidFill>
                            <a:schemeClr val="bg1">
                              <a:lumMod val="50000"/>
                            </a:schemeClr>
                          </a:solidFill>
                          <a:latin typeface="+mn-lt"/>
                          <a:ea typeface="Calibri"/>
                          <a:cs typeface="Times New Roman"/>
                        </a:rPr>
                        <a:t>WG member-states designated persons providing further information related to the new version of the Knowledge Base</a:t>
                      </a:r>
                      <a:endParaRPr lang="ru-RU" sz="1600" b="1" dirty="0">
                        <a:solidFill>
                          <a:schemeClr val="bg1">
                            <a:lumMod val="50000"/>
                          </a:schemeClr>
                        </a:solidFill>
                        <a:latin typeface="+mn-lt"/>
                        <a:ea typeface="Calibri"/>
                        <a:cs typeface="Times New Roman"/>
                      </a:endParaRPr>
                    </a:p>
                  </a:txBody>
                  <a:tcPr marL="68580" marR="68580" marT="0" marB="0">
                    <a:noFill/>
                  </a:tcPr>
                </a:tc>
                <a:tc>
                  <a:txBody>
                    <a:bodyPr/>
                    <a:lstStyle/>
                    <a:p>
                      <a:pPr algn="r">
                        <a:lnSpc>
                          <a:spcPct val="150000"/>
                        </a:lnSpc>
                        <a:spcAft>
                          <a:spcPts val="1000"/>
                        </a:spcAft>
                      </a:pPr>
                      <a:r>
                        <a:rPr lang="en-US" sz="1600" b="1" kern="1200" dirty="0">
                          <a:solidFill>
                            <a:schemeClr val="bg1">
                              <a:lumMod val="50000"/>
                            </a:schemeClr>
                          </a:solidFill>
                          <a:latin typeface="+mn-lt"/>
                          <a:ea typeface="Calibri"/>
                          <a:cs typeface="Times New Roman"/>
                        </a:rPr>
                        <a:t>Entire period</a:t>
                      </a:r>
                      <a:endParaRPr lang="ru-RU" sz="1600" b="1" kern="1200" dirty="0">
                        <a:solidFill>
                          <a:schemeClr val="bg1">
                            <a:lumMod val="50000"/>
                          </a:schemeClr>
                        </a:solidFill>
                        <a:latin typeface="+mn-lt"/>
                        <a:ea typeface="Calibri"/>
                        <a:cs typeface="Times New Roman"/>
                      </a:endParaRPr>
                    </a:p>
                  </a:txBody>
                  <a:tcPr marL="68580" marR="68580" marT="0" marB="0" anchor="ctr">
                    <a:noFill/>
                  </a:tcPr>
                </a:tc>
              </a:tr>
            </a:tbl>
          </a:graphicData>
        </a:graphic>
      </p:graphicFrame>
    </p:spTree>
    <p:extLst>
      <p:ext uri="{BB962C8B-B14F-4D97-AF65-F5344CB8AC3E}">
        <p14:creationId xmlns:p14="http://schemas.microsoft.com/office/powerpoint/2010/main" val="4066537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408441"/>
            <a:ext cx="6273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05184" y="781955"/>
            <a:ext cx="4133632" cy="369332"/>
          </a:xfrm>
          <a:prstGeom prst="rect">
            <a:avLst/>
          </a:prstGeom>
        </p:spPr>
        <p:txBody>
          <a:bodyPr wrap="none">
            <a:spAutoFit/>
          </a:bodyPr>
          <a:lstStyle/>
          <a:p>
            <a:r>
              <a:rPr lang="en-US" b="1" dirty="0">
                <a:solidFill>
                  <a:srgbClr val="FFFFFF"/>
                </a:solidFill>
                <a:latin typeface="+mj-lt"/>
                <a:cs typeface="PT Sans"/>
              </a:rPr>
              <a:t>THE WORKING GROUP ACTIVITY REPORT </a:t>
            </a:r>
            <a:endParaRPr lang="ru-RU" b="1" dirty="0">
              <a:solidFill>
                <a:srgbClr val="FFFFFF"/>
              </a:solidFill>
              <a:latin typeface="+mj-lt"/>
              <a:cs typeface="PT Sans"/>
            </a:endParaRPr>
          </a:p>
        </p:txBody>
      </p:sp>
      <p:pic>
        <p:nvPicPr>
          <p:cNvPr id="4097" name="Picture 1"/>
          <p:cNvPicPr>
            <a:picLocks noChangeAspect="1" noChangeArrowheads="1"/>
          </p:cNvPicPr>
          <p:nvPr/>
        </p:nvPicPr>
        <p:blipFill>
          <a:blip r:embed="rId4"/>
          <a:srcRect b="2809"/>
          <a:stretch>
            <a:fillRect/>
          </a:stretch>
        </p:blipFill>
        <p:spPr bwMode="auto">
          <a:xfrm>
            <a:off x="1" y="0"/>
            <a:ext cx="9310254" cy="5890161"/>
          </a:xfrm>
          <a:prstGeom prst="rect">
            <a:avLst/>
          </a:prstGeom>
          <a:noFill/>
          <a:ln w="9525">
            <a:noFill/>
            <a:miter lim="800000"/>
            <a:headEnd/>
            <a:tailEnd/>
          </a:ln>
          <a:effectLst/>
        </p:spPr>
      </p:pic>
    </p:spTree>
    <p:extLst>
      <p:ext uri="{BB962C8B-B14F-4D97-AF65-F5344CB8AC3E}">
        <p14:creationId xmlns:p14="http://schemas.microsoft.com/office/powerpoint/2010/main" val="4066537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Специальное оформл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Специальное оформл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Специальное оформл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1209</TotalTime>
  <Words>590</Words>
  <Application>Microsoft Office PowerPoint</Application>
  <PresentationFormat>Экран (16:10)</PresentationFormat>
  <Paragraphs>102</Paragraphs>
  <Slides>10</Slides>
  <Notes>2</Notes>
  <HiddenSlides>0</HiddenSlides>
  <MMClips>0</MMClips>
  <ScaleCrop>false</ScaleCrop>
  <HeadingPairs>
    <vt:vector size="4" baseType="variant">
      <vt:variant>
        <vt:lpstr>Тема</vt:lpstr>
      </vt:variant>
      <vt:variant>
        <vt:i4>4</vt:i4>
      </vt:variant>
      <vt:variant>
        <vt:lpstr>Заголовки слайдов</vt:lpstr>
      </vt:variant>
      <vt:variant>
        <vt:i4>10</vt:i4>
      </vt:variant>
    </vt:vector>
  </HeadingPairs>
  <TitlesOfParts>
    <vt:vector size="14" baseType="lpstr">
      <vt:lpstr>Тема Office</vt:lpstr>
      <vt:lpstr>2_Специальное оформление</vt:lpstr>
      <vt:lpstr>Специальное оформление</vt:lpstr>
      <vt:lpstr>1_Специальное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Mac Editor</dc:creator>
  <cp:lastModifiedBy>Титова  А.А.</cp:lastModifiedBy>
  <cp:revision>94</cp:revision>
  <dcterms:created xsi:type="dcterms:W3CDTF">2014-09-22T05:50:31Z</dcterms:created>
  <dcterms:modified xsi:type="dcterms:W3CDTF">2015-03-23T08:32:56Z</dcterms:modified>
</cp:coreProperties>
</file>