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7" r:id="rId1"/>
  </p:sldMasterIdLst>
  <p:notesMasterIdLst>
    <p:notesMasterId r:id="rId24"/>
  </p:notesMasterIdLst>
  <p:handoutMasterIdLst>
    <p:handoutMasterId r:id="rId25"/>
  </p:handoutMasterIdLst>
  <p:sldIdLst>
    <p:sldId id="333" r:id="rId2"/>
    <p:sldId id="642" r:id="rId3"/>
    <p:sldId id="797" r:id="rId4"/>
    <p:sldId id="807" r:id="rId5"/>
    <p:sldId id="798" r:id="rId6"/>
    <p:sldId id="809" r:id="rId7"/>
    <p:sldId id="815" r:id="rId8"/>
    <p:sldId id="811" r:id="rId9"/>
    <p:sldId id="835" r:id="rId10"/>
    <p:sldId id="823" r:id="rId11"/>
    <p:sldId id="861" r:id="rId12"/>
    <p:sldId id="834" r:id="rId13"/>
    <p:sldId id="853" r:id="rId14"/>
    <p:sldId id="850" r:id="rId15"/>
    <p:sldId id="858" r:id="rId16"/>
    <p:sldId id="851" r:id="rId17"/>
    <p:sldId id="839" r:id="rId18"/>
    <p:sldId id="865" r:id="rId19"/>
    <p:sldId id="868" r:id="rId20"/>
    <p:sldId id="867" r:id="rId21"/>
    <p:sldId id="751" r:id="rId22"/>
    <p:sldId id="788" r:id="rId23"/>
  </p:sldIdLst>
  <p:sldSz cx="9144000" cy="6858000" type="screen4x3"/>
  <p:notesSz cx="6797675" cy="9926638"/>
  <p:defaultTextStyle>
    <a:defPPr>
      <a:defRPr lang="sk-SK"/>
    </a:defPPr>
    <a:lvl1pPr algn="l" rtl="0" fontAlgn="base">
      <a:spcBef>
        <a:spcPct val="0"/>
      </a:spcBef>
      <a:spcAft>
        <a:spcPct val="0"/>
      </a:spcAft>
      <a:defRPr sz="2000" b="1" kern="1200">
        <a:solidFill>
          <a:schemeClr val="bg1"/>
        </a:solidFill>
        <a:latin typeface="Arial" charset="0"/>
        <a:ea typeface="ＭＳ Ｐゴシック"/>
        <a:cs typeface="ＭＳ Ｐゴシック"/>
      </a:defRPr>
    </a:lvl1pPr>
    <a:lvl2pPr marL="457200" algn="l" rtl="0" fontAlgn="base">
      <a:spcBef>
        <a:spcPct val="0"/>
      </a:spcBef>
      <a:spcAft>
        <a:spcPct val="0"/>
      </a:spcAft>
      <a:defRPr sz="2000" b="1" kern="1200">
        <a:solidFill>
          <a:schemeClr val="bg1"/>
        </a:solidFill>
        <a:latin typeface="Arial" charset="0"/>
        <a:ea typeface="ＭＳ Ｐゴシック"/>
        <a:cs typeface="ＭＳ Ｐゴシック"/>
      </a:defRPr>
    </a:lvl2pPr>
    <a:lvl3pPr marL="914400" algn="l" rtl="0" fontAlgn="base">
      <a:spcBef>
        <a:spcPct val="0"/>
      </a:spcBef>
      <a:spcAft>
        <a:spcPct val="0"/>
      </a:spcAft>
      <a:defRPr sz="2000" b="1" kern="1200">
        <a:solidFill>
          <a:schemeClr val="bg1"/>
        </a:solidFill>
        <a:latin typeface="Arial" charset="0"/>
        <a:ea typeface="ＭＳ Ｐゴシック"/>
        <a:cs typeface="ＭＳ Ｐゴシック"/>
      </a:defRPr>
    </a:lvl3pPr>
    <a:lvl4pPr marL="1371600" algn="l" rtl="0" fontAlgn="base">
      <a:spcBef>
        <a:spcPct val="0"/>
      </a:spcBef>
      <a:spcAft>
        <a:spcPct val="0"/>
      </a:spcAft>
      <a:defRPr sz="2000" b="1" kern="1200">
        <a:solidFill>
          <a:schemeClr val="bg1"/>
        </a:solidFill>
        <a:latin typeface="Arial" charset="0"/>
        <a:ea typeface="ＭＳ Ｐゴシック"/>
        <a:cs typeface="ＭＳ Ｐゴシック"/>
      </a:defRPr>
    </a:lvl4pPr>
    <a:lvl5pPr marL="1828800" algn="l" rtl="0" fontAlgn="base">
      <a:spcBef>
        <a:spcPct val="0"/>
      </a:spcBef>
      <a:spcAft>
        <a:spcPct val="0"/>
      </a:spcAft>
      <a:defRPr sz="2000" b="1" kern="1200">
        <a:solidFill>
          <a:schemeClr val="bg1"/>
        </a:solidFill>
        <a:latin typeface="Arial" charset="0"/>
        <a:ea typeface="ＭＳ Ｐゴシック"/>
        <a:cs typeface="ＭＳ Ｐゴシック"/>
      </a:defRPr>
    </a:lvl5pPr>
    <a:lvl6pPr marL="2286000" algn="l" defTabSz="914400" rtl="0" eaLnBrk="1" latinLnBrk="0" hangingPunct="1">
      <a:defRPr sz="2000" b="1" kern="1200">
        <a:solidFill>
          <a:schemeClr val="bg1"/>
        </a:solidFill>
        <a:latin typeface="Arial" charset="0"/>
        <a:ea typeface="ＭＳ Ｐゴシック"/>
        <a:cs typeface="ＭＳ Ｐゴシック"/>
      </a:defRPr>
    </a:lvl6pPr>
    <a:lvl7pPr marL="2743200" algn="l" defTabSz="914400" rtl="0" eaLnBrk="1" latinLnBrk="0" hangingPunct="1">
      <a:defRPr sz="2000" b="1" kern="1200">
        <a:solidFill>
          <a:schemeClr val="bg1"/>
        </a:solidFill>
        <a:latin typeface="Arial" charset="0"/>
        <a:ea typeface="ＭＳ Ｐゴシック"/>
        <a:cs typeface="ＭＳ Ｐゴシック"/>
      </a:defRPr>
    </a:lvl7pPr>
    <a:lvl8pPr marL="3200400" algn="l" defTabSz="914400" rtl="0" eaLnBrk="1" latinLnBrk="0" hangingPunct="1">
      <a:defRPr sz="2000" b="1" kern="1200">
        <a:solidFill>
          <a:schemeClr val="bg1"/>
        </a:solidFill>
        <a:latin typeface="Arial" charset="0"/>
        <a:ea typeface="ＭＳ Ｐゴシック"/>
        <a:cs typeface="ＭＳ Ｐゴシック"/>
      </a:defRPr>
    </a:lvl8pPr>
    <a:lvl9pPr marL="3657600" algn="l" defTabSz="914400" rtl="0" eaLnBrk="1" latinLnBrk="0" hangingPunct="1">
      <a:defRPr sz="2000" b="1" kern="1200">
        <a:solidFill>
          <a:schemeClr val="bg1"/>
        </a:solidFill>
        <a:latin typeface="Arial" charset="0"/>
        <a:ea typeface="ＭＳ Ｐゴシック"/>
        <a:cs typeface="ＭＳ Ｐゴシック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FF"/>
    <a:srgbClr val="000066"/>
    <a:srgbClr val="FFAFAF"/>
    <a:srgbClr val="0033CC"/>
    <a:srgbClr val="FF5D5D"/>
    <a:srgbClr val="CC3366"/>
    <a:srgbClr val="DAEDEF"/>
    <a:srgbClr val="15FF95"/>
    <a:srgbClr val="C7FF8F"/>
    <a:srgbClr val="F4BF9E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126" autoAdjust="0"/>
    <p:restoredTop sz="94718" autoAdjust="0"/>
  </p:normalViewPr>
  <p:slideViewPr>
    <p:cSldViewPr>
      <p:cViewPr>
        <p:scale>
          <a:sx n="75" d="100"/>
          <a:sy n="75" d="100"/>
        </p:scale>
        <p:origin x="-1140" y="-24"/>
      </p:cViewPr>
      <p:guideLst>
        <p:guide orient="horz" pos="2376"/>
        <p:guide pos="571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sk-SK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F6CB4BA-3B1B-4D43-9B4D-C722DB3C0FF7}" type="datetime1">
              <a:rPr lang="sk-SK"/>
              <a:pPr/>
              <a:t>13. 2. 2014</a:t>
            </a:fld>
            <a:endParaRPr lang="sk-SK"/>
          </a:p>
        </p:txBody>
      </p:sp>
      <p:sp>
        <p:nvSpPr>
          <p:cNvPr id="655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sk-SK"/>
          </a:p>
        </p:txBody>
      </p:sp>
      <p:sp>
        <p:nvSpPr>
          <p:cNvPr id="655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44DAFEC-FAAA-49E2-842C-81216951E329}" type="slidenum">
              <a:rPr lang="sk-SK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  <a:latin typeface="Times New Roman" pitchFamily="-110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4608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2EE0C9C5-DEB4-413D-A001-AF69433D1C9F}" type="datetime1">
              <a:rPr lang="sk-SK"/>
              <a:pPr>
                <a:defRPr/>
              </a:pPr>
              <a:t>13. 2. 2014</a:t>
            </a:fld>
            <a:endParaRPr lang="sk-SK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5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 noProof="0" smtClean="0"/>
              <a:t>Kliknite sem a upravte štýly predlohy textu.</a:t>
            </a:r>
          </a:p>
          <a:p>
            <a:pPr lvl="1"/>
            <a:r>
              <a:rPr lang="sk-SK" noProof="0" smtClean="0"/>
              <a:t>Druhá úroveň</a:t>
            </a:r>
          </a:p>
          <a:p>
            <a:pPr lvl="2"/>
            <a:r>
              <a:rPr lang="sk-SK" noProof="0" smtClean="0"/>
              <a:t>Tretia úroveň</a:t>
            </a:r>
          </a:p>
          <a:p>
            <a:pPr lvl="3"/>
            <a:r>
              <a:rPr lang="sk-SK" noProof="0" smtClean="0"/>
              <a:t>Štvrtá úroveň</a:t>
            </a:r>
          </a:p>
          <a:p>
            <a:pPr lvl="4"/>
            <a:r>
              <a:rPr lang="sk-SK" noProof="0" smtClean="0"/>
              <a:t>Piata úroveň</a:t>
            </a:r>
          </a:p>
        </p:txBody>
      </p:sp>
      <p:sp>
        <p:nvSpPr>
          <p:cNvPr id="4608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  <a:latin typeface="Times New Roman" pitchFamily="-110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4608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9D5EE163-822D-4085-9784-E54637B12F0E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-110" charset="0"/>
        <a:ea typeface="ＭＳ Ｐゴシック" pitchFamily="-110" charset="-128"/>
        <a:cs typeface="ＭＳ Ｐゴシック" pitchFamily="-110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-110" charset="0"/>
        <a:ea typeface="ＭＳ Ｐゴシック" pitchFamily="-110" charset="-128"/>
        <a:cs typeface="ＭＳ Ｐゴシック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-110" charset="0"/>
        <a:ea typeface="ＭＳ Ｐゴシック" pitchFamily="-110" charset="-128"/>
        <a:cs typeface="ＭＳ Ｐゴシック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-110" charset="0"/>
        <a:ea typeface="ＭＳ Ｐゴシック" pitchFamily="-110" charset="-128"/>
        <a:cs typeface="ＭＳ Ｐゴシック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-110" charset="0"/>
        <a:ea typeface="ＭＳ Ｐゴシック" pitchFamily="-110" charset="-128"/>
        <a:cs typeface="ＭＳ Ｐゴシック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Calibri" pitchFamily="34" charset="0"/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sk-SK" smtClean="0">
              <a:latin typeface="Calibri" pitchFamily="34" charset="0"/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sk-SK" smtClean="0">
              <a:latin typeface="Calibri" pitchFamily="34" charset="0"/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sk-SK" smtClean="0">
              <a:latin typeface="Calibri" pitchFamily="34" charset="0"/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sk-SK" smtClean="0">
              <a:latin typeface="Calibri" pitchFamily="34" charset="0"/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sk-SK" smtClean="0">
              <a:latin typeface="Calibri" pitchFamily="34" charset="0"/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sk-SK" smtClean="0">
              <a:latin typeface="Calibri" pitchFamily="34" charset="0"/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sk-SK" smtClean="0">
              <a:latin typeface="Calibri" pitchFamily="34" charset="0"/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sk-SK" smtClean="0">
              <a:latin typeface="Calibri" pitchFamily="34" charset="0"/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sk-SK" smtClean="0">
              <a:latin typeface="Calibri" pitchFamily="34" charset="0"/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sk-SK" smtClean="0">
              <a:latin typeface="Calibri" pitchFamily="34" charset="0"/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sk-SK" smtClean="0">
              <a:latin typeface="Calibri" pitchFamily="34" charset="0"/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sk-SK" smtClean="0">
              <a:latin typeface="Calibri" pitchFamily="34" charset="0"/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sk-SK" smtClean="0">
              <a:latin typeface="Calibri" pitchFamily="34" charset="0"/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sk-SK" smtClean="0">
              <a:latin typeface="Calibri" pitchFamily="34" charset="0"/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sk-SK" smtClean="0">
              <a:latin typeface="Calibri" pitchFamily="34" charset="0"/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sk-SK" smtClean="0">
              <a:latin typeface="Calibri" pitchFamily="34" charset="0"/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sk-SK" smtClean="0">
              <a:latin typeface="Calibri" pitchFamily="34" charset="0"/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sk-SK" smtClean="0">
              <a:latin typeface="Calibri" pitchFamily="34" charset="0"/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sk-SK" smtClean="0">
              <a:latin typeface="Calibri" pitchFamily="34" charset="0"/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sk-SK" smtClean="0">
              <a:latin typeface="Calibri" pitchFamily="34" charset="0"/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sk-SK" smtClean="0">
              <a:latin typeface="Calibri" pitchFamily="34" charset="0"/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Kliknite sem a upravte štýl predlohy podnadpisov.</a:t>
            </a:r>
            <a:endParaRPr lang="sk-S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4D5C9E-7F52-4FBC-93FA-7992D55C2054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Kliknite sem a upravte štýly predlohy textu.</a:t>
            </a:r>
          </a:p>
          <a:p>
            <a:pPr lvl="1"/>
            <a:r>
              <a:rPr lang="en-US"/>
              <a:t>Druhá úroveň</a:t>
            </a:r>
          </a:p>
          <a:p>
            <a:pPr lvl="2"/>
            <a:r>
              <a:rPr lang="en-US"/>
              <a:t>Tretia úroveň</a:t>
            </a:r>
          </a:p>
          <a:p>
            <a:pPr lvl="3"/>
            <a:r>
              <a:rPr lang="en-US"/>
              <a:t>Štvrtá úroveň</a:t>
            </a:r>
          </a:p>
          <a:p>
            <a:pPr lvl="4"/>
            <a:r>
              <a:rPr lang="en-US"/>
              <a:t>Piata úroveň</a:t>
            </a:r>
            <a:endParaRPr lang="sk-S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78F38F-EE4D-4912-856E-00D35DFC03F1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Kliknite sem a upravte štýly predlohy textu.</a:t>
            </a:r>
          </a:p>
          <a:p>
            <a:pPr lvl="1"/>
            <a:r>
              <a:rPr lang="en-US"/>
              <a:t>Druhá úroveň</a:t>
            </a:r>
          </a:p>
          <a:p>
            <a:pPr lvl="2"/>
            <a:r>
              <a:rPr lang="en-US"/>
              <a:t>Tretia úroveň</a:t>
            </a:r>
          </a:p>
          <a:p>
            <a:pPr lvl="3"/>
            <a:r>
              <a:rPr lang="en-US"/>
              <a:t>Štvrtá úroveň</a:t>
            </a:r>
          </a:p>
          <a:p>
            <a:pPr lvl="4"/>
            <a:r>
              <a:rPr lang="en-US"/>
              <a:t>Piata úroveň</a:t>
            </a:r>
            <a:endParaRPr lang="sk-S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DEABD3-2914-43F8-A0DA-46CF1B9A8349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Kliknite sem a upravte štýly predlohy textu.</a:t>
            </a:r>
          </a:p>
          <a:p>
            <a:pPr lvl="1"/>
            <a:r>
              <a:rPr lang="en-US"/>
              <a:t>Druhá úroveň</a:t>
            </a:r>
          </a:p>
          <a:p>
            <a:pPr lvl="2"/>
            <a:r>
              <a:rPr lang="en-US"/>
              <a:t>Tretia úroveň</a:t>
            </a:r>
          </a:p>
          <a:p>
            <a:pPr lvl="3"/>
            <a:r>
              <a:rPr lang="en-US"/>
              <a:t>Štvrtá úroveň</a:t>
            </a:r>
          </a:p>
          <a:p>
            <a:pPr lvl="4"/>
            <a:r>
              <a:rPr lang="en-US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Kliknite sem a upravte štýly predlohy textu.</a:t>
            </a:r>
          </a:p>
          <a:p>
            <a:pPr lvl="1"/>
            <a:r>
              <a:rPr lang="en-US"/>
              <a:t>Druhá úroveň</a:t>
            </a:r>
          </a:p>
          <a:p>
            <a:pPr lvl="2"/>
            <a:r>
              <a:rPr lang="en-US"/>
              <a:t>Tretia úroveň</a:t>
            </a:r>
          </a:p>
          <a:p>
            <a:pPr lvl="3"/>
            <a:r>
              <a:rPr lang="en-US"/>
              <a:t>Štvrtá úroveň</a:t>
            </a:r>
          </a:p>
          <a:p>
            <a:pPr lvl="4"/>
            <a:r>
              <a:rPr lang="en-US"/>
              <a:t>Piata úroveň</a:t>
            </a:r>
            <a:endParaRPr lang="sk-SK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0FD4A7-A858-4BAB-95FF-0BA2BD51E0EF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ext a dva objek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Kliknite sem a upravte štýly predlohy textu.</a:t>
            </a:r>
          </a:p>
          <a:p>
            <a:pPr lvl="1"/>
            <a:r>
              <a:rPr lang="en-US"/>
              <a:t>Druhá úroveň</a:t>
            </a:r>
          </a:p>
          <a:p>
            <a:pPr lvl="2"/>
            <a:r>
              <a:rPr lang="en-US"/>
              <a:t>Tretia úroveň</a:t>
            </a:r>
          </a:p>
          <a:p>
            <a:pPr lvl="3"/>
            <a:r>
              <a:rPr lang="en-US"/>
              <a:t>Štvrtá úroveň</a:t>
            </a:r>
          </a:p>
          <a:p>
            <a:pPr lvl="4"/>
            <a:r>
              <a:rPr lang="en-US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Kliknite sem a upravte štýly predlohy textu.</a:t>
            </a:r>
          </a:p>
          <a:p>
            <a:pPr lvl="1"/>
            <a:r>
              <a:rPr lang="en-US"/>
              <a:t>Druhá úroveň</a:t>
            </a:r>
          </a:p>
          <a:p>
            <a:pPr lvl="2"/>
            <a:r>
              <a:rPr lang="en-US"/>
              <a:t>Tretia úroveň</a:t>
            </a:r>
          </a:p>
          <a:p>
            <a:pPr lvl="3"/>
            <a:r>
              <a:rPr lang="en-US"/>
              <a:t>Štvrtá úroveň</a:t>
            </a:r>
          </a:p>
          <a:p>
            <a:pPr lvl="4"/>
            <a:r>
              <a:rPr lang="en-US"/>
              <a:t>Piata úroveň</a:t>
            </a:r>
            <a:endParaRPr lang="sk-SK"/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Kliknite sem a upravte štýly predlohy textu.</a:t>
            </a:r>
          </a:p>
          <a:p>
            <a:pPr lvl="1"/>
            <a:r>
              <a:rPr lang="en-US"/>
              <a:t>Druhá úroveň</a:t>
            </a:r>
          </a:p>
          <a:p>
            <a:pPr lvl="2"/>
            <a:r>
              <a:rPr lang="en-US"/>
              <a:t>Tretia úroveň</a:t>
            </a:r>
          </a:p>
          <a:p>
            <a:pPr lvl="3"/>
            <a:r>
              <a:rPr lang="en-US"/>
              <a:t>Štvrtá úroveň</a:t>
            </a:r>
          </a:p>
          <a:p>
            <a:pPr lvl="4"/>
            <a:r>
              <a:rPr lang="en-US"/>
              <a:t>Piata úroveň</a:t>
            </a:r>
            <a:endParaRPr lang="sk-SK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08DA9B-85B6-4719-8976-7C5DD12AB576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Kliknite sem a upravte štýly predlohy textu.</a:t>
            </a:r>
          </a:p>
          <a:p>
            <a:pPr lvl="1"/>
            <a:r>
              <a:rPr lang="en-US"/>
              <a:t>Druhá úroveň</a:t>
            </a:r>
          </a:p>
          <a:p>
            <a:pPr lvl="2"/>
            <a:r>
              <a:rPr lang="en-US"/>
              <a:t>Tretia úroveň</a:t>
            </a:r>
          </a:p>
          <a:p>
            <a:pPr lvl="3"/>
            <a:r>
              <a:rPr lang="en-US"/>
              <a:t>Štvrtá úroveň</a:t>
            </a:r>
          </a:p>
          <a:p>
            <a:pPr lvl="4"/>
            <a:r>
              <a:rPr lang="en-US"/>
              <a:t>Piata úroveň</a:t>
            </a:r>
            <a:endParaRPr lang="sk-S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797768-AA9F-4174-B90F-2D840D8B2FDC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Kliknite sem a upravte štýly predlohy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622669-0534-4921-B267-A7B0C89AB3FA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Kliknite sem a upravte štýly predlohy textu.</a:t>
            </a:r>
          </a:p>
          <a:p>
            <a:pPr lvl="1"/>
            <a:r>
              <a:rPr lang="en-US"/>
              <a:t>Druhá úroveň</a:t>
            </a:r>
          </a:p>
          <a:p>
            <a:pPr lvl="2"/>
            <a:r>
              <a:rPr lang="en-US"/>
              <a:t>Tretia úroveň</a:t>
            </a:r>
          </a:p>
          <a:p>
            <a:pPr lvl="3"/>
            <a:r>
              <a:rPr lang="en-US"/>
              <a:t>Štvrtá úroveň</a:t>
            </a:r>
          </a:p>
          <a:p>
            <a:pPr lvl="4"/>
            <a:r>
              <a:rPr lang="en-US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Kliknite sem a upravte štýly predlohy textu.</a:t>
            </a:r>
          </a:p>
          <a:p>
            <a:pPr lvl="1"/>
            <a:r>
              <a:rPr lang="en-US"/>
              <a:t>Druhá úroveň</a:t>
            </a:r>
          </a:p>
          <a:p>
            <a:pPr lvl="2"/>
            <a:r>
              <a:rPr lang="en-US"/>
              <a:t>Tretia úroveň</a:t>
            </a:r>
          </a:p>
          <a:p>
            <a:pPr lvl="3"/>
            <a:r>
              <a:rPr lang="en-US"/>
              <a:t>Štvrtá úroveň</a:t>
            </a:r>
          </a:p>
          <a:p>
            <a:pPr lvl="4"/>
            <a:r>
              <a:rPr lang="en-US"/>
              <a:t>Piata úroveň</a:t>
            </a:r>
            <a:endParaRPr lang="sk-SK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8ADA21-C093-48FC-B956-0595D8A126E5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Kliknite sem a upravte štýly predlohy textu.</a:t>
            </a:r>
          </a:p>
          <a:p>
            <a:pPr lvl="1"/>
            <a:r>
              <a:rPr lang="en-US"/>
              <a:t>Druhá úroveň</a:t>
            </a:r>
          </a:p>
          <a:p>
            <a:pPr lvl="2"/>
            <a:r>
              <a:rPr lang="en-US"/>
              <a:t>Tretia úroveň</a:t>
            </a:r>
          </a:p>
          <a:p>
            <a:pPr lvl="3"/>
            <a:r>
              <a:rPr lang="en-US"/>
              <a:t>Štvrtá úroveň</a:t>
            </a:r>
          </a:p>
          <a:p>
            <a:pPr lvl="4"/>
            <a:r>
              <a:rPr lang="en-US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Kliknite sem a upravte štýly predlohy textu.</a:t>
            </a:r>
          </a:p>
          <a:p>
            <a:pPr lvl="1"/>
            <a:r>
              <a:rPr lang="en-US"/>
              <a:t>Druhá úroveň</a:t>
            </a:r>
          </a:p>
          <a:p>
            <a:pPr lvl="2"/>
            <a:r>
              <a:rPr lang="en-US"/>
              <a:t>Tretia úroveň</a:t>
            </a:r>
          </a:p>
          <a:p>
            <a:pPr lvl="3"/>
            <a:r>
              <a:rPr lang="en-US"/>
              <a:t>Štvrtá úroveň</a:t>
            </a:r>
          </a:p>
          <a:p>
            <a:pPr lvl="4"/>
            <a:r>
              <a:rPr lang="en-US"/>
              <a:t>Piata úroveň</a:t>
            </a:r>
            <a:endParaRPr lang="sk-SK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BACD4C-8DA7-4B1D-915A-B53430716384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Kliknite sem a upravte štýl predlohy nadpisov.</a:t>
            </a:r>
            <a:endParaRPr lang="sk-SK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51A302-7907-42E7-B3F3-1086FD85D621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CF5ADE-E69F-4FAE-95D0-94C5813D33C6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Kliknite sem a upravte štýly predlohy textu.</a:t>
            </a:r>
          </a:p>
          <a:p>
            <a:pPr lvl="1"/>
            <a:r>
              <a:rPr lang="en-US"/>
              <a:t>Druhá úroveň</a:t>
            </a:r>
          </a:p>
          <a:p>
            <a:pPr lvl="2"/>
            <a:r>
              <a:rPr lang="en-US"/>
              <a:t>Tretia úroveň</a:t>
            </a:r>
          </a:p>
          <a:p>
            <a:pPr lvl="3"/>
            <a:r>
              <a:rPr lang="en-US"/>
              <a:t>Štvrtá úroveň</a:t>
            </a:r>
          </a:p>
          <a:p>
            <a:pPr lvl="4"/>
            <a:r>
              <a:rPr lang="en-US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Kliknite sem a upravte štýly predlohy textu.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31C269-6655-46CA-A154-7FDCE0DC6978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k-SK" noProof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Kliknite sem a upravte štýly predlohy textu.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1E6A86-4177-45B7-8817-68FCE5CAA9CF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00000"/>
            </a:gs>
            <a:gs pos="100000">
              <a:srgbClr val="0000FF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k-SK" smtClean="0"/>
              <a:t>Kliknite sem a upravte štýl predlohy nadpisov.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</a:p>
        </p:txBody>
      </p:sp>
      <p:sp>
        <p:nvSpPr>
          <p:cNvPr id="36659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b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sk-SK"/>
              <a:t>September 2009</a:t>
            </a:r>
          </a:p>
        </p:txBody>
      </p:sp>
      <p:sp>
        <p:nvSpPr>
          <p:cNvPr id="36659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solidFill>
                  <a:schemeClr val="tx1"/>
                </a:solidFill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r>
              <a:rPr lang="sk-SK"/>
              <a:t>Juraj Kolarovič, Slovak Republic SAO</a:t>
            </a:r>
          </a:p>
        </p:txBody>
      </p:sp>
      <p:sp>
        <p:nvSpPr>
          <p:cNvPr id="3665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solidFill>
                  <a:schemeClr val="tx1"/>
                </a:solidFill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F70101AB-0009-4AC0-AFCA-81D63C9B6D10}" type="slidenum">
              <a:rPr lang="sk-SK"/>
              <a:pPr>
                <a:defRPr/>
              </a:pPr>
              <a:t>‹#›</a:t>
            </a:fld>
            <a:fld id="{AFC28FF4-24E0-453F-9A7D-DD5FCA587A3B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1" r:id="rId1"/>
    <p:sldLayoutId id="2147483972" r:id="rId2"/>
    <p:sldLayoutId id="2147483973" r:id="rId3"/>
    <p:sldLayoutId id="2147483974" r:id="rId4"/>
    <p:sldLayoutId id="2147483975" r:id="rId5"/>
    <p:sldLayoutId id="2147483976" r:id="rId6"/>
    <p:sldLayoutId id="2147483977" r:id="rId7"/>
    <p:sldLayoutId id="2147483978" r:id="rId8"/>
    <p:sldLayoutId id="2147483979" r:id="rId9"/>
    <p:sldLayoutId id="2147483980" r:id="rId10"/>
    <p:sldLayoutId id="2147483981" r:id="rId11"/>
    <p:sldLayoutId id="2147483982" r:id="rId12"/>
    <p:sldLayoutId id="2147483983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pitchFamily="-110" charset="-128"/>
          <a:cs typeface="ＭＳ Ｐゴシック" pitchFamily="-110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110" charset="-128"/>
          <a:cs typeface="ＭＳ Ｐゴシック" pitchFamily="-11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110" charset="-128"/>
          <a:cs typeface="ＭＳ Ｐゴシック" pitchFamily="-11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110" charset="-128"/>
          <a:cs typeface="ＭＳ Ｐゴシック" pitchFamily="-11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110" charset="-128"/>
          <a:cs typeface="ＭＳ Ｐゴシック" pitchFamily="-11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pitchFamily="-110" charset="-128"/>
          <a:cs typeface="ＭＳ Ｐゴシック" pitchFamily="-110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pitchFamily="-110" charset="-128"/>
          <a:cs typeface="ＭＳ Ｐゴシック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-110" charset="-128"/>
          <a:cs typeface="ＭＳ Ｐゴシック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-110" charset="-128"/>
          <a:cs typeface="ＭＳ Ｐゴシック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10" charset="-128"/>
          <a:cs typeface="ＭＳ Ｐゴシック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/>
            </a:gs>
            <a:gs pos="100000">
              <a:srgbClr val="0000F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773238"/>
            <a:ext cx="8785225" cy="4824412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endParaRPr lang="sk-SK" sz="1600" b="1" smtClean="0">
              <a:solidFill>
                <a:schemeClr val="bg1"/>
              </a:solidFill>
              <a:effectLst>
                <a:outerShdw blurRad="38100" dist="38100" dir="2700000" algn="tl">
                  <a:srgbClr val="808080"/>
                </a:outerShdw>
              </a:effectLst>
              <a:ea typeface="ＭＳ Ｐゴシック"/>
              <a:cs typeface="ＭＳ Ｐゴシック"/>
            </a:endParaRPr>
          </a:p>
          <a:p>
            <a:pPr algn="ctr" eaLnBrk="1" hangingPunct="1">
              <a:lnSpc>
                <a:spcPct val="135000"/>
              </a:lnSpc>
              <a:buFontTx/>
              <a:buNone/>
            </a:pPr>
            <a:endParaRPr lang="sk-SK" sz="1800" b="1" smtClean="0">
              <a:solidFill>
                <a:schemeClr val="bg1"/>
              </a:solidFill>
              <a:effectLst>
                <a:outerShdw blurRad="38100" dist="38100" dir="2700000" algn="tl">
                  <a:srgbClr val="808080"/>
                </a:outerShdw>
              </a:effectLst>
              <a:ea typeface="ＭＳ Ｐゴシック"/>
              <a:cs typeface="ＭＳ Ｐゴシック"/>
            </a:endParaRPr>
          </a:p>
          <a:p>
            <a:pPr algn="ctr" eaLnBrk="1" hangingPunct="1">
              <a:lnSpc>
                <a:spcPct val="135000"/>
              </a:lnSpc>
              <a:buFontTx/>
              <a:buNone/>
            </a:pPr>
            <a:r>
              <a:rPr lang="sk-SK" sz="2600" b="1" smtClean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ea typeface="ＭＳ Ｐゴシック"/>
                <a:cs typeface="ＭＳ Ｐゴシック"/>
              </a:rPr>
              <a:t>Public Discussion In Slovakia: Measuring Progress </a:t>
            </a:r>
          </a:p>
          <a:p>
            <a:pPr algn="ctr" eaLnBrk="1" hangingPunct="1">
              <a:lnSpc>
                <a:spcPct val="135000"/>
              </a:lnSpc>
              <a:buFontTx/>
              <a:buNone/>
            </a:pPr>
            <a:r>
              <a:rPr lang="sk-SK" sz="2000" b="1" smtClean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ea typeface="ＭＳ Ｐゴシック"/>
                <a:cs typeface="ＭＳ Ｐゴシック"/>
              </a:rPr>
              <a:t>Using the Institute for Financial Policy´s  methodology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sk-SK" sz="500" b="1" smtClean="0">
              <a:solidFill>
                <a:schemeClr val="bg1"/>
              </a:solidFill>
              <a:effectLst>
                <a:outerShdw blurRad="38100" dist="38100" dir="2700000" algn="tl">
                  <a:srgbClr val="808080"/>
                </a:outerShdw>
              </a:effectLst>
              <a:ea typeface="ＭＳ Ｐゴシック"/>
              <a:cs typeface="ＭＳ Ｐゴシック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sk-SK" sz="500" b="1" smtClean="0">
              <a:solidFill>
                <a:schemeClr val="bg1"/>
              </a:solidFill>
              <a:effectLst>
                <a:outerShdw blurRad="38100" dist="38100" dir="2700000" algn="tl">
                  <a:srgbClr val="808080"/>
                </a:outerShdw>
              </a:effectLst>
              <a:ea typeface="ＭＳ Ｐゴシック"/>
              <a:cs typeface="ＭＳ Ｐゴシック"/>
            </a:endParaRPr>
          </a:p>
          <a:p>
            <a:pPr algn="ctr" eaLnBrk="1" hangingPunct="1">
              <a:lnSpc>
                <a:spcPct val="80000"/>
              </a:lnSpc>
              <a:spcAft>
                <a:spcPts val="600"/>
              </a:spcAft>
              <a:buFontTx/>
              <a:buNone/>
            </a:pPr>
            <a:endParaRPr lang="sk-SK" sz="2200" smtClean="0">
              <a:solidFill>
                <a:schemeClr val="bg1"/>
              </a:solidFill>
              <a:effectLst>
                <a:outerShdw blurRad="38100" dist="38100" dir="2700000" algn="tl">
                  <a:srgbClr val="808080"/>
                </a:outerShdw>
              </a:effectLst>
              <a:ea typeface="ＭＳ Ｐゴシック"/>
              <a:cs typeface="ＭＳ Ｐゴシック"/>
            </a:endParaRPr>
          </a:p>
          <a:p>
            <a:pPr algn="ctr" eaLnBrk="1" hangingPunct="1">
              <a:lnSpc>
                <a:spcPct val="80000"/>
              </a:lnSpc>
              <a:spcAft>
                <a:spcPts val="600"/>
              </a:spcAft>
              <a:buFontTx/>
              <a:buNone/>
            </a:pPr>
            <a:r>
              <a:rPr lang="sk-SK" sz="2200" smtClean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ea typeface="ＭＳ Ｐゴシック"/>
                <a:cs typeface="ＭＳ Ｐゴシック"/>
              </a:rPr>
              <a:t>by</a:t>
            </a:r>
          </a:p>
          <a:p>
            <a:pPr algn="ctr" eaLnBrk="1" hangingPunct="1">
              <a:lnSpc>
                <a:spcPct val="80000"/>
              </a:lnSpc>
              <a:spcAft>
                <a:spcPts val="600"/>
              </a:spcAft>
              <a:buFontTx/>
              <a:buNone/>
            </a:pPr>
            <a:r>
              <a:rPr lang="sk-SK" sz="2200" b="1" smtClean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ea typeface="ＭＳ Ｐゴシック"/>
                <a:cs typeface="ＭＳ Ｐゴシック"/>
              </a:rPr>
              <a:t>Juraj  Kolarovic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sk-SK" sz="2000" smtClean="0">
              <a:solidFill>
                <a:schemeClr val="bg1"/>
              </a:solidFill>
              <a:effectLst>
                <a:outerShdw blurRad="38100" dist="38100" dir="2700000" algn="tl">
                  <a:srgbClr val="808080"/>
                </a:outerShdw>
              </a:effectLst>
              <a:ea typeface="ＭＳ Ｐゴシック"/>
              <a:cs typeface="ＭＳ Ｐゴシック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sk-SK" sz="500" smtClean="0">
              <a:solidFill>
                <a:schemeClr val="bg1"/>
              </a:solidFill>
              <a:effectLst>
                <a:outerShdw blurRad="38100" dist="38100" dir="2700000" algn="tl">
                  <a:srgbClr val="808080"/>
                </a:outerShdw>
              </a:effectLst>
              <a:ea typeface="ＭＳ Ｐゴシック"/>
              <a:cs typeface="ＭＳ Ｐゴシック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sk-SK" sz="2400" smtClean="0">
              <a:solidFill>
                <a:schemeClr val="bg1"/>
              </a:solidFill>
              <a:effectLst>
                <a:outerShdw blurRad="38100" dist="38100" dir="2700000" algn="tl">
                  <a:srgbClr val="808080"/>
                </a:outerShdw>
              </a:effectLst>
              <a:ea typeface="ＭＳ Ｐゴシック"/>
              <a:cs typeface="ＭＳ Ｐゴシック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sk-SK" sz="2000" smtClean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ea typeface="ＭＳ Ｐゴシック"/>
                <a:cs typeface="ＭＳ Ｐゴシック"/>
              </a:rPr>
              <a:t>The Supreme Audit Office of the Slovak </a:t>
            </a:r>
            <a:r>
              <a:rPr lang="sk-SK" sz="200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ea typeface="ＭＳ Ｐゴシック"/>
                <a:cs typeface="ＭＳ Ｐゴシック"/>
              </a:rPr>
              <a:t>Republic</a:t>
            </a:r>
            <a:endParaRPr lang="sk-SK" sz="2000" smtClean="0">
              <a:solidFill>
                <a:schemeClr val="bg1"/>
              </a:solidFill>
              <a:effectLst>
                <a:outerShdw blurRad="38100" dist="38100" dir="2700000" algn="tl">
                  <a:srgbClr val="808080"/>
                </a:outerShdw>
              </a:effectLst>
              <a:ea typeface="ＭＳ Ｐゴシック"/>
              <a:cs typeface="ＭＳ Ｐゴシック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sk-SK" sz="2000" i="1" smtClean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ea typeface="ＭＳ Ｐゴシック"/>
                <a:cs typeface="ＭＳ Ｐゴシック"/>
              </a:rPr>
              <a:t>Najvyšší  kontrolný úrad Slovenskej republiky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0" y="6605588"/>
            <a:ext cx="9144000" cy="276999"/>
          </a:xfrm>
          <a:prstGeom prst="rect">
            <a:avLst/>
          </a:prstGeom>
          <a:gradFill rotWithShape="1">
            <a:gsLst>
              <a:gs pos="0">
                <a:srgbClr val="2020A6"/>
              </a:gs>
              <a:gs pos="20000">
                <a:srgbClr val="2222A3"/>
              </a:gs>
              <a:gs pos="100000">
                <a:srgbClr val="18187C"/>
              </a:gs>
            </a:gsLst>
            <a:lin ang="5400000"/>
          </a:gradFill>
          <a:ln w="9525">
            <a:solidFill>
              <a:srgbClr val="2F2F98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sk-SK" sz="1200" b="0" smtClean="0">
                <a:solidFill>
                  <a:srgbClr val="FFFFFF"/>
                </a:solidFill>
                <a:ea typeface="ＭＳ Ｐゴシック" charset="-128"/>
                <a:cs typeface="+mn-cs"/>
              </a:rPr>
              <a:t>Juraj Kolarovic, INTOSAI Working Group </a:t>
            </a:r>
            <a:r>
              <a:rPr lang="sk-SK" sz="1200" b="0">
                <a:solidFill>
                  <a:srgbClr val="FFFFFF"/>
                </a:solidFill>
                <a:ea typeface="ＭＳ Ｐゴシック" charset="-128"/>
                <a:cs typeface="+mn-cs"/>
              </a:rPr>
              <a:t>on </a:t>
            </a:r>
            <a:r>
              <a:rPr lang="sk-SK" sz="1200" b="0" smtClean="0">
                <a:solidFill>
                  <a:srgbClr val="FFFFFF"/>
                </a:solidFill>
                <a:ea typeface="ＭＳ Ｐゴシック" charset="-128"/>
                <a:cs typeface="+mn-cs"/>
              </a:rPr>
              <a:t>Key National Indicators</a:t>
            </a:r>
            <a:r>
              <a:rPr lang="sk-SK" sz="1200" b="0">
                <a:solidFill>
                  <a:srgbClr val="FFFFFF"/>
                </a:solidFill>
                <a:ea typeface="ＭＳ Ｐゴシック" charset="-128"/>
                <a:cs typeface="+mn-cs"/>
              </a:rPr>
              <a:t>, </a:t>
            </a:r>
            <a:r>
              <a:rPr lang="sk-SK" sz="1200" b="0" smtClean="0">
                <a:solidFill>
                  <a:srgbClr val="FFFFFF"/>
                </a:solidFill>
                <a:ea typeface="ＭＳ Ｐゴシック" charset="-128"/>
                <a:cs typeface="+mn-cs"/>
              </a:rPr>
              <a:t>Kuta, February, 24-26, 2014</a:t>
            </a:r>
            <a:endParaRPr lang="en-US" sz="1200" b="0">
              <a:solidFill>
                <a:srgbClr val="FFFFFF"/>
              </a:solidFill>
              <a:ea typeface="ＭＳ Ｐゴシック" charset="-128"/>
              <a:cs typeface="+mn-cs"/>
            </a:endParaRPr>
          </a:p>
        </p:txBody>
      </p:sp>
      <p:pic>
        <p:nvPicPr>
          <p:cNvPr id="16388" name="Picture 6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73475" y="685800"/>
            <a:ext cx="1795463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/>
        </p:nvSpPr>
        <p:spPr>
          <a:xfrm>
            <a:off x="4422775" y="173038"/>
            <a:ext cx="268288" cy="4572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endParaRPr lang="en-US" sz="2400" b="0">
              <a:effectLst>
                <a:outerShdw blurRad="38100" dist="38100" dir="2700000" algn="tl">
                  <a:srgbClr val="808080"/>
                </a:outerShdw>
              </a:effectLst>
              <a:ea typeface="ＭＳ Ｐゴシック" charset="-128"/>
              <a:cs typeface="+mn-cs"/>
            </a:endParaRPr>
          </a:p>
        </p:txBody>
      </p:sp>
      <p:pic>
        <p:nvPicPr>
          <p:cNvPr id="23554" name="Picture 17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42263" y="161925"/>
            <a:ext cx="10318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7510" name="Line 6"/>
          <p:cNvSpPr>
            <a:spLocks noChangeShapeType="1"/>
          </p:cNvSpPr>
          <p:nvPr/>
        </p:nvSpPr>
        <p:spPr bwMode="auto">
          <a:xfrm>
            <a:off x="2743200" y="23114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algn="ctr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ＭＳ Ｐゴシック" charset="-128"/>
              <a:cs typeface="ＭＳ Ｐゴシック" charset="-128"/>
            </a:endParaRPr>
          </a:p>
        </p:txBody>
      </p:sp>
      <p:sp>
        <p:nvSpPr>
          <p:cNvPr id="277511" name="Line 7"/>
          <p:cNvSpPr>
            <a:spLocks noChangeShapeType="1"/>
          </p:cNvSpPr>
          <p:nvPr/>
        </p:nvSpPr>
        <p:spPr bwMode="auto">
          <a:xfrm>
            <a:off x="2814638" y="5553075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algn="ctr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ＭＳ Ｐゴシック" charset="-128"/>
              <a:cs typeface="ＭＳ Ｐゴシック" charset="-128"/>
            </a:endParaRPr>
          </a:p>
        </p:txBody>
      </p:sp>
      <p:sp>
        <p:nvSpPr>
          <p:cNvPr id="277512" name="Line 8"/>
          <p:cNvSpPr>
            <a:spLocks noChangeShapeType="1"/>
          </p:cNvSpPr>
          <p:nvPr/>
        </p:nvSpPr>
        <p:spPr bwMode="auto">
          <a:xfrm>
            <a:off x="2814638" y="5264150"/>
            <a:ext cx="142875" cy="0"/>
          </a:xfrm>
          <a:prstGeom prst="lin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ＭＳ Ｐゴシック" charset="-128"/>
              <a:cs typeface="ＭＳ Ｐゴシック" charset="-128"/>
            </a:endParaRPr>
          </a:p>
        </p:txBody>
      </p:sp>
      <p:sp>
        <p:nvSpPr>
          <p:cNvPr id="277513" name="Line 9"/>
          <p:cNvSpPr>
            <a:spLocks noChangeShapeType="1"/>
          </p:cNvSpPr>
          <p:nvPr/>
        </p:nvSpPr>
        <p:spPr bwMode="auto">
          <a:xfrm>
            <a:off x="3103563" y="3535363"/>
            <a:ext cx="71437" cy="1512887"/>
          </a:xfrm>
          <a:prstGeom prst="lin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ＭＳ Ｐゴシック" charset="-128"/>
              <a:cs typeface="ＭＳ Ｐゴシック" charset="-128"/>
            </a:endParaRPr>
          </a:p>
        </p:txBody>
      </p:sp>
      <p:sp>
        <p:nvSpPr>
          <p:cNvPr id="277514" name="Rectangle 10"/>
          <p:cNvSpPr>
            <a:spLocks noChangeArrowheads="1"/>
          </p:cNvSpPr>
          <p:nvPr/>
        </p:nvSpPr>
        <p:spPr bwMode="auto">
          <a:xfrm>
            <a:off x="3895725" y="2960688"/>
            <a:ext cx="1943100" cy="1633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ＭＳ Ｐゴシック" charset="-128"/>
              <a:cs typeface="ＭＳ Ｐゴシック" charset="-128"/>
            </a:endParaRPr>
          </a:p>
        </p:txBody>
      </p:sp>
      <p:sp>
        <p:nvSpPr>
          <p:cNvPr id="277515" name="Rectangle 11"/>
          <p:cNvSpPr>
            <a:spLocks noChangeArrowheads="1"/>
          </p:cNvSpPr>
          <p:nvPr/>
        </p:nvSpPr>
        <p:spPr bwMode="auto">
          <a:xfrm>
            <a:off x="4830763" y="3535363"/>
            <a:ext cx="914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ＭＳ Ｐゴシック" charset="-128"/>
              <a:cs typeface="ＭＳ Ｐゴシック" charset="-12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189288" y="4395788"/>
            <a:ext cx="4032250" cy="5032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endParaRPr/>
          </a:p>
        </p:txBody>
      </p:sp>
      <p:sp>
        <p:nvSpPr>
          <p:cNvPr id="25" name="TextBox 5"/>
          <p:cNvSpPr txBox="1">
            <a:spLocks noChangeArrowheads="1"/>
          </p:cNvSpPr>
          <p:nvPr/>
        </p:nvSpPr>
        <p:spPr bwMode="auto">
          <a:xfrm>
            <a:off x="611188" y="304800"/>
            <a:ext cx="76327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sk-SK" sz="24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</a:t>
            </a:r>
            <a:r>
              <a:rPr lang="sk-SK" sz="22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Discussed Areas of Interest</a:t>
            </a:r>
            <a:endParaRPr lang="sk-SK" sz="22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sk-SK" sz="2200" b="0" smtClean="0">
                <a:effectLst>
                  <a:outerShdw blurRad="38100" dist="38100" dir="2700000" algn="tl">
                    <a:srgbClr val="808080"/>
                  </a:outerShdw>
                </a:effectLst>
              </a:rPr>
              <a:t>Task definition 2/4 </a:t>
            </a:r>
            <a:endParaRPr lang="sk-SK" sz="2200" b="0">
              <a:effectLst>
                <a:outerShdw blurRad="38100" dist="38100" dir="2700000" algn="tl">
                  <a:srgbClr val="808080"/>
                </a:outerShdw>
              </a:effectLst>
            </a:endParaRPr>
          </a:p>
        </p:txBody>
      </p:sp>
      <p:sp>
        <p:nvSpPr>
          <p:cNvPr id="26" name="TextBox 8"/>
          <p:cNvSpPr txBox="1">
            <a:spLocks noChangeArrowheads="1"/>
          </p:cNvSpPr>
          <p:nvPr/>
        </p:nvSpPr>
        <p:spPr bwMode="auto">
          <a:xfrm>
            <a:off x="0" y="6643710"/>
            <a:ext cx="9144000" cy="276999"/>
          </a:xfrm>
          <a:prstGeom prst="rect">
            <a:avLst/>
          </a:prstGeom>
          <a:gradFill rotWithShape="1">
            <a:gsLst>
              <a:gs pos="0">
                <a:srgbClr val="2020A6"/>
              </a:gs>
              <a:gs pos="20000">
                <a:srgbClr val="2222A3"/>
              </a:gs>
              <a:gs pos="100000">
                <a:srgbClr val="18187C"/>
              </a:gs>
            </a:gsLst>
            <a:lin ang="5400000"/>
          </a:gradFill>
          <a:ln w="9525">
            <a:solidFill>
              <a:srgbClr val="2F2F98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sk-SK" sz="1200" b="0" smtClean="0">
                <a:solidFill>
                  <a:srgbClr val="FFFFFF"/>
                </a:solidFill>
                <a:ea typeface="ＭＳ Ｐゴシック" charset="-128"/>
                <a:cs typeface="+mn-cs"/>
              </a:rPr>
              <a:t>Juraj Kolarovic, INTOSAI Working Group </a:t>
            </a:r>
            <a:r>
              <a:rPr lang="sk-SK" sz="1200" b="0">
                <a:solidFill>
                  <a:srgbClr val="FFFFFF"/>
                </a:solidFill>
                <a:ea typeface="ＭＳ Ｐゴシック" charset="-128"/>
                <a:cs typeface="+mn-cs"/>
              </a:rPr>
              <a:t>on </a:t>
            </a:r>
            <a:r>
              <a:rPr lang="sk-SK" sz="1200" b="0" smtClean="0">
                <a:solidFill>
                  <a:srgbClr val="FFFFFF"/>
                </a:solidFill>
                <a:ea typeface="ＭＳ Ｐゴシック" charset="-128"/>
                <a:cs typeface="+mn-cs"/>
              </a:rPr>
              <a:t>Key National Indicators</a:t>
            </a:r>
            <a:r>
              <a:rPr lang="sk-SK" sz="1200" b="0">
                <a:solidFill>
                  <a:srgbClr val="FFFFFF"/>
                </a:solidFill>
                <a:ea typeface="ＭＳ Ｐゴシック" charset="-128"/>
                <a:cs typeface="+mn-cs"/>
              </a:rPr>
              <a:t>, </a:t>
            </a:r>
            <a:r>
              <a:rPr lang="sk-SK" sz="1200" b="0" smtClean="0">
                <a:solidFill>
                  <a:srgbClr val="FFFFFF"/>
                </a:solidFill>
                <a:ea typeface="ＭＳ Ｐゴシック" charset="-128"/>
                <a:cs typeface="+mn-cs"/>
              </a:rPr>
              <a:t>Kuta, February, 24-26, 2014</a:t>
            </a:r>
            <a:endParaRPr lang="en-US" sz="1200" b="0">
              <a:solidFill>
                <a:srgbClr val="FFFFFF"/>
              </a:solidFill>
              <a:ea typeface="ＭＳ Ｐゴシック" charset="-128"/>
              <a:cs typeface="+mn-cs"/>
            </a:endParaRPr>
          </a:p>
        </p:txBody>
      </p:sp>
      <p:sp>
        <p:nvSpPr>
          <p:cNvPr id="30" name="Rounded Rectangle 20"/>
          <p:cNvSpPr>
            <a:spLocks noChangeArrowheads="1"/>
          </p:cNvSpPr>
          <p:nvPr/>
        </p:nvSpPr>
        <p:spPr bwMode="auto">
          <a:xfrm>
            <a:off x="285720" y="1428736"/>
            <a:ext cx="8643998" cy="5000660"/>
          </a:xfrm>
          <a:prstGeom prst="roundRect">
            <a:avLst>
              <a:gd name="adj" fmla="val 2963"/>
            </a:avLst>
          </a:prstGeom>
          <a:gradFill flip="none" rotWithShape="1">
            <a:gsLst>
              <a:gs pos="0">
                <a:srgbClr val="0033CC"/>
              </a:gs>
              <a:gs pos="50000">
                <a:srgbClr val="0033CC"/>
              </a:gs>
              <a:gs pos="0">
                <a:schemeClr val="tx1"/>
              </a:gs>
            </a:gsLst>
            <a:lin ang="16200000" scaled="1"/>
            <a:tileRect/>
          </a:gradFill>
          <a:ln w="3175">
            <a:solidFill>
              <a:srgbClr val="0033CC"/>
            </a:solidFill>
            <a:round/>
            <a:headEnd/>
            <a:tailEnd/>
          </a:ln>
          <a:effectLst>
            <a:outerShdw dist="38100" dir="2700000" algn="tl" rotWithShape="0">
              <a:srgbClr val="808080">
                <a:alpha val="42999"/>
              </a:srgbClr>
            </a:outerShdw>
          </a:effectLst>
        </p:spPr>
        <p:txBody>
          <a:bodyPr wrap="none" lIns="108000" tIns="0" rIns="0" bIns="0"/>
          <a:lstStyle/>
          <a:p>
            <a:pPr>
              <a:defRPr/>
            </a:pPr>
            <a:endParaRPr/>
          </a:p>
          <a:p>
            <a:pPr>
              <a:defRPr/>
            </a:pPr>
            <a:endParaRPr lang="en-US" sz="2600">
              <a:effectLst>
                <a:outerShdw blurRad="38100" dist="38100" dir="2700000" algn="tl">
                  <a:srgbClr val="000000"/>
                </a:outerShdw>
              </a:effectLst>
              <a:ea typeface="ＭＳ Ｐゴシック" charset="-128"/>
              <a:cs typeface="+mn-cs"/>
            </a:endParaRPr>
          </a:p>
          <a:p>
            <a:pPr>
              <a:defRPr/>
            </a:pPr>
            <a:endParaRPr lang="en-US" sz="2600">
              <a:effectLst>
                <a:outerShdw blurRad="38100" dist="38100" dir="2700000" algn="tl">
                  <a:srgbClr val="000000"/>
                </a:outerShdw>
              </a:effectLst>
              <a:ea typeface="ＭＳ Ｐゴシック" charset="-128"/>
              <a:cs typeface="+mn-cs"/>
            </a:endParaRPr>
          </a:p>
          <a:p>
            <a:pPr>
              <a:defRPr/>
            </a:pPr>
            <a:endParaRPr lang="en-US" sz="2600">
              <a:effectLst>
                <a:outerShdw blurRad="38100" dist="38100" dir="2700000" algn="tl">
                  <a:srgbClr val="000000"/>
                </a:outerShdw>
              </a:effectLst>
              <a:ea typeface="ＭＳ Ｐゴシック" charset="-128"/>
              <a:cs typeface="+mn-cs"/>
            </a:endParaRPr>
          </a:p>
          <a:p>
            <a:pPr>
              <a:defRPr/>
            </a:pPr>
            <a:endParaRPr lang="en-US" sz="2600">
              <a:effectLst>
                <a:outerShdw blurRad="38100" dist="38100" dir="2700000" algn="tl">
                  <a:srgbClr val="000000"/>
                </a:outerShdw>
              </a:effectLst>
              <a:ea typeface="ＭＳ Ｐゴシック" charset="-128"/>
              <a:cs typeface="+mn-cs"/>
            </a:endParaRPr>
          </a:p>
          <a:p>
            <a:pPr>
              <a:defRPr/>
            </a:pPr>
            <a:endParaRPr lang="en-US" sz="2600">
              <a:effectLst>
                <a:outerShdw blurRad="38100" dist="38100" dir="2700000" algn="tl">
                  <a:srgbClr val="000000"/>
                </a:outerShdw>
              </a:effectLst>
              <a:ea typeface="ＭＳ Ｐゴシック" charset="-128"/>
              <a:cs typeface="+mn-cs"/>
            </a:endParaRPr>
          </a:p>
        </p:txBody>
      </p:sp>
      <p:sp>
        <p:nvSpPr>
          <p:cNvPr id="19" name="Obdĺžnik 18"/>
          <p:cNvSpPr/>
          <p:nvPr/>
        </p:nvSpPr>
        <p:spPr bwMode="auto">
          <a:xfrm>
            <a:off x="571472" y="1428736"/>
            <a:ext cx="7929618" cy="642942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z="220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z="220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k-SK" sz="220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Where is the basic problem?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b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k-SK" sz="220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endParaRPr kumimoji="0" lang="sk-SK" sz="2200" b="1" i="0" u="none" strike="noStrike" cap="none" normalizeH="0" baseline="0" smtClean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20" name="Päťuholník 19"/>
          <p:cNvSpPr/>
          <p:nvPr/>
        </p:nvSpPr>
        <p:spPr bwMode="auto">
          <a:xfrm rot="5400000">
            <a:off x="4107653" y="-321495"/>
            <a:ext cx="1000132" cy="5786478"/>
          </a:xfrm>
          <a:prstGeom prst="homePlate">
            <a:avLst>
              <a:gd name="adj" fmla="val 30046"/>
            </a:avLst>
          </a:prstGeom>
          <a:gradFill flip="none" rotWithShape="1">
            <a:gsLst>
              <a:gs pos="100000">
                <a:srgbClr val="0033CC"/>
              </a:gs>
              <a:gs pos="60000">
                <a:srgbClr val="0033CC"/>
              </a:gs>
              <a:gs pos="81000">
                <a:schemeClr val="tx1"/>
              </a:gs>
            </a:gsLst>
            <a:path path="shape">
              <a:fillToRect l="50000" t="50000" r="50000" b="50000"/>
            </a:path>
            <a:tileRect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vert270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k-SK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k-SK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  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k-SK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00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00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b="0" smtClean="0">
              <a:solidFill>
                <a:srgbClr val="00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b="0" smtClean="0">
              <a:solidFill>
                <a:srgbClr val="00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k-SK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Major tasks of ministries</a:t>
            </a:r>
            <a:endParaRPr lang="sk-SK" smtClean="0">
              <a:solidFill>
                <a:srgbClr val="66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21" name="Obdĺžnik 20"/>
          <p:cNvSpPr/>
          <p:nvPr/>
        </p:nvSpPr>
        <p:spPr bwMode="auto">
          <a:xfrm>
            <a:off x="642910" y="3214686"/>
            <a:ext cx="7929618" cy="2143140"/>
          </a:xfrm>
          <a:prstGeom prst="rect">
            <a:avLst/>
          </a:prstGeom>
          <a:gradFill flip="none" rotWithShape="1">
            <a:gsLst>
              <a:gs pos="0">
                <a:srgbClr val="0033CC"/>
              </a:gs>
              <a:gs pos="50000">
                <a:srgbClr val="0033CC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  <a:tileRect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182563" marR="0" indent="-96838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sk-SK" b="0" smtClean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endParaRPr kumimoji="0" lang="sk-SK" sz="2000" b="0" i="0" u="none" strike="noStrike" cap="none" normalizeH="0" baseline="0" smtClean="0">
              <a:ln>
                <a:noFill/>
              </a:ln>
              <a:solidFill>
                <a:srgbClr val="66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22" name="Obdĺžnik 21"/>
          <p:cNvSpPr/>
          <p:nvPr/>
        </p:nvSpPr>
        <p:spPr bwMode="auto">
          <a:xfrm>
            <a:off x="1000100" y="3214686"/>
            <a:ext cx="7143800" cy="71438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k-SK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Needed are the most appropriate indicators that have</a:t>
            </a:r>
            <a:endParaRPr kumimoji="0" lang="sk-SK" sz="2000" b="1" i="0" u="none" strike="noStrike" cap="none" normalizeH="0" baseline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23" name="Obdĺžnik 22"/>
          <p:cNvSpPr/>
          <p:nvPr/>
        </p:nvSpPr>
        <p:spPr bwMode="auto">
          <a:xfrm>
            <a:off x="857224" y="3929066"/>
            <a:ext cx="3500462" cy="1214446"/>
          </a:xfrm>
          <a:prstGeom prst="rect">
            <a:avLst/>
          </a:prstGeom>
          <a:gradFill flip="none" rotWithShape="1">
            <a:gsLst>
              <a:gs pos="0">
                <a:srgbClr val="0033CC"/>
              </a:gs>
              <a:gs pos="50000">
                <a:srgbClr val="0033CC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  <a:tileRect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182563" marR="0" indent="-96838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sk-SK" b="0" smtClean="0">
              <a:solidFill>
                <a:srgbClr val="66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182563" marR="0" indent="-96838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sk-SK" b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relevance for the activity</a:t>
            </a:r>
          </a:p>
          <a:p>
            <a:pPr marL="182563" marR="0" indent="-96838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sk-SK" b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of individual ministries</a:t>
            </a:r>
          </a:p>
          <a:p>
            <a:pPr marL="182563" marR="0" indent="-96838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sk-SK" sz="2000" b="0" i="0" u="none" strike="noStrike" cap="none" normalizeH="0" baseline="0" smtClean="0">
                <a:ln>
                  <a:noFill/>
                </a:ln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</a:p>
        </p:txBody>
      </p:sp>
      <p:sp>
        <p:nvSpPr>
          <p:cNvPr id="27" name="Obdĺžnik 26"/>
          <p:cNvSpPr/>
          <p:nvPr/>
        </p:nvSpPr>
        <p:spPr bwMode="auto">
          <a:xfrm>
            <a:off x="4786314" y="3929066"/>
            <a:ext cx="3571900" cy="1214446"/>
          </a:xfrm>
          <a:prstGeom prst="rect">
            <a:avLst/>
          </a:prstGeom>
          <a:gradFill flip="none" rotWithShape="1">
            <a:gsLst>
              <a:gs pos="0">
                <a:srgbClr val="0033CC"/>
              </a:gs>
              <a:gs pos="50000">
                <a:srgbClr val="0033CC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  <a:tileRect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182563" marR="0" indent="-96838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sk-SK" b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minimum interferences</a:t>
            </a:r>
          </a:p>
          <a:p>
            <a:pPr marL="182563" marR="0" indent="-96838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sk-SK" b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among individual ministries</a:t>
            </a:r>
          </a:p>
        </p:txBody>
      </p:sp>
      <p:sp>
        <p:nvSpPr>
          <p:cNvPr id="28" name="Obdĺžnik 27"/>
          <p:cNvSpPr/>
          <p:nvPr/>
        </p:nvSpPr>
        <p:spPr bwMode="auto">
          <a:xfrm>
            <a:off x="642910" y="5338800"/>
            <a:ext cx="7929618" cy="100013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2000" b="1" i="0" u="none" strike="noStrike" cap="none" normalizeH="0" baseline="0" smtClean="0">
                <a:ln>
                  <a:noFill/>
                </a:ln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The indicators must clearly</a:t>
            </a:r>
            <a:r>
              <a:rPr kumimoji="0" lang="sk-SK" sz="2000" b="1" i="0" u="none" strike="noStrike" cap="none" normalizeH="0" smtClean="0">
                <a:ln>
                  <a:noFill/>
                </a:ln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kumimoji="0" lang="sk-SK" sz="2000" b="1" i="0" u="none" strike="noStrike" cap="none" normalizeH="0" baseline="0" smtClean="0">
                <a:ln>
                  <a:noFill/>
                </a:ln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measure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2000" b="1" i="0" u="none" strike="noStrike" cap="none" normalizeH="0" baseline="0" smtClean="0">
                <a:ln>
                  <a:noFill/>
                </a:ln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defined activities of </a:t>
            </a:r>
            <a:r>
              <a:rPr lang="sk-SK" smtClean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individual </a:t>
            </a:r>
            <a:r>
              <a:rPr kumimoji="0" lang="sk-SK" sz="2000" b="1" i="0" u="none" strike="noStrike" cap="none" normalizeH="0" baseline="0" smtClean="0">
                <a:ln>
                  <a:noFill/>
                </a:ln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ministries</a:t>
            </a:r>
          </a:p>
        </p:txBody>
      </p:sp>
      <p:grpSp>
        <p:nvGrpSpPr>
          <p:cNvPr id="29" name="Group 10"/>
          <p:cNvGrpSpPr>
            <a:grpSpLocks/>
          </p:cNvGrpSpPr>
          <p:nvPr/>
        </p:nvGrpSpPr>
        <p:grpSpPr bwMode="auto">
          <a:xfrm>
            <a:off x="215900" y="215900"/>
            <a:ext cx="388938" cy="984250"/>
            <a:chOff x="282575" y="320675"/>
            <a:chExt cx="388938" cy="984250"/>
          </a:xfrm>
        </p:grpSpPr>
        <p:sp>
          <p:nvSpPr>
            <p:cNvPr id="31" name="Rounded Rectangle 11"/>
            <p:cNvSpPr/>
            <p:nvPr/>
          </p:nvSpPr>
          <p:spPr bwMode="auto">
            <a:xfrm>
              <a:off x="282575" y="1055137"/>
              <a:ext cx="388938" cy="249788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>
                <a:defRPr/>
              </a:pPr>
              <a:r>
                <a:rPr lang="en-US" sz="1600">
                  <a:solidFill>
                    <a:srgbClr val="D9D9D9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III</a:t>
              </a:r>
            </a:p>
          </p:txBody>
        </p:sp>
        <p:sp>
          <p:nvSpPr>
            <p:cNvPr id="36" name="Rounded Rectangle 12"/>
            <p:cNvSpPr/>
            <p:nvPr/>
          </p:nvSpPr>
          <p:spPr bwMode="auto">
            <a:xfrm>
              <a:off x="282575" y="687906"/>
              <a:ext cx="388938" cy="249788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>
                <a:defRPr/>
              </a:pPr>
              <a:r>
                <a:rPr lang="en-US" sz="16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II</a:t>
              </a:r>
            </a:p>
          </p:txBody>
        </p:sp>
        <p:sp>
          <p:nvSpPr>
            <p:cNvPr id="37" name="Rounded Rectangle 13"/>
            <p:cNvSpPr/>
            <p:nvPr/>
          </p:nvSpPr>
          <p:spPr bwMode="auto">
            <a:xfrm>
              <a:off x="282575" y="320675"/>
              <a:ext cx="388938" cy="249788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>
                <a:defRPr/>
              </a:pPr>
              <a:r>
                <a:rPr lang="en-US" sz="160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I</a:t>
              </a:r>
            </a:p>
          </p:txBody>
        </p: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/>
        </p:nvSpPr>
        <p:spPr>
          <a:xfrm>
            <a:off x="4422775" y="173038"/>
            <a:ext cx="268288" cy="4572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endParaRPr lang="en-US" sz="2400" b="0">
              <a:effectLst>
                <a:outerShdw blurRad="38100" dist="38100" dir="2700000" algn="tl">
                  <a:srgbClr val="808080"/>
                </a:outerShdw>
              </a:effectLst>
              <a:ea typeface="ＭＳ Ｐゴシック" charset="-128"/>
              <a:cs typeface="+mn-cs"/>
            </a:endParaRPr>
          </a:p>
        </p:txBody>
      </p:sp>
      <p:pic>
        <p:nvPicPr>
          <p:cNvPr id="23554" name="Picture 17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42263" y="161925"/>
            <a:ext cx="10318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7510" name="Line 6"/>
          <p:cNvSpPr>
            <a:spLocks noChangeShapeType="1"/>
          </p:cNvSpPr>
          <p:nvPr/>
        </p:nvSpPr>
        <p:spPr bwMode="auto">
          <a:xfrm>
            <a:off x="2743200" y="23114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algn="ctr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ＭＳ Ｐゴシック" charset="-128"/>
              <a:cs typeface="ＭＳ Ｐゴシック" charset="-128"/>
            </a:endParaRPr>
          </a:p>
        </p:txBody>
      </p:sp>
      <p:sp>
        <p:nvSpPr>
          <p:cNvPr id="277511" name="Line 7"/>
          <p:cNvSpPr>
            <a:spLocks noChangeShapeType="1"/>
          </p:cNvSpPr>
          <p:nvPr/>
        </p:nvSpPr>
        <p:spPr bwMode="auto">
          <a:xfrm>
            <a:off x="2814638" y="5553075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algn="ctr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ＭＳ Ｐゴシック" charset="-128"/>
              <a:cs typeface="ＭＳ Ｐゴシック" charset="-128"/>
            </a:endParaRPr>
          </a:p>
        </p:txBody>
      </p:sp>
      <p:sp>
        <p:nvSpPr>
          <p:cNvPr id="277512" name="Line 8"/>
          <p:cNvSpPr>
            <a:spLocks noChangeShapeType="1"/>
          </p:cNvSpPr>
          <p:nvPr/>
        </p:nvSpPr>
        <p:spPr bwMode="auto">
          <a:xfrm>
            <a:off x="2814638" y="5264150"/>
            <a:ext cx="142875" cy="0"/>
          </a:xfrm>
          <a:prstGeom prst="lin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ＭＳ Ｐゴシック" charset="-128"/>
              <a:cs typeface="ＭＳ Ｐゴシック" charset="-128"/>
            </a:endParaRPr>
          </a:p>
        </p:txBody>
      </p:sp>
      <p:sp>
        <p:nvSpPr>
          <p:cNvPr id="277513" name="Line 9"/>
          <p:cNvSpPr>
            <a:spLocks noChangeShapeType="1"/>
          </p:cNvSpPr>
          <p:nvPr/>
        </p:nvSpPr>
        <p:spPr bwMode="auto">
          <a:xfrm>
            <a:off x="3103563" y="3535363"/>
            <a:ext cx="71437" cy="1512887"/>
          </a:xfrm>
          <a:prstGeom prst="lin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ＭＳ Ｐゴシック" charset="-128"/>
              <a:cs typeface="ＭＳ Ｐゴシック" charset="-128"/>
            </a:endParaRPr>
          </a:p>
        </p:txBody>
      </p:sp>
      <p:sp>
        <p:nvSpPr>
          <p:cNvPr id="277514" name="Rectangle 10"/>
          <p:cNvSpPr>
            <a:spLocks noChangeArrowheads="1"/>
          </p:cNvSpPr>
          <p:nvPr/>
        </p:nvSpPr>
        <p:spPr bwMode="auto">
          <a:xfrm>
            <a:off x="3895725" y="2960688"/>
            <a:ext cx="1943100" cy="1633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ＭＳ Ｐゴシック" charset="-128"/>
              <a:cs typeface="ＭＳ Ｐゴシック" charset="-128"/>
            </a:endParaRPr>
          </a:p>
        </p:txBody>
      </p:sp>
      <p:sp>
        <p:nvSpPr>
          <p:cNvPr id="277515" name="Rectangle 11"/>
          <p:cNvSpPr>
            <a:spLocks noChangeArrowheads="1"/>
          </p:cNvSpPr>
          <p:nvPr/>
        </p:nvSpPr>
        <p:spPr bwMode="auto">
          <a:xfrm>
            <a:off x="4830763" y="3535363"/>
            <a:ext cx="914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ＭＳ Ｐゴシック" charset="-128"/>
              <a:cs typeface="ＭＳ Ｐゴシック" charset="-12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189288" y="4395788"/>
            <a:ext cx="4032250" cy="5032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endParaRPr/>
          </a:p>
        </p:txBody>
      </p:sp>
      <p:sp>
        <p:nvSpPr>
          <p:cNvPr id="26" name="TextBox 8"/>
          <p:cNvSpPr txBox="1">
            <a:spLocks noChangeArrowheads="1"/>
          </p:cNvSpPr>
          <p:nvPr/>
        </p:nvSpPr>
        <p:spPr bwMode="auto">
          <a:xfrm>
            <a:off x="0" y="6643710"/>
            <a:ext cx="9144000" cy="276999"/>
          </a:xfrm>
          <a:prstGeom prst="rect">
            <a:avLst/>
          </a:prstGeom>
          <a:gradFill rotWithShape="1">
            <a:gsLst>
              <a:gs pos="0">
                <a:srgbClr val="2020A6"/>
              </a:gs>
              <a:gs pos="20000">
                <a:srgbClr val="2222A3"/>
              </a:gs>
              <a:gs pos="100000">
                <a:srgbClr val="18187C"/>
              </a:gs>
            </a:gsLst>
            <a:lin ang="5400000"/>
          </a:gradFill>
          <a:ln w="9525">
            <a:solidFill>
              <a:srgbClr val="2F2F98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sk-SK" sz="1200" b="0" smtClean="0">
                <a:solidFill>
                  <a:srgbClr val="FFFFFF"/>
                </a:solidFill>
                <a:ea typeface="ＭＳ Ｐゴシック" charset="-128"/>
                <a:cs typeface="+mn-cs"/>
              </a:rPr>
              <a:t>Juraj Kolarovic, INTOSAI Working Group </a:t>
            </a:r>
            <a:r>
              <a:rPr lang="sk-SK" sz="1200" b="0">
                <a:solidFill>
                  <a:srgbClr val="FFFFFF"/>
                </a:solidFill>
                <a:ea typeface="ＭＳ Ｐゴシック" charset="-128"/>
                <a:cs typeface="+mn-cs"/>
              </a:rPr>
              <a:t>on </a:t>
            </a:r>
            <a:r>
              <a:rPr lang="sk-SK" sz="1200" b="0" smtClean="0">
                <a:solidFill>
                  <a:srgbClr val="FFFFFF"/>
                </a:solidFill>
                <a:ea typeface="ＭＳ Ｐゴシック" charset="-128"/>
                <a:cs typeface="+mn-cs"/>
              </a:rPr>
              <a:t>Key National Indicators</a:t>
            </a:r>
            <a:r>
              <a:rPr lang="sk-SK" sz="1200" b="0">
                <a:solidFill>
                  <a:srgbClr val="FFFFFF"/>
                </a:solidFill>
                <a:ea typeface="ＭＳ Ｐゴシック" charset="-128"/>
                <a:cs typeface="+mn-cs"/>
              </a:rPr>
              <a:t>, </a:t>
            </a:r>
            <a:r>
              <a:rPr lang="sk-SK" sz="1200" b="0" smtClean="0">
                <a:solidFill>
                  <a:srgbClr val="FFFFFF"/>
                </a:solidFill>
                <a:ea typeface="ＭＳ Ｐゴシック" charset="-128"/>
                <a:cs typeface="+mn-cs"/>
              </a:rPr>
              <a:t>Kuta, February, 24-26, 2014</a:t>
            </a:r>
            <a:endParaRPr lang="en-US" sz="1200" b="0">
              <a:solidFill>
                <a:srgbClr val="FFFFFF"/>
              </a:solidFill>
              <a:ea typeface="ＭＳ Ｐゴシック" charset="-128"/>
              <a:cs typeface="+mn-cs"/>
            </a:endParaRPr>
          </a:p>
        </p:txBody>
      </p:sp>
      <p:sp>
        <p:nvSpPr>
          <p:cNvPr id="30" name="Rounded Rectangle 20"/>
          <p:cNvSpPr>
            <a:spLocks noChangeArrowheads="1"/>
          </p:cNvSpPr>
          <p:nvPr/>
        </p:nvSpPr>
        <p:spPr bwMode="auto">
          <a:xfrm>
            <a:off x="285720" y="1428736"/>
            <a:ext cx="8643998" cy="5000660"/>
          </a:xfrm>
          <a:prstGeom prst="roundRect">
            <a:avLst>
              <a:gd name="adj" fmla="val 2963"/>
            </a:avLst>
          </a:prstGeom>
          <a:gradFill flip="none" rotWithShape="1">
            <a:gsLst>
              <a:gs pos="0">
                <a:srgbClr val="0033CC"/>
              </a:gs>
              <a:gs pos="50000">
                <a:srgbClr val="0033CC"/>
              </a:gs>
              <a:gs pos="0">
                <a:schemeClr val="tx1"/>
              </a:gs>
            </a:gsLst>
            <a:lin ang="16200000" scaled="1"/>
            <a:tileRect/>
          </a:gradFill>
          <a:ln w="3175">
            <a:solidFill>
              <a:srgbClr val="0033CC"/>
            </a:solidFill>
            <a:round/>
            <a:headEnd/>
            <a:tailEnd/>
          </a:ln>
          <a:effectLst>
            <a:outerShdw dist="38100" dir="2700000" algn="tl" rotWithShape="0">
              <a:srgbClr val="808080">
                <a:alpha val="42999"/>
              </a:srgbClr>
            </a:outerShdw>
          </a:effectLst>
        </p:spPr>
        <p:txBody>
          <a:bodyPr wrap="none" lIns="108000" tIns="0" rIns="0" bIns="0"/>
          <a:lstStyle/>
          <a:p>
            <a:pPr>
              <a:defRPr/>
            </a:pPr>
            <a:endParaRPr/>
          </a:p>
          <a:p>
            <a:pPr>
              <a:defRPr/>
            </a:pPr>
            <a:endParaRPr lang="en-US" sz="2600">
              <a:effectLst>
                <a:outerShdw blurRad="38100" dist="38100" dir="2700000" algn="tl">
                  <a:srgbClr val="000000"/>
                </a:outerShdw>
              </a:effectLst>
              <a:ea typeface="ＭＳ Ｐゴシック" charset="-128"/>
              <a:cs typeface="+mn-cs"/>
            </a:endParaRPr>
          </a:p>
          <a:p>
            <a:pPr>
              <a:defRPr/>
            </a:pPr>
            <a:endParaRPr lang="en-US" sz="2600">
              <a:effectLst>
                <a:outerShdw blurRad="38100" dist="38100" dir="2700000" algn="tl">
                  <a:srgbClr val="000000"/>
                </a:outerShdw>
              </a:effectLst>
              <a:ea typeface="ＭＳ Ｐゴシック" charset="-128"/>
              <a:cs typeface="+mn-cs"/>
            </a:endParaRPr>
          </a:p>
          <a:p>
            <a:pPr>
              <a:defRPr/>
            </a:pPr>
            <a:endParaRPr lang="en-US" sz="2600">
              <a:effectLst>
                <a:outerShdw blurRad="38100" dist="38100" dir="2700000" algn="tl">
                  <a:srgbClr val="000000"/>
                </a:outerShdw>
              </a:effectLst>
              <a:ea typeface="ＭＳ Ｐゴシック" charset="-128"/>
              <a:cs typeface="+mn-cs"/>
            </a:endParaRPr>
          </a:p>
          <a:p>
            <a:pPr>
              <a:defRPr/>
            </a:pPr>
            <a:endParaRPr lang="en-US" sz="2600">
              <a:effectLst>
                <a:outerShdw blurRad="38100" dist="38100" dir="2700000" algn="tl">
                  <a:srgbClr val="000000"/>
                </a:outerShdw>
              </a:effectLst>
              <a:ea typeface="ＭＳ Ｐゴシック" charset="-128"/>
              <a:cs typeface="+mn-cs"/>
            </a:endParaRPr>
          </a:p>
          <a:p>
            <a:pPr>
              <a:defRPr/>
            </a:pPr>
            <a:endParaRPr lang="en-US" sz="2600">
              <a:effectLst>
                <a:outerShdw blurRad="38100" dist="38100" dir="2700000" algn="tl">
                  <a:srgbClr val="000000"/>
                </a:outerShdw>
              </a:effectLst>
              <a:ea typeface="ＭＳ Ｐゴシック" charset="-128"/>
              <a:cs typeface="+mn-cs"/>
            </a:endParaRPr>
          </a:p>
        </p:txBody>
      </p:sp>
      <p:sp>
        <p:nvSpPr>
          <p:cNvPr id="19" name="Obdĺžnik 18"/>
          <p:cNvSpPr/>
          <p:nvPr/>
        </p:nvSpPr>
        <p:spPr bwMode="auto">
          <a:xfrm>
            <a:off x="571472" y="1428736"/>
            <a:ext cx="7929618" cy="571504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z="220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z="220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z="220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k-SK" sz="220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Classification of </a:t>
            </a:r>
            <a:r>
              <a:rPr lang="sk-SK" sz="220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indicators</a:t>
            </a:r>
            <a:endParaRPr lang="sk-SK" sz="220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z="220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b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k-SK" sz="220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endParaRPr kumimoji="0" lang="sk-SK" sz="2200" b="1" i="0" u="none" strike="noStrike" cap="none" normalizeH="0" baseline="0" smtClean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43" name="Obdĺžnik 42"/>
          <p:cNvSpPr/>
          <p:nvPr/>
        </p:nvSpPr>
        <p:spPr bwMode="auto">
          <a:xfrm>
            <a:off x="571472" y="2143116"/>
            <a:ext cx="8001056" cy="4143404"/>
          </a:xfrm>
          <a:prstGeom prst="rect">
            <a:avLst/>
          </a:prstGeom>
          <a:gradFill flip="none" rotWithShape="1">
            <a:gsLst>
              <a:gs pos="0">
                <a:srgbClr val="0033CC"/>
              </a:gs>
              <a:gs pos="50000">
                <a:srgbClr val="0033CC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  <a:tileRect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182563" marR="0" indent="-96838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sk-SK" b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51" name="Obdĺžnik 50"/>
          <p:cNvSpPr/>
          <p:nvPr/>
        </p:nvSpPr>
        <p:spPr bwMode="auto">
          <a:xfrm>
            <a:off x="571472" y="2071678"/>
            <a:ext cx="8001056" cy="2857520"/>
          </a:xfrm>
          <a:prstGeom prst="rect">
            <a:avLst/>
          </a:prstGeom>
          <a:gradFill flip="none" rotWithShape="1">
            <a:gsLst>
              <a:gs pos="0">
                <a:srgbClr val="0033CC"/>
              </a:gs>
              <a:gs pos="50000">
                <a:srgbClr val="0033CC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  <a:tileRect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182563" marR="0" indent="-96838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sk-SK" b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endParaRPr lang="sk-SK" b="0" smtClean="0">
              <a:solidFill>
                <a:srgbClr val="66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27" name="Obdĺžnik 26"/>
          <p:cNvSpPr/>
          <p:nvPr/>
        </p:nvSpPr>
        <p:spPr bwMode="auto">
          <a:xfrm>
            <a:off x="642910" y="5072074"/>
            <a:ext cx="7929618" cy="1357322"/>
          </a:xfrm>
          <a:prstGeom prst="rect">
            <a:avLst/>
          </a:prstGeom>
          <a:gradFill flip="none" rotWithShape="1">
            <a:gsLst>
              <a:gs pos="0">
                <a:srgbClr val="0033CC"/>
              </a:gs>
              <a:gs pos="50000">
                <a:srgbClr val="0033CC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  <a:tileRect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182563" marR="0" indent="-96838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sk-SK" b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 </a:t>
            </a:r>
            <a:endParaRPr lang="sk-SK" b="0" smtClean="0">
              <a:solidFill>
                <a:srgbClr val="66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24" name="Päťuholník 23"/>
          <p:cNvSpPr/>
          <p:nvPr/>
        </p:nvSpPr>
        <p:spPr bwMode="auto">
          <a:xfrm rot="5400000">
            <a:off x="2035949" y="1107267"/>
            <a:ext cx="1214446" cy="3571896"/>
          </a:xfrm>
          <a:prstGeom prst="homePlate">
            <a:avLst>
              <a:gd name="adj" fmla="val 30046"/>
            </a:avLst>
          </a:prstGeom>
          <a:gradFill flip="none" rotWithShape="1">
            <a:gsLst>
              <a:gs pos="100000">
                <a:srgbClr val="0033CC"/>
              </a:gs>
              <a:gs pos="60000">
                <a:srgbClr val="0033CC"/>
              </a:gs>
              <a:gs pos="81000">
                <a:schemeClr val="tx1"/>
              </a:gs>
            </a:gsLst>
            <a:path path="shape">
              <a:fillToRect l="50000" t="50000" r="50000" b="50000"/>
            </a:path>
            <a:tileRect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vert270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k-SK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k-SK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  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k-SK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00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00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b="0" smtClean="0">
              <a:solidFill>
                <a:srgbClr val="00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b="0" smtClean="0">
              <a:solidFill>
                <a:srgbClr val="00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b="0" smtClean="0">
              <a:solidFill>
                <a:srgbClr val="00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b="0" smtClean="0">
              <a:solidFill>
                <a:srgbClr val="00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b="0" smtClean="0">
              <a:solidFill>
                <a:srgbClr val="00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k-SK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Result 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k-SK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indicators for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b="0" smtClean="0">
              <a:solidFill>
                <a:srgbClr val="00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66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28" name="Obdĺžnik 27"/>
          <p:cNvSpPr/>
          <p:nvPr/>
        </p:nvSpPr>
        <p:spPr bwMode="auto">
          <a:xfrm>
            <a:off x="928662" y="3643314"/>
            <a:ext cx="3571900" cy="1071570"/>
          </a:xfrm>
          <a:prstGeom prst="rect">
            <a:avLst/>
          </a:prstGeom>
          <a:gradFill flip="none" rotWithShape="1">
            <a:gsLst>
              <a:gs pos="0">
                <a:srgbClr val="0033CC"/>
              </a:gs>
              <a:gs pos="50000">
                <a:srgbClr val="0033CC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  <a:tileRect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182563" marR="0" indent="-96838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sk-SK" b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182563" marR="0" indent="-96838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sk-SK" b="0" smtClean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 quality of life</a:t>
            </a:r>
          </a:p>
          <a:p>
            <a:pPr marL="182563" marR="0" indent="-96838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sk-SK" b="0" smtClean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 ministries</a:t>
            </a:r>
          </a:p>
          <a:p>
            <a:pPr marL="182563" marR="0" indent="-96838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sk-SK" b="0" smtClean="0">
              <a:solidFill>
                <a:srgbClr val="66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31" name="Päťuholník 30"/>
          <p:cNvSpPr/>
          <p:nvPr/>
        </p:nvSpPr>
        <p:spPr bwMode="auto">
          <a:xfrm rot="5400000">
            <a:off x="5929322" y="1142983"/>
            <a:ext cx="1214446" cy="3500463"/>
          </a:xfrm>
          <a:prstGeom prst="homePlate">
            <a:avLst>
              <a:gd name="adj" fmla="val 30046"/>
            </a:avLst>
          </a:prstGeom>
          <a:gradFill flip="none" rotWithShape="1">
            <a:gsLst>
              <a:gs pos="100000">
                <a:srgbClr val="0033CC"/>
              </a:gs>
              <a:gs pos="60000">
                <a:srgbClr val="0033CC"/>
              </a:gs>
              <a:gs pos="81000">
                <a:schemeClr val="tx1"/>
              </a:gs>
            </a:gsLst>
            <a:path path="shape">
              <a:fillToRect l="50000" t="50000" r="50000" b="50000"/>
            </a:path>
            <a:tileRect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vert270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k-SK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k-SK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  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k-SK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00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00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b="0" smtClean="0">
              <a:solidFill>
                <a:srgbClr val="00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b="0" smtClean="0">
              <a:solidFill>
                <a:srgbClr val="00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b="0" smtClean="0">
              <a:solidFill>
                <a:srgbClr val="00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b="0" smtClean="0">
              <a:solidFill>
                <a:srgbClr val="00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b="0" smtClean="0">
              <a:solidFill>
                <a:srgbClr val="00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k-SK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Input  / output 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k-SK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indicators for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b="0" smtClean="0">
              <a:solidFill>
                <a:srgbClr val="00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66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36" name="Obdĺžnik 35"/>
          <p:cNvSpPr/>
          <p:nvPr/>
        </p:nvSpPr>
        <p:spPr bwMode="auto">
          <a:xfrm>
            <a:off x="4786314" y="3643314"/>
            <a:ext cx="3429024" cy="1071570"/>
          </a:xfrm>
          <a:prstGeom prst="rect">
            <a:avLst/>
          </a:prstGeom>
          <a:gradFill flip="none" rotWithShape="1">
            <a:gsLst>
              <a:gs pos="0">
                <a:srgbClr val="0033CC"/>
              </a:gs>
              <a:gs pos="50000">
                <a:srgbClr val="0033CC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  <a:tileRect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182563" marR="0" indent="-96838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sk-SK" b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182563" marR="0" indent="-96838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sk-SK" b="0" smtClean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 ministerial programs</a:t>
            </a:r>
          </a:p>
          <a:p>
            <a:pPr marL="182563" marR="0" indent="-96838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sk-SK" b="0" smtClean="0">
              <a:solidFill>
                <a:srgbClr val="66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37" name="Obdĺžnik 36"/>
          <p:cNvSpPr/>
          <p:nvPr/>
        </p:nvSpPr>
        <p:spPr bwMode="auto">
          <a:xfrm>
            <a:off x="857224" y="5357826"/>
            <a:ext cx="2286016" cy="857256"/>
          </a:xfrm>
          <a:prstGeom prst="rect">
            <a:avLst/>
          </a:prstGeom>
          <a:gradFill flip="none" rotWithShape="1">
            <a:gsLst>
              <a:gs pos="0">
                <a:srgbClr val="0033CC"/>
              </a:gs>
              <a:gs pos="50000">
                <a:srgbClr val="0033CC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  <a:tileRect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182563" marR="0" indent="-96838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sk-SK" b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182563" marR="0" indent="-96838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sk-SK" b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182563" marR="0" indent="-96838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sk-SK" b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Hard </a:t>
            </a:r>
          </a:p>
          <a:p>
            <a:pPr marL="182563" marR="0" indent="-96838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sk-SK" b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indicators</a:t>
            </a:r>
          </a:p>
          <a:p>
            <a:pPr marL="182563" marR="0" indent="-96838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sk-SK" b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182563" marR="0" indent="-96838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sk-SK" b="0" smtClean="0">
              <a:solidFill>
                <a:srgbClr val="66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215900" y="215900"/>
            <a:ext cx="388938" cy="984250"/>
            <a:chOff x="282575" y="320675"/>
            <a:chExt cx="388938" cy="984250"/>
          </a:xfrm>
        </p:grpSpPr>
        <p:sp>
          <p:nvSpPr>
            <p:cNvPr id="39" name="Rounded Rectangle 11"/>
            <p:cNvSpPr/>
            <p:nvPr/>
          </p:nvSpPr>
          <p:spPr bwMode="auto">
            <a:xfrm>
              <a:off x="282575" y="1055137"/>
              <a:ext cx="388938" cy="249788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>
                <a:defRPr/>
              </a:pPr>
              <a:r>
                <a:rPr lang="en-US" sz="1600">
                  <a:solidFill>
                    <a:srgbClr val="D9D9D9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III</a:t>
              </a:r>
            </a:p>
          </p:txBody>
        </p:sp>
        <p:sp>
          <p:nvSpPr>
            <p:cNvPr id="40" name="Rounded Rectangle 12"/>
            <p:cNvSpPr/>
            <p:nvPr/>
          </p:nvSpPr>
          <p:spPr bwMode="auto">
            <a:xfrm>
              <a:off x="282575" y="687906"/>
              <a:ext cx="388938" cy="249788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>
                <a:defRPr/>
              </a:pPr>
              <a:r>
                <a:rPr lang="en-US" sz="16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II</a:t>
              </a:r>
            </a:p>
          </p:txBody>
        </p:sp>
        <p:sp>
          <p:nvSpPr>
            <p:cNvPr id="41" name="Rounded Rectangle 13"/>
            <p:cNvSpPr/>
            <p:nvPr/>
          </p:nvSpPr>
          <p:spPr bwMode="auto">
            <a:xfrm>
              <a:off x="282575" y="320675"/>
              <a:ext cx="388938" cy="249788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>
                <a:defRPr/>
              </a:pPr>
              <a:r>
                <a:rPr lang="en-US" sz="160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I</a:t>
              </a:r>
            </a:p>
          </p:txBody>
        </p:sp>
      </p:grpSp>
      <p:sp>
        <p:nvSpPr>
          <p:cNvPr id="45" name="TextBox 5"/>
          <p:cNvSpPr txBox="1">
            <a:spLocks noChangeArrowheads="1"/>
          </p:cNvSpPr>
          <p:nvPr/>
        </p:nvSpPr>
        <p:spPr bwMode="auto">
          <a:xfrm>
            <a:off x="611188" y="304800"/>
            <a:ext cx="76327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sk-SK" sz="24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</a:t>
            </a:r>
            <a:r>
              <a:rPr lang="sk-SK" sz="22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Discussed Area of Interest</a:t>
            </a:r>
            <a:endParaRPr lang="sk-SK" sz="22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sk-SK" sz="2200" b="0" smtClean="0">
                <a:effectLst>
                  <a:outerShdw blurRad="38100" dist="38100" dir="2700000" algn="tl">
                    <a:srgbClr val="808080"/>
                  </a:outerShdw>
                </a:effectLst>
              </a:rPr>
              <a:t>Task definition 3/4 </a:t>
            </a:r>
            <a:endParaRPr lang="sk-SK" sz="2200" b="0">
              <a:effectLst>
                <a:outerShdw blurRad="38100" dist="38100" dir="2700000" algn="tl">
                  <a:srgbClr val="808080"/>
                </a:outerShdw>
              </a:effectLst>
            </a:endParaRPr>
          </a:p>
        </p:txBody>
      </p:sp>
      <p:sp>
        <p:nvSpPr>
          <p:cNvPr id="29" name="Obdĺžnik 28"/>
          <p:cNvSpPr/>
          <p:nvPr/>
        </p:nvSpPr>
        <p:spPr bwMode="auto">
          <a:xfrm>
            <a:off x="6215074" y="5357826"/>
            <a:ext cx="2286016" cy="857256"/>
          </a:xfrm>
          <a:prstGeom prst="rect">
            <a:avLst/>
          </a:prstGeom>
          <a:gradFill flip="none" rotWithShape="1">
            <a:gsLst>
              <a:gs pos="0">
                <a:srgbClr val="0033CC"/>
              </a:gs>
              <a:gs pos="50000">
                <a:srgbClr val="0033CC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  <a:tileRect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182563" marR="0" indent="-96838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sk-SK" b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182563" marR="0" indent="-96838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sk-SK" b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182563" marR="0" indent="-96838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sk-SK" b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Alternative </a:t>
            </a:r>
          </a:p>
          <a:p>
            <a:pPr marL="182563" marR="0" indent="-96838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sk-SK" b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indicators</a:t>
            </a:r>
          </a:p>
          <a:p>
            <a:pPr marL="182563" marR="0" indent="-96838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sk-SK" b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182563" marR="0" indent="-96838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sk-SK" b="0" smtClean="0">
              <a:solidFill>
                <a:srgbClr val="66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33" name="Obdĺžnik 32"/>
          <p:cNvSpPr/>
          <p:nvPr/>
        </p:nvSpPr>
        <p:spPr bwMode="auto">
          <a:xfrm>
            <a:off x="3571868" y="5357826"/>
            <a:ext cx="2286016" cy="857256"/>
          </a:xfrm>
          <a:prstGeom prst="rect">
            <a:avLst/>
          </a:prstGeom>
          <a:gradFill flip="none" rotWithShape="1">
            <a:gsLst>
              <a:gs pos="0">
                <a:srgbClr val="0033CC"/>
              </a:gs>
              <a:gs pos="50000">
                <a:srgbClr val="0033CC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  <a:tileRect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182563" marR="0" indent="-96838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sk-SK" b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182563" marR="0" indent="-96838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sk-SK" b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182563" marR="0" indent="-96838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sk-SK" b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Soft </a:t>
            </a:r>
          </a:p>
          <a:p>
            <a:pPr marL="182563" marR="0" indent="-96838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sk-SK" b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indicators</a:t>
            </a:r>
          </a:p>
          <a:p>
            <a:pPr marL="182563" marR="0" indent="-96838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sk-SK" b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182563" marR="0" indent="-96838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sk-SK" b="0" smtClean="0">
              <a:solidFill>
                <a:srgbClr val="66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/>
        </p:nvSpPr>
        <p:spPr>
          <a:xfrm>
            <a:off x="4422775" y="173038"/>
            <a:ext cx="268288" cy="4572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endParaRPr lang="en-US" sz="2400" b="0">
              <a:effectLst>
                <a:outerShdw blurRad="38100" dist="38100" dir="2700000" algn="tl">
                  <a:srgbClr val="808080"/>
                </a:outerShdw>
              </a:effectLst>
              <a:ea typeface="ＭＳ Ｐゴシック" charset="-128"/>
              <a:cs typeface="+mn-cs"/>
            </a:endParaRPr>
          </a:p>
        </p:txBody>
      </p:sp>
      <p:pic>
        <p:nvPicPr>
          <p:cNvPr id="23554" name="Picture 17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42263" y="161925"/>
            <a:ext cx="10318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7510" name="Line 6"/>
          <p:cNvSpPr>
            <a:spLocks noChangeShapeType="1"/>
          </p:cNvSpPr>
          <p:nvPr/>
        </p:nvSpPr>
        <p:spPr bwMode="auto">
          <a:xfrm>
            <a:off x="2743200" y="23114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algn="ctr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ＭＳ Ｐゴシック" charset="-128"/>
              <a:cs typeface="ＭＳ Ｐゴシック" charset="-128"/>
            </a:endParaRPr>
          </a:p>
        </p:txBody>
      </p:sp>
      <p:sp>
        <p:nvSpPr>
          <p:cNvPr id="277511" name="Line 7"/>
          <p:cNvSpPr>
            <a:spLocks noChangeShapeType="1"/>
          </p:cNvSpPr>
          <p:nvPr/>
        </p:nvSpPr>
        <p:spPr bwMode="auto">
          <a:xfrm>
            <a:off x="2814638" y="5553075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algn="ctr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ＭＳ Ｐゴシック" charset="-128"/>
              <a:cs typeface="ＭＳ Ｐゴシック" charset="-128"/>
            </a:endParaRPr>
          </a:p>
        </p:txBody>
      </p:sp>
      <p:sp>
        <p:nvSpPr>
          <p:cNvPr id="277512" name="Line 8"/>
          <p:cNvSpPr>
            <a:spLocks noChangeShapeType="1"/>
          </p:cNvSpPr>
          <p:nvPr/>
        </p:nvSpPr>
        <p:spPr bwMode="auto">
          <a:xfrm>
            <a:off x="2814638" y="5264150"/>
            <a:ext cx="142875" cy="0"/>
          </a:xfrm>
          <a:prstGeom prst="lin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ＭＳ Ｐゴシック" charset="-128"/>
              <a:cs typeface="ＭＳ Ｐゴシック" charset="-128"/>
            </a:endParaRPr>
          </a:p>
        </p:txBody>
      </p:sp>
      <p:sp>
        <p:nvSpPr>
          <p:cNvPr id="277513" name="Line 9"/>
          <p:cNvSpPr>
            <a:spLocks noChangeShapeType="1"/>
          </p:cNvSpPr>
          <p:nvPr/>
        </p:nvSpPr>
        <p:spPr bwMode="auto">
          <a:xfrm>
            <a:off x="3103563" y="3535363"/>
            <a:ext cx="71437" cy="1512887"/>
          </a:xfrm>
          <a:prstGeom prst="lin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ＭＳ Ｐゴシック" charset="-128"/>
              <a:cs typeface="ＭＳ Ｐゴシック" charset="-128"/>
            </a:endParaRPr>
          </a:p>
        </p:txBody>
      </p:sp>
      <p:sp>
        <p:nvSpPr>
          <p:cNvPr id="277514" name="Rectangle 10"/>
          <p:cNvSpPr>
            <a:spLocks noChangeArrowheads="1"/>
          </p:cNvSpPr>
          <p:nvPr/>
        </p:nvSpPr>
        <p:spPr bwMode="auto">
          <a:xfrm>
            <a:off x="3895725" y="2960688"/>
            <a:ext cx="1943100" cy="1633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ＭＳ Ｐゴシック" charset="-128"/>
              <a:cs typeface="ＭＳ Ｐゴシック" charset="-128"/>
            </a:endParaRPr>
          </a:p>
        </p:txBody>
      </p:sp>
      <p:sp>
        <p:nvSpPr>
          <p:cNvPr id="277515" name="Rectangle 11"/>
          <p:cNvSpPr>
            <a:spLocks noChangeArrowheads="1"/>
          </p:cNvSpPr>
          <p:nvPr/>
        </p:nvSpPr>
        <p:spPr bwMode="auto">
          <a:xfrm>
            <a:off x="4830763" y="3535363"/>
            <a:ext cx="914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ＭＳ Ｐゴシック" charset="-128"/>
              <a:cs typeface="ＭＳ Ｐゴシック" charset="-12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189288" y="4395788"/>
            <a:ext cx="4032250" cy="5032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endParaRPr/>
          </a:p>
        </p:txBody>
      </p:sp>
      <p:sp>
        <p:nvSpPr>
          <p:cNvPr id="26" name="TextBox 8"/>
          <p:cNvSpPr txBox="1">
            <a:spLocks noChangeArrowheads="1"/>
          </p:cNvSpPr>
          <p:nvPr/>
        </p:nvSpPr>
        <p:spPr bwMode="auto">
          <a:xfrm>
            <a:off x="0" y="6643710"/>
            <a:ext cx="9144000" cy="276999"/>
          </a:xfrm>
          <a:prstGeom prst="rect">
            <a:avLst/>
          </a:prstGeom>
          <a:gradFill rotWithShape="1">
            <a:gsLst>
              <a:gs pos="0">
                <a:srgbClr val="2020A6"/>
              </a:gs>
              <a:gs pos="20000">
                <a:srgbClr val="2222A3"/>
              </a:gs>
              <a:gs pos="100000">
                <a:srgbClr val="18187C"/>
              </a:gs>
            </a:gsLst>
            <a:lin ang="5400000"/>
          </a:gradFill>
          <a:ln w="9525">
            <a:solidFill>
              <a:srgbClr val="2F2F98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sk-SK" sz="1200" b="0" smtClean="0">
                <a:solidFill>
                  <a:srgbClr val="FFFFFF"/>
                </a:solidFill>
                <a:ea typeface="ＭＳ Ｐゴシック" charset="-128"/>
                <a:cs typeface="+mn-cs"/>
              </a:rPr>
              <a:t>Juraj Kolarovic, INTOSAI Working Group </a:t>
            </a:r>
            <a:r>
              <a:rPr lang="sk-SK" sz="1200" b="0">
                <a:solidFill>
                  <a:srgbClr val="FFFFFF"/>
                </a:solidFill>
                <a:ea typeface="ＭＳ Ｐゴシック" charset="-128"/>
                <a:cs typeface="+mn-cs"/>
              </a:rPr>
              <a:t>on </a:t>
            </a:r>
            <a:r>
              <a:rPr lang="sk-SK" sz="1200" b="0" smtClean="0">
                <a:solidFill>
                  <a:srgbClr val="FFFFFF"/>
                </a:solidFill>
                <a:ea typeface="ＭＳ Ｐゴシック" charset="-128"/>
                <a:cs typeface="+mn-cs"/>
              </a:rPr>
              <a:t>Key National Indicators</a:t>
            </a:r>
            <a:r>
              <a:rPr lang="sk-SK" sz="1200" b="0">
                <a:solidFill>
                  <a:srgbClr val="FFFFFF"/>
                </a:solidFill>
                <a:ea typeface="ＭＳ Ｐゴシック" charset="-128"/>
                <a:cs typeface="+mn-cs"/>
              </a:rPr>
              <a:t>, </a:t>
            </a:r>
            <a:r>
              <a:rPr lang="sk-SK" sz="1200" b="0" smtClean="0">
                <a:solidFill>
                  <a:srgbClr val="FFFFFF"/>
                </a:solidFill>
                <a:ea typeface="ＭＳ Ｐゴシック" charset="-128"/>
                <a:cs typeface="+mn-cs"/>
              </a:rPr>
              <a:t>Kuta, February, 24-26, 2014</a:t>
            </a:r>
            <a:endParaRPr lang="en-US" sz="1200" b="0">
              <a:solidFill>
                <a:srgbClr val="FFFFFF"/>
              </a:solidFill>
              <a:ea typeface="ＭＳ Ｐゴシック" charset="-128"/>
              <a:cs typeface="+mn-cs"/>
            </a:endParaRPr>
          </a:p>
        </p:txBody>
      </p:sp>
      <p:sp>
        <p:nvSpPr>
          <p:cNvPr id="30" name="Rounded Rectangle 20"/>
          <p:cNvSpPr>
            <a:spLocks noChangeArrowheads="1"/>
          </p:cNvSpPr>
          <p:nvPr/>
        </p:nvSpPr>
        <p:spPr bwMode="auto">
          <a:xfrm>
            <a:off x="285720" y="1428736"/>
            <a:ext cx="8643998" cy="5000660"/>
          </a:xfrm>
          <a:prstGeom prst="roundRect">
            <a:avLst>
              <a:gd name="adj" fmla="val 2963"/>
            </a:avLst>
          </a:prstGeom>
          <a:gradFill flip="none" rotWithShape="1">
            <a:gsLst>
              <a:gs pos="0">
                <a:srgbClr val="0033CC"/>
              </a:gs>
              <a:gs pos="50000">
                <a:srgbClr val="0033CC"/>
              </a:gs>
              <a:gs pos="0">
                <a:schemeClr val="tx1"/>
              </a:gs>
            </a:gsLst>
            <a:lin ang="16200000" scaled="1"/>
            <a:tileRect/>
          </a:gradFill>
          <a:ln w="3175">
            <a:solidFill>
              <a:srgbClr val="0033CC"/>
            </a:solidFill>
            <a:round/>
            <a:headEnd/>
            <a:tailEnd/>
          </a:ln>
          <a:effectLst>
            <a:outerShdw dist="38100" dir="2700000" algn="tl" rotWithShape="0">
              <a:srgbClr val="808080">
                <a:alpha val="42999"/>
              </a:srgbClr>
            </a:outerShdw>
          </a:effectLst>
        </p:spPr>
        <p:txBody>
          <a:bodyPr wrap="none" lIns="108000" tIns="0" rIns="0" bIns="0"/>
          <a:lstStyle/>
          <a:p>
            <a:pPr>
              <a:defRPr/>
            </a:pPr>
            <a:endParaRPr/>
          </a:p>
          <a:p>
            <a:pPr>
              <a:defRPr/>
            </a:pPr>
            <a:endParaRPr lang="en-US" sz="2600">
              <a:effectLst>
                <a:outerShdw blurRad="38100" dist="38100" dir="2700000" algn="tl">
                  <a:srgbClr val="000000"/>
                </a:outerShdw>
              </a:effectLst>
              <a:ea typeface="ＭＳ Ｐゴシック" charset="-128"/>
              <a:cs typeface="+mn-cs"/>
            </a:endParaRPr>
          </a:p>
          <a:p>
            <a:pPr>
              <a:defRPr/>
            </a:pPr>
            <a:endParaRPr lang="en-US" sz="2600">
              <a:effectLst>
                <a:outerShdw blurRad="38100" dist="38100" dir="2700000" algn="tl">
                  <a:srgbClr val="000000"/>
                </a:outerShdw>
              </a:effectLst>
              <a:ea typeface="ＭＳ Ｐゴシック" charset="-128"/>
              <a:cs typeface="+mn-cs"/>
            </a:endParaRPr>
          </a:p>
          <a:p>
            <a:pPr>
              <a:defRPr/>
            </a:pPr>
            <a:endParaRPr lang="en-US" sz="2600">
              <a:effectLst>
                <a:outerShdw blurRad="38100" dist="38100" dir="2700000" algn="tl">
                  <a:srgbClr val="000000"/>
                </a:outerShdw>
              </a:effectLst>
              <a:ea typeface="ＭＳ Ｐゴシック" charset="-128"/>
              <a:cs typeface="+mn-cs"/>
            </a:endParaRPr>
          </a:p>
          <a:p>
            <a:pPr>
              <a:defRPr/>
            </a:pPr>
            <a:endParaRPr lang="en-US" sz="2600">
              <a:effectLst>
                <a:outerShdw blurRad="38100" dist="38100" dir="2700000" algn="tl">
                  <a:srgbClr val="000000"/>
                </a:outerShdw>
              </a:effectLst>
              <a:ea typeface="ＭＳ Ｐゴシック" charset="-128"/>
              <a:cs typeface="+mn-cs"/>
            </a:endParaRPr>
          </a:p>
          <a:p>
            <a:pPr>
              <a:defRPr/>
            </a:pPr>
            <a:endParaRPr lang="en-US" sz="2600">
              <a:effectLst>
                <a:outerShdw blurRad="38100" dist="38100" dir="2700000" algn="tl">
                  <a:srgbClr val="000000"/>
                </a:outerShdw>
              </a:effectLst>
              <a:ea typeface="ＭＳ Ｐゴシック" charset="-128"/>
              <a:cs typeface="+mn-cs"/>
            </a:endParaRPr>
          </a:p>
        </p:txBody>
      </p:sp>
      <p:sp>
        <p:nvSpPr>
          <p:cNvPr id="19" name="Obdĺžnik 18"/>
          <p:cNvSpPr/>
          <p:nvPr/>
        </p:nvSpPr>
        <p:spPr bwMode="auto">
          <a:xfrm>
            <a:off x="571472" y="1428736"/>
            <a:ext cx="7929618" cy="571504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z="220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z="220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z="220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k-SK" sz="220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Characteristics of the main indicators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z="220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b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k-SK" sz="220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endParaRPr kumimoji="0" lang="sk-SK" sz="2200" b="1" i="0" u="none" strike="noStrike" cap="none" normalizeH="0" baseline="0" smtClean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43" name="Obdĺžnik 42"/>
          <p:cNvSpPr/>
          <p:nvPr/>
        </p:nvSpPr>
        <p:spPr bwMode="auto">
          <a:xfrm>
            <a:off x="571472" y="2071678"/>
            <a:ext cx="8001056" cy="4357718"/>
          </a:xfrm>
          <a:prstGeom prst="rect">
            <a:avLst/>
          </a:prstGeom>
          <a:gradFill flip="none" rotWithShape="1">
            <a:gsLst>
              <a:gs pos="0">
                <a:srgbClr val="0033CC"/>
              </a:gs>
              <a:gs pos="50000">
                <a:srgbClr val="0033CC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  <a:tileRect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182563" marR="0" indent="-96838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sk-SK" b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27" name="Obdĺžnik 26"/>
          <p:cNvSpPr/>
          <p:nvPr/>
        </p:nvSpPr>
        <p:spPr bwMode="auto">
          <a:xfrm>
            <a:off x="928662" y="2143116"/>
            <a:ext cx="7215238" cy="3214710"/>
          </a:xfrm>
          <a:prstGeom prst="rect">
            <a:avLst/>
          </a:prstGeom>
          <a:gradFill flip="none" rotWithShape="1">
            <a:gsLst>
              <a:gs pos="0">
                <a:srgbClr val="0033CC"/>
              </a:gs>
              <a:gs pos="50000">
                <a:srgbClr val="0033CC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  <a:tileRect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182563" marR="0" indent="-96838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sk-SK" b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37" name="Päťuholník 36"/>
          <p:cNvSpPr/>
          <p:nvPr/>
        </p:nvSpPr>
        <p:spPr bwMode="auto">
          <a:xfrm>
            <a:off x="1643042" y="2357430"/>
            <a:ext cx="2286016" cy="2714644"/>
          </a:xfrm>
          <a:prstGeom prst="homePlate">
            <a:avLst>
              <a:gd name="adj" fmla="val 30046"/>
            </a:avLst>
          </a:prstGeom>
          <a:gradFill flip="none" rotWithShape="1">
            <a:gsLst>
              <a:gs pos="100000">
                <a:srgbClr val="0033CC"/>
              </a:gs>
              <a:gs pos="60000">
                <a:srgbClr val="0033CC"/>
              </a:gs>
              <a:gs pos="81000">
                <a:schemeClr val="tx1"/>
              </a:gs>
            </a:gsLst>
            <a:path path="shape">
              <a:fillToRect l="50000" t="50000" r="50000" b="50000"/>
            </a:path>
            <a:tileRect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k-SK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k-SK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  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k-SK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00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00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b="0" smtClean="0">
              <a:solidFill>
                <a:srgbClr val="00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b="0" smtClean="0">
              <a:solidFill>
                <a:srgbClr val="00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b="0" smtClean="0">
              <a:solidFill>
                <a:srgbClr val="00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b="0" smtClean="0">
              <a:solidFill>
                <a:srgbClr val="00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b="0" smtClean="0">
              <a:solidFill>
                <a:srgbClr val="00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k-SK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 Indicators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k-SK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 should be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b="0" smtClean="0">
              <a:solidFill>
                <a:srgbClr val="00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66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38" name="Obdĺžnik 37"/>
          <p:cNvSpPr/>
          <p:nvPr/>
        </p:nvSpPr>
        <p:spPr bwMode="auto">
          <a:xfrm>
            <a:off x="4214810" y="2357430"/>
            <a:ext cx="3214710" cy="428628"/>
          </a:xfrm>
          <a:prstGeom prst="rect">
            <a:avLst/>
          </a:prstGeom>
          <a:gradFill flip="none" rotWithShape="1">
            <a:gsLst>
              <a:gs pos="0">
                <a:srgbClr val="0033CC"/>
              </a:gs>
              <a:gs pos="50000">
                <a:srgbClr val="0033CC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  <a:tileRect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182563" marR="0" indent="-96838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sk-SK" b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182563" marR="0" indent="-96838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sk-SK" b="0" smtClean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</a:p>
          <a:p>
            <a:pPr marL="182563" marR="0" indent="-96838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sk-SK" b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simple</a:t>
            </a:r>
          </a:p>
          <a:p>
            <a:pPr marL="182563" marR="0" indent="-96838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sk-SK" b="0" smtClean="0">
              <a:solidFill>
                <a:srgbClr val="66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182563" marR="0" indent="-96838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sk-SK" b="0" smtClean="0">
              <a:solidFill>
                <a:srgbClr val="66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39" name="Obdĺžnik 38"/>
          <p:cNvSpPr/>
          <p:nvPr/>
        </p:nvSpPr>
        <p:spPr bwMode="auto">
          <a:xfrm>
            <a:off x="4214810" y="2928934"/>
            <a:ext cx="3214710" cy="428628"/>
          </a:xfrm>
          <a:prstGeom prst="rect">
            <a:avLst/>
          </a:prstGeom>
          <a:gradFill flip="none" rotWithShape="1">
            <a:gsLst>
              <a:gs pos="0">
                <a:srgbClr val="0033CC"/>
              </a:gs>
              <a:gs pos="50000">
                <a:srgbClr val="0033CC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  <a:tileRect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182563" marR="0" indent="-96838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sk-SK" b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182563" marR="0" indent="-96838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sk-SK" b="0" smtClean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</a:p>
          <a:p>
            <a:pPr marL="182563" marR="0" indent="-96838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sk-SK" b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relevant</a:t>
            </a:r>
          </a:p>
          <a:p>
            <a:pPr marL="182563" marR="0" indent="-96838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sk-SK" b="0" smtClean="0">
              <a:solidFill>
                <a:srgbClr val="66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182563" marR="0" indent="-96838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sk-SK" b="0" smtClean="0">
              <a:solidFill>
                <a:srgbClr val="66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40" name="Obdĺžnik 39"/>
          <p:cNvSpPr/>
          <p:nvPr/>
        </p:nvSpPr>
        <p:spPr bwMode="auto">
          <a:xfrm>
            <a:off x="4214810" y="3500438"/>
            <a:ext cx="3214710" cy="428628"/>
          </a:xfrm>
          <a:prstGeom prst="rect">
            <a:avLst/>
          </a:prstGeom>
          <a:gradFill flip="none" rotWithShape="1">
            <a:gsLst>
              <a:gs pos="0">
                <a:srgbClr val="0033CC"/>
              </a:gs>
              <a:gs pos="50000">
                <a:srgbClr val="0033CC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  <a:tileRect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182563" marR="0" indent="-96838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sk-SK" b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182563" marR="0" indent="-96838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sk-SK" b="0" smtClean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sk-SK" b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motivative</a:t>
            </a:r>
            <a:endParaRPr lang="sk-SK" b="0" smtClean="0">
              <a:solidFill>
                <a:srgbClr val="66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182563" marR="0" indent="-96838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sk-SK" b="0" smtClean="0">
              <a:solidFill>
                <a:srgbClr val="66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41" name="Obdĺžnik 40"/>
          <p:cNvSpPr/>
          <p:nvPr/>
        </p:nvSpPr>
        <p:spPr bwMode="auto">
          <a:xfrm>
            <a:off x="4214810" y="4071942"/>
            <a:ext cx="3214710" cy="428628"/>
          </a:xfrm>
          <a:prstGeom prst="rect">
            <a:avLst/>
          </a:prstGeom>
          <a:gradFill flip="none" rotWithShape="1">
            <a:gsLst>
              <a:gs pos="0">
                <a:srgbClr val="0033CC"/>
              </a:gs>
              <a:gs pos="50000">
                <a:srgbClr val="0033CC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  <a:tileRect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182563" marR="0" indent="-96838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sk-SK" b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182563" marR="0" indent="-96838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sk-SK" b="0" smtClean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</a:p>
          <a:p>
            <a:pPr marL="182563" marR="0" indent="-96838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sk-SK" b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comparable</a:t>
            </a:r>
          </a:p>
          <a:p>
            <a:pPr marL="182563" marR="0" indent="-96838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sk-SK" b="0" smtClean="0">
              <a:solidFill>
                <a:srgbClr val="66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182563" marR="0" indent="-96838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sk-SK" b="0" smtClean="0">
              <a:solidFill>
                <a:srgbClr val="66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42" name="Obdĺžnik 41"/>
          <p:cNvSpPr/>
          <p:nvPr/>
        </p:nvSpPr>
        <p:spPr bwMode="auto">
          <a:xfrm>
            <a:off x="4214810" y="4643446"/>
            <a:ext cx="3214710" cy="428628"/>
          </a:xfrm>
          <a:prstGeom prst="rect">
            <a:avLst/>
          </a:prstGeom>
          <a:gradFill flip="none" rotWithShape="1">
            <a:gsLst>
              <a:gs pos="0">
                <a:srgbClr val="0033CC"/>
              </a:gs>
              <a:gs pos="50000">
                <a:srgbClr val="0033CC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  <a:tileRect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182563" marR="0" indent="-96838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sk-SK" b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182563" marR="0" indent="-96838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sk-SK" b="0" smtClean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</a:p>
          <a:p>
            <a:pPr marL="182563" marR="0" indent="-96838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sk-SK" b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reliable</a:t>
            </a:r>
          </a:p>
          <a:p>
            <a:pPr marL="182563" marR="0" indent="-96838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sk-SK" b="0" smtClean="0">
              <a:solidFill>
                <a:srgbClr val="66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182563" marR="0" indent="-96838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sk-SK" b="0" smtClean="0">
              <a:solidFill>
                <a:srgbClr val="66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44" name="Obdĺžnik 43"/>
          <p:cNvSpPr/>
          <p:nvPr/>
        </p:nvSpPr>
        <p:spPr bwMode="auto">
          <a:xfrm>
            <a:off x="1000100" y="5500702"/>
            <a:ext cx="7143800" cy="9144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66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66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k-SK" smtClean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In reality, it is quite problematic to select indicators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k-SK" smtClean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based on all of the above c</a:t>
            </a:r>
            <a:r>
              <a:rPr kumimoji="0" lang="sk-SK" sz="2000" b="1" i="0" u="none" strike="noStrike" cap="none" normalizeH="0" smtClean="0">
                <a:ln>
                  <a:noFill/>
                </a:ln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haracteristics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1" i="0" u="none" strike="noStrike" cap="none" normalizeH="0" smtClean="0">
              <a:ln>
                <a:noFill/>
              </a:ln>
              <a:solidFill>
                <a:srgbClr val="66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1" i="0" u="none" strike="noStrike" cap="none" normalizeH="0" smtClean="0">
              <a:ln>
                <a:noFill/>
              </a:ln>
              <a:solidFill>
                <a:srgbClr val="66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1" i="0" u="none" strike="noStrike" cap="none" normalizeH="0" baseline="0" smtClean="0">
              <a:ln>
                <a:noFill/>
              </a:ln>
              <a:solidFill>
                <a:srgbClr val="66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grpSp>
        <p:nvGrpSpPr>
          <p:cNvPr id="46" name="Group 10"/>
          <p:cNvGrpSpPr>
            <a:grpSpLocks/>
          </p:cNvGrpSpPr>
          <p:nvPr/>
        </p:nvGrpSpPr>
        <p:grpSpPr bwMode="auto">
          <a:xfrm>
            <a:off x="215900" y="215900"/>
            <a:ext cx="388938" cy="984250"/>
            <a:chOff x="282575" y="320675"/>
            <a:chExt cx="388938" cy="984250"/>
          </a:xfrm>
        </p:grpSpPr>
        <p:sp>
          <p:nvSpPr>
            <p:cNvPr id="47" name="Rounded Rectangle 11"/>
            <p:cNvSpPr/>
            <p:nvPr/>
          </p:nvSpPr>
          <p:spPr bwMode="auto">
            <a:xfrm>
              <a:off x="282575" y="1055137"/>
              <a:ext cx="388938" cy="249788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>
                <a:defRPr/>
              </a:pPr>
              <a:r>
                <a:rPr lang="en-US" sz="1600">
                  <a:solidFill>
                    <a:srgbClr val="D9D9D9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III</a:t>
              </a:r>
            </a:p>
          </p:txBody>
        </p:sp>
        <p:sp>
          <p:nvSpPr>
            <p:cNvPr id="48" name="Rounded Rectangle 12"/>
            <p:cNvSpPr/>
            <p:nvPr/>
          </p:nvSpPr>
          <p:spPr bwMode="auto">
            <a:xfrm>
              <a:off x="282575" y="687906"/>
              <a:ext cx="388938" cy="249788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>
                <a:defRPr/>
              </a:pPr>
              <a:r>
                <a:rPr lang="en-US" sz="16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II</a:t>
              </a:r>
            </a:p>
          </p:txBody>
        </p:sp>
        <p:sp>
          <p:nvSpPr>
            <p:cNvPr id="49" name="Rounded Rectangle 13"/>
            <p:cNvSpPr/>
            <p:nvPr/>
          </p:nvSpPr>
          <p:spPr bwMode="auto">
            <a:xfrm>
              <a:off x="282575" y="320675"/>
              <a:ext cx="388938" cy="249788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>
                <a:defRPr/>
              </a:pPr>
              <a:r>
                <a:rPr lang="en-US" sz="160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I</a:t>
              </a:r>
            </a:p>
          </p:txBody>
        </p:sp>
      </p:grpSp>
      <p:sp>
        <p:nvSpPr>
          <p:cNvPr id="50" name="TextBox 5"/>
          <p:cNvSpPr txBox="1">
            <a:spLocks noChangeArrowheads="1"/>
          </p:cNvSpPr>
          <p:nvPr/>
        </p:nvSpPr>
        <p:spPr bwMode="auto">
          <a:xfrm>
            <a:off x="611188" y="304800"/>
            <a:ext cx="76327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sk-SK" sz="24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</a:t>
            </a:r>
            <a:r>
              <a:rPr lang="sk-SK" sz="22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Discussed Areas of Interest</a:t>
            </a:r>
            <a:endParaRPr lang="sk-SK" sz="22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sk-SK" sz="2200" b="0" smtClean="0">
                <a:effectLst>
                  <a:outerShdw blurRad="38100" dist="38100" dir="2700000" algn="tl">
                    <a:srgbClr val="808080"/>
                  </a:outerShdw>
                </a:effectLst>
              </a:rPr>
              <a:t>Task definition 4/4 </a:t>
            </a:r>
            <a:endParaRPr lang="sk-SK" sz="2200" b="0">
              <a:effectLst>
                <a:outerShdw blurRad="38100" dist="38100" dir="2700000" algn="tl">
                  <a:srgbClr val="808080"/>
                </a:outerShdw>
              </a:effectLst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/>
        </p:nvSpPr>
        <p:spPr>
          <a:xfrm>
            <a:off x="4422775" y="173038"/>
            <a:ext cx="268288" cy="4572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endParaRPr lang="en-US" sz="2400" b="0">
              <a:effectLst>
                <a:outerShdw blurRad="38100" dist="38100" dir="2700000" algn="tl">
                  <a:srgbClr val="808080"/>
                </a:outerShdw>
              </a:effectLst>
              <a:ea typeface="ＭＳ Ｐゴシック" charset="-128"/>
              <a:cs typeface="+mn-cs"/>
            </a:endParaRPr>
          </a:p>
        </p:txBody>
      </p:sp>
      <p:pic>
        <p:nvPicPr>
          <p:cNvPr id="23554" name="Picture 17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42263" y="161925"/>
            <a:ext cx="10318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7510" name="Line 6"/>
          <p:cNvSpPr>
            <a:spLocks noChangeShapeType="1"/>
          </p:cNvSpPr>
          <p:nvPr/>
        </p:nvSpPr>
        <p:spPr bwMode="auto">
          <a:xfrm>
            <a:off x="2743200" y="23114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algn="ctr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ＭＳ Ｐゴシック" charset="-128"/>
              <a:cs typeface="ＭＳ Ｐゴシック" charset="-128"/>
            </a:endParaRPr>
          </a:p>
        </p:txBody>
      </p:sp>
      <p:sp>
        <p:nvSpPr>
          <p:cNvPr id="277511" name="Line 7"/>
          <p:cNvSpPr>
            <a:spLocks noChangeShapeType="1"/>
          </p:cNvSpPr>
          <p:nvPr/>
        </p:nvSpPr>
        <p:spPr bwMode="auto">
          <a:xfrm>
            <a:off x="2814638" y="5553075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algn="ctr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ＭＳ Ｐゴシック" charset="-128"/>
              <a:cs typeface="ＭＳ Ｐゴシック" charset="-128"/>
            </a:endParaRPr>
          </a:p>
        </p:txBody>
      </p:sp>
      <p:sp>
        <p:nvSpPr>
          <p:cNvPr id="277512" name="Line 8"/>
          <p:cNvSpPr>
            <a:spLocks noChangeShapeType="1"/>
          </p:cNvSpPr>
          <p:nvPr/>
        </p:nvSpPr>
        <p:spPr bwMode="auto">
          <a:xfrm>
            <a:off x="2814638" y="5264150"/>
            <a:ext cx="142875" cy="0"/>
          </a:xfrm>
          <a:prstGeom prst="lin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ＭＳ Ｐゴシック" charset="-128"/>
              <a:cs typeface="ＭＳ Ｐゴシック" charset="-128"/>
            </a:endParaRPr>
          </a:p>
        </p:txBody>
      </p:sp>
      <p:sp>
        <p:nvSpPr>
          <p:cNvPr id="277513" name="Line 9"/>
          <p:cNvSpPr>
            <a:spLocks noChangeShapeType="1"/>
          </p:cNvSpPr>
          <p:nvPr/>
        </p:nvSpPr>
        <p:spPr bwMode="auto">
          <a:xfrm>
            <a:off x="3103563" y="3535363"/>
            <a:ext cx="71437" cy="1512887"/>
          </a:xfrm>
          <a:prstGeom prst="lin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ＭＳ Ｐゴシック" charset="-128"/>
              <a:cs typeface="ＭＳ Ｐゴシック" charset="-128"/>
            </a:endParaRPr>
          </a:p>
        </p:txBody>
      </p:sp>
      <p:sp>
        <p:nvSpPr>
          <p:cNvPr id="277514" name="Rectangle 10"/>
          <p:cNvSpPr>
            <a:spLocks noChangeArrowheads="1"/>
          </p:cNvSpPr>
          <p:nvPr/>
        </p:nvSpPr>
        <p:spPr bwMode="auto">
          <a:xfrm>
            <a:off x="3895725" y="2960688"/>
            <a:ext cx="1943100" cy="1633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ＭＳ Ｐゴシック" charset="-128"/>
              <a:cs typeface="ＭＳ Ｐゴシック" charset="-128"/>
            </a:endParaRPr>
          </a:p>
        </p:txBody>
      </p:sp>
      <p:sp>
        <p:nvSpPr>
          <p:cNvPr id="277515" name="Rectangle 11"/>
          <p:cNvSpPr>
            <a:spLocks noChangeArrowheads="1"/>
          </p:cNvSpPr>
          <p:nvPr/>
        </p:nvSpPr>
        <p:spPr bwMode="auto">
          <a:xfrm>
            <a:off x="4830763" y="3535363"/>
            <a:ext cx="914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ＭＳ Ｐゴシック" charset="-128"/>
              <a:cs typeface="ＭＳ Ｐゴシック" charset="-12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189288" y="4395788"/>
            <a:ext cx="4032250" cy="5032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endParaRPr/>
          </a:p>
        </p:txBody>
      </p:sp>
      <p:sp>
        <p:nvSpPr>
          <p:cNvPr id="25" name="TextBox 5"/>
          <p:cNvSpPr txBox="1">
            <a:spLocks noChangeArrowheads="1"/>
          </p:cNvSpPr>
          <p:nvPr/>
        </p:nvSpPr>
        <p:spPr bwMode="auto">
          <a:xfrm>
            <a:off x="611188" y="304800"/>
            <a:ext cx="76327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sk-SK" sz="24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</a:t>
            </a:r>
            <a:r>
              <a:rPr lang="sk-SK" sz="22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Discussed Areas of Interest</a:t>
            </a:r>
            <a:endParaRPr lang="sk-SK" sz="22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sk-SK" sz="2200" b="0" smtClean="0">
                <a:effectLst>
                  <a:outerShdw blurRad="38100" dist="38100" dir="2700000" algn="tl">
                    <a:srgbClr val="808080"/>
                  </a:outerShdw>
                </a:effectLst>
              </a:rPr>
              <a:t>Methodology 1/7 </a:t>
            </a:r>
            <a:endParaRPr lang="sk-SK" sz="2200" b="0">
              <a:effectLst>
                <a:outerShdw blurRad="38100" dist="38100" dir="2700000" algn="tl">
                  <a:srgbClr val="808080"/>
                </a:outerShdw>
              </a:effectLst>
            </a:endParaRPr>
          </a:p>
        </p:txBody>
      </p:sp>
      <p:sp>
        <p:nvSpPr>
          <p:cNvPr id="26" name="TextBox 8"/>
          <p:cNvSpPr txBox="1">
            <a:spLocks noChangeArrowheads="1"/>
          </p:cNvSpPr>
          <p:nvPr/>
        </p:nvSpPr>
        <p:spPr bwMode="auto">
          <a:xfrm>
            <a:off x="0" y="6643710"/>
            <a:ext cx="9144000" cy="276999"/>
          </a:xfrm>
          <a:prstGeom prst="rect">
            <a:avLst/>
          </a:prstGeom>
          <a:gradFill rotWithShape="1">
            <a:gsLst>
              <a:gs pos="0">
                <a:srgbClr val="2020A6"/>
              </a:gs>
              <a:gs pos="20000">
                <a:srgbClr val="2222A3"/>
              </a:gs>
              <a:gs pos="100000">
                <a:srgbClr val="18187C"/>
              </a:gs>
            </a:gsLst>
            <a:lin ang="5400000"/>
          </a:gradFill>
          <a:ln w="9525">
            <a:solidFill>
              <a:srgbClr val="2F2F98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sk-SK" sz="1200" b="0" smtClean="0">
                <a:solidFill>
                  <a:srgbClr val="FFFFFF"/>
                </a:solidFill>
                <a:ea typeface="ＭＳ Ｐゴシック" charset="-128"/>
                <a:cs typeface="+mn-cs"/>
              </a:rPr>
              <a:t>Juraj Kolarovic, INTOSAI Working Group </a:t>
            </a:r>
            <a:r>
              <a:rPr lang="sk-SK" sz="1200" b="0">
                <a:solidFill>
                  <a:srgbClr val="FFFFFF"/>
                </a:solidFill>
                <a:ea typeface="ＭＳ Ｐゴシック" charset="-128"/>
                <a:cs typeface="+mn-cs"/>
              </a:rPr>
              <a:t>on </a:t>
            </a:r>
            <a:r>
              <a:rPr lang="sk-SK" sz="1200" b="0" smtClean="0">
                <a:solidFill>
                  <a:srgbClr val="FFFFFF"/>
                </a:solidFill>
                <a:ea typeface="ＭＳ Ｐゴシック" charset="-128"/>
                <a:cs typeface="+mn-cs"/>
              </a:rPr>
              <a:t>Key National Indicators</a:t>
            </a:r>
            <a:r>
              <a:rPr lang="sk-SK" sz="1200" b="0">
                <a:solidFill>
                  <a:srgbClr val="FFFFFF"/>
                </a:solidFill>
                <a:ea typeface="ＭＳ Ｐゴシック" charset="-128"/>
                <a:cs typeface="+mn-cs"/>
              </a:rPr>
              <a:t>, </a:t>
            </a:r>
            <a:r>
              <a:rPr lang="sk-SK" sz="1200" b="0" smtClean="0">
                <a:solidFill>
                  <a:srgbClr val="FFFFFF"/>
                </a:solidFill>
                <a:ea typeface="ＭＳ Ｐゴシック" charset="-128"/>
                <a:cs typeface="+mn-cs"/>
              </a:rPr>
              <a:t>Kuta, February, 24-26, 2014</a:t>
            </a:r>
            <a:endParaRPr lang="en-US" sz="1200" b="0">
              <a:solidFill>
                <a:srgbClr val="FFFFFF"/>
              </a:solidFill>
              <a:ea typeface="ＭＳ Ｐゴシック" charset="-128"/>
              <a:cs typeface="+mn-cs"/>
            </a:endParaRPr>
          </a:p>
        </p:txBody>
      </p:sp>
      <p:sp>
        <p:nvSpPr>
          <p:cNvPr id="30" name="Rounded Rectangle 20"/>
          <p:cNvSpPr>
            <a:spLocks noChangeArrowheads="1"/>
          </p:cNvSpPr>
          <p:nvPr/>
        </p:nvSpPr>
        <p:spPr bwMode="auto">
          <a:xfrm>
            <a:off x="285720" y="1428736"/>
            <a:ext cx="8643998" cy="5000660"/>
          </a:xfrm>
          <a:prstGeom prst="roundRect">
            <a:avLst>
              <a:gd name="adj" fmla="val 2963"/>
            </a:avLst>
          </a:prstGeom>
          <a:gradFill flip="none" rotWithShape="1">
            <a:gsLst>
              <a:gs pos="0">
                <a:srgbClr val="0033CC"/>
              </a:gs>
              <a:gs pos="50000">
                <a:srgbClr val="0033CC"/>
              </a:gs>
              <a:gs pos="0">
                <a:schemeClr val="tx1"/>
              </a:gs>
            </a:gsLst>
            <a:lin ang="16200000" scaled="1"/>
            <a:tileRect/>
          </a:gradFill>
          <a:ln w="3175">
            <a:solidFill>
              <a:srgbClr val="0033CC"/>
            </a:solidFill>
            <a:round/>
            <a:headEnd/>
            <a:tailEnd/>
          </a:ln>
          <a:effectLst>
            <a:outerShdw dist="38100" dir="2700000" algn="tl" rotWithShape="0">
              <a:srgbClr val="808080">
                <a:alpha val="42999"/>
              </a:srgbClr>
            </a:outerShdw>
          </a:effectLst>
        </p:spPr>
        <p:txBody>
          <a:bodyPr wrap="none" lIns="108000" tIns="0" rIns="0" bIns="0"/>
          <a:lstStyle/>
          <a:p>
            <a:pPr>
              <a:defRPr/>
            </a:pPr>
            <a:endParaRPr/>
          </a:p>
          <a:p>
            <a:pPr>
              <a:defRPr/>
            </a:pPr>
            <a:endParaRPr lang="en-US" sz="2600">
              <a:effectLst>
                <a:outerShdw blurRad="38100" dist="38100" dir="2700000" algn="tl">
                  <a:srgbClr val="000000"/>
                </a:outerShdw>
              </a:effectLst>
              <a:ea typeface="ＭＳ Ｐゴシック" charset="-128"/>
              <a:cs typeface="+mn-cs"/>
            </a:endParaRPr>
          </a:p>
          <a:p>
            <a:pPr>
              <a:defRPr/>
            </a:pPr>
            <a:endParaRPr lang="en-US" sz="2600">
              <a:effectLst>
                <a:outerShdw blurRad="38100" dist="38100" dir="2700000" algn="tl">
                  <a:srgbClr val="000000"/>
                </a:outerShdw>
              </a:effectLst>
              <a:ea typeface="ＭＳ Ｐゴシック" charset="-128"/>
              <a:cs typeface="+mn-cs"/>
            </a:endParaRPr>
          </a:p>
          <a:p>
            <a:pPr>
              <a:defRPr/>
            </a:pPr>
            <a:endParaRPr lang="en-US" sz="2600">
              <a:effectLst>
                <a:outerShdw blurRad="38100" dist="38100" dir="2700000" algn="tl">
                  <a:srgbClr val="000000"/>
                </a:outerShdw>
              </a:effectLst>
              <a:ea typeface="ＭＳ Ｐゴシック" charset="-128"/>
              <a:cs typeface="+mn-cs"/>
            </a:endParaRPr>
          </a:p>
          <a:p>
            <a:pPr>
              <a:defRPr/>
            </a:pPr>
            <a:endParaRPr lang="en-US" sz="2600">
              <a:effectLst>
                <a:outerShdw blurRad="38100" dist="38100" dir="2700000" algn="tl">
                  <a:srgbClr val="000000"/>
                </a:outerShdw>
              </a:effectLst>
              <a:ea typeface="ＭＳ Ｐゴシック" charset="-128"/>
              <a:cs typeface="+mn-cs"/>
            </a:endParaRPr>
          </a:p>
          <a:p>
            <a:pPr>
              <a:defRPr/>
            </a:pPr>
            <a:endParaRPr lang="en-US" sz="2600">
              <a:effectLst>
                <a:outerShdw blurRad="38100" dist="38100" dir="2700000" algn="tl">
                  <a:srgbClr val="000000"/>
                </a:outerShdw>
              </a:effectLst>
              <a:ea typeface="ＭＳ Ｐゴシック" charset="-128"/>
              <a:cs typeface="+mn-cs"/>
            </a:endParaRPr>
          </a:p>
        </p:txBody>
      </p:sp>
      <p:sp>
        <p:nvSpPr>
          <p:cNvPr id="19" name="Obdĺžnik 18"/>
          <p:cNvSpPr/>
          <p:nvPr/>
        </p:nvSpPr>
        <p:spPr bwMode="auto">
          <a:xfrm>
            <a:off x="571472" y="1428736"/>
            <a:ext cx="7929618" cy="857256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z="220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z="220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z="220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514350" marR="0" indent="-5143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sk-SK" sz="220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I. Level </a:t>
            </a:r>
          </a:p>
          <a:p>
            <a:pPr marL="514350" marR="0" indent="-5143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sk-SK" sz="220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Indicators for the quality of life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z="220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b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k-SK" sz="220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endParaRPr kumimoji="0" lang="sk-SK" sz="2200" b="1" i="0" u="none" strike="noStrike" cap="none" normalizeH="0" baseline="0" smtClean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215900" y="215900"/>
            <a:ext cx="388938" cy="984250"/>
            <a:chOff x="282575" y="320675"/>
            <a:chExt cx="388938" cy="984250"/>
          </a:xfrm>
        </p:grpSpPr>
        <p:sp>
          <p:nvSpPr>
            <p:cNvPr id="23" name="Rounded Rectangle 11"/>
            <p:cNvSpPr/>
            <p:nvPr/>
          </p:nvSpPr>
          <p:spPr bwMode="auto">
            <a:xfrm>
              <a:off x="282575" y="1055137"/>
              <a:ext cx="388938" cy="249788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>
                <a:defRPr/>
              </a:pPr>
              <a:r>
                <a:rPr lang="en-US" sz="1600">
                  <a:solidFill>
                    <a:srgbClr val="D9D9D9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III</a:t>
              </a:r>
            </a:p>
          </p:txBody>
        </p:sp>
        <p:sp>
          <p:nvSpPr>
            <p:cNvPr id="24" name="Rounded Rectangle 12"/>
            <p:cNvSpPr/>
            <p:nvPr/>
          </p:nvSpPr>
          <p:spPr bwMode="auto">
            <a:xfrm>
              <a:off x="282575" y="687906"/>
              <a:ext cx="388938" cy="249788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>
                <a:defRPr/>
              </a:pPr>
              <a:r>
                <a:rPr lang="en-US" sz="16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II</a:t>
              </a:r>
            </a:p>
          </p:txBody>
        </p:sp>
        <p:sp>
          <p:nvSpPr>
            <p:cNvPr id="29" name="Rounded Rectangle 13"/>
            <p:cNvSpPr/>
            <p:nvPr/>
          </p:nvSpPr>
          <p:spPr bwMode="auto">
            <a:xfrm>
              <a:off x="282575" y="320675"/>
              <a:ext cx="388938" cy="249788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>
                <a:defRPr/>
              </a:pPr>
              <a:r>
                <a:rPr lang="en-US" sz="160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I</a:t>
              </a:r>
            </a:p>
          </p:txBody>
        </p:sp>
      </p:grpSp>
      <p:sp>
        <p:nvSpPr>
          <p:cNvPr id="27" name="Obdĺžnik 26"/>
          <p:cNvSpPr/>
          <p:nvPr/>
        </p:nvSpPr>
        <p:spPr bwMode="auto">
          <a:xfrm>
            <a:off x="571472" y="2357430"/>
            <a:ext cx="8143932" cy="3857652"/>
          </a:xfrm>
          <a:prstGeom prst="rect">
            <a:avLst/>
          </a:prstGeom>
          <a:gradFill flip="none" rotWithShape="1">
            <a:gsLst>
              <a:gs pos="0">
                <a:srgbClr val="0033CC"/>
              </a:gs>
              <a:gs pos="50000">
                <a:srgbClr val="0033CC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  <a:tileRect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182563" marR="0" indent="-96838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sk-SK" b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182563" marR="0" indent="-96838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sk-SK" b="0" smtClean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</a:p>
          <a:p>
            <a:pPr marL="182563" marR="0" indent="-96838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sk-SK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182563" marR="0" indent="-96838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sk-SK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182563" marR="0" indent="-96838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sk-SK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182563" marR="0" indent="-96838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sk-SK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182563" marR="0" indent="-96838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sk-SK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182563" marR="0" indent="-96838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sk-SK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182563" marR="0" indent="-96838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sk-SK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182563" marR="0" indent="-96838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sk-SK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182563" marR="0" indent="-96838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sk-SK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182563" marR="0" indent="-96838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sk-SK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182563" marR="0" indent="-96838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sk-SK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Setting indicators for quality of life</a:t>
            </a:r>
            <a:endParaRPr lang="sk-SK" b="0" smtClean="0">
              <a:solidFill>
                <a:srgbClr val="66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182563" marR="0" indent="-96838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sk-SK" b="0" smtClean="0">
              <a:solidFill>
                <a:srgbClr val="66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182563" marR="0" indent="-96838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sk-SK" b="0" smtClean="0">
              <a:solidFill>
                <a:srgbClr val="66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33" name="Päťuholník 32"/>
          <p:cNvSpPr/>
          <p:nvPr/>
        </p:nvSpPr>
        <p:spPr bwMode="auto">
          <a:xfrm rot="5400000">
            <a:off x="3107521" y="392885"/>
            <a:ext cx="2928958" cy="6858048"/>
          </a:xfrm>
          <a:prstGeom prst="homePlate">
            <a:avLst>
              <a:gd name="adj" fmla="val 21636"/>
            </a:avLst>
          </a:prstGeom>
          <a:gradFill flip="none" rotWithShape="1">
            <a:gsLst>
              <a:gs pos="100000">
                <a:srgbClr val="0033CC"/>
              </a:gs>
              <a:gs pos="60000">
                <a:srgbClr val="0033CC"/>
              </a:gs>
              <a:gs pos="81000">
                <a:schemeClr val="tx1"/>
              </a:gs>
            </a:gsLst>
            <a:path path="shape">
              <a:fillToRect l="50000" t="50000" r="50000" b="50000"/>
            </a:path>
            <a:tileRect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vert270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k-SK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k-SK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  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k-SK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00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00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b="0" smtClean="0">
              <a:solidFill>
                <a:srgbClr val="00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b="0" smtClean="0">
              <a:solidFill>
                <a:srgbClr val="00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66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34" name="Obdĺžnik 33"/>
          <p:cNvSpPr/>
          <p:nvPr/>
        </p:nvSpPr>
        <p:spPr bwMode="auto">
          <a:xfrm>
            <a:off x="1500166" y="3857628"/>
            <a:ext cx="6286544" cy="857256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k-SK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Identifying priority areas</a:t>
            </a:r>
          </a:p>
        </p:txBody>
      </p:sp>
      <p:sp>
        <p:nvSpPr>
          <p:cNvPr id="35" name="Päťuholník 34"/>
          <p:cNvSpPr/>
          <p:nvPr/>
        </p:nvSpPr>
        <p:spPr bwMode="auto">
          <a:xfrm rot="5400000">
            <a:off x="3821901" y="178571"/>
            <a:ext cx="1500198" cy="5857916"/>
          </a:xfrm>
          <a:prstGeom prst="homePlate">
            <a:avLst>
              <a:gd name="adj" fmla="val 42360"/>
            </a:avLst>
          </a:prstGeom>
          <a:gradFill flip="none" rotWithShape="1">
            <a:gsLst>
              <a:gs pos="100000">
                <a:srgbClr val="0033CC"/>
              </a:gs>
              <a:gs pos="60000">
                <a:srgbClr val="0033CC"/>
              </a:gs>
              <a:gs pos="81000">
                <a:schemeClr val="tx1"/>
              </a:gs>
            </a:gsLst>
            <a:path path="shape">
              <a:fillToRect l="50000" t="50000" r="50000" b="50000"/>
            </a:path>
            <a:tileRect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vert270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k-SK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k-SK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  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k-SK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00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00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b="0" smtClean="0">
              <a:solidFill>
                <a:srgbClr val="00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b="0" smtClean="0">
              <a:solidFill>
                <a:srgbClr val="00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66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k-SK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Comparing decomposition of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k-SK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Slovak GDP with the EU-15 average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66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/>
        </p:nvSpPr>
        <p:spPr>
          <a:xfrm>
            <a:off x="4422775" y="173038"/>
            <a:ext cx="268288" cy="4572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endParaRPr lang="en-US" sz="2400" b="0">
              <a:effectLst>
                <a:outerShdw blurRad="38100" dist="38100" dir="2700000" algn="tl">
                  <a:srgbClr val="808080"/>
                </a:outerShdw>
              </a:effectLst>
              <a:ea typeface="ＭＳ Ｐゴシック" charset="-128"/>
              <a:cs typeface="+mn-cs"/>
            </a:endParaRPr>
          </a:p>
        </p:txBody>
      </p:sp>
      <p:pic>
        <p:nvPicPr>
          <p:cNvPr id="23554" name="Picture 17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42263" y="161925"/>
            <a:ext cx="10318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7510" name="Line 6"/>
          <p:cNvSpPr>
            <a:spLocks noChangeShapeType="1"/>
          </p:cNvSpPr>
          <p:nvPr/>
        </p:nvSpPr>
        <p:spPr bwMode="auto">
          <a:xfrm>
            <a:off x="2743200" y="23114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algn="ctr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ＭＳ Ｐゴシック" charset="-128"/>
              <a:cs typeface="ＭＳ Ｐゴシック" charset="-128"/>
            </a:endParaRPr>
          </a:p>
        </p:txBody>
      </p:sp>
      <p:sp>
        <p:nvSpPr>
          <p:cNvPr id="277511" name="Line 7"/>
          <p:cNvSpPr>
            <a:spLocks noChangeShapeType="1"/>
          </p:cNvSpPr>
          <p:nvPr/>
        </p:nvSpPr>
        <p:spPr bwMode="auto">
          <a:xfrm>
            <a:off x="2814638" y="5553075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algn="ctr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ＭＳ Ｐゴシック" charset="-128"/>
              <a:cs typeface="ＭＳ Ｐゴシック" charset="-128"/>
            </a:endParaRPr>
          </a:p>
        </p:txBody>
      </p:sp>
      <p:sp>
        <p:nvSpPr>
          <p:cNvPr id="277512" name="Line 8"/>
          <p:cNvSpPr>
            <a:spLocks noChangeShapeType="1"/>
          </p:cNvSpPr>
          <p:nvPr/>
        </p:nvSpPr>
        <p:spPr bwMode="auto">
          <a:xfrm>
            <a:off x="2814638" y="5264150"/>
            <a:ext cx="142875" cy="0"/>
          </a:xfrm>
          <a:prstGeom prst="lin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ＭＳ Ｐゴシック" charset="-128"/>
              <a:cs typeface="ＭＳ Ｐゴシック" charset="-128"/>
            </a:endParaRPr>
          </a:p>
        </p:txBody>
      </p:sp>
      <p:sp>
        <p:nvSpPr>
          <p:cNvPr id="277513" name="Line 9"/>
          <p:cNvSpPr>
            <a:spLocks noChangeShapeType="1"/>
          </p:cNvSpPr>
          <p:nvPr/>
        </p:nvSpPr>
        <p:spPr bwMode="auto">
          <a:xfrm>
            <a:off x="3103563" y="3535363"/>
            <a:ext cx="71437" cy="1512887"/>
          </a:xfrm>
          <a:prstGeom prst="lin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ＭＳ Ｐゴシック" charset="-128"/>
              <a:cs typeface="ＭＳ Ｐゴシック" charset="-128"/>
            </a:endParaRPr>
          </a:p>
        </p:txBody>
      </p:sp>
      <p:sp>
        <p:nvSpPr>
          <p:cNvPr id="277514" name="Rectangle 10"/>
          <p:cNvSpPr>
            <a:spLocks noChangeArrowheads="1"/>
          </p:cNvSpPr>
          <p:nvPr/>
        </p:nvSpPr>
        <p:spPr bwMode="auto">
          <a:xfrm>
            <a:off x="3895725" y="2960688"/>
            <a:ext cx="1943100" cy="1633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ＭＳ Ｐゴシック" charset="-128"/>
              <a:cs typeface="ＭＳ Ｐゴシック" charset="-128"/>
            </a:endParaRPr>
          </a:p>
        </p:txBody>
      </p:sp>
      <p:sp>
        <p:nvSpPr>
          <p:cNvPr id="277515" name="Rectangle 11"/>
          <p:cNvSpPr>
            <a:spLocks noChangeArrowheads="1"/>
          </p:cNvSpPr>
          <p:nvPr/>
        </p:nvSpPr>
        <p:spPr bwMode="auto">
          <a:xfrm>
            <a:off x="4830763" y="3535363"/>
            <a:ext cx="914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ＭＳ Ｐゴシック" charset="-128"/>
              <a:cs typeface="ＭＳ Ｐゴシック" charset="-12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189288" y="4395788"/>
            <a:ext cx="4032250" cy="5032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endParaRPr/>
          </a:p>
        </p:txBody>
      </p:sp>
      <p:sp>
        <p:nvSpPr>
          <p:cNvPr id="25" name="TextBox 5"/>
          <p:cNvSpPr txBox="1">
            <a:spLocks noChangeArrowheads="1"/>
          </p:cNvSpPr>
          <p:nvPr/>
        </p:nvSpPr>
        <p:spPr bwMode="auto">
          <a:xfrm>
            <a:off x="611188" y="304800"/>
            <a:ext cx="76327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sk-SK" sz="24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</a:t>
            </a:r>
            <a:r>
              <a:rPr lang="sk-SK" sz="22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Discussed Areas of Interest</a:t>
            </a:r>
            <a:endParaRPr lang="sk-SK" sz="22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sk-SK" sz="2200" b="0" smtClean="0">
                <a:effectLst>
                  <a:outerShdw blurRad="38100" dist="38100" dir="2700000" algn="tl">
                    <a:srgbClr val="808080"/>
                  </a:outerShdw>
                </a:effectLst>
              </a:rPr>
              <a:t>Methodology 2/7</a:t>
            </a:r>
            <a:endParaRPr lang="sk-SK" sz="2200" b="0">
              <a:effectLst>
                <a:outerShdw blurRad="38100" dist="38100" dir="2700000" algn="tl">
                  <a:srgbClr val="808080"/>
                </a:outerShdw>
              </a:effectLst>
            </a:endParaRPr>
          </a:p>
        </p:txBody>
      </p:sp>
      <p:sp>
        <p:nvSpPr>
          <p:cNvPr id="26" name="TextBox 8"/>
          <p:cNvSpPr txBox="1">
            <a:spLocks noChangeArrowheads="1"/>
          </p:cNvSpPr>
          <p:nvPr/>
        </p:nvSpPr>
        <p:spPr bwMode="auto">
          <a:xfrm>
            <a:off x="0" y="6643710"/>
            <a:ext cx="9144000" cy="276999"/>
          </a:xfrm>
          <a:prstGeom prst="rect">
            <a:avLst/>
          </a:prstGeom>
          <a:gradFill rotWithShape="1">
            <a:gsLst>
              <a:gs pos="0">
                <a:srgbClr val="2020A6"/>
              </a:gs>
              <a:gs pos="20000">
                <a:srgbClr val="2222A3"/>
              </a:gs>
              <a:gs pos="100000">
                <a:srgbClr val="18187C"/>
              </a:gs>
            </a:gsLst>
            <a:lin ang="5400000"/>
          </a:gradFill>
          <a:ln w="9525">
            <a:solidFill>
              <a:srgbClr val="2F2F98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sk-SK" sz="1200" b="0" smtClean="0">
                <a:solidFill>
                  <a:srgbClr val="FFFFFF"/>
                </a:solidFill>
                <a:ea typeface="ＭＳ Ｐゴシック" charset="-128"/>
                <a:cs typeface="+mn-cs"/>
              </a:rPr>
              <a:t>Juraj Kolarovic, INTOSAI Working Group </a:t>
            </a:r>
            <a:r>
              <a:rPr lang="sk-SK" sz="1200" b="0">
                <a:solidFill>
                  <a:srgbClr val="FFFFFF"/>
                </a:solidFill>
                <a:ea typeface="ＭＳ Ｐゴシック" charset="-128"/>
                <a:cs typeface="+mn-cs"/>
              </a:rPr>
              <a:t>on </a:t>
            </a:r>
            <a:r>
              <a:rPr lang="sk-SK" sz="1200" b="0" smtClean="0">
                <a:solidFill>
                  <a:srgbClr val="FFFFFF"/>
                </a:solidFill>
                <a:ea typeface="ＭＳ Ｐゴシック" charset="-128"/>
                <a:cs typeface="+mn-cs"/>
              </a:rPr>
              <a:t>Key National Indicators</a:t>
            </a:r>
            <a:r>
              <a:rPr lang="sk-SK" sz="1200" b="0">
                <a:solidFill>
                  <a:srgbClr val="FFFFFF"/>
                </a:solidFill>
                <a:ea typeface="ＭＳ Ｐゴシック" charset="-128"/>
                <a:cs typeface="+mn-cs"/>
              </a:rPr>
              <a:t>, </a:t>
            </a:r>
            <a:r>
              <a:rPr lang="sk-SK" sz="1200" b="0" smtClean="0">
                <a:solidFill>
                  <a:srgbClr val="FFFFFF"/>
                </a:solidFill>
                <a:ea typeface="ＭＳ Ｐゴシック" charset="-128"/>
                <a:cs typeface="+mn-cs"/>
              </a:rPr>
              <a:t>Kuta, February, 24-26, 2014</a:t>
            </a:r>
            <a:endParaRPr lang="en-US" sz="1200" b="0">
              <a:solidFill>
                <a:srgbClr val="FFFFFF"/>
              </a:solidFill>
              <a:ea typeface="ＭＳ Ｐゴシック" charset="-128"/>
              <a:cs typeface="+mn-cs"/>
            </a:endParaRPr>
          </a:p>
        </p:txBody>
      </p:sp>
      <p:sp>
        <p:nvSpPr>
          <p:cNvPr id="30" name="Rounded Rectangle 20"/>
          <p:cNvSpPr>
            <a:spLocks noChangeArrowheads="1"/>
          </p:cNvSpPr>
          <p:nvPr/>
        </p:nvSpPr>
        <p:spPr bwMode="auto">
          <a:xfrm>
            <a:off x="285720" y="1428736"/>
            <a:ext cx="8643998" cy="5000660"/>
          </a:xfrm>
          <a:prstGeom prst="roundRect">
            <a:avLst>
              <a:gd name="adj" fmla="val 2963"/>
            </a:avLst>
          </a:prstGeom>
          <a:gradFill flip="none" rotWithShape="1">
            <a:gsLst>
              <a:gs pos="0">
                <a:srgbClr val="0033CC"/>
              </a:gs>
              <a:gs pos="50000">
                <a:srgbClr val="0033CC"/>
              </a:gs>
              <a:gs pos="0">
                <a:schemeClr val="tx1"/>
              </a:gs>
            </a:gsLst>
            <a:lin ang="16200000" scaled="1"/>
            <a:tileRect/>
          </a:gradFill>
          <a:ln w="3175">
            <a:solidFill>
              <a:srgbClr val="0033CC"/>
            </a:solidFill>
            <a:round/>
            <a:headEnd/>
            <a:tailEnd/>
          </a:ln>
          <a:effectLst>
            <a:outerShdw dist="38100" dir="2700000" algn="tl" rotWithShape="0">
              <a:srgbClr val="808080">
                <a:alpha val="42999"/>
              </a:srgbClr>
            </a:outerShdw>
          </a:effectLst>
        </p:spPr>
        <p:txBody>
          <a:bodyPr wrap="none" lIns="108000" tIns="0" rIns="0" bIns="0"/>
          <a:lstStyle/>
          <a:p>
            <a:pPr>
              <a:defRPr/>
            </a:pPr>
            <a:endParaRPr/>
          </a:p>
          <a:p>
            <a:pPr>
              <a:defRPr/>
            </a:pPr>
            <a:endParaRPr lang="en-US" sz="2600">
              <a:effectLst>
                <a:outerShdw blurRad="38100" dist="38100" dir="2700000" algn="tl">
                  <a:srgbClr val="000000"/>
                </a:outerShdw>
              </a:effectLst>
              <a:ea typeface="ＭＳ Ｐゴシック" charset="-128"/>
              <a:cs typeface="+mn-cs"/>
            </a:endParaRPr>
          </a:p>
          <a:p>
            <a:pPr>
              <a:defRPr/>
            </a:pPr>
            <a:endParaRPr lang="en-US" sz="2600">
              <a:effectLst>
                <a:outerShdw blurRad="38100" dist="38100" dir="2700000" algn="tl">
                  <a:srgbClr val="000000"/>
                </a:outerShdw>
              </a:effectLst>
              <a:ea typeface="ＭＳ Ｐゴシック" charset="-128"/>
              <a:cs typeface="+mn-cs"/>
            </a:endParaRPr>
          </a:p>
          <a:p>
            <a:pPr>
              <a:defRPr/>
            </a:pPr>
            <a:endParaRPr lang="en-US" sz="2600">
              <a:effectLst>
                <a:outerShdw blurRad="38100" dist="38100" dir="2700000" algn="tl">
                  <a:srgbClr val="000000"/>
                </a:outerShdw>
              </a:effectLst>
              <a:ea typeface="ＭＳ Ｐゴシック" charset="-128"/>
              <a:cs typeface="+mn-cs"/>
            </a:endParaRPr>
          </a:p>
          <a:p>
            <a:pPr>
              <a:defRPr/>
            </a:pPr>
            <a:endParaRPr lang="en-US" sz="2600">
              <a:effectLst>
                <a:outerShdw blurRad="38100" dist="38100" dir="2700000" algn="tl">
                  <a:srgbClr val="000000"/>
                </a:outerShdw>
              </a:effectLst>
              <a:ea typeface="ＭＳ Ｐゴシック" charset="-128"/>
              <a:cs typeface="+mn-cs"/>
            </a:endParaRPr>
          </a:p>
          <a:p>
            <a:pPr>
              <a:defRPr/>
            </a:pPr>
            <a:endParaRPr lang="en-US" sz="2600">
              <a:effectLst>
                <a:outerShdw blurRad="38100" dist="38100" dir="2700000" algn="tl">
                  <a:srgbClr val="000000"/>
                </a:outerShdw>
              </a:effectLst>
              <a:ea typeface="ＭＳ Ｐゴシック" charset="-128"/>
              <a:cs typeface="+mn-cs"/>
            </a:endParaRPr>
          </a:p>
        </p:txBody>
      </p:sp>
      <p:sp>
        <p:nvSpPr>
          <p:cNvPr id="19" name="Obdĺžnik 18"/>
          <p:cNvSpPr/>
          <p:nvPr/>
        </p:nvSpPr>
        <p:spPr bwMode="auto">
          <a:xfrm>
            <a:off x="571472" y="1428736"/>
            <a:ext cx="7929618" cy="857256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z="220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z="220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z="220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514350" marR="0" indent="-5143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sk-SK" sz="220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I. Level – Example 1/3</a:t>
            </a:r>
          </a:p>
          <a:p>
            <a:pPr marL="514350" marR="0" indent="-5143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sk-SK" sz="220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Comparing decomposition of GDP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z="220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b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k-SK" sz="220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endParaRPr kumimoji="0" lang="sk-SK" sz="2200" b="1" i="0" u="none" strike="noStrike" cap="none" normalizeH="0" baseline="0" smtClean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215900" y="215900"/>
            <a:ext cx="388938" cy="984250"/>
            <a:chOff x="282575" y="320675"/>
            <a:chExt cx="388938" cy="984250"/>
          </a:xfrm>
        </p:grpSpPr>
        <p:sp>
          <p:nvSpPr>
            <p:cNvPr id="23" name="Rounded Rectangle 11"/>
            <p:cNvSpPr/>
            <p:nvPr/>
          </p:nvSpPr>
          <p:spPr bwMode="auto">
            <a:xfrm>
              <a:off x="282575" y="1055137"/>
              <a:ext cx="388938" cy="249788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>
                <a:defRPr/>
              </a:pPr>
              <a:r>
                <a:rPr lang="en-US" sz="1600">
                  <a:solidFill>
                    <a:srgbClr val="D9D9D9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III</a:t>
              </a:r>
            </a:p>
          </p:txBody>
        </p:sp>
        <p:sp>
          <p:nvSpPr>
            <p:cNvPr id="24" name="Rounded Rectangle 12"/>
            <p:cNvSpPr/>
            <p:nvPr/>
          </p:nvSpPr>
          <p:spPr bwMode="auto">
            <a:xfrm>
              <a:off x="282575" y="687906"/>
              <a:ext cx="388938" cy="249788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>
                <a:defRPr/>
              </a:pPr>
              <a:r>
                <a:rPr lang="en-US" sz="16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II</a:t>
              </a:r>
            </a:p>
          </p:txBody>
        </p:sp>
        <p:sp>
          <p:nvSpPr>
            <p:cNvPr id="29" name="Rounded Rectangle 13"/>
            <p:cNvSpPr/>
            <p:nvPr/>
          </p:nvSpPr>
          <p:spPr bwMode="auto">
            <a:xfrm>
              <a:off x="282575" y="320675"/>
              <a:ext cx="388938" cy="249788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>
                <a:defRPr/>
              </a:pPr>
              <a:r>
                <a:rPr lang="en-US" sz="160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I</a:t>
              </a:r>
            </a:p>
          </p:txBody>
        </p:sp>
      </p:grpSp>
      <p:sp>
        <p:nvSpPr>
          <p:cNvPr id="21" name="Obdĺžnik 20"/>
          <p:cNvSpPr/>
          <p:nvPr/>
        </p:nvSpPr>
        <p:spPr bwMode="auto">
          <a:xfrm>
            <a:off x="571472" y="2357430"/>
            <a:ext cx="8001056" cy="4071966"/>
          </a:xfrm>
          <a:prstGeom prst="rect">
            <a:avLst/>
          </a:prstGeom>
          <a:gradFill flip="none" rotWithShape="1">
            <a:gsLst>
              <a:gs pos="0">
                <a:srgbClr val="0033CC"/>
              </a:gs>
              <a:gs pos="50000">
                <a:srgbClr val="0033CC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  <a:tileRect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182563" marR="0" indent="-96838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sk-SK" b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27" name="Päťuholník 26"/>
          <p:cNvSpPr/>
          <p:nvPr/>
        </p:nvSpPr>
        <p:spPr bwMode="auto">
          <a:xfrm>
            <a:off x="857224" y="2500306"/>
            <a:ext cx="1571636" cy="3786214"/>
          </a:xfrm>
          <a:prstGeom prst="homePlate">
            <a:avLst>
              <a:gd name="adj" fmla="val 37804"/>
            </a:avLst>
          </a:prstGeom>
          <a:gradFill flip="none" rotWithShape="1">
            <a:gsLst>
              <a:gs pos="100000">
                <a:srgbClr val="0033CC"/>
              </a:gs>
              <a:gs pos="60000">
                <a:srgbClr val="0033CC"/>
              </a:gs>
              <a:gs pos="81000">
                <a:schemeClr val="tx1"/>
              </a:gs>
            </a:gsLst>
            <a:path path="shape">
              <a:fillToRect l="50000" t="50000" r="50000" b="50000"/>
            </a:path>
            <a:tileRect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k-SK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k-SK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  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k-SK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00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00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b="0" smtClean="0">
              <a:solidFill>
                <a:srgbClr val="00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b="0" smtClean="0">
              <a:solidFill>
                <a:srgbClr val="00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b="0" smtClean="0">
              <a:solidFill>
                <a:srgbClr val="00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b="0" smtClean="0">
              <a:solidFill>
                <a:srgbClr val="00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b="0" smtClean="0">
              <a:solidFill>
                <a:srgbClr val="00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k-SK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 GDP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k-SK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 per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k-SK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 capita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b="0" smtClean="0">
              <a:solidFill>
                <a:srgbClr val="00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66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34" name="Obdĺžnik 33"/>
          <p:cNvSpPr/>
          <p:nvPr/>
        </p:nvSpPr>
        <p:spPr bwMode="auto">
          <a:xfrm>
            <a:off x="2743200" y="2514600"/>
            <a:ext cx="5410200" cy="1071570"/>
          </a:xfrm>
          <a:prstGeom prst="rect">
            <a:avLst/>
          </a:prstGeom>
          <a:gradFill flip="none" rotWithShape="1">
            <a:gsLst>
              <a:gs pos="0">
                <a:srgbClr val="0033CC"/>
              </a:gs>
              <a:gs pos="50000">
                <a:srgbClr val="0033CC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  <a:tileRect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182563" marR="0" indent="-96838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sk-SK" b="0" smtClean="0">
              <a:solidFill>
                <a:srgbClr val="66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182563" marR="0" indent="-96838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lang="sk-SK" b="0" smtClean="0">
              <a:solidFill>
                <a:srgbClr val="66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182563" marR="0" indent="-96838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lang="sk-SK" b="0" smtClean="0">
              <a:solidFill>
                <a:srgbClr val="66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182563" marR="0" indent="-96838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sk-SK" b="0" smtClean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 </a:t>
            </a:r>
          </a:p>
          <a:p>
            <a:pPr marL="2424113" marR="0" indent="-276225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/>
              <a:buChar char="•"/>
              <a:tabLst/>
            </a:pPr>
            <a:r>
              <a:rPr lang="sk-SK" b="0" smtClean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capital formation</a:t>
            </a:r>
          </a:p>
          <a:p>
            <a:pPr marL="2424113" marR="0" indent="-276225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/>
              <a:buChar char="•"/>
              <a:tabLst/>
            </a:pPr>
            <a:r>
              <a:rPr lang="sk-SK" b="0" smtClean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total factor productivity</a:t>
            </a:r>
          </a:p>
          <a:p>
            <a:pPr marL="2424113" marR="0" indent="-276225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sk-SK" b="0" smtClean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others</a:t>
            </a:r>
          </a:p>
          <a:p>
            <a:pPr marL="182563" marR="0" indent="-96838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lang="sk-SK" b="0" smtClean="0">
              <a:solidFill>
                <a:srgbClr val="66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182563" marR="0" indent="-96838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sk-SK" b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182563" marR="0" indent="-96838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sk-SK" b="0" smtClean="0">
              <a:solidFill>
                <a:srgbClr val="66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182563" marR="0" indent="-96838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sk-SK" b="0" smtClean="0">
              <a:solidFill>
                <a:srgbClr val="66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35" name="Päťuholník 34"/>
          <p:cNvSpPr/>
          <p:nvPr/>
        </p:nvSpPr>
        <p:spPr bwMode="auto">
          <a:xfrm>
            <a:off x="2714612" y="2500306"/>
            <a:ext cx="2071702" cy="1000132"/>
          </a:xfrm>
          <a:prstGeom prst="homePlate">
            <a:avLst>
              <a:gd name="adj" fmla="val 30046"/>
            </a:avLst>
          </a:prstGeom>
          <a:gradFill flip="none" rotWithShape="1">
            <a:gsLst>
              <a:gs pos="100000">
                <a:srgbClr val="0033CC"/>
              </a:gs>
              <a:gs pos="60000">
                <a:srgbClr val="0033CC"/>
              </a:gs>
              <a:gs pos="81000">
                <a:schemeClr val="tx1"/>
              </a:gs>
            </a:gsLst>
            <a:path path="shape">
              <a:fillToRect l="50000" t="50000" r="50000" b="50000"/>
            </a:path>
            <a:tileRect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k-SK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k-SK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  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k-SK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00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00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b="0" smtClean="0">
              <a:solidFill>
                <a:srgbClr val="00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b="0" smtClean="0">
              <a:solidFill>
                <a:srgbClr val="00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b="0" smtClean="0">
              <a:solidFill>
                <a:srgbClr val="00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b="0" smtClean="0">
              <a:solidFill>
                <a:srgbClr val="00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b="0" smtClean="0">
              <a:solidFill>
                <a:srgbClr val="00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k-SK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sk-SK" b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Labour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k-SK" b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 productivity</a:t>
            </a:r>
            <a:endParaRPr lang="sk-SK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b="0" smtClean="0">
              <a:solidFill>
                <a:srgbClr val="00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66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36" name="Obdĺžnik 35"/>
          <p:cNvSpPr/>
          <p:nvPr/>
        </p:nvSpPr>
        <p:spPr bwMode="auto">
          <a:xfrm>
            <a:off x="2743200" y="3581400"/>
            <a:ext cx="5562600" cy="2000264"/>
          </a:xfrm>
          <a:prstGeom prst="rect">
            <a:avLst/>
          </a:prstGeom>
          <a:gradFill flip="none" rotWithShape="1">
            <a:gsLst>
              <a:gs pos="0">
                <a:srgbClr val="0033CC"/>
              </a:gs>
              <a:gs pos="50000">
                <a:srgbClr val="0033CC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  <a:tileRect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182563" marR="0" indent="-96838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sk-SK" b="0" smtClean="0">
              <a:solidFill>
                <a:srgbClr val="66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182563" marR="0" indent="-96838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lang="sk-SK" b="0" smtClean="0">
              <a:solidFill>
                <a:srgbClr val="66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182563" marR="0" indent="-96838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lang="sk-SK" b="0" smtClean="0">
              <a:solidFill>
                <a:srgbClr val="66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182563" marR="0" indent="-96838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sk-SK" b="0" smtClean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 </a:t>
            </a:r>
          </a:p>
          <a:p>
            <a:pPr marL="2425700" indent="-266700">
              <a:buFont typeface="Arial" pitchFamily="34" charset="0"/>
              <a:buChar char="•"/>
            </a:pPr>
            <a:r>
              <a:rPr lang="sk-SK" b="0" smtClean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unemployment rate</a:t>
            </a:r>
          </a:p>
          <a:p>
            <a:pPr marL="2425700" indent="-266700">
              <a:buFont typeface="Arial" pitchFamily="34" charset="0"/>
              <a:buChar char="•"/>
            </a:pPr>
            <a:r>
              <a:rPr lang="sk-SK" b="0" smtClean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employment of </a:t>
            </a:r>
          </a:p>
          <a:p>
            <a:pPr marL="3054350" lvl="1" indent="-171450">
              <a:buFont typeface="Arial" pitchFamily="34" charset="0"/>
              <a:buChar char="•"/>
            </a:pPr>
            <a:r>
              <a:rPr lang="sk-SK" sz="1800" b="0" smtClean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young people (15-24)</a:t>
            </a:r>
          </a:p>
          <a:p>
            <a:pPr marL="3054350" lvl="1" indent="-171450">
              <a:buFont typeface="Arial" pitchFamily="34" charset="0"/>
              <a:buChar char="•"/>
            </a:pPr>
            <a:r>
              <a:rPr lang="sk-SK" sz="1800" b="0" smtClean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female &amp; male (25-54)</a:t>
            </a:r>
          </a:p>
          <a:p>
            <a:pPr marL="3054350" lvl="1" indent="-171450">
              <a:buFont typeface="Arial" pitchFamily="34" charset="0"/>
              <a:buChar char="•"/>
            </a:pPr>
            <a:r>
              <a:rPr lang="sk-SK" sz="1800" b="0" smtClean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older people (55-64)</a:t>
            </a:r>
          </a:p>
          <a:p>
            <a:pPr marL="2425700" indent="-266700">
              <a:buFont typeface="Arial" pitchFamily="34" charset="0"/>
              <a:buChar char="•"/>
            </a:pPr>
            <a:r>
              <a:rPr lang="sk-SK" b="0" smtClean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hours worked</a:t>
            </a:r>
          </a:p>
          <a:p>
            <a:pPr marL="182563" marR="0" indent="-96838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lang="sk-SK" b="0" smtClean="0">
              <a:solidFill>
                <a:srgbClr val="66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182563" marR="0" indent="-96838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sk-SK" b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182563" marR="0" indent="-96838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sk-SK" b="0" smtClean="0">
              <a:solidFill>
                <a:srgbClr val="66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182563" marR="0" indent="-96838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sk-SK" b="0" smtClean="0">
              <a:solidFill>
                <a:srgbClr val="66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37" name="Päťuholník 36"/>
          <p:cNvSpPr/>
          <p:nvPr/>
        </p:nvSpPr>
        <p:spPr bwMode="auto">
          <a:xfrm>
            <a:off x="2714612" y="3643314"/>
            <a:ext cx="2071702" cy="2000264"/>
          </a:xfrm>
          <a:prstGeom prst="homePlate">
            <a:avLst>
              <a:gd name="adj" fmla="val 30046"/>
            </a:avLst>
          </a:prstGeom>
          <a:gradFill flip="none" rotWithShape="1">
            <a:gsLst>
              <a:gs pos="100000">
                <a:srgbClr val="0033CC"/>
              </a:gs>
              <a:gs pos="60000">
                <a:srgbClr val="0033CC"/>
              </a:gs>
              <a:gs pos="81000">
                <a:schemeClr val="tx1"/>
              </a:gs>
            </a:gsLst>
            <a:path path="shape">
              <a:fillToRect l="50000" t="50000" r="50000" b="50000"/>
            </a:path>
            <a:tileRect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k-SK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k-SK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  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k-SK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00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00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b="0" smtClean="0">
              <a:solidFill>
                <a:srgbClr val="00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b="0" smtClean="0">
              <a:solidFill>
                <a:srgbClr val="00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b="0" smtClean="0">
              <a:solidFill>
                <a:srgbClr val="00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b="0" smtClean="0">
              <a:solidFill>
                <a:srgbClr val="00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b="0" smtClean="0">
              <a:solidFill>
                <a:srgbClr val="00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k-SK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k-SK" b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Labour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k-SK" b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market</a:t>
            </a:r>
            <a:endParaRPr lang="sk-SK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b="0" smtClean="0">
              <a:solidFill>
                <a:srgbClr val="00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66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38" name="Obdĺžnik 37"/>
          <p:cNvSpPr/>
          <p:nvPr/>
        </p:nvSpPr>
        <p:spPr bwMode="auto">
          <a:xfrm>
            <a:off x="2500298" y="5786454"/>
            <a:ext cx="6000792" cy="500066"/>
          </a:xfrm>
          <a:prstGeom prst="rect">
            <a:avLst/>
          </a:prstGeom>
          <a:gradFill flip="none" rotWithShape="1">
            <a:gsLst>
              <a:gs pos="0">
                <a:srgbClr val="0033CC"/>
              </a:gs>
              <a:gs pos="50000">
                <a:srgbClr val="0033CC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  <a:tileRect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182563" marR="0" indent="-96838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sk-SK" b="0" smtClean="0">
              <a:solidFill>
                <a:srgbClr val="66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182563" marR="0" indent="-96838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lang="sk-SK" b="0" smtClean="0">
              <a:solidFill>
                <a:srgbClr val="66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182563" marR="0" indent="-96838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lang="sk-SK" b="0" smtClean="0">
              <a:solidFill>
                <a:srgbClr val="66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182563" marR="0" indent="-96838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sk-SK" b="0" smtClean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 </a:t>
            </a:r>
          </a:p>
          <a:p>
            <a:pPr marL="182563" marR="0" indent="-96838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sk-SK" b="0" smtClean="0">
              <a:solidFill>
                <a:srgbClr val="66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182563" marR="0" indent="-96838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sk-SK" b="0" smtClean="0">
              <a:solidFill>
                <a:srgbClr val="66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39" name="Päťuholník 38"/>
          <p:cNvSpPr/>
          <p:nvPr/>
        </p:nvSpPr>
        <p:spPr bwMode="auto">
          <a:xfrm>
            <a:off x="2786050" y="5786454"/>
            <a:ext cx="2071702" cy="500066"/>
          </a:xfrm>
          <a:prstGeom prst="homePlate">
            <a:avLst>
              <a:gd name="adj" fmla="val 30046"/>
            </a:avLst>
          </a:prstGeom>
          <a:gradFill flip="none" rotWithShape="1">
            <a:gsLst>
              <a:gs pos="100000">
                <a:srgbClr val="0033CC"/>
              </a:gs>
              <a:gs pos="60000">
                <a:srgbClr val="0033CC"/>
              </a:gs>
              <a:gs pos="81000">
                <a:schemeClr val="tx1"/>
              </a:gs>
            </a:gsLst>
            <a:path path="shape">
              <a:fillToRect l="50000" t="50000" r="50000" b="50000"/>
            </a:path>
            <a:tileRect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k-SK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k-SK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  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k-SK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00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00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b="0" smtClean="0">
              <a:solidFill>
                <a:srgbClr val="00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b="0" smtClean="0">
              <a:solidFill>
                <a:srgbClr val="00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b="0" smtClean="0">
              <a:solidFill>
                <a:srgbClr val="00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b="0" smtClean="0">
              <a:solidFill>
                <a:srgbClr val="00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b="0" smtClean="0">
              <a:solidFill>
                <a:srgbClr val="00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k-SK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sk-SK" b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Demography</a:t>
            </a:r>
            <a:endParaRPr lang="sk-SK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b="0" smtClean="0">
              <a:solidFill>
                <a:srgbClr val="00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66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/>
        </p:nvSpPr>
        <p:spPr>
          <a:xfrm>
            <a:off x="4422775" y="173038"/>
            <a:ext cx="268288" cy="4572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endParaRPr lang="en-US" sz="2400" b="0">
              <a:effectLst>
                <a:outerShdw blurRad="38100" dist="38100" dir="2700000" algn="tl">
                  <a:srgbClr val="808080"/>
                </a:outerShdw>
              </a:effectLst>
              <a:ea typeface="ＭＳ Ｐゴシック" charset="-128"/>
              <a:cs typeface="+mn-cs"/>
            </a:endParaRPr>
          </a:p>
        </p:txBody>
      </p:sp>
      <p:pic>
        <p:nvPicPr>
          <p:cNvPr id="23554" name="Picture 17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42263" y="161925"/>
            <a:ext cx="10318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7510" name="Line 6"/>
          <p:cNvSpPr>
            <a:spLocks noChangeShapeType="1"/>
          </p:cNvSpPr>
          <p:nvPr/>
        </p:nvSpPr>
        <p:spPr bwMode="auto">
          <a:xfrm>
            <a:off x="2743200" y="23114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algn="ctr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ＭＳ Ｐゴシック" charset="-128"/>
              <a:cs typeface="ＭＳ Ｐゴシック" charset="-128"/>
            </a:endParaRPr>
          </a:p>
        </p:txBody>
      </p:sp>
      <p:sp>
        <p:nvSpPr>
          <p:cNvPr id="277511" name="Line 7"/>
          <p:cNvSpPr>
            <a:spLocks noChangeShapeType="1"/>
          </p:cNvSpPr>
          <p:nvPr/>
        </p:nvSpPr>
        <p:spPr bwMode="auto">
          <a:xfrm>
            <a:off x="2814638" y="5553075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algn="ctr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ＭＳ Ｐゴシック" charset="-128"/>
              <a:cs typeface="ＭＳ Ｐゴシック" charset="-128"/>
            </a:endParaRPr>
          </a:p>
        </p:txBody>
      </p:sp>
      <p:sp>
        <p:nvSpPr>
          <p:cNvPr id="277512" name="Line 8"/>
          <p:cNvSpPr>
            <a:spLocks noChangeShapeType="1"/>
          </p:cNvSpPr>
          <p:nvPr/>
        </p:nvSpPr>
        <p:spPr bwMode="auto">
          <a:xfrm>
            <a:off x="2814638" y="5264150"/>
            <a:ext cx="142875" cy="0"/>
          </a:xfrm>
          <a:prstGeom prst="lin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ＭＳ Ｐゴシック" charset="-128"/>
              <a:cs typeface="ＭＳ Ｐゴシック" charset="-128"/>
            </a:endParaRPr>
          </a:p>
        </p:txBody>
      </p:sp>
      <p:sp>
        <p:nvSpPr>
          <p:cNvPr id="277513" name="Line 9"/>
          <p:cNvSpPr>
            <a:spLocks noChangeShapeType="1"/>
          </p:cNvSpPr>
          <p:nvPr/>
        </p:nvSpPr>
        <p:spPr bwMode="auto">
          <a:xfrm>
            <a:off x="3103563" y="3535363"/>
            <a:ext cx="71437" cy="1512887"/>
          </a:xfrm>
          <a:prstGeom prst="lin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ＭＳ Ｐゴシック" charset="-128"/>
              <a:cs typeface="ＭＳ Ｐゴシック" charset="-128"/>
            </a:endParaRPr>
          </a:p>
        </p:txBody>
      </p:sp>
      <p:sp>
        <p:nvSpPr>
          <p:cNvPr id="277514" name="Rectangle 10"/>
          <p:cNvSpPr>
            <a:spLocks noChangeArrowheads="1"/>
          </p:cNvSpPr>
          <p:nvPr/>
        </p:nvSpPr>
        <p:spPr bwMode="auto">
          <a:xfrm>
            <a:off x="3895725" y="2960688"/>
            <a:ext cx="1943100" cy="1633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ＭＳ Ｐゴシック" charset="-128"/>
              <a:cs typeface="ＭＳ Ｐゴシック" charset="-128"/>
            </a:endParaRPr>
          </a:p>
        </p:txBody>
      </p:sp>
      <p:sp>
        <p:nvSpPr>
          <p:cNvPr id="277515" name="Rectangle 11"/>
          <p:cNvSpPr>
            <a:spLocks noChangeArrowheads="1"/>
          </p:cNvSpPr>
          <p:nvPr/>
        </p:nvSpPr>
        <p:spPr bwMode="auto">
          <a:xfrm>
            <a:off x="4830763" y="3535363"/>
            <a:ext cx="914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ＭＳ Ｐゴシック" charset="-128"/>
              <a:cs typeface="ＭＳ Ｐゴシック" charset="-12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189288" y="4395788"/>
            <a:ext cx="4032250" cy="5032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endParaRPr/>
          </a:p>
        </p:txBody>
      </p:sp>
      <p:sp>
        <p:nvSpPr>
          <p:cNvPr id="25" name="TextBox 5"/>
          <p:cNvSpPr txBox="1">
            <a:spLocks noChangeArrowheads="1"/>
          </p:cNvSpPr>
          <p:nvPr/>
        </p:nvSpPr>
        <p:spPr bwMode="auto">
          <a:xfrm>
            <a:off x="611188" y="304800"/>
            <a:ext cx="76327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sk-SK" sz="24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</a:t>
            </a:r>
            <a:r>
              <a:rPr lang="sk-SK" sz="22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Discussed Areas of Interest</a:t>
            </a:r>
            <a:endParaRPr lang="sk-SK" sz="22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sk-SK" sz="2200" b="0" smtClean="0">
                <a:effectLst>
                  <a:outerShdw blurRad="38100" dist="38100" dir="2700000" algn="tl">
                    <a:srgbClr val="808080"/>
                  </a:outerShdw>
                </a:effectLst>
              </a:rPr>
              <a:t>Methodology 3/7</a:t>
            </a:r>
            <a:endParaRPr lang="sk-SK" sz="2200" b="0">
              <a:effectLst>
                <a:outerShdw blurRad="38100" dist="38100" dir="2700000" algn="tl">
                  <a:srgbClr val="808080"/>
                </a:outerShdw>
              </a:effectLst>
            </a:endParaRPr>
          </a:p>
        </p:txBody>
      </p:sp>
      <p:sp>
        <p:nvSpPr>
          <p:cNvPr id="26" name="TextBox 8"/>
          <p:cNvSpPr txBox="1">
            <a:spLocks noChangeArrowheads="1"/>
          </p:cNvSpPr>
          <p:nvPr/>
        </p:nvSpPr>
        <p:spPr bwMode="auto">
          <a:xfrm>
            <a:off x="-32" y="6643710"/>
            <a:ext cx="9144000" cy="276999"/>
          </a:xfrm>
          <a:prstGeom prst="rect">
            <a:avLst/>
          </a:prstGeom>
          <a:gradFill rotWithShape="1">
            <a:gsLst>
              <a:gs pos="0">
                <a:srgbClr val="2020A6"/>
              </a:gs>
              <a:gs pos="20000">
                <a:srgbClr val="2222A3"/>
              </a:gs>
              <a:gs pos="100000">
                <a:srgbClr val="18187C"/>
              </a:gs>
            </a:gsLst>
            <a:lin ang="5400000"/>
          </a:gradFill>
          <a:ln w="9525">
            <a:solidFill>
              <a:srgbClr val="2F2F98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sk-SK" sz="1200" b="0" smtClean="0">
                <a:solidFill>
                  <a:srgbClr val="FFFFFF"/>
                </a:solidFill>
                <a:ea typeface="ＭＳ Ｐゴシック" charset="-128"/>
                <a:cs typeface="+mn-cs"/>
              </a:rPr>
              <a:t>Juraj Kolarovic, INTOSAI Working Group </a:t>
            </a:r>
            <a:r>
              <a:rPr lang="sk-SK" sz="1200" b="0">
                <a:solidFill>
                  <a:srgbClr val="FFFFFF"/>
                </a:solidFill>
                <a:ea typeface="ＭＳ Ｐゴシック" charset="-128"/>
                <a:cs typeface="+mn-cs"/>
              </a:rPr>
              <a:t>on </a:t>
            </a:r>
            <a:r>
              <a:rPr lang="sk-SK" sz="1200" b="0" smtClean="0">
                <a:solidFill>
                  <a:srgbClr val="FFFFFF"/>
                </a:solidFill>
                <a:ea typeface="ＭＳ Ｐゴシック" charset="-128"/>
                <a:cs typeface="+mn-cs"/>
              </a:rPr>
              <a:t>Key National Indicators</a:t>
            </a:r>
            <a:r>
              <a:rPr lang="sk-SK" sz="1200" b="0">
                <a:solidFill>
                  <a:srgbClr val="FFFFFF"/>
                </a:solidFill>
                <a:ea typeface="ＭＳ Ｐゴシック" charset="-128"/>
                <a:cs typeface="+mn-cs"/>
              </a:rPr>
              <a:t>, </a:t>
            </a:r>
            <a:r>
              <a:rPr lang="sk-SK" sz="1200" b="0" smtClean="0">
                <a:solidFill>
                  <a:srgbClr val="FFFFFF"/>
                </a:solidFill>
                <a:ea typeface="ＭＳ Ｐゴシック" charset="-128"/>
                <a:cs typeface="+mn-cs"/>
              </a:rPr>
              <a:t>Kuta, February, 24-26, 2014</a:t>
            </a:r>
            <a:endParaRPr lang="en-US" sz="1200" b="0">
              <a:solidFill>
                <a:srgbClr val="FFFFFF"/>
              </a:solidFill>
              <a:ea typeface="ＭＳ Ｐゴシック" charset="-128"/>
              <a:cs typeface="+mn-cs"/>
            </a:endParaRPr>
          </a:p>
        </p:txBody>
      </p:sp>
      <p:sp>
        <p:nvSpPr>
          <p:cNvPr id="30" name="Rounded Rectangle 20"/>
          <p:cNvSpPr>
            <a:spLocks noChangeArrowheads="1"/>
          </p:cNvSpPr>
          <p:nvPr/>
        </p:nvSpPr>
        <p:spPr bwMode="auto">
          <a:xfrm>
            <a:off x="285720" y="1428736"/>
            <a:ext cx="8643998" cy="5000660"/>
          </a:xfrm>
          <a:prstGeom prst="roundRect">
            <a:avLst>
              <a:gd name="adj" fmla="val 2963"/>
            </a:avLst>
          </a:prstGeom>
          <a:gradFill flip="none" rotWithShape="1">
            <a:gsLst>
              <a:gs pos="0">
                <a:srgbClr val="0033CC"/>
              </a:gs>
              <a:gs pos="50000">
                <a:srgbClr val="0033CC"/>
              </a:gs>
              <a:gs pos="0">
                <a:schemeClr val="tx1"/>
              </a:gs>
            </a:gsLst>
            <a:lin ang="16200000" scaled="1"/>
            <a:tileRect/>
          </a:gradFill>
          <a:ln w="3175">
            <a:solidFill>
              <a:srgbClr val="0033CC"/>
            </a:solidFill>
            <a:round/>
            <a:headEnd/>
            <a:tailEnd/>
          </a:ln>
          <a:effectLst>
            <a:outerShdw dist="38100" dir="2700000" algn="tl" rotWithShape="0">
              <a:srgbClr val="808080">
                <a:alpha val="42999"/>
              </a:srgbClr>
            </a:outerShdw>
          </a:effectLst>
        </p:spPr>
        <p:txBody>
          <a:bodyPr wrap="none" lIns="108000" tIns="0" rIns="0" bIns="0"/>
          <a:lstStyle/>
          <a:p>
            <a:pPr>
              <a:defRPr/>
            </a:pPr>
            <a:endParaRPr/>
          </a:p>
          <a:p>
            <a:pPr>
              <a:defRPr/>
            </a:pPr>
            <a:endParaRPr lang="en-US" sz="2600">
              <a:effectLst>
                <a:outerShdw blurRad="38100" dist="38100" dir="2700000" algn="tl">
                  <a:srgbClr val="000000"/>
                </a:outerShdw>
              </a:effectLst>
              <a:ea typeface="ＭＳ Ｐゴシック" charset="-128"/>
              <a:cs typeface="+mn-cs"/>
            </a:endParaRPr>
          </a:p>
          <a:p>
            <a:pPr>
              <a:defRPr/>
            </a:pPr>
            <a:endParaRPr lang="en-US" sz="2600">
              <a:effectLst>
                <a:outerShdw blurRad="38100" dist="38100" dir="2700000" algn="tl">
                  <a:srgbClr val="000000"/>
                </a:outerShdw>
              </a:effectLst>
              <a:ea typeface="ＭＳ Ｐゴシック" charset="-128"/>
              <a:cs typeface="+mn-cs"/>
            </a:endParaRPr>
          </a:p>
          <a:p>
            <a:pPr>
              <a:defRPr/>
            </a:pPr>
            <a:endParaRPr lang="en-US" sz="2600">
              <a:effectLst>
                <a:outerShdw blurRad="38100" dist="38100" dir="2700000" algn="tl">
                  <a:srgbClr val="000000"/>
                </a:outerShdw>
              </a:effectLst>
              <a:ea typeface="ＭＳ Ｐゴシック" charset="-128"/>
              <a:cs typeface="+mn-cs"/>
            </a:endParaRPr>
          </a:p>
          <a:p>
            <a:pPr>
              <a:defRPr/>
            </a:pPr>
            <a:endParaRPr lang="en-US" sz="2600">
              <a:effectLst>
                <a:outerShdw blurRad="38100" dist="38100" dir="2700000" algn="tl">
                  <a:srgbClr val="000000"/>
                </a:outerShdw>
              </a:effectLst>
              <a:ea typeface="ＭＳ Ｐゴシック" charset="-128"/>
              <a:cs typeface="+mn-cs"/>
            </a:endParaRPr>
          </a:p>
          <a:p>
            <a:pPr>
              <a:defRPr/>
            </a:pPr>
            <a:endParaRPr lang="en-US" sz="2600">
              <a:effectLst>
                <a:outerShdw blurRad="38100" dist="38100" dir="2700000" algn="tl">
                  <a:srgbClr val="000000"/>
                </a:outerShdw>
              </a:effectLst>
              <a:ea typeface="ＭＳ Ｐゴシック" charset="-128"/>
              <a:cs typeface="+mn-cs"/>
            </a:endParaRPr>
          </a:p>
        </p:txBody>
      </p:sp>
      <p:sp>
        <p:nvSpPr>
          <p:cNvPr id="19" name="Obdĺžnik 18"/>
          <p:cNvSpPr/>
          <p:nvPr/>
        </p:nvSpPr>
        <p:spPr bwMode="auto">
          <a:xfrm>
            <a:off x="571472" y="1428736"/>
            <a:ext cx="7929618" cy="857256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z="220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z="220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z="220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514350" marR="0" indent="-5143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sk-SK" sz="220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I. Level – Example 2/3</a:t>
            </a:r>
          </a:p>
          <a:p>
            <a:pPr marL="514350" marR="0" indent="-5143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sk-SK" sz="220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Identifying priority areas 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z="220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b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k-SK" sz="220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endParaRPr kumimoji="0" lang="sk-SK" sz="2200" b="1" i="0" u="none" strike="noStrike" cap="none" normalizeH="0" baseline="0" smtClean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215900" y="215900"/>
            <a:ext cx="388938" cy="984250"/>
            <a:chOff x="282575" y="320675"/>
            <a:chExt cx="388938" cy="984250"/>
          </a:xfrm>
        </p:grpSpPr>
        <p:sp>
          <p:nvSpPr>
            <p:cNvPr id="23" name="Rounded Rectangle 11"/>
            <p:cNvSpPr/>
            <p:nvPr/>
          </p:nvSpPr>
          <p:spPr bwMode="auto">
            <a:xfrm>
              <a:off x="282575" y="1055137"/>
              <a:ext cx="388938" cy="249788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>
                <a:defRPr/>
              </a:pPr>
              <a:r>
                <a:rPr lang="en-US" sz="1600">
                  <a:solidFill>
                    <a:srgbClr val="D9D9D9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III</a:t>
              </a:r>
            </a:p>
          </p:txBody>
        </p:sp>
        <p:sp>
          <p:nvSpPr>
            <p:cNvPr id="24" name="Rounded Rectangle 12"/>
            <p:cNvSpPr/>
            <p:nvPr/>
          </p:nvSpPr>
          <p:spPr bwMode="auto">
            <a:xfrm>
              <a:off x="282575" y="687906"/>
              <a:ext cx="388938" cy="249788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>
                <a:defRPr/>
              </a:pPr>
              <a:r>
                <a:rPr lang="en-US" sz="16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II</a:t>
              </a:r>
            </a:p>
          </p:txBody>
        </p:sp>
        <p:sp>
          <p:nvSpPr>
            <p:cNvPr id="29" name="Rounded Rectangle 13"/>
            <p:cNvSpPr/>
            <p:nvPr/>
          </p:nvSpPr>
          <p:spPr bwMode="auto">
            <a:xfrm>
              <a:off x="282575" y="320675"/>
              <a:ext cx="388938" cy="249788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>
                <a:defRPr/>
              </a:pPr>
              <a:r>
                <a:rPr lang="en-US" sz="160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I</a:t>
              </a:r>
            </a:p>
          </p:txBody>
        </p:sp>
      </p:grpSp>
      <p:sp>
        <p:nvSpPr>
          <p:cNvPr id="20" name="Obdĺžnik 19"/>
          <p:cNvSpPr/>
          <p:nvPr/>
        </p:nvSpPr>
        <p:spPr bwMode="auto">
          <a:xfrm>
            <a:off x="571472" y="2357430"/>
            <a:ext cx="8143932" cy="3786214"/>
          </a:xfrm>
          <a:prstGeom prst="rect">
            <a:avLst/>
          </a:prstGeom>
          <a:gradFill flip="none" rotWithShape="1">
            <a:gsLst>
              <a:gs pos="0">
                <a:srgbClr val="0033CC"/>
              </a:gs>
              <a:gs pos="50000">
                <a:srgbClr val="0033CC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  <a:tileRect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182563" marR="0" indent="-96838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sk-SK" b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40" name="Obdĺžnik 39"/>
          <p:cNvSpPr/>
          <p:nvPr/>
        </p:nvSpPr>
        <p:spPr bwMode="auto">
          <a:xfrm>
            <a:off x="642910" y="2357430"/>
            <a:ext cx="7858180" cy="642942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182563" marR="0" indent="-96838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sk-SK" b="0" smtClean="0">
              <a:solidFill>
                <a:srgbClr val="66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182563" marR="0" indent="-96838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lang="sk-SK" b="0" smtClean="0">
              <a:solidFill>
                <a:srgbClr val="66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182563" marR="0" indent="-96838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lang="sk-SK" b="0" smtClean="0">
              <a:solidFill>
                <a:srgbClr val="66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182563" marR="0" indent="-96838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sk-SK" b="0" smtClean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 </a:t>
            </a:r>
          </a:p>
          <a:p>
            <a:pPr marL="182563" marR="0" indent="-96838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sk-SK" b="0" smtClean="0">
              <a:solidFill>
                <a:srgbClr val="66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182563" marR="0" indent="-96838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sk-SK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Approach to increasing quality of life</a:t>
            </a:r>
          </a:p>
          <a:p>
            <a:pPr marL="182563" marR="0" indent="-96838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sk-SK" b="0" smtClean="0">
              <a:solidFill>
                <a:srgbClr val="66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182563" marR="0" indent="-96838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sk-SK" b="0" smtClean="0">
              <a:solidFill>
                <a:srgbClr val="66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182563" marR="0" indent="-96838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sk-SK" b="0" smtClean="0">
              <a:solidFill>
                <a:srgbClr val="66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182563" marR="0" indent="-96838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sk-SK" b="0" smtClean="0">
              <a:solidFill>
                <a:srgbClr val="66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182563" marR="0" indent="-96838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sk-SK" b="0" smtClean="0">
              <a:solidFill>
                <a:srgbClr val="66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36" name="Päťuholník 35"/>
          <p:cNvSpPr/>
          <p:nvPr/>
        </p:nvSpPr>
        <p:spPr bwMode="auto">
          <a:xfrm rot="16200000">
            <a:off x="3178959" y="678637"/>
            <a:ext cx="2928958" cy="7429552"/>
          </a:xfrm>
          <a:prstGeom prst="homePlate">
            <a:avLst>
              <a:gd name="adj" fmla="val 17384"/>
            </a:avLst>
          </a:prstGeom>
          <a:gradFill flip="none" rotWithShape="1">
            <a:gsLst>
              <a:gs pos="100000">
                <a:srgbClr val="0033CC"/>
              </a:gs>
              <a:gs pos="60000">
                <a:srgbClr val="0033CC"/>
              </a:gs>
              <a:gs pos="81000">
                <a:schemeClr val="tx1"/>
              </a:gs>
            </a:gsLst>
            <a:path path="shape">
              <a:fillToRect l="50000" t="50000" r="50000" b="50000"/>
            </a:path>
            <a:tileRect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vert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k-SK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k-SK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  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k-SK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00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00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b="0" smtClean="0">
              <a:solidFill>
                <a:srgbClr val="00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b="0" smtClean="0">
              <a:solidFill>
                <a:srgbClr val="00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66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66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39" name="Obdĺžnik 38"/>
          <p:cNvSpPr/>
          <p:nvPr/>
        </p:nvSpPr>
        <p:spPr bwMode="auto">
          <a:xfrm>
            <a:off x="1071538" y="3500438"/>
            <a:ext cx="5572164" cy="428628"/>
          </a:xfrm>
          <a:prstGeom prst="rect">
            <a:avLst/>
          </a:prstGeom>
          <a:gradFill flip="none" rotWithShape="1">
            <a:gsLst>
              <a:gs pos="0">
                <a:srgbClr val="0033CC"/>
              </a:gs>
              <a:gs pos="50000">
                <a:srgbClr val="0033CC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  <a:tileRect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182563" marR="0" indent="-96838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sk-SK" b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182563" marR="0" indent="-96838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sk-SK" b="0" smtClean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</a:p>
          <a:p>
            <a:pPr marL="182563" marR="0" indent="-96838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sk-SK" b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Education, science, research, innovation</a:t>
            </a:r>
          </a:p>
          <a:p>
            <a:pPr marL="182563" marR="0" indent="-96838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sk-SK" b="0" smtClean="0">
              <a:solidFill>
                <a:srgbClr val="66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182563" marR="0" indent="-96838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sk-SK" b="0" smtClean="0">
              <a:solidFill>
                <a:srgbClr val="66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41" name="Obdĺžnik 40"/>
          <p:cNvSpPr/>
          <p:nvPr/>
        </p:nvSpPr>
        <p:spPr bwMode="auto">
          <a:xfrm>
            <a:off x="1071538" y="4071942"/>
            <a:ext cx="3714776" cy="428628"/>
          </a:xfrm>
          <a:prstGeom prst="rect">
            <a:avLst/>
          </a:prstGeom>
          <a:gradFill flip="none" rotWithShape="1">
            <a:gsLst>
              <a:gs pos="0">
                <a:srgbClr val="0033CC"/>
              </a:gs>
              <a:gs pos="50000">
                <a:srgbClr val="0033CC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  <a:tileRect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182563" marR="0" indent="-96838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sk-SK" b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182563" marR="0" indent="-96838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sk-SK" b="0" smtClean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</a:p>
          <a:p>
            <a:pPr marL="182563" marR="0" indent="-96838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sk-SK" b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Employment, social inclusion</a:t>
            </a:r>
          </a:p>
          <a:p>
            <a:pPr marL="182563" marR="0" indent="-96838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sk-SK" b="0" smtClean="0">
              <a:solidFill>
                <a:srgbClr val="66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182563" marR="0" indent="-96838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sk-SK" b="0" smtClean="0">
              <a:solidFill>
                <a:srgbClr val="66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42" name="Obdĺžnik 41"/>
          <p:cNvSpPr/>
          <p:nvPr/>
        </p:nvSpPr>
        <p:spPr bwMode="auto">
          <a:xfrm>
            <a:off x="1071538" y="4643446"/>
            <a:ext cx="3714776" cy="428628"/>
          </a:xfrm>
          <a:prstGeom prst="rect">
            <a:avLst/>
          </a:prstGeom>
          <a:gradFill flip="none" rotWithShape="1">
            <a:gsLst>
              <a:gs pos="0">
                <a:srgbClr val="0033CC"/>
              </a:gs>
              <a:gs pos="50000">
                <a:srgbClr val="0033CC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  <a:tileRect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182563" marR="0" indent="-96838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sk-SK" b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182563" marR="0" indent="-96838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sk-SK" b="0" smtClean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</a:p>
          <a:p>
            <a:pPr marL="182563" marR="0" indent="-96838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sk-SK" b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Business environment</a:t>
            </a:r>
          </a:p>
          <a:p>
            <a:pPr marL="182563" marR="0" indent="-96838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sk-SK" b="0" smtClean="0">
              <a:solidFill>
                <a:srgbClr val="66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182563" marR="0" indent="-96838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sk-SK" b="0" smtClean="0">
              <a:solidFill>
                <a:srgbClr val="66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43" name="Obdĺžnik 42"/>
          <p:cNvSpPr/>
          <p:nvPr/>
        </p:nvSpPr>
        <p:spPr bwMode="auto">
          <a:xfrm>
            <a:off x="5000628" y="4071942"/>
            <a:ext cx="3143272" cy="714380"/>
          </a:xfrm>
          <a:prstGeom prst="rect">
            <a:avLst/>
          </a:prstGeom>
          <a:gradFill flip="none" rotWithShape="1">
            <a:gsLst>
              <a:gs pos="0">
                <a:srgbClr val="0033CC"/>
              </a:gs>
              <a:gs pos="50000">
                <a:srgbClr val="0033CC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  <a:tileRect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182563" marR="0" indent="-96838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sk-SK" b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182563" marR="0" indent="-96838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sk-SK" b="0" smtClean="0">
              <a:solidFill>
                <a:srgbClr val="66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182563" marR="0" indent="-96838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sk-SK" b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Transport infrastructure,</a:t>
            </a:r>
          </a:p>
          <a:p>
            <a:pPr marL="182563" marR="0" indent="-96838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sk-SK" b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telecommunications</a:t>
            </a:r>
          </a:p>
          <a:p>
            <a:pPr marL="182563" marR="0" indent="-96838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sk-SK" b="0" smtClean="0">
              <a:solidFill>
                <a:srgbClr val="66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182563" marR="0" indent="-96838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sk-SK" b="0" smtClean="0">
              <a:solidFill>
                <a:srgbClr val="66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47" name="Obdĺžnik 46"/>
          <p:cNvSpPr/>
          <p:nvPr/>
        </p:nvSpPr>
        <p:spPr bwMode="auto">
          <a:xfrm>
            <a:off x="1071538" y="5214950"/>
            <a:ext cx="3786214" cy="428628"/>
          </a:xfrm>
          <a:prstGeom prst="rect">
            <a:avLst/>
          </a:prstGeom>
          <a:gradFill flip="none" rotWithShape="1">
            <a:gsLst>
              <a:gs pos="0">
                <a:srgbClr val="0033CC"/>
              </a:gs>
              <a:gs pos="50000">
                <a:srgbClr val="0033CC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  <a:tileRect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182563" marR="0" indent="-96838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sk-SK" b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182563" marR="0" indent="-96838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sk-SK" b="0" smtClean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</a:p>
          <a:p>
            <a:pPr marL="182563" marR="0" indent="-96838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sk-SK" b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Modern public administration</a:t>
            </a:r>
          </a:p>
          <a:p>
            <a:pPr marL="182563" marR="0" indent="-96838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sk-SK" b="0" smtClean="0">
              <a:solidFill>
                <a:srgbClr val="66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182563" marR="0" indent="-96838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sk-SK" b="0" smtClean="0">
              <a:solidFill>
                <a:srgbClr val="66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48" name="Obdĺžnik 47"/>
          <p:cNvSpPr/>
          <p:nvPr/>
        </p:nvSpPr>
        <p:spPr bwMode="auto">
          <a:xfrm>
            <a:off x="5000628" y="4929198"/>
            <a:ext cx="3143272" cy="714380"/>
          </a:xfrm>
          <a:prstGeom prst="rect">
            <a:avLst/>
          </a:prstGeom>
          <a:gradFill flip="none" rotWithShape="1">
            <a:gsLst>
              <a:gs pos="0">
                <a:srgbClr val="0033CC"/>
              </a:gs>
              <a:gs pos="50000">
                <a:srgbClr val="0033CC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  <a:tileRect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182563" marR="0" indent="-96838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sk-SK" b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182563" marR="0" indent="-96838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sk-SK" b="0" smtClean="0">
              <a:solidFill>
                <a:srgbClr val="66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182563" marR="0" indent="-96838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sk-SK" b="0" smtClean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sk-SK" b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Transparent conditions </a:t>
            </a:r>
          </a:p>
          <a:p>
            <a:pPr marL="182563" marR="0" indent="-96838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sk-SK" b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and law enforcement</a:t>
            </a:r>
          </a:p>
          <a:p>
            <a:pPr marL="182563" marR="0" indent="-96838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sk-SK" b="0" smtClean="0">
              <a:solidFill>
                <a:srgbClr val="66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182563" marR="0" indent="-96838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sk-SK" b="0" smtClean="0">
              <a:solidFill>
                <a:srgbClr val="66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49" name="Obdĺžnik 48"/>
          <p:cNvSpPr/>
          <p:nvPr/>
        </p:nvSpPr>
        <p:spPr bwMode="auto">
          <a:xfrm>
            <a:off x="6858016" y="3500438"/>
            <a:ext cx="1285884" cy="428628"/>
          </a:xfrm>
          <a:prstGeom prst="rect">
            <a:avLst/>
          </a:prstGeom>
          <a:gradFill flip="none" rotWithShape="1">
            <a:gsLst>
              <a:gs pos="0">
                <a:srgbClr val="0033CC"/>
              </a:gs>
              <a:gs pos="50000">
                <a:srgbClr val="0033CC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  <a:tileRect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182563" marR="0" indent="-96838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sk-SK" b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182563" marR="0" indent="-96838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sk-SK" b="0" smtClean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</a:p>
          <a:p>
            <a:pPr marL="182563" marR="0" indent="-96838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sk-SK" b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Health</a:t>
            </a:r>
          </a:p>
          <a:p>
            <a:pPr marL="182563" marR="0" indent="-96838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sk-SK" b="0" smtClean="0">
              <a:solidFill>
                <a:srgbClr val="66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182563" marR="0" indent="-96838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sk-SK" b="0" smtClean="0">
              <a:solidFill>
                <a:srgbClr val="66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34" name="Obdĺžnik 33"/>
          <p:cNvSpPr/>
          <p:nvPr/>
        </p:nvSpPr>
        <p:spPr bwMode="auto">
          <a:xfrm>
            <a:off x="928662" y="5857892"/>
            <a:ext cx="7429552" cy="571504"/>
          </a:xfrm>
          <a:prstGeom prst="rect">
            <a:avLst/>
          </a:prstGeom>
          <a:gradFill flip="none" rotWithShape="1">
            <a:gsLst>
              <a:gs pos="78000">
                <a:schemeClr val="tx1"/>
              </a:gs>
              <a:gs pos="50000">
                <a:schemeClr val="tx1"/>
              </a:gs>
              <a:gs pos="100000">
                <a:srgbClr val="0033CC"/>
              </a:gs>
            </a:gsLst>
            <a:path path="shape">
              <a:fillToRect l="50000" t="50000" r="50000" b="50000"/>
            </a:path>
            <a:tileRect/>
          </a:gradFill>
          <a:ln w="508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182563" marR="0" indent="-96838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sk-SK" b="0" smtClean="0">
              <a:solidFill>
                <a:srgbClr val="66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182563" marR="0" indent="-96838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sk-SK" b="0" smtClean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</a:p>
          <a:p>
            <a:pPr marL="182563" marR="0" indent="-96838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sk-SK" b="0" smtClean="0">
              <a:solidFill>
                <a:srgbClr val="66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182563" marR="0" indent="-96838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sk-SK" b="0" smtClean="0">
              <a:solidFill>
                <a:srgbClr val="66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182563" marR="0" indent="-96838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sk-SK" b="0" smtClean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Fiscal, environmental and social sustainability</a:t>
            </a:r>
          </a:p>
          <a:p>
            <a:pPr marL="182563" marR="0" indent="-96838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sk-SK" b="0" smtClean="0">
              <a:solidFill>
                <a:srgbClr val="66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182563" marR="0" indent="-96838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sk-SK" b="0" smtClean="0">
              <a:solidFill>
                <a:srgbClr val="66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182563" marR="0" indent="-96838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sk-SK" b="0" smtClean="0">
              <a:solidFill>
                <a:srgbClr val="66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182563" marR="0" indent="-96838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sk-SK" b="0" smtClean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,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/>
        </p:nvSpPr>
        <p:spPr>
          <a:xfrm>
            <a:off x="4422775" y="173038"/>
            <a:ext cx="268288" cy="4572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endParaRPr lang="en-US" sz="2400" b="0">
              <a:effectLst>
                <a:outerShdw blurRad="38100" dist="38100" dir="2700000" algn="tl">
                  <a:srgbClr val="808080"/>
                </a:outerShdw>
              </a:effectLst>
              <a:ea typeface="ＭＳ Ｐゴシック" charset="-128"/>
              <a:cs typeface="+mn-cs"/>
            </a:endParaRPr>
          </a:p>
        </p:txBody>
      </p:sp>
      <p:pic>
        <p:nvPicPr>
          <p:cNvPr id="23554" name="Picture 17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42263" y="161925"/>
            <a:ext cx="10318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7510" name="Line 6"/>
          <p:cNvSpPr>
            <a:spLocks noChangeShapeType="1"/>
          </p:cNvSpPr>
          <p:nvPr/>
        </p:nvSpPr>
        <p:spPr bwMode="auto">
          <a:xfrm>
            <a:off x="2743200" y="23114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algn="ctr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ＭＳ Ｐゴシック" charset="-128"/>
              <a:cs typeface="ＭＳ Ｐゴシック" charset="-128"/>
            </a:endParaRPr>
          </a:p>
        </p:txBody>
      </p:sp>
      <p:sp>
        <p:nvSpPr>
          <p:cNvPr id="277511" name="Line 7"/>
          <p:cNvSpPr>
            <a:spLocks noChangeShapeType="1"/>
          </p:cNvSpPr>
          <p:nvPr/>
        </p:nvSpPr>
        <p:spPr bwMode="auto">
          <a:xfrm>
            <a:off x="2814638" y="5553075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algn="ctr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ＭＳ Ｐゴシック" charset="-128"/>
              <a:cs typeface="ＭＳ Ｐゴシック" charset="-128"/>
            </a:endParaRPr>
          </a:p>
        </p:txBody>
      </p:sp>
      <p:sp>
        <p:nvSpPr>
          <p:cNvPr id="277512" name="Line 8"/>
          <p:cNvSpPr>
            <a:spLocks noChangeShapeType="1"/>
          </p:cNvSpPr>
          <p:nvPr/>
        </p:nvSpPr>
        <p:spPr bwMode="auto">
          <a:xfrm>
            <a:off x="2814638" y="5264150"/>
            <a:ext cx="142875" cy="0"/>
          </a:xfrm>
          <a:prstGeom prst="lin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ＭＳ Ｐゴシック" charset="-128"/>
              <a:cs typeface="ＭＳ Ｐゴシック" charset="-128"/>
            </a:endParaRPr>
          </a:p>
        </p:txBody>
      </p:sp>
      <p:sp>
        <p:nvSpPr>
          <p:cNvPr id="277513" name="Line 9"/>
          <p:cNvSpPr>
            <a:spLocks noChangeShapeType="1"/>
          </p:cNvSpPr>
          <p:nvPr/>
        </p:nvSpPr>
        <p:spPr bwMode="auto">
          <a:xfrm>
            <a:off x="3103563" y="3535363"/>
            <a:ext cx="71437" cy="1512887"/>
          </a:xfrm>
          <a:prstGeom prst="lin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ＭＳ Ｐゴシック" charset="-128"/>
              <a:cs typeface="ＭＳ Ｐゴシック" charset="-128"/>
            </a:endParaRPr>
          </a:p>
        </p:txBody>
      </p:sp>
      <p:sp>
        <p:nvSpPr>
          <p:cNvPr id="277514" name="Rectangle 10"/>
          <p:cNvSpPr>
            <a:spLocks noChangeArrowheads="1"/>
          </p:cNvSpPr>
          <p:nvPr/>
        </p:nvSpPr>
        <p:spPr bwMode="auto">
          <a:xfrm>
            <a:off x="3895725" y="2960688"/>
            <a:ext cx="1943100" cy="1633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ＭＳ Ｐゴシック" charset="-128"/>
              <a:cs typeface="ＭＳ Ｐゴシック" charset="-128"/>
            </a:endParaRPr>
          </a:p>
        </p:txBody>
      </p:sp>
      <p:sp>
        <p:nvSpPr>
          <p:cNvPr id="277515" name="Rectangle 11"/>
          <p:cNvSpPr>
            <a:spLocks noChangeArrowheads="1"/>
          </p:cNvSpPr>
          <p:nvPr/>
        </p:nvSpPr>
        <p:spPr bwMode="auto">
          <a:xfrm>
            <a:off x="4830763" y="3535363"/>
            <a:ext cx="914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ＭＳ Ｐゴシック" charset="-128"/>
              <a:cs typeface="ＭＳ Ｐゴシック" charset="-12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189288" y="4395788"/>
            <a:ext cx="4032250" cy="5032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endParaRPr/>
          </a:p>
        </p:txBody>
      </p:sp>
      <p:sp>
        <p:nvSpPr>
          <p:cNvPr id="25" name="TextBox 5"/>
          <p:cNvSpPr txBox="1">
            <a:spLocks noChangeArrowheads="1"/>
          </p:cNvSpPr>
          <p:nvPr/>
        </p:nvSpPr>
        <p:spPr bwMode="auto">
          <a:xfrm>
            <a:off x="611188" y="304800"/>
            <a:ext cx="76327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sk-SK" sz="24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</a:t>
            </a:r>
            <a:r>
              <a:rPr lang="sk-SK" sz="22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Discussed Areas of Interest</a:t>
            </a:r>
            <a:endParaRPr lang="sk-SK" sz="22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sk-SK" sz="2200" b="0" smtClean="0">
                <a:effectLst>
                  <a:outerShdw blurRad="38100" dist="38100" dir="2700000" algn="tl">
                    <a:srgbClr val="808080"/>
                  </a:outerShdw>
                </a:effectLst>
              </a:rPr>
              <a:t>Methodology 4/7</a:t>
            </a:r>
            <a:endParaRPr lang="sk-SK" sz="2200" b="0">
              <a:effectLst>
                <a:outerShdw blurRad="38100" dist="38100" dir="2700000" algn="tl">
                  <a:srgbClr val="808080"/>
                </a:outerShdw>
              </a:effectLst>
            </a:endParaRPr>
          </a:p>
        </p:txBody>
      </p:sp>
      <p:sp>
        <p:nvSpPr>
          <p:cNvPr id="26" name="TextBox 8"/>
          <p:cNvSpPr txBox="1">
            <a:spLocks noChangeArrowheads="1"/>
          </p:cNvSpPr>
          <p:nvPr/>
        </p:nvSpPr>
        <p:spPr bwMode="auto">
          <a:xfrm>
            <a:off x="0" y="6643710"/>
            <a:ext cx="9144000" cy="276999"/>
          </a:xfrm>
          <a:prstGeom prst="rect">
            <a:avLst/>
          </a:prstGeom>
          <a:gradFill rotWithShape="1">
            <a:gsLst>
              <a:gs pos="0">
                <a:srgbClr val="2020A6"/>
              </a:gs>
              <a:gs pos="20000">
                <a:srgbClr val="2222A3"/>
              </a:gs>
              <a:gs pos="100000">
                <a:srgbClr val="18187C"/>
              </a:gs>
            </a:gsLst>
            <a:lin ang="5400000"/>
          </a:gradFill>
          <a:ln w="9525">
            <a:solidFill>
              <a:srgbClr val="2F2F98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sk-SK" sz="1200" b="0" smtClean="0">
                <a:solidFill>
                  <a:srgbClr val="FFFFFF"/>
                </a:solidFill>
                <a:ea typeface="ＭＳ Ｐゴシック" charset="-128"/>
                <a:cs typeface="+mn-cs"/>
              </a:rPr>
              <a:t>Juraj Kolarovic, INTOSAI Working Group </a:t>
            </a:r>
            <a:r>
              <a:rPr lang="sk-SK" sz="1200" b="0">
                <a:solidFill>
                  <a:srgbClr val="FFFFFF"/>
                </a:solidFill>
                <a:ea typeface="ＭＳ Ｐゴシック" charset="-128"/>
                <a:cs typeface="+mn-cs"/>
              </a:rPr>
              <a:t>on </a:t>
            </a:r>
            <a:r>
              <a:rPr lang="sk-SK" sz="1200" b="0" smtClean="0">
                <a:solidFill>
                  <a:srgbClr val="FFFFFF"/>
                </a:solidFill>
                <a:ea typeface="ＭＳ Ｐゴシック" charset="-128"/>
                <a:cs typeface="+mn-cs"/>
              </a:rPr>
              <a:t>Key National Indicators</a:t>
            </a:r>
            <a:r>
              <a:rPr lang="sk-SK" sz="1200" b="0">
                <a:solidFill>
                  <a:srgbClr val="FFFFFF"/>
                </a:solidFill>
                <a:ea typeface="ＭＳ Ｐゴシック" charset="-128"/>
                <a:cs typeface="+mn-cs"/>
              </a:rPr>
              <a:t>, </a:t>
            </a:r>
            <a:r>
              <a:rPr lang="sk-SK" sz="1200" b="0" smtClean="0">
                <a:solidFill>
                  <a:srgbClr val="FFFFFF"/>
                </a:solidFill>
                <a:ea typeface="ＭＳ Ｐゴシック" charset="-128"/>
                <a:cs typeface="+mn-cs"/>
              </a:rPr>
              <a:t>Kuta, February, 24-26, 2014</a:t>
            </a:r>
            <a:endParaRPr lang="en-US" sz="1200" b="0">
              <a:solidFill>
                <a:srgbClr val="FFFFFF"/>
              </a:solidFill>
              <a:ea typeface="ＭＳ Ｐゴシック" charset="-128"/>
              <a:cs typeface="+mn-cs"/>
            </a:endParaRPr>
          </a:p>
        </p:txBody>
      </p:sp>
      <p:sp>
        <p:nvSpPr>
          <p:cNvPr id="30" name="Rounded Rectangle 20"/>
          <p:cNvSpPr>
            <a:spLocks noChangeArrowheads="1"/>
          </p:cNvSpPr>
          <p:nvPr/>
        </p:nvSpPr>
        <p:spPr bwMode="auto">
          <a:xfrm>
            <a:off x="285720" y="1428736"/>
            <a:ext cx="8643998" cy="5000660"/>
          </a:xfrm>
          <a:prstGeom prst="roundRect">
            <a:avLst>
              <a:gd name="adj" fmla="val 2963"/>
            </a:avLst>
          </a:prstGeom>
          <a:gradFill flip="none" rotWithShape="1">
            <a:gsLst>
              <a:gs pos="0">
                <a:srgbClr val="0033CC"/>
              </a:gs>
              <a:gs pos="50000">
                <a:srgbClr val="0033CC"/>
              </a:gs>
              <a:gs pos="0">
                <a:schemeClr val="tx1"/>
              </a:gs>
            </a:gsLst>
            <a:lin ang="16200000" scaled="1"/>
            <a:tileRect/>
          </a:gradFill>
          <a:ln w="3175">
            <a:solidFill>
              <a:srgbClr val="0033CC"/>
            </a:solidFill>
            <a:round/>
            <a:headEnd/>
            <a:tailEnd/>
          </a:ln>
          <a:effectLst>
            <a:outerShdw dist="38100" dir="2700000" algn="tl" rotWithShape="0">
              <a:srgbClr val="808080">
                <a:alpha val="42999"/>
              </a:srgbClr>
            </a:outerShdw>
          </a:effectLst>
        </p:spPr>
        <p:txBody>
          <a:bodyPr wrap="none" lIns="108000" tIns="0" rIns="0" bIns="0"/>
          <a:lstStyle/>
          <a:p>
            <a:pPr>
              <a:defRPr/>
            </a:pPr>
            <a:endParaRPr/>
          </a:p>
          <a:p>
            <a:pPr>
              <a:defRPr/>
            </a:pPr>
            <a:endParaRPr lang="en-US" sz="2600">
              <a:effectLst>
                <a:outerShdw blurRad="38100" dist="38100" dir="2700000" algn="tl">
                  <a:srgbClr val="000000"/>
                </a:outerShdw>
              </a:effectLst>
              <a:ea typeface="ＭＳ Ｐゴシック" charset="-128"/>
              <a:cs typeface="+mn-cs"/>
            </a:endParaRPr>
          </a:p>
          <a:p>
            <a:pPr>
              <a:defRPr/>
            </a:pPr>
            <a:endParaRPr lang="en-US" sz="2600">
              <a:effectLst>
                <a:outerShdw blurRad="38100" dist="38100" dir="2700000" algn="tl">
                  <a:srgbClr val="000000"/>
                </a:outerShdw>
              </a:effectLst>
              <a:ea typeface="ＭＳ Ｐゴシック" charset="-128"/>
              <a:cs typeface="+mn-cs"/>
            </a:endParaRPr>
          </a:p>
          <a:p>
            <a:pPr>
              <a:defRPr/>
            </a:pPr>
            <a:endParaRPr lang="en-US" sz="2600">
              <a:effectLst>
                <a:outerShdw blurRad="38100" dist="38100" dir="2700000" algn="tl">
                  <a:srgbClr val="000000"/>
                </a:outerShdw>
              </a:effectLst>
              <a:ea typeface="ＭＳ Ｐゴシック" charset="-128"/>
              <a:cs typeface="+mn-cs"/>
            </a:endParaRPr>
          </a:p>
          <a:p>
            <a:pPr>
              <a:defRPr/>
            </a:pPr>
            <a:endParaRPr lang="en-US" sz="2600">
              <a:effectLst>
                <a:outerShdw blurRad="38100" dist="38100" dir="2700000" algn="tl">
                  <a:srgbClr val="000000"/>
                </a:outerShdw>
              </a:effectLst>
              <a:ea typeface="ＭＳ Ｐゴシック" charset="-128"/>
              <a:cs typeface="+mn-cs"/>
            </a:endParaRPr>
          </a:p>
          <a:p>
            <a:pPr>
              <a:defRPr/>
            </a:pPr>
            <a:endParaRPr lang="en-US" sz="2600">
              <a:effectLst>
                <a:outerShdw blurRad="38100" dist="38100" dir="2700000" algn="tl">
                  <a:srgbClr val="000000"/>
                </a:outerShdw>
              </a:effectLst>
              <a:ea typeface="ＭＳ Ｐゴシック" charset="-128"/>
              <a:cs typeface="+mn-cs"/>
            </a:endParaRPr>
          </a:p>
        </p:txBody>
      </p:sp>
      <p:sp>
        <p:nvSpPr>
          <p:cNvPr id="19" name="Obdĺžnik 18"/>
          <p:cNvSpPr/>
          <p:nvPr/>
        </p:nvSpPr>
        <p:spPr bwMode="auto">
          <a:xfrm>
            <a:off x="571472" y="1428736"/>
            <a:ext cx="7929618" cy="857256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z="220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z="220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z="220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514350" marR="0" indent="-5143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sk-SK" sz="220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I. Level – Example 3/3</a:t>
            </a:r>
          </a:p>
          <a:p>
            <a:pPr marL="514350" marR="0" indent="-5143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sk-SK" sz="220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Sett</a:t>
            </a:r>
            <a:r>
              <a:rPr lang="sk-SK" sz="220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ing </a:t>
            </a:r>
            <a:r>
              <a:rPr lang="sk-SK" sz="220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quality of life indicators 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z="220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b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k-SK" sz="220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endParaRPr kumimoji="0" lang="sk-SK" sz="2200" b="1" i="0" u="none" strike="noStrike" cap="none" normalizeH="0" baseline="0" smtClean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215900" y="215900"/>
            <a:ext cx="388938" cy="984250"/>
            <a:chOff x="282575" y="320675"/>
            <a:chExt cx="388938" cy="984250"/>
          </a:xfrm>
        </p:grpSpPr>
        <p:sp>
          <p:nvSpPr>
            <p:cNvPr id="23" name="Rounded Rectangle 11"/>
            <p:cNvSpPr/>
            <p:nvPr/>
          </p:nvSpPr>
          <p:spPr bwMode="auto">
            <a:xfrm>
              <a:off x="282575" y="1055137"/>
              <a:ext cx="388938" cy="249788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>
                <a:defRPr/>
              </a:pPr>
              <a:r>
                <a:rPr lang="en-US" sz="1600">
                  <a:solidFill>
                    <a:srgbClr val="D9D9D9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III</a:t>
              </a:r>
            </a:p>
          </p:txBody>
        </p:sp>
        <p:sp>
          <p:nvSpPr>
            <p:cNvPr id="24" name="Rounded Rectangle 12"/>
            <p:cNvSpPr/>
            <p:nvPr/>
          </p:nvSpPr>
          <p:spPr bwMode="auto">
            <a:xfrm>
              <a:off x="282575" y="687906"/>
              <a:ext cx="388938" cy="249788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>
                <a:defRPr/>
              </a:pPr>
              <a:r>
                <a:rPr lang="en-US" sz="16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II</a:t>
              </a:r>
            </a:p>
          </p:txBody>
        </p:sp>
        <p:sp>
          <p:nvSpPr>
            <p:cNvPr id="29" name="Rounded Rectangle 13"/>
            <p:cNvSpPr/>
            <p:nvPr/>
          </p:nvSpPr>
          <p:spPr bwMode="auto">
            <a:xfrm>
              <a:off x="282575" y="320675"/>
              <a:ext cx="388938" cy="249788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>
                <a:defRPr/>
              </a:pPr>
              <a:r>
                <a:rPr lang="en-US" sz="160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I</a:t>
              </a:r>
            </a:p>
          </p:txBody>
        </p:sp>
      </p:grpSp>
      <p:sp>
        <p:nvSpPr>
          <p:cNvPr id="36" name="Obdĺžnik 35"/>
          <p:cNvSpPr/>
          <p:nvPr/>
        </p:nvSpPr>
        <p:spPr bwMode="auto">
          <a:xfrm>
            <a:off x="571472" y="2428868"/>
            <a:ext cx="4500594" cy="4000528"/>
          </a:xfrm>
          <a:prstGeom prst="rect">
            <a:avLst/>
          </a:prstGeom>
          <a:gradFill flip="none" rotWithShape="1">
            <a:gsLst>
              <a:gs pos="0">
                <a:srgbClr val="0033CC"/>
              </a:gs>
              <a:gs pos="50000">
                <a:srgbClr val="0033CC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  <a:tileRect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182563" marR="0" indent="-96838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sk-SK" b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37" name="Obdĺžnik 36"/>
          <p:cNvSpPr/>
          <p:nvPr/>
        </p:nvSpPr>
        <p:spPr bwMode="auto">
          <a:xfrm>
            <a:off x="857224" y="4143380"/>
            <a:ext cx="3929090" cy="2286016"/>
          </a:xfrm>
          <a:prstGeom prst="rect">
            <a:avLst/>
          </a:prstGeom>
          <a:gradFill flip="none" rotWithShape="1">
            <a:gsLst>
              <a:gs pos="0">
                <a:srgbClr val="0033CC"/>
              </a:gs>
              <a:gs pos="50000">
                <a:srgbClr val="0033CC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  <a:tileRect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182563" marR="0" indent="-96838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sk-SK" b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182563" marR="0" indent="-96838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sk-SK" b="0" smtClean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</a:p>
          <a:p>
            <a:pPr marL="182563" marR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sk-SK" b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PISA</a:t>
            </a:r>
          </a:p>
          <a:p>
            <a:pPr marL="182563" marR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sk-SK" b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School drop-out rate</a:t>
            </a:r>
          </a:p>
          <a:p>
            <a:pPr marL="182563" marR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sk-SK" b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Tertiary education attainment</a:t>
            </a:r>
          </a:p>
          <a:p>
            <a:pPr marL="182563" marR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sk-SK" b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Citations per researcher</a:t>
            </a:r>
          </a:p>
          <a:p>
            <a:pPr marL="182563" marR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sk-SK" b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Gross domestic expenditure </a:t>
            </a:r>
          </a:p>
          <a:p>
            <a:pPr marL="182563" marR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sk-SK" b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 on research and development</a:t>
            </a:r>
          </a:p>
          <a:p>
            <a:pPr marL="182563" marR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sk-SK" b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High-tech export</a:t>
            </a:r>
          </a:p>
          <a:p>
            <a:pPr marL="182563" marR="0" indent="-96838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sk-SK" b="0" smtClean="0">
              <a:solidFill>
                <a:srgbClr val="66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182563" marR="0" indent="-96838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sk-SK" b="0" smtClean="0">
              <a:solidFill>
                <a:srgbClr val="66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38" name="Obdĺžnik 37"/>
          <p:cNvSpPr/>
          <p:nvPr/>
        </p:nvSpPr>
        <p:spPr bwMode="auto">
          <a:xfrm>
            <a:off x="6215074" y="2428868"/>
            <a:ext cx="2500330" cy="3929090"/>
          </a:xfrm>
          <a:prstGeom prst="rect">
            <a:avLst/>
          </a:prstGeom>
          <a:gradFill flip="none" rotWithShape="1">
            <a:gsLst>
              <a:gs pos="0">
                <a:srgbClr val="0033CC"/>
              </a:gs>
              <a:gs pos="50000">
                <a:srgbClr val="0033CC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  <a:tileRect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182563" marR="0" indent="-96838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sk-SK" b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39" name="Päťuholník 38"/>
          <p:cNvSpPr/>
          <p:nvPr/>
        </p:nvSpPr>
        <p:spPr bwMode="auto">
          <a:xfrm rot="5400000">
            <a:off x="2321703" y="1535893"/>
            <a:ext cx="1000132" cy="3929090"/>
          </a:xfrm>
          <a:prstGeom prst="homePlate">
            <a:avLst>
              <a:gd name="adj" fmla="val 27373"/>
            </a:avLst>
          </a:prstGeom>
          <a:gradFill flip="none" rotWithShape="1">
            <a:gsLst>
              <a:gs pos="100000">
                <a:srgbClr val="0033CC"/>
              </a:gs>
              <a:gs pos="60000">
                <a:srgbClr val="0033CC"/>
              </a:gs>
              <a:gs pos="81000">
                <a:schemeClr val="tx1"/>
              </a:gs>
            </a:gsLst>
            <a:path path="shape">
              <a:fillToRect l="50000" t="50000" r="50000" b="50000"/>
            </a:path>
            <a:tileRect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vert270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k-SK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k-SK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  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k-SK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00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00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b="0" smtClean="0">
              <a:solidFill>
                <a:srgbClr val="00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b="0" smtClean="0">
              <a:solidFill>
                <a:srgbClr val="00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66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k-SK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  </a:t>
            </a: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k-SK" smtClean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           </a:t>
            </a:r>
            <a:r>
              <a:rPr lang="sk-SK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Education, science,</a:t>
            </a: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k-SK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           research, innovation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b="0" smtClean="0">
              <a:solidFill>
                <a:srgbClr val="66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b="0" smtClean="0">
              <a:solidFill>
                <a:srgbClr val="66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b="0" smtClean="0">
              <a:solidFill>
                <a:srgbClr val="66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66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40" name="Päťuholník 39"/>
          <p:cNvSpPr/>
          <p:nvPr/>
        </p:nvSpPr>
        <p:spPr bwMode="auto">
          <a:xfrm rot="5400000">
            <a:off x="6286512" y="3214686"/>
            <a:ext cx="2357454" cy="1928826"/>
          </a:xfrm>
          <a:prstGeom prst="homePlate">
            <a:avLst>
              <a:gd name="adj" fmla="val 14402"/>
            </a:avLst>
          </a:prstGeom>
          <a:gradFill flip="none" rotWithShape="1">
            <a:gsLst>
              <a:gs pos="100000">
                <a:srgbClr val="0033CC"/>
              </a:gs>
              <a:gs pos="60000">
                <a:srgbClr val="0033CC"/>
              </a:gs>
              <a:gs pos="81000">
                <a:schemeClr val="tx1"/>
              </a:gs>
            </a:gsLst>
            <a:path path="shape">
              <a:fillToRect l="50000" t="50000" r="50000" b="50000"/>
            </a:path>
            <a:tileRect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vert270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k-SK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k-SK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  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k-SK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00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00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b="0" smtClean="0">
              <a:solidFill>
                <a:srgbClr val="00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b="0" smtClean="0">
              <a:solidFill>
                <a:srgbClr val="00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66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k-SK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  </a:t>
            </a: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k-SK" b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   </a:t>
            </a: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k-SK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  Transparent</a:t>
            </a: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k-SK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    conditions</a:t>
            </a: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k-SK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      and law</a:t>
            </a: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k-SK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  enforcement</a:t>
            </a: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b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b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b="0" smtClean="0">
              <a:solidFill>
                <a:srgbClr val="66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b="0" smtClean="0">
              <a:solidFill>
                <a:srgbClr val="66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b="0" smtClean="0">
              <a:solidFill>
                <a:srgbClr val="66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66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44" name="Obdĺžnik 43"/>
          <p:cNvSpPr/>
          <p:nvPr/>
        </p:nvSpPr>
        <p:spPr bwMode="auto">
          <a:xfrm>
            <a:off x="6572264" y="5500702"/>
            <a:ext cx="1857388" cy="857256"/>
          </a:xfrm>
          <a:prstGeom prst="rect">
            <a:avLst/>
          </a:prstGeom>
          <a:gradFill flip="none" rotWithShape="1">
            <a:gsLst>
              <a:gs pos="0">
                <a:srgbClr val="0033CC"/>
              </a:gs>
              <a:gs pos="50000">
                <a:srgbClr val="0033CC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  <a:tileRect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182563" marR="0" indent="-96838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sk-SK" b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182563" marR="0" indent="-96838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sk-SK" b="0" smtClean="0">
              <a:solidFill>
                <a:srgbClr val="66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182563" marR="0" indent="-96838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sk-SK" b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182563" marR="0" indent="-96838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sk-SK" b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182563" marR="0" indent="-96838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sk-SK" b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182563" marR="0" indent="-96838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sk-SK" b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Corruption</a:t>
            </a:r>
          </a:p>
          <a:p>
            <a:pPr marL="182563" marR="0" indent="-96838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sk-SK" b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182563" marR="0" indent="-96838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sk-SK" b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182563" marR="0" indent="-96838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sk-SK" b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182563" marR="0" indent="-96838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sk-SK" b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182563" marR="0" indent="-96838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sk-SK" b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45" name="Obdĺžnik 44"/>
          <p:cNvSpPr/>
          <p:nvPr/>
        </p:nvSpPr>
        <p:spPr bwMode="auto">
          <a:xfrm>
            <a:off x="857224" y="2357430"/>
            <a:ext cx="3929090" cy="642942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182563" marR="0" indent="-96838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sk-SK" b="0" smtClean="0">
              <a:solidFill>
                <a:srgbClr val="66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182563" marR="0" indent="-96838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lang="sk-SK" b="0" smtClean="0">
              <a:solidFill>
                <a:srgbClr val="66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182563" marR="0" indent="-96838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lang="sk-SK" b="0" smtClean="0">
              <a:solidFill>
                <a:srgbClr val="66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182563" marR="0" indent="-96838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sk-SK" b="0" smtClean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 </a:t>
            </a:r>
          </a:p>
          <a:p>
            <a:pPr marL="182563" marR="0" indent="-96838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sk-SK" b="0" smtClean="0">
              <a:solidFill>
                <a:srgbClr val="66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182563" marR="0" indent="-96838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sk-SK" smtClean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1st priority area</a:t>
            </a:r>
          </a:p>
          <a:p>
            <a:pPr marL="182563" marR="0" indent="-96838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sk-SK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endParaRPr lang="sk-SK" b="0" smtClean="0">
              <a:solidFill>
                <a:srgbClr val="66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182563" marR="0" indent="-96838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sk-SK" b="0" smtClean="0">
              <a:solidFill>
                <a:srgbClr val="66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182563" marR="0" indent="-96838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sk-SK" b="0" smtClean="0">
              <a:solidFill>
                <a:srgbClr val="66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182563" marR="0" indent="-96838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sk-SK" b="0" smtClean="0">
              <a:solidFill>
                <a:srgbClr val="66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182563" marR="0" indent="-96838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sk-SK" b="0" smtClean="0">
              <a:solidFill>
                <a:srgbClr val="66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46" name="Obdĺžnik 45"/>
          <p:cNvSpPr/>
          <p:nvPr/>
        </p:nvSpPr>
        <p:spPr bwMode="auto">
          <a:xfrm>
            <a:off x="6215074" y="2357430"/>
            <a:ext cx="2500330" cy="642942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182563" marR="0" indent="-96838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sk-SK" b="0" smtClean="0">
              <a:solidFill>
                <a:srgbClr val="66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182563" marR="0" indent="-96838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sk-SK" b="0" smtClean="0">
              <a:solidFill>
                <a:srgbClr val="66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182563" marR="0" indent="-96838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sk-SK" b="0" smtClean="0">
              <a:solidFill>
                <a:srgbClr val="66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182563" marR="0" indent="-96838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sk-SK" b="0" smtClean="0">
              <a:solidFill>
                <a:srgbClr val="66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182563" marR="0" indent="-96838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sk-SK" b="0" smtClean="0">
              <a:solidFill>
                <a:srgbClr val="66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182563" marR="0" indent="-96838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sk-SK" smtClean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7th priority area</a:t>
            </a:r>
          </a:p>
          <a:p>
            <a:pPr marL="182563" marR="0" indent="-96838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sk-SK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endParaRPr lang="sk-SK" b="0" smtClean="0">
              <a:solidFill>
                <a:srgbClr val="66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182563" marR="0" indent="-96838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sk-SK" b="0" smtClean="0">
              <a:solidFill>
                <a:srgbClr val="66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182563" marR="0" indent="-96838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sk-SK" b="0" smtClean="0">
              <a:solidFill>
                <a:srgbClr val="66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182563" marR="0" indent="-96838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sk-SK" b="0" smtClean="0">
              <a:solidFill>
                <a:srgbClr val="66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182563" marR="0" indent="-96838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sk-SK" b="0" smtClean="0">
              <a:solidFill>
                <a:srgbClr val="66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47" name="Šípka vpravo so zárezom 46"/>
          <p:cNvSpPr/>
          <p:nvPr/>
        </p:nvSpPr>
        <p:spPr bwMode="auto">
          <a:xfrm>
            <a:off x="5214942" y="2428868"/>
            <a:ext cx="928694" cy="484632"/>
          </a:xfrm>
          <a:prstGeom prst="notchedRightArrow">
            <a:avLst/>
          </a:prstGeom>
          <a:solidFill>
            <a:srgbClr val="66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1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/>
        </p:nvSpPr>
        <p:spPr>
          <a:xfrm>
            <a:off x="4422775" y="173038"/>
            <a:ext cx="268288" cy="4572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endParaRPr lang="en-US" sz="2400" b="0">
              <a:effectLst>
                <a:outerShdw blurRad="38100" dist="38100" dir="2700000" algn="tl">
                  <a:srgbClr val="808080"/>
                </a:outerShdw>
              </a:effectLst>
              <a:ea typeface="ＭＳ Ｐゴシック" charset="-128"/>
              <a:cs typeface="+mn-cs"/>
            </a:endParaRPr>
          </a:p>
        </p:txBody>
      </p:sp>
      <p:pic>
        <p:nvPicPr>
          <p:cNvPr id="23554" name="Picture 17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42263" y="161925"/>
            <a:ext cx="10318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7510" name="Line 6"/>
          <p:cNvSpPr>
            <a:spLocks noChangeShapeType="1"/>
          </p:cNvSpPr>
          <p:nvPr/>
        </p:nvSpPr>
        <p:spPr bwMode="auto">
          <a:xfrm>
            <a:off x="2743200" y="23114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algn="ctr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ＭＳ Ｐゴシック" charset="-128"/>
              <a:cs typeface="ＭＳ Ｐゴシック" charset="-128"/>
            </a:endParaRPr>
          </a:p>
        </p:txBody>
      </p:sp>
      <p:sp>
        <p:nvSpPr>
          <p:cNvPr id="277511" name="Line 7"/>
          <p:cNvSpPr>
            <a:spLocks noChangeShapeType="1"/>
          </p:cNvSpPr>
          <p:nvPr/>
        </p:nvSpPr>
        <p:spPr bwMode="auto">
          <a:xfrm>
            <a:off x="2814638" y="5553075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algn="ctr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ＭＳ Ｐゴシック" charset="-128"/>
              <a:cs typeface="ＭＳ Ｐゴシック" charset="-128"/>
            </a:endParaRPr>
          </a:p>
        </p:txBody>
      </p:sp>
      <p:sp>
        <p:nvSpPr>
          <p:cNvPr id="277512" name="Line 8"/>
          <p:cNvSpPr>
            <a:spLocks noChangeShapeType="1"/>
          </p:cNvSpPr>
          <p:nvPr/>
        </p:nvSpPr>
        <p:spPr bwMode="auto">
          <a:xfrm>
            <a:off x="2814638" y="5264150"/>
            <a:ext cx="142875" cy="0"/>
          </a:xfrm>
          <a:prstGeom prst="lin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ＭＳ Ｐゴシック" charset="-128"/>
              <a:cs typeface="ＭＳ Ｐゴシック" charset="-128"/>
            </a:endParaRPr>
          </a:p>
        </p:txBody>
      </p:sp>
      <p:sp>
        <p:nvSpPr>
          <p:cNvPr id="277513" name="Line 9"/>
          <p:cNvSpPr>
            <a:spLocks noChangeShapeType="1"/>
          </p:cNvSpPr>
          <p:nvPr/>
        </p:nvSpPr>
        <p:spPr bwMode="auto">
          <a:xfrm>
            <a:off x="3103563" y="3535363"/>
            <a:ext cx="71437" cy="1512887"/>
          </a:xfrm>
          <a:prstGeom prst="lin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ＭＳ Ｐゴシック" charset="-128"/>
              <a:cs typeface="ＭＳ Ｐゴシック" charset="-128"/>
            </a:endParaRPr>
          </a:p>
        </p:txBody>
      </p:sp>
      <p:sp>
        <p:nvSpPr>
          <p:cNvPr id="277514" name="Rectangle 10"/>
          <p:cNvSpPr>
            <a:spLocks noChangeArrowheads="1"/>
          </p:cNvSpPr>
          <p:nvPr/>
        </p:nvSpPr>
        <p:spPr bwMode="auto">
          <a:xfrm>
            <a:off x="3895725" y="2960688"/>
            <a:ext cx="1943100" cy="1633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ＭＳ Ｐゴシック" charset="-128"/>
              <a:cs typeface="ＭＳ Ｐゴシック" charset="-128"/>
            </a:endParaRPr>
          </a:p>
        </p:txBody>
      </p:sp>
      <p:sp>
        <p:nvSpPr>
          <p:cNvPr id="277515" name="Rectangle 11"/>
          <p:cNvSpPr>
            <a:spLocks noChangeArrowheads="1"/>
          </p:cNvSpPr>
          <p:nvPr/>
        </p:nvSpPr>
        <p:spPr bwMode="auto">
          <a:xfrm>
            <a:off x="4830763" y="3535363"/>
            <a:ext cx="914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ＭＳ Ｐゴシック" charset="-128"/>
              <a:cs typeface="ＭＳ Ｐゴシック" charset="-12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189288" y="4395788"/>
            <a:ext cx="4032250" cy="5032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endParaRPr/>
          </a:p>
        </p:txBody>
      </p:sp>
      <p:sp>
        <p:nvSpPr>
          <p:cNvPr id="25" name="TextBox 5"/>
          <p:cNvSpPr txBox="1">
            <a:spLocks noChangeArrowheads="1"/>
          </p:cNvSpPr>
          <p:nvPr/>
        </p:nvSpPr>
        <p:spPr bwMode="auto">
          <a:xfrm>
            <a:off x="611188" y="304800"/>
            <a:ext cx="76327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sk-SK" sz="24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</a:t>
            </a:r>
            <a:r>
              <a:rPr lang="sk-SK" sz="22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Discussed Areas of Interest</a:t>
            </a:r>
            <a:endParaRPr lang="sk-SK" sz="22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sk-SK" sz="2200" b="0" smtClean="0">
                <a:effectLst>
                  <a:outerShdw blurRad="38100" dist="38100" dir="2700000" algn="tl">
                    <a:srgbClr val="808080"/>
                  </a:outerShdw>
                </a:effectLst>
              </a:rPr>
              <a:t>Methodology 5/7</a:t>
            </a:r>
            <a:endParaRPr lang="sk-SK" sz="2200" b="0">
              <a:effectLst>
                <a:outerShdw blurRad="38100" dist="38100" dir="2700000" algn="tl">
                  <a:srgbClr val="808080"/>
                </a:outerShdw>
              </a:effectLst>
            </a:endParaRPr>
          </a:p>
        </p:txBody>
      </p:sp>
      <p:sp>
        <p:nvSpPr>
          <p:cNvPr id="26" name="TextBox 8"/>
          <p:cNvSpPr txBox="1">
            <a:spLocks noChangeArrowheads="1"/>
          </p:cNvSpPr>
          <p:nvPr/>
        </p:nvSpPr>
        <p:spPr bwMode="auto">
          <a:xfrm>
            <a:off x="0" y="6643710"/>
            <a:ext cx="9144000" cy="276999"/>
          </a:xfrm>
          <a:prstGeom prst="rect">
            <a:avLst/>
          </a:prstGeom>
          <a:gradFill rotWithShape="1">
            <a:gsLst>
              <a:gs pos="0">
                <a:srgbClr val="2020A6"/>
              </a:gs>
              <a:gs pos="20000">
                <a:srgbClr val="2222A3"/>
              </a:gs>
              <a:gs pos="100000">
                <a:srgbClr val="18187C"/>
              </a:gs>
            </a:gsLst>
            <a:lin ang="5400000"/>
          </a:gradFill>
          <a:ln w="9525">
            <a:solidFill>
              <a:srgbClr val="2F2F98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sk-SK" sz="1200" b="0" smtClean="0">
                <a:solidFill>
                  <a:srgbClr val="FFFFFF"/>
                </a:solidFill>
                <a:ea typeface="ＭＳ Ｐゴシック" charset="-128"/>
                <a:cs typeface="+mn-cs"/>
              </a:rPr>
              <a:t>Juraj Kolarovic, INTOSAI Working Group </a:t>
            </a:r>
            <a:r>
              <a:rPr lang="sk-SK" sz="1200" b="0">
                <a:solidFill>
                  <a:srgbClr val="FFFFFF"/>
                </a:solidFill>
                <a:ea typeface="ＭＳ Ｐゴシック" charset="-128"/>
                <a:cs typeface="+mn-cs"/>
              </a:rPr>
              <a:t>on </a:t>
            </a:r>
            <a:r>
              <a:rPr lang="sk-SK" sz="1200" b="0" smtClean="0">
                <a:solidFill>
                  <a:srgbClr val="FFFFFF"/>
                </a:solidFill>
                <a:ea typeface="ＭＳ Ｐゴシック" charset="-128"/>
                <a:cs typeface="+mn-cs"/>
              </a:rPr>
              <a:t>Key National Indicators</a:t>
            </a:r>
            <a:r>
              <a:rPr lang="sk-SK" sz="1200" b="0">
                <a:solidFill>
                  <a:srgbClr val="FFFFFF"/>
                </a:solidFill>
                <a:ea typeface="ＭＳ Ｐゴシック" charset="-128"/>
                <a:cs typeface="+mn-cs"/>
              </a:rPr>
              <a:t>, </a:t>
            </a:r>
            <a:r>
              <a:rPr lang="sk-SK" sz="1200" b="0" smtClean="0">
                <a:solidFill>
                  <a:srgbClr val="FFFFFF"/>
                </a:solidFill>
                <a:ea typeface="ＭＳ Ｐゴシック" charset="-128"/>
                <a:cs typeface="+mn-cs"/>
              </a:rPr>
              <a:t>Kuta, February, 24-26, 2014</a:t>
            </a:r>
            <a:endParaRPr lang="en-US" sz="1200" b="0">
              <a:solidFill>
                <a:srgbClr val="FFFFFF"/>
              </a:solidFill>
              <a:ea typeface="ＭＳ Ｐゴシック" charset="-128"/>
              <a:cs typeface="+mn-cs"/>
            </a:endParaRPr>
          </a:p>
        </p:txBody>
      </p:sp>
      <p:sp>
        <p:nvSpPr>
          <p:cNvPr id="30" name="Rounded Rectangle 20"/>
          <p:cNvSpPr>
            <a:spLocks noChangeArrowheads="1"/>
          </p:cNvSpPr>
          <p:nvPr/>
        </p:nvSpPr>
        <p:spPr bwMode="auto">
          <a:xfrm>
            <a:off x="285720" y="1428736"/>
            <a:ext cx="8643998" cy="5000660"/>
          </a:xfrm>
          <a:prstGeom prst="roundRect">
            <a:avLst>
              <a:gd name="adj" fmla="val 2963"/>
            </a:avLst>
          </a:prstGeom>
          <a:gradFill flip="none" rotWithShape="1">
            <a:gsLst>
              <a:gs pos="0">
                <a:srgbClr val="0033CC"/>
              </a:gs>
              <a:gs pos="50000">
                <a:srgbClr val="0033CC"/>
              </a:gs>
              <a:gs pos="0">
                <a:schemeClr val="tx1"/>
              </a:gs>
            </a:gsLst>
            <a:lin ang="16200000" scaled="1"/>
            <a:tileRect/>
          </a:gradFill>
          <a:ln w="3175">
            <a:solidFill>
              <a:srgbClr val="0033CC"/>
            </a:solidFill>
            <a:round/>
            <a:headEnd/>
            <a:tailEnd/>
          </a:ln>
          <a:effectLst>
            <a:outerShdw dist="38100" dir="2700000" algn="tl" rotWithShape="0">
              <a:srgbClr val="808080">
                <a:alpha val="42999"/>
              </a:srgbClr>
            </a:outerShdw>
          </a:effectLst>
        </p:spPr>
        <p:txBody>
          <a:bodyPr wrap="none" lIns="108000" tIns="0" rIns="0" bIns="0"/>
          <a:lstStyle/>
          <a:p>
            <a:pPr>
              <a:defRPr/>
            </a:pPr>
            <a:endParaRPr/>
          </a:p>
          <a:p>
            <a:pPr>
              <a:defRPr/>
            </a:pPr>
            <a:endParaRPr lang="en-US" sz="2600">
              <a:effectLst>
                <a:outerShdw blurRad="38100" dist="38100" dir="2700000" algn="tl">
                  <a:srgbClr val="000000"/>
                </a:outerShdw>
              </a:effectLst>
              <a:ea typeface="ＭＳ Ｐゴシック" charset="-128"/>
              <a:cs typeface="+mn-cs"/>
            </a:endParaRPr>
          </a:p>
          <a:p>
            <a:pPr>
              <a:defRPr/>
            </a:pPr>
            <a:endParaRPr lang="en-US" sz="2600">
              <a:effectLst>
                <a:outerShdw blurRad="38100" dist="38100" dir="2700000" algn="tl">
                  <a:srgbClr val="000000"/>
                </a:outerShdw>
              </a:effectLst>
              <a:ea typeface="ＭＳ Ｐゴシック" charset="-128"/>
              <a:cs typeface="+mn-cs"/>
            </a:endParaRPr>
          </a:p>
          <a:p>
            <a:pPr>
              <a:defRPr/>
            </a:pPr>
            <a:endParaRPr lang="en-US" sz="2600">
              <a:effectLst>
                <a:outerShdw blurRad="38100" dist="38100" dir="2700000" algn="tl">
                  <a:srgbClr val="000000"/>
                </a:outerShdw>
              </a:effectLst>
              <a:ea typeface="ＭＳ Ｐゴシック" charset="-128"/>
              <a:cs typeface="+mn-cs"/>
            </a:endParaRPr>
          </a:p>
          <a:p>
            <a:pPr>
              <a:defRPr/>
            </a:pPr>
            <a:endParaRPr lang="en-US" sz="2600">
              <a:effectLst>
                <a:outerShdw blurRad="38100" dist="38100" dir="2700000" algn="tl">
                  <a:srgbClr val="000000"/>
                </a:outerShdw>
              </a:effectLst>
              <a:ea typeface="ＭＳ Ｐゴシック" charset="-128"/>
              <a:cs typeface="+mn-cs"/>
            </a:endParaRPr>
          </a:p>
          <a:p>
            <a:pPr>
              <a:defRPr/>
            </a:pPr>
            <a:endParaRPr lang="en-US" sz="2600">
              <a:effectLst>
                <a:outerShdw blurRad="38100" dist="38100" dir="2700000" algn="tl">
                  <a:srgbClr val="000000"/>
                </a:outerShdw>
              </a:effectLst>
              <a:ea typeface="ＭＳ Ｐゴシック" charset="-128"/>
              <a:cs typeface="+mn-cs"/>
            </a:endParaRPr>
          </a:p>
        </p:txBody>
      </p:sp>
      <p:sp>
        <p:nvSpPr>
          <p:cNvPr id="19" name="Obdĺžnik 18"/>
          <p:cNvSpPr/>
          <p:nvPr/>
        </p:nvSpPr>
        <p:spPr bwMode="auto">
          <a:xfrm>
            <a:off x="571472" y="1428736"/>
            <a:ext cx="7929618" cy="857256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z="220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z="220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z="220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514350" marR="0" indent="-5143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sk-SK" sz="220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II. Level</a:t>
            </a:r>
          </a:p>
          <a:p>
            <a:pPr marL="514350" marR="0" indent="-5143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sk-SK" sz="220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Indicators for ministries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z="220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b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k-SK" sz="220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endParaRPr kumimoji="0" lang="sk-SK" sz="2200" b="1" i="0" u="none" strike="noStrike" cap="none" normalizeH="0" baseline="0" smtClean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215900" y="215900"/>
            <a:ext cx="388938" cy="984250"/>
            <a:chOff x="282575" y="320675"/>
            <a:chExt cx="388938" cy="984250"/>
          </a:xfrm>
        </p:grpSpPr>
        <p:sp>
          <p:nvSpPr>
            <p:cNvPr id="23" name="Rounded Rectangle 11"/>
            <p:cNvSpPr/>
            <p:nvPr/>
          </p:nvSpPr>
          <p:spPr bwMode="auto">
            <a:xfrm>
              <a:off x="282575" y="1055137"/>
              <a:ext cx="388938" cy="249788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>
                <a:defRPr/>
              </a:pPr>
              <a:r>
                <a:rPr lang="en-US" sz="1600">
                  <a:solidFill>
                    <a:srgbClr val="D9D9D9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III</a:t>
              </a:r>
            </a:p>
          </p:txBody>
        </p:sp>
        <p:sp>
          <p:nvSpPr>
            <p:cNvPr id="24" name="Rounded Rectangle 12"/>
            <p:cNvSpPr/>
            <p:nvPr/>
          </p:nvSpPr>
          <p:spPr bwMode="auto">
            <a:xfrm>
              <a:off x="282575" y="687906"/>
              <a:ext cx="388938" cy="249788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>
                <a:defRPr/>
              </a:pPr>
              <a:r>
                <a:rPr lang="en-US" sz="16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II</a:t>
              </a:r>
            </a:p>
          </p:txBody>
        </p:sp>
        <p:sp>
          <p:nvSpPr>
            <p:cNvPr id="29" name="Rounded Rectangle 13"/>
            <p:cNvSpPr/>
            <p:nvPr/>
          </p:nvSpPr>
          <p:spPr bwMode="auto">
            <a:xfrm>
              <a:off x="282575" y="320675"/>
              <a:ext cx="388938" cy="249788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>
                <a:defRPr/>
              </a:pPr>
              <a:r>
                <a:rPr lang="en-US" sz="160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I</a:t>
              </a:r>
            </a:p>
          </p:txBody>
        </p:sp>
      </p:grpSp>
      <p:sp>
        <p:nvSpPr>
          <p:cNvPr id="33" name="Obdĺžnik 32"/>
          <p:cNvSpPr/>
          <p:nvPr/>
        </p:nvSpPr>
        <p:spPr bwMode="auto">
          <a:xfrm>
            <a:off x="571472" y="2357430"/>
            <a:ext cx="8143932" cy="4000528"/>
          </a:xfrm>
          <a:prstGeom prst="rect">
            <a:avLst/>
          </a:prstGeom>
          <a:gradFill flip="none" rotWithShape="1">
            <a:gsLst>
              <a:gs pos="0">
                <a:srgbClr val="0033CC"/>
              </a:gs>
              <a:gs pos="50000">
                <a:srgbClr val="0033CC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  <a:tileRect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182563" marR="0" indent="-96838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sk-SK" b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31" name="Päťuholník 30"/>
          <p:cNvSpPr/>
          <p:nvPr/>
        </p:nvSpPr>
        <p:spPr bwMode="auto">
          <a:xfrm rot="5400000">
            <a:off x="3250397" y="250009"/>
            <a:ext cx="2786082" cy="7429552"/>
          </a:xfrm>
          <a:prstGeom prst="homePlate">
            <a:avLst>
              <a:gd name="adj" fmla="val 17342"/>
            </a:avLst>
          </a:prstGeom>
          <a:gradFill flip="none" rotWithShape="1">
            <a:gsLst>
              <a:gs pos="100000">
                <a:srgbClr val="0033CC"/>
              </a:gs>
              <a:gs pos="60000">
                <a:srgbClr val="0033CC"/>
              </a:gs>
              <a:gs pos="81000">
                <a:schemeClr val="tx1"/>
              </a:gs>
            </a:gsLst>
            <a:path path="shape">
              <a:fillToRect l="50000" t="50000" r="50000" b="50000"/>
            </a:path>
            <a:tileRect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vert270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k-SK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k-SK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  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k-SK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00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00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b="0" smtClean="0">
              <a:solidFill>
                <a:srgbClr val="00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b="0" smtClean="0">
              <a:solidFill>
                <a:srgbClr val="00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66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b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b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b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b="0" smtClean="0">
              <a:solidFill>
                <a:srgbClr val="66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b="0" smtClean="0">
              <a:solidFill>
                <a:srgbClr val="66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66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36" name="Obdĺžnik 35"/>
          <p:cNvSpPr/>
          <p:nvPr/>
        </p:nvSpPr>
        <p:spPr bwMode="auto">
          <a:xfrm>
            <a:off x="928662" y="5429264"/>
            <a:ext cx="7500990" cy="928694"/>
          </a:xfrm>
          <a:prstGeom prst="rect">
            <a:avLst/>
          </a:prstGeom>
          <a:gradFill flip="none" rotWithShape="1">
            <a:gsLst>
              <a:gs pos="0">
                <a:srgbClr val="0033CC"/>
              </a:gs>
              <a:gs pos="50000">
                <a:srgbClr val="0033CC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  <a:tileRect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182563" marR="0" indent="-96838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sk-SK" b="0" smtClean="0">
              <a:solidFill>
                <a:srgbClr val="66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182563" marR="0" indent="-96838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sk-SK" b="0" smtClean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 </a:t>
            </a:r>
          </a:p>
          <a:p>
            <a:pPr marL="182563" marR="0" indent="-96838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sk-SK" smtClean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The results obtained for one ministry</a:t>
            </a:r>
          </a:p>
          <a:p>
            <a:pPr marL="182563" marR="0" indent="-96838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sk-SK" smtClean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cannot be influenced by the activity of another ministry</a:t>
            </a:r>
          </a:p>
          <a:p>
            <a:pPr marL="182563" marR="0" indent="-96838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sk-SK" b="0" smtClean="0">
              <a:solidFill>
                <a:srgbClr val="66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182563" marR="0" indent="-96838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sk-SK" b="0" smtClean="0">
              <a:solidFill>
                <a:srgbClr val="66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39" name="Obdĺžnik 38"/>
          <p:cNvSpPr/>
          <p:nvPr/>
        </p:nvSpPr>
        <p:spPr bwMode="auto">
          <a:xfrm>
            <a:off x="1214414" y="3929066"/>
            <a:ext cx="2857520" cy="857256"/>
          </a:xfrm>
          <a:prstGeom prst="rect">
            <a:avLst/>
          </a:prstGeom>
          <a:gradFill flip="none" rotWithShape="1">
            <a:gsLst>
              <a:gs pos="0">
                <a:srgbClr val="0033CC"/>
              </a:gs>
              <a:gs pos="50000">
                <a:srgbClr val="0033CC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  <a:tileRect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182563" marR="0" indent="-96838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sk-SK" b="0" smtClean="0">
              <a:solidFill>
                <a:srgbClr val="66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182563" marR="0" indent="-96838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sk-SK" b="0" smtClean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 </a:t>
            </a:r>
          </a:p>
          <a:p>
            <a:pPr marL="182563" marR="0" indent="-96838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sk-SK" b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Indicators for</a:t>
            </a:r>
          </a:p>
          <a:p>
            <a:pPr marL="182563" marR="0" indent="-96838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sk-SK" b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ministry or ministries</a:t>
            </a:r>
          </a:p>
          <a:p>
            <a:pPr marL="182563" marR="0" indent="-96838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sk-SK" b="0" smtClean="0">
              <a:solidFill>
                <a:srgbClr val="66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182563" marR="0" indent="-96838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sk-SK" b="0" smtClean="0">
              <a:solidFill>
                <a:srgbClr val="66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41" name="Päťuholník 40"/>
          <p:cNvSpPr/>
          <p:nvPr/>
        </p:nvSpPr>
        <p:spPr bwMode="auto">
          <a:xfrm rot="5400000">
            <a:off x="2178827" y="1821645"/>
            <a:ext cx="1000132" cy="2928958"/>
          </a:xfrm>
          <a:prstGeom prst="homePlate">
            <a:avLst>
              <a:gd name="adj" fmla="val 27373"/>
            </a:avLst>
          </a:prstGeom>
          <a:gradFill flip="none" rotWithShape="1">
            <a:gsLst>
              <a:gs pos="100000">
                <a:srgbClr val="0033CC"/>
              </a:gs>
              <a:gs pos="60000">
                <a:srgbClr val="0033CC"/>
              </a:gs>
              <a:gs pos="81000">
                <a:schemeClr val="tx1"/>
              </a:gs>
            </a:gsLst>
            <a:path path="shape">
              <a:fillToRect l="50000" t="50000" r="50000" b="50000"/>
            </a:path>
            <a:tileRect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vert270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k-SK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k-SK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  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k-SK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00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00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b="0" smtClean="0">
              <a:solidFill>
                <a:srgbClr val="00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b="0" smtClean="0">
              <a:solidFill>
                <a:srgbClr val="00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66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k-SK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 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k-SK" b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1st quality of life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k-SK" b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indicator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b="0" smtClean="0">
              <a:solidFill>
                <a:srgbClr val="66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b="0" smtClean="0">
              <a:solidFill>
                <a:srgbClr val="66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b="0" smtClean="0">
              <a:solidFill>
                <a:srgbClr val="66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66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42" name="Päťuholník 41"/>
          <p:cNvSpPr/>
          <p:nvPr/>
        </p:nvSpPr>
        <p:spPr bwMode="auto">
          <a:xfrm rot="5400000">
            <a:off x="5929322" y="1785926"/>
            <a:ext cx="1000132" cy="3000396"/>
          </a:xfrm>
          <a:prstGeom prst="homePlate">
            <a:avLst>
              <a:gd name="adj" fmla="val 27373"/>
            </a:avLst>
          </a:prstGeom>
          <a:gradFill flip="none" rotWithShape="1">
            <a:gsLst>
              <a:gs pos="100000">
                <a:srgbClr val="0033CC"/>
              </a:gs>
              <a:gs pos="60000">
                <a:srgbClr val="0033CC"/>
              </a:gs>
              <a:gs pos="81000">
                <a:schemeClr val="tx1"/>
              </a:gs>
            </a:gsLst>
            <a:path path="shape">
              <a:fillToRect l="50000" t="50000" r="50000" b="50000"/>
            </a:path>
            <a:tileRect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vert270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k-SK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k-SK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  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k-SK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00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00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b="0" smtClean="0">
              <a:solidFill>
                <a:srgbClr val="00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b="0" smtClean="0">
              <a:solidFill>
                <a:srgbClr val="00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66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k-SK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 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k-SK" b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Nth guality of life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k-SK" b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indicator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b="0" smtClean="0">
              <a:solidFill>
                <a:srgbClr val="66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b="0" smtClean="0">
              <a:solidFill>
                <a:srgbClr val="66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b="0" smtClean="0">
              <a:solidFill>
                <a:srgbClr val="66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66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43" name="Obdĺžnik 42"/>
          <p:cNvSpPr/>
          <p:nvPr/>
        </p:nvSpPr>
        <p:spPr bwMode="auto">
          <a:xfrm>
            <a:off x="4929190" y="3929066"/>
            <a:ext cx="2928958" cy="857256"/>
          </a:xfrm>
          <a:prstGeom prst="rect">
            <a:avLst/>
          </a:prstGeom>
          <a:gradFill flip="none" rotWithShape="1">
            <a:gsLst>
              <a:gs pos="0">
                <a:srgbClr val="0033CC"/>
              </a:gs>
              <a:gs pos="50000">
                <a:srgbClr val="0033CC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  <a:tileRect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182563" marR="0" indent="-96838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sk-SK" b="0" smtClean="0">
              <a:solidFill>
                <a:srgbClr val="66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182563" marR="0" indent="-96838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sk-SK" b="0" smtClean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 </a:t>
            </a:r>
          </a:p>
          <a:p>
            <a:pPr marL="182563" marR="0" indent="-96838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sk-SK" b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Indicators for</a:t>
            </a:r>
          </a:p>
          <a:p>
            <a:pPr marL="182563" marR="0" indent="-96838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sk-SK" b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ministry or ministries</a:t>
            </a:r>
          </a:p>
          <a:p>
            <a:pPr marL="182563" marR="0" indent="-96838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sk-SK" b="0" smtClean="0">
              <a:solidFill>
                <a:srgbClr val="66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182563" marR="0" indent="-96838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sk-SK" b="0" smtClean="0">
              <a:solidFill>
                <a:srgbClr val="66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44" name="Šípka vpravo so zárezom 43"/>
          <p:cNvSpPr/>
          <p:nvPr/>
        </p:nvSpPr>
        <p:spPr bwMode="auto">
          <a:xfrm>
            <a:off x="4214810" y="2928934"/>
            <a:ext cx="642942" cy="484632"/>
          </a:xfrm>
          <a:prstGeom prst="notchedRightArrow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1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/>
        </p:nvSpPr>
        <p:spPr>
          <a:xfrm>
            <a:off x="4422775" y="173038"/>
            <a:ext cx="268288" cy="4572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endParaRPr lang="en-US" sz="2400" b="0">
              <a:effectLst>
                <a:outerShdw blurRad="38100" dist="38100" dir="2700000" algn="tl">
                  <a:srgbClr val="808080"/>
                </a:outerShdw>
              </a:effectLst>
              <a:ea typeface="ＭＳ Ｐゴシック" charset="-128"/>
              <a:cs typeface="+mn-cs"/>
            </a:endParaRPr>
          </a:p>
        </p:txBody>
      </p:sp>
      <p:pic>
        <p:nvPicPr>
          <p:cNvPr id="23554" name="Picture 17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42263" y="161925"/>
            <a:ext cx="10318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7510" name="Line 6"/>
          <p:cNvSpPr>
            <a:spLocks noChangeShapeType="1"/>
          </p:cNvSpPr>
          <p:nvPr/>
        </p:nvSpPr>
        <p:spPr bwMode="auto">
          <a:xfrm>
            <a:off x="2743200" y="23114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algn="ctr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ＭＳ Ｐゴシック" charset="-128"/>
              <a:cs typeface="ＭＳ Ｐゴシック" charset="-128"/>
            </a:endParaRPr>
          </a:p>
        </p:txBody>
      </p:sp>
      <p:sp>
        <p:nvSpPr>
          <p:cNvPr id="277511" name="Line 7"/>
          <p:cNvSpPr>
            <a:spLocks noChangeShapeType="1"/>
          </p:cNvSpPr>
          <p:nvPr/>
        </p:nvSpPr>
        <p:spPr bwMode="auto">
          <a:xfrm>
            <a:off x="2814638" y="5553075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algn="ctr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ＭＳ Ｐゴシック" charset="-128"/>
              <a:cs typeface="ＭＳ Ｐゴシック" charset="-128"/>
            </a:endParaRPr>
          </a:p>
        </p:txBody>
      </p:sp>
      <p:sp>
        <p:nvSpPr>
          <p:cNvPr id="277512" name="Line 8"/>
          <p:cNvSpPr>
            <a:spLocks noChangeShapeType="1"/>
          </p:cNvSpPr>
          <p:nvPr/>
        </p:nvSpPr>
        <p:spPr bwMode="auto">
          <a:xfrm>
            <a:off x="2814638" y="5264150"/>
            <a:ext cx="142875" cy="0"/>
          </a:xfrm>
          <a:prstGeom prst="lin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ＭＳ Ｐゴシック" charset="-128"/>
              <a:cs typeface="ＭＳ Ｐゴシック" charset="-128"/>
            </a:endParaRPr>
          </a:p>
        </p:txBody>
      </p:sp>
      <p:sp>
        <p:nvSpPr>
          <p:cNvPr id="277513" name="Line 9"/>
          <p:cNvSpPr>
            <a:spLocks noChangeShapeType="1"/>
          </p:cNvSpPr>
          <p:nvPr/>
        </p:nvSpPr>
        <p:spPr bwMode="auto">
          <a:xfrm>
            <a:off x="3103563" y="3535363"/>
            <a:ext cx="71437" cy="1512887"/>
          </a:xfrm>
          <a:prstGeom prst="lin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ＭＳ Ｐゴシック" charset="-128"/>
              <a:cs typeface="ＭＳ Ｐゴシック" charset="-128"/>
            </a:endParaRPr>
          </a:p>
        </p:txBody>
      </p:sp>
      <p:sp>
        <p:nvSpPr>
          <p:cNvPr id="277514" name="Rectangle 10"/>
          <p:cNvSpPr>
            <a:spLocks noChangeArrowheads="1"/>
          </p:cNvSpPr>
          <p:nvPr/>
        </p:nvSpPr>
        <p:spPr bwMode="auto">
          <a:xfrm>
            <a:off x="3895725" y="2960688"/>
            <a:ext cx="1943100" cy="1633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ＭＳ Ｐゴシック" charset="-128"/>
              <a:cs typeface="ＭＳ Ｐゴシック" charset="-128"/>
            </a:endParaRPr>
          </a:p>
        </p:txBody>
      </p:sp>
      <p:sp>
        <p:nvSpPr>
          <p:cNvPr id="277515" name="Rectangle 11"/>
          <p:cNvSpPr>
            <a:spLocks noChangeArrowheads="1"/>
          </p:cNvSpPr>
          <p:nvPr/>
        </p:nvSpPr>
        <p:spPr bwMode="auto">
          <a:xfrm>
            <a:off x="4830763" y="3535363"/>
            <a:ext cx="914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ＭＳ Ｐゴシック" charset="-128"/>
              <a:cs typeface="ＭＳ Ｐゴシック" charset="-12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189288" y="4395788"/>
            <a:ext cx="4032250" cy="5032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endParaRPr/>
          </a:p>
        </p:txBody>
      </p:sp>
      <p:sp>
        <p:nvSpPr>
          <p:cNvPr id="25" name="TextBox 5"/>
          <p:cNvSpPr txBox="1">
            <a:spLocks noChangeArrowheads="1"/>
          </p:cNvSpPr>
          <p:nvPr/>
        </p:nvSpPr>
        <p:spPr bwMode="auto">
          <a:xfrm>
            <a:off x="611188" y="304800"/>
            <a:ext cx="76327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sk-SK" sz="24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</a:t>
            </a:r>
            <a:r>
              <a:rPr lang="sk-SK" sz="22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Discussed Areas of Interest</a:t>
            </a:r>
            <a:endParaRPr lang="sk-SK" sz="22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sk-SK" sz="2200" b="0" smtClean="0">
                <a:effectLst>
                  <a:outerShdw blurRad="38100" dist="38100" dir="2700000" algn="tl">
                    <a:srgbClr val="808080"/>
                  </a:outerShdw>
                </a:effectLst>
              </a:rPr>
              <a:t>Methodology 6/7 </a:t>
            </a:r>
            <a:endParaRPr lang="sk-SK" sz="2200" b="0">
              <a:effectLst>
                <a:outerShdw blurRad="38100" dist="38100" dir="2700000" algn="tl">
                  <a:srgbClr val="808080"/>
                </a:outerShdw>
              </a:effectLst>
            </a:endParaRPr>
          </a:p>
        </p:txBody>
      </p:sp>
      <p:sp>
        <p:nvSpPr>
          <p:cNvPr id="26" name="TextBox 8"/>
          <p:cNvSpPr txBox="1">
            <a:spLocks noChangeArrowheads="1"/>
          </p:cNvSpPr>
          <p:nvPr/>
        </p:nvSpPr>
        <p:spPr bwMode="auto">
          <a:xfrm>
            <a:off x="0" y="6643710"/>
            <a:ext cx="9144000" cy="276999"/>
          </a:xfrm>
          <a:prstGeom prst="rect">
            <a:avLst/>
          </a:prstGeom>
          <a:gradFill rotWithShape="1">
            <a:gsLst>
              <a:gs pos="0">
                <a:srgbClr val="2020A6"/>
              </a:gs>
              <a:gs pos="20000">
                <a:srgbClr val="2222A3"/>
              </a:gs>
              <a:gs pos="100000">
                <a:srgbClr val="18187C"/>
              </a:gs>
            </a:gsLst>
            <a:lin ang="5400000"/>
          </a:gradFill>
          <a:ln w="9525">
            <a:solidFill>
              <a:srgbClr val="2F2F98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sk-SK" sz="1200" b="0" smtClean="0">
                <a:solidFill>
                  <a:srgbClr val="FFFFFF"/>
                </a:solidFill>
                <a:ea typeface="ＭＳ Ｐゴシック" charset="-128"/>
                <a:cs typeface="+mn-cs"/>
              </a:rPr>
              <a:t>Juraj Kolarovic, INTOSAI Working Group </a:t>
            </a:r>
            <a:r>
              <a:rPr lang="sk-SK" sz="1200" b="0">
                <a:solidFill>
                  <a:srgbClr val="FFFFFF"/>
                </a:solidFill>
                <a:ea typeface="ＭＳ Ｐゴシック" charset="-128"/>
                <a:cs typeface="+mn-cs"/>
              </a:rPr>
              <a:t>on </a:t>
            </a:r>
            <a:r>
              <a:rPr lang="sk-SK" sz="1200" b="0" smtClean="0">
                <a:solidFill>
                  <a:srgbClr val="FFFFFF"/>
                </a:solidFill>
                <a:ea typeface="ＭＳ Ｐゴシック" charset="-128"/>
                <a:cs typeface="+mn-cs"/>
              </a:rPr>
              <a:t>Key National Indicators</a:t>
            </a:r>
            <a:r>
              <a:rPr lang="sk-SK" sz="1200" b="0">
                <a:solidFill>
                  <a:srgbClr val="FFFFFF"/>
                </a:solidFill>
                <a:ea typeface="ＭＳ Ｐゴシック" charset="-128"/>
                <a:cs typeface="+mn-cs"/>
              </a:rPr>
              <a:t>, </a:t>
            </a:r>
            <a:r>
              <a:rPr lang="sk-SK" sz="1200" b="0" smtClean="0">
                <a:solidFill>
                  <a:srgbClr val="FFFFFF"/>
                </a:solidFill>
                <a:ea typeface="ＭＳ Ｐゴシック" charset="-128"/>
                <a:cs typeface="+mn-cs"/>
              </a:rPr>
              <a:t>Kuta, February, 24-26, 2014</a:t>
            </a:r>
            <a:endParaRPr lang="en-US" sz="1200" b="0">
              <a:solidFill>
                <a:srgbClr val="FFFFFF"/>
              </a:solidFill>
              <a:ea typeface="ＭＳ Ｐゴシック" charset="-128"/>
              <a:cs typeface="+mn-cs"/>
            </a:endParaRPr>
          </a:p>
        </p:txBody>
      </p:sp>
      <p:sp>
        <p:nvSpPr>
          <p:cNvPr id="30" name="Rounded Rectangle 20"/>
          <p:cNvSpPr>
            <a:spLocks noChangeArrowheads="1"/>
          </p:cNvSpPr>
          <p:nvPr/>
        </p:nvSpPr>
        <p:spPr bwMode="auto">
          <a:xfrm>
            <a:off x="285720" y="1428736"/>
            <a:ext cx="8643998" cy="5000660"/>
          </a:xfrm>
          <a:prstGeom prst="roundRect">
            <a:avLst>
              <a:gd name="adj" fmla="val 2963"/>
            </a:avLst>
          </a:prstGeom>
          <a:gradFill flip="none" rotWithShape="1">
            <a:gsLst>
              <a:gs pos="0">
                <a:srgbClr val="0033CC"/>
              </a:gs>
              <a:gs pos="50000">
                <a:srgbClr val="0033CC"/>
              </a:gs>
              <a:gs pos="0">
                <a:schemeClr val="tx1"/>
              </a:gs>
            </a:gsLst>
            <a:lin ang="16200000" scaled="1"/>
            <a:tileRect/>
          </a:gradFill>
          <a:ln w="3175">
            <a:solidFill>
              <a:srgbClr val="0033CC"/>
            </a:solidFill>
            <a:round/>
            <a:headEnd/>
            <a:tailEnd/>
          </a:ln>
          <a:effectLst>
            <a:outerShdw dist="38100" dir="2700000" algn="tl" rotWithShape="0">
              <a:srgbClr val="808080">
                <a:alpha val="42999"/>
              </a:srgbClr>
            </a:outerShdw>
          </a:effectLst>
        </p:spPr>
        <p:txBody>
          <a:bodyPr wrap="none" lIns="108000" tIns="0" rIns="0" bIns="0"/>
          <a:lstStyle/>
          <a:p>
            <a:pPr>
              <a:defRPr/>
            </a:pPr>
            <a:endParaRPr/>
          </a:p>
          <a:p>
            <a:pPr>
              <a:defRPr/>
            </a:pPr>
            <a:endParaRPr lang="en-US" sz="2600">
              <a:effectLst>
                <a:outerShdw blurRad="38100" dist="38100" dir="2700000" algn="tl">
                  <a:srgbClr val="000000"/>
                </a:outerShdw>
              </a:effectLst>
              <a:ea typeface="ＭＳ Ｐゴシック" charset="-128"/>
              <a:cs typeface="+mn-cs"/>
            </a:endParaRPr>
          </a:p>
          <a:p>
            <a:pPr>
              <a:defRPr/>
            </a:pPr>
            <a:endParaRPr lang="en-US" sz="2600">
              <a:effectLst>
                <a:outerShdw blurRad="38100" dist="38100" dir="2700000" algn="tl">
                  <a:srgbClr val="000000"/>
                </a:outerShdw>
              </a:effectLst>
              <a:ea typeface="ＭＳ Ｐゴシック" charset="-128"/>
              <a:cs typeface="+mn-cs"/>
            </a:endParaRPr>
          </a:p>
          <a:p>
            <a:pPr>
              <a:defRPr/>
            </a:pPr>
            <a:endParaRPr lang="en-US" sz="2600">
              <a:effectLst>
                <a:outerShdw blurRad="38100" dist="38100" dir="2700000" algn="tl">
                  <a:srgbClr val="000000"/>
                </a:outerShdw>
              </a:effectLst>
              <a:ea typeface="ＭＳ Ｐゴシック" charset="-128"/>
              <a:cs typeface="+mn-cs"/>
            </a:endParaRPr>
          </a:p>
          <a:p>
            <a:pPr>
              <a:defRPr/>
            </a:pPr>
            <a:endParaRPr lang="en-US" sz="2600">
              <a:effectLst>
                <a:outerShdw blurRad="38100" dist="38100" dir="2700000" algn="tl">
                  <a:srgbClr val="000000"/>
                </a:outerShdw>
              </a:effectLst>
              <a:ea typeface="ＭＳ Ｐゴシック" charset="-128"/>
              <a:cs typeface="+mn-cs"/>
            </a:endParaRPr>
          </a:p>
          <a:p>
            <a:pPr>
              <a:defRPr/>
            </a:pPr>
            <a:endParaRPr lang="en-US" sz="2600">
              <a:effectLst>
                <a:outerShdw blurRad="38100" dist="38100" dir="2700000" algn="tl">
                  <a:srgbClr val="000000"/>
                </a:outerShdw>
              </a:effectLst>
              <a:ea typeface="ＭＳ Ｐゴシック" charset="-128"/>
              <a:cs typeface="+mn-cs"/>
            </a:endParaRPr>
          </a:p>
        </p:txBody>
      </p:sp>
      <p:sp>
        <p:nvSpPr>
          <p:cNvPr id="19" name="Obdĺžnik 18"/>
          <p:cNvSpPr/>
          <p:nvPr/>
        </p:nvSpPr>
        <p:spPr bwMode="auto">
          <a:xfrm>
            <a:off x="571472" y="1428736"/>
            <a:ext cx="7929618" cy="857256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z="220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z="220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z="220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514350" marR="0" indent="-5143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sk-SK" sz="220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II. Level - Example</a:t>
            </a:r>
          </a:p>
          <a:p>
            <a:pPr marL="514350" marR="0" indent="-5143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sk-SK" sz="220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Indicators for ministries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z="220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b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k-SK" sz="220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endParaRPr kumimoji="0" lang="sk-SK" sz="2200" b="1" i="0" u="none" strike="noStrike" cap="none" normalizeH="0" baseline="0" smtClean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215900" y="215900"/>
            <a:ext cx="388938" cy="984250"/>
            <a:chOff x="282575" y="320675"/>
            <a:chExt cx="388938" cy="984250"/>
          </a:xfrm>
        </p:grpSpPr>
        <p:sp>
          <p:nvSpPr>
            <p:cNvPr id="23" name="Rounded Rectangle 11"/>
            <p:cNvSpPr/>
            <p:nvPr/>
          </p:nvSpPr>
          <p:spPr bwMode="auto">
            <a:xfrm>
              <a:off x="282575" y="1055137"/>
              <a:ext cx="388938" cy="249788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>
                <a:defRPr/>
              </a:pPr>
              <a:r>
                <a:rPr lang="en-US" sz="1600">
                  <a:solidFill>
                    <a:srgbClr val="D9D9D9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III</a:t>
              </a:r>
            </a:p>
          </p:txBody>
        </p:sp>
        <p:sp>
          <p:nvSpPr>
            <p:cNvPr id="24" name="Rounded Rectangle 12"/>
            <p:cNvSpPr/>
            <p:nvPr/>
          </p:nvSpPr>
          <p:spPr bwMode="auto">
            <a:xfrm>
              <a:off x="282575" y="687906"/>
              <a:ext cx="388938" cy="249788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>
                <a:defRPr/>
              </a:pPr>
              <a:r>
                <a:rPr lang="en-US" sz="16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II</a:t>
              </a:r>
            </a:p>
          </p:txBody>
        </p:sp>
        <p:sp>
          <p:nvSpPr>
            <p:cNvPr id="29" name="Rounded Rectangle 13"/>
            <p:cNvSpPr/>
            <p:nvPr/>
          </p:nvSpPr>
          <p:spPr bwMode="auto">
            <a:xfrm>
              <a:off x="282575" y="320675"/>
              <a:ext cx="388938" cy="249788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>
                <a:defRPr/>
              </a:pPr>
              <a:r>
                <a:rPr lang="en-US" sz="160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I</a:t>
              </a:r>
            </a:p>
          </p:txBody>
        </p:sp>
      </p:grpSp>
      <p:sp>
        <p:nvSpPr>
          <p:cNvPr id="33" name="Obdĺžnik 32"/>
          <p:cNvSpPr/>
          <p:nvPr/>
        </p:nvSpPr>
        <p:spPr bwMode="auto">
          <a:xfrm>
            <a:off x="571472" y="2357430"/>
            <a:ext cx="8143932" cy="4000528"/>
          </a:xfrm>
          <a:prstGeom prst="rect">
            <a:avLst/>
          </a:prstGeom>
          <a:gradFill flip="none" rotWithShape="1">
            <a:gsLst>
              <a:gs pos="0">
                <a:srgbClr val="0033CC"/>
              </a:gs>
              <a:gs pos="50000">
                <a:srgbClr val="0033CC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  <a:tileRect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182563" marR="0" indent="-96838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sk-SK" b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34" name="Obdĺžnik 33"/>
          <p:cNvSpPr/>
          <p:nvPr/>
        </p:nvSpPr>
        <p:spPr bwMode="auto">
          <a:xfrm>
            <a:off x="642910" y="2357430"/>
            <a:ext cx="7858180" cy="642942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182563" marR="0" indent="-96838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sk-SK" b="0" smtClean="0">
              <a:solidFill>
                <a:srgbClr val="66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182563" marR="0" indent="-96838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lang="sk-SK" b="0" smtClean="0">
              <a:solidFill>
                <a:srgbClr val="66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182563" marR="0" indent="-96838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lang="sk-SK" b="0" smtClean="0">
              <a:solidFill>
                <a:srgbClr val="66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182563" marR="0" indent="-96838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sk-SK" b="0" smtClean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 </a:t>
            </a:r>
          </a:p>
          <a:p>
            <a:pPr marL="182563" marR="0" indent="-96838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sk-SK" b="0" smtClean="0">
              <a:solidFill>
                <a:srgbClr val="66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182563" marR="0" indent="-96838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sk-SK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Proposed basic approach for the Ministry of health</a:t>
            </a:r>
          </a:p>
          <a:p>
            <a:pPr marL="182563" marR="0" indent="-96838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sk-SK" b="0" smtClean="0">
              <a:solidFill>
                <a:srgbClr val="66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182563" marR="0" indent="-96838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sk-SK" b="0" smtClean="0">
              <a:solidFill>
                <a:srgbClr val="66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182563" marR="0" indent="-96838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sk-SK" b="0" smtClean="0">
              <a:solidFill>
                <a:srgbClr val="66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182563" marR="0" indent="-96838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sk-SK" b="0" smtClean="0">
              <a:solidFill>
                <a:srgbClr val="66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182563" marR="0" indent="-96838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sk-SK" b="0" smtClean="0">
              <a:solidFill>
                <a:srgbClr val="66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52" name="Obdĺžnik 51"/>
          <p:cNvSpPr/>
          <p:nvPr/>
        </p:nvSpPr>
        <p:spPr bwMode="auto">
          <a:xfrm>
            <a:off x="857224" y="3429000"/>
            <a:ext cx="1214446" cy="2143140"/>
          </a:xfrm>
          <a:prstGeom prst="rect">
            <a:avLst/>
          </a:prstGeom>
          <a:gradFill flip="none" rotWithShape="1">
            <a:gsLst>
              <a:gs pos="0">
                <a:srgbClr val="0033CC"/>
              </a:gs>
              <a:gs pos="50000">
                <a:srgbClr val="0033CC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  <a:tileRect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182563" marR="0" indent="-96838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sk-SK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Healthy </a:t>
            </a:r>
          </a:p>
          <a:p>
            <a:pPr marL="182563" marR="0" indent="-96838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sk-SK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life </a:t>
            </a:r>
          </a:p>
          <a:p>
            <a:pPr marL="182563" marR="0" indent="-96838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sk-SK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years</a:t>
            </a:r>
          </a:p>
        </p:txBody>
      </p:sp>
      <p:sp>
        <p:nvSpPr>
          <p:cNvPr id="63" name="Päťuholník 62"/>
          <p:cNvSpPr/>
          <p:nvPr/>
        </p:nvSpPr>
        <p:spPr bwMode="auto">
          <a:xfrm>
            <a:off x="2786050" y="3000372"/>
            <a:ext cx="2000264" cy="857256"/>
          </a:xfrm>
          <a:prstGeom prst="homePlate">
            <a:avLst>
              <a:gd name="adj" fmla="val 30046"/>
            </a:avLst>
          </a:prstGeom>
          <a:gradFill flip="none" rotWithShape="1">
            <a:gsLst>
              <a:gs pos="100000">
                <a:srgbClr val="0033CC"/>
              </a:gs>
              <a:gs pos="60000">
                <a:srgbClr val="0033CC"/>
              </a:gs>
              <a:gs pos="81000">
                <a:schemeClr val="tx1"/>
              </a:gs>
            </a:gsLst>
            <a:path path="shape">
              <a:fillToRect l="50000" t="50000" r="50000" b="50000"/>
            </a:path>
            <a:tileRect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k-SK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k-SK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  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k-SK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00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00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b="0" smtClean="0">
              <a:solidFill>
                <a:srgbClr val="00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b="0" smtClean="0">
              <a:solidFill>
                <a:srgbClr val="00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b="0" smtClean="0">
              <a:solidFill>
                <a:srgbClr val="00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b="0" smtClean="0">
              <a:solidFill>
                <a:srgbClr val="00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b="0" smtClean="0">
              <a:solidFill>
                <a:srgbClr val="00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k-SK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b="0" smtClean="0">
              <a:solidFill>
                <a:srgbClr val="00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66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k-SK" b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Ministry of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k-SK" b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health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68" name="Päťuholník 67"/>
          <p:cNvSpPr/>
          <p:nvPr/>
        </p:nvSpPr>
        <p:spPr bwMode="auto">
          <a:xfrm>
            <a:off x="2786050" y="4000504"/>
            <a:ext cx="2714644" cy="857256"/>
          </a:xfrm>
          <a:prstGeom prst="homePlate">
            <a:avLst>
              <a:gd name="adj" fmla="val 30046"/>
            </a:avLst>
          </a:prstGeom>
          <a:gradFill flip="none" rotWithShape="1">
            <a:gsLst>
              <a:gs pos="100000">
                <a:srgbClr val="0033CC"/>
              </a:gs>
              <a:gs pos="60000">
                <a:srgbClr val="0033CC"/>
              </a:gs>
              <a:gs pos="81000">
                <a:schemeClr val="tx1"/>
              </a:gs>
            </a:gsLst>
            <a:path path="shape">
              <a:fillToRect l="50000" t="50000" r="50000" b="50000"/>
            </a:path>
            <a:tileRect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k-SK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k-SK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  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k-SK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00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00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b="0" smtClean="0">
              <a:solidFill>
                <a:srgbClr val="00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b="0" smtClean="0">
              <a:solidFill>
                <a:srgbClr val="00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b="0" smtClean="0">
              <a:solidFill>
                <a:srgbClr val="00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b="0" smtClean="0">
              <a:solidFill>
                <a:srgbClr val="00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b="0" smtClean="0">
              <a:solidFill>
                <a:srgbClr val="00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k-SK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b="0" smtClean="0">
              <a:solidFill>
                <a:srgbClr val="00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66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k-SK" b="0" smtClean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Ministry of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k-SK" b="0" smtClean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environment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70" name="Päťuholník 69"/>
          <p:cNvSpPr/>
          <p:nvPr/>
        </p:nvSpPr>
        <p:spPr bwMode="auto">
          <a:xfrm>
            <a:off x="2786050" y="5000636"/>
            <a:ext cx="2714644" cy="1214446"/>
          </a:xfrm>
          <a:prstGeom prst="homePlate">
            <a:avLst>
              <a:gd name="adj" fmla="val 30046"/>
            </a:avLst>
          </a:prstGeom>
          <a:gradFill flip="none" rotWithShape="1">
            <a:gsLst>
              <a:gs pos="100000">
                <a:srgbClr val="0033CC"/>
              </a:gs>
              <a:gs pos="60000">
                <a:srgbClr val="0033CC"/>
              </a:gs>
              <a:gs pos="81000">
                <a:schemeClr val="tx1"/>
              </a:gs>
            </a:gsLst>
            <a:path path="shape">
              <a:fillToRect l="50000" t="50000" r="50000" b="50000"/>
            </a:path>
            <a:tileRect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k-SK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k-SK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  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k-SK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00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00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b="0" smtClean="0">
              <a:solidFill>
                <a:srgbClr val="00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b="0" smtClean="0">
              <a:solidFill>
                <a:srgbClr val="00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b="0" smtClean="0">
              <a:solidFill>
                <a:srgbClr val="00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b="0" smtClean="0">
              <a:solidFill>
                <a:srgbClr val="00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b="0" smtClean="0">
              <a:solidFill>
                <a:srgbClr val="00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k-SK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b="0" smtClean="0">
              <a:solidFill>
                <a:srgbClr val="00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66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k-SK" b="0" smtClean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Ministry of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k-SK" b="0" smtClean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education, science,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k-SK" b="0" smtClean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research and sport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cxnSp>
        <p:nvCxnSpPr>
          <p:cNvPr id="73" name="Rovná spojovacia šípka 72"/>
          <p:cNvCxnSpPr/>
          <p:nvPr/>
        </p:nvCxnSpPr>
        <p:spPr bwMode="auto">
          <a:xfrm>
            <a:off x="2071670" y="4500570"/>
            <a:ext cx="714380" cy="1588"/>
          </a:xfrm>
          <a:prstGeom prst="straightConnector1">
            <a:avLst/>
          </a:prstGeom>
          <a:solidFill>
            <a:srgbClr val="3366FF"/>
          </a:solidFill>
          <a:ln w="38100" cap="flat" cmpd="sng" algn="ctr">
            <a:solidFill>
              <a:srgbClr val="66FFFF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8" name="Rovná spojovacia šípka 77"/>
          <p:cNvCxnSpPr>
            <a:stCxn id="52" idx="3"/>
            <a:endCxn id="63" idx="1"/>
          </p:cNvCxnSpPr>
          <p:nvPr/>
        </p:nvCxnSpPr>
        <p:spPr bwMode="auto">
          <a:xfrm flipV="1">
            <a:off x="2071670" y="3429000"/>
            <a:ext cx="714380" cy="1071570"/>
          </a:xfrm>
          <a:prstGeom prst="straightConnector1">
            <a:avLst/>
          </a:prstGeom>
          <a:solidFill>
            <a:srgbClr val="3366FF"/>
          </a:solidFill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1" name="Rovná spojovacia šípka 80"/>
          <p:cNvCxnSpPr>
            <a:stCxn id="52" idx="3"/>
            <a:endCxn id="70" idx="1"/>
          </p:cNvCxnSpPr>
          <p:nvPr/>
        </p:nvCxnSpPr>
        <p:spPr bwMode="auto">
          <a:xfrm>
            <a:off x="2071670" y="4500570"/>
            <a:ext cx="714380" cy="1107289"/>
          </a:xfrm>
          <a:prstGeom prst="straightConnector1">
            <a:avLst/>
          </a:prstGeom>
          <a:solidFill>
            <a:srgbClr val="3366FF"/>
          </a:solidFill>
          <a:ln w="38100" cap="flat" cmpd="sng" algn="ctr">
            <a:solidFill>
              <a:srgbClr val="66FFFF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4" name="Obdĺžnik 83"/>
          <p:cNvSpPr/>
          <p:nvPr/>
        </p:nvSpPr>
        <p:spPr bwMode="auto">
          <a:xfrm>
            <a:off x="4929190" y="3000372"/>
            <a:ext cx="3714776" cy="785818"/>
          </a:xfrm>
          <a:prstGeom prst="rect">
            <a:avLst/>
          </a:prstGeom>
          <a:gradFill flip="none" rotWithShape="1">
            <a:gsLst>
              <a:gs pos="0">
                <a:srgbClr val="0033CC"/>
              </a:gs>
              <a:gs pos="50000">
                <a:srgbClr val="0033CC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  <a:tileRect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182563" marR="0" indent="-96838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sk-SK" b="0" smtClean="0">
              <a:solidFill>
                <a:srgbClr val="66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182563" marR="0" defTabSz="914400" rtl="0" eaLnBrk="1" fontAlgn="base" latinLnBrk="0" hangingPunct="1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sk-SK" b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Euro health consumer index </a:t>
            </a:r>
            <a:r>
              <a:rPr lang="sk-SK" sz="2400" b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</a:p>
          <a:p>
            <a:pPr marL="182563" marR="0" defTabSz="914400" rtl="0" eaLnBrk="1" fontAlgn="base" latinLnBrk="0" hangingPunct="1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sk-SK" sz="2400" b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sk-SK" b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Premature mortality rate </a:t>
            </a:r>
            <a:r>
              <a:rPr lang="sk-SK" sz="2800" b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...</a:t>
            </a:r>
            <a:endParaRPr lang="sk-SK" sz="2400" b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182563" marR="0" indent="-96838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sk-SK" b="0" smtClean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</a:p>
        </p:txBody>
      </p:sp>
      <p:sp>
        <p:nvSpPr>
          <p:cNvPr id="85" name="Obdĺžnik 84"/>
          <p:cNvSpPr/>
          <p:nvPr/>
        </p:nvSpPr>
        <p:spPr bwMode="auto">
          <a:xfrm>
            <a:off x="5643570" y="4000504"/>
            <a:ext cx="2786082" cy="785818"/>
          </a:xfrm>
          <a:prstGeom prst="rect">
            <a:avLst/>
          </a:prstGeom>
          <a:gradFill flip="none" rotWithShape="1">
            <a:gsLst>
              <a:gs pos="0">
                <a:srgbClr val="0033CC"/>
              </a:gs>
              <a:gs pos="50000">
                <a:srgbClr val="0033CC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  <a:tileRect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182563" marR="0" indent="-96838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sk-SK" b="0" smtClean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Environmental</a:t>
            </a:r>
          </a:p>
          <a:p>
            <a:pPr marL="182563" marR="0" indent="-96838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sk-SK" b="0" smtClean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performance index </a:t>
            </a:r>
          </a:p>
        </p:txBody>
      </p:sp>
      <p:sp>
        <p:nvSpPr>
          <p:cNvPr id="86" name="Obdĺžnik 85"/>
          <p:cNvSpPr/>
          <p:nvPr/>
        </p:nvSpPr>
        <p:spPr bwMode="auto">
          <a:xfrm>
            <a:off x="5643570" y="5000636"/>
            <a:ext cx="2857520" cy="1214446"/>
          </a:xfrm>
          <a:prstGeom prst="rect">
            <a:avLst/>
          </a:prstGeom>
          <a:gradFill flip="none" rotWithShape="1">
            <a:gsLst>
              <a:gs pos="0">
                <a:srgbClr val="0033CC"/>
              </a:gs>
              <a:gs pos="50000">
                <a:srgbClr val="0033CC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  <a:tileRect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182563" marR="0" indent="-96838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sk-SK" b="0" smtClean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Citations per </a:t>
            </a:r>
            <a:r>
              <a:rPr lang="sk-SK" b="0" smtClean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researcher</a:t>
            </a:r>
            <a:endParaRPr lang="sk-SK" b="0" smtClean="0">
              <a:solidFill>
                <a:srgbClr val="66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182563" marR="0" indent="-96838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sk-SK" b="0" smtClean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indicator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/>
        </p:nvSpPr>
        <p:spPr>
          <a:xfrm>
            <a:off x="4422775" y="173038"/>
            <a:ext cx="268288" cy="4572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endParaRPr lang="en-US" sz="2400" b="0">
              <a:effectLst>
                <a:outerShdw blurRad="38100" dist="38100" dir="2700000" algn="tl">
                  <a:srgbClr val="808080"/>
                </a:outerShdw>
              </a:effectLst>
              <a:ea typeface="ＭＳ Ｐゴシック" charset="-128"/>
              <a:cs typeface="+mn-cs"/>
            </a:endParaRPr>
          </a:p>
        </p:txBody>
      </p:sp>
      <p:pic>
        <p:nvPicPr>
          <p:cNvPr id="23554" name="Picture 17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42263" y="161925"/>
            <a:ext cx="10318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7510" name="Line 6"/>
          <p:cNvSpPr>
            <a:spLocks noChangeShapeType="1"/>
          </p:cNvSpPr>
          <p:nvPr/>
        </p:nvSpPr>
        <p:spPr bwMode="auto">
          <a:xfrm>
            <a:off x="2743200" y="23114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algn="ctr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ＭＳ Ｐゴシック" charset="-128"/>
              <a:cs typeface="ＭＳ Ｐゴシック" charset="-128"/>
            </a:endParaRPr>
          </a:p>
        </p:txBody>
      </p:sp>
      <p:sp>
        <p:nvSpPr>
          <p:cNvPr id="277511" name="Line 7"/>
          <p:cNvSpPr>
            <a:spLocks noChangeShapeType="1"/>
          </p:cNvSpPr>
          <p:nvPr/>
        </p:nvSpPr>
        <p:spPr bwMode="auto">
          <a:xfrm>
            <a:off x="2814638" y="5553075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algn="ctr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ＭＳ Ｐゴシック" charset="-128"/>
              <a:cs typeface="ＭＳ Ｐゴシック" charset="-128"/>
            </a:endParaRPr>
          </a:p>
        </p:txBody>
      </p:sp>
      <p:sp>
        <p:nvSpPr>
          <p:cNvPr id="277512" name="Line 8"/>
          <p:cNvSpPr>
            <a:spLocks noChangeShapeType="1"/>
          </p:cNvSpPr>
          <p:nvPr/>
        </p:nvSpPr>
        <p:spPr bwMode="auto">
          <a:xfrm>
            <a:off x="2814638" y="5264150"/>
            <a:ext cx="142875" cy="0"/>
          </a:xfrm>
          <a:prstGeom prst="lin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ＭＳ Ｐゴシック" charset="-128"/>
              <a:cs typeface="ＭＳ Ｐゴシック" charset="-128"/>
            </a:endParaRPr>
          </a:p>
        </p:txBody>
      </p:sp>
      <p:sp>
        <p:nvSpPr>
          <p:cNvPr id="277513" name="Line 9"/>
          <p:cNvSpPr>
            <a:spLocks noChangeShapeType="1"/>
          </p:cNvSpPr>
          <p:nvPr/>
        </p:nvSpPr>
        <p:spPr bwMode="auto">
          <a:xfrm>
            <a:off x="3103563" y="3535363"/>
            <a:ext cx="71437" cy="1512887"/>
          </a:xfrm>
          <a:prstGeom prst="lin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ＭＳ Ｐゴシック" charset="-128"/>
              <a:cs typeface="ＭＳ Ｐゴシック" charset="-128"/>
            </a:endParaRPr>
          </a:p>
        </p:txBody>
      </p:sp>
      <p:sp>
        <p:nvSpPr>
          <p:cNvPr id="277514" name="Rectangle 10"/>
          <p:cNvSpPr>
            <a:spLocks noChangeArrowheads="1"/>
          </p:cNvSpPr>
          <p:nvPr/>
        </p:nvSpPr>
        <p:spPr bwMode="auto">
          <a:xfrm>
            <a:off x="3895725" y="2960688"/>
            <a:ext cx="1943100" cy="1633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ＭＳ Ｐゴシック" charset="-128"/>
              <a:cs typeface="ＭＳ Ｐゴシック" charset="-128"/>
            </a:endParaRPr>
          </a:p>
        </p:txBody>
      </p:sp>
      <p:sp>
        <p:nvSpPr>
          <p:cNvPr id="277515" name="Rectangle 11"/>
          <p:cNvSpPr>
            <a:spLocks noChangeArrowheads="1"/>
          </p:cNvSpPr>
          <p:nvPr/>
        </p:nvSpPr>
        <p:spPr bwMode="auto">
          <a:xfrm>
            <a:off x="4830763" y="3535363"/>
            <a:ext cx="914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ＭＳ Ｐゴシック" charset="-128"/>
              <a:cs typeface="ＭＳ Ｐゴシック" charset="-12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189288" y="4395788"/>
            <a:ext cx="4032250" cy="5032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endParaRPr/>
          </a:p>
        </p:txBody>
      </p:sp>
      <p:sp>
        <p:nvSpPr>
          <p:cNvPr id="25" name="TextBox 5"/>
          <p:cNvSpPr txBox="1">
            <a:spLocks noChangeArrowheads="1"/>
          </p:cNvSpPr>
          <p:nvPr/>
        </p:nvSpPr>
        <p:spPr bwMode="auto">
          <a:xfrm>
            <a:off x="611188" y="304800"/>
            <a:ext cx="76327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sk-SK" sz="24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</a:t>
            </a:r>
            <a:r>
              <a:rPr lang="sk-SK" sz="22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Discussed Areas of Interest</a:t>
            </a:r>
          </a:p>
          <a:p>
            <a:pPr algn="ctr"/>
            <a:r>
              <a:rPr lang="sk-SK" sz="2200" b="0" smtClean="0">
                <a:effectLst>
                  <a:outerShdw blurRad="38100" dist="38100" dir="2700000" algn="tl">
                    <a:srgbClr val="808080"/>
                  </a:outerShdw>
                </a:effectLst>
              </a:rPr>
              <a:t>Methodology 7/7</a:t>
            </a:r>
            <a:endParaRPr lang="sk-SK" sz="2200" b="0">
              <a:effectLst>
                <a:outerShdw blurRad="38100" dist="38100" dir="2700000" algn="tl">
                  <a:srgbClr val="808080"/>
                </a:outerShdw>
              </a:effectLst>
            </a:endParaRPr>
          </a:p>
        </p:txBody>
      </p:sp>
      <p:sp>
        <p:nvSpPr>
          <p:cNvPr id="26" name="TextBox 8"/>
          <p:cNvSpPr txBox="1">
            <a:spLocks noChangeArrowheads="1"/>
          </p:cNvSpPr>
          <p:nvPr/>
        </p:nvSpPr>
        <p:spPr bwMode="auto">
          <a:xfrm>
            <a:off x="0" y="6643710"/>
            <a:ext cx="9144000" cy="276999"/>
          </a:xfrm>
          <a:prstGeom prst="rect">
            <a:avLst/>
          </a:prstGeom>
          <a:gradFill rotWithShape="1">
            <a:gsLst>
              <a:gs pos="0">
                <a:srgbClr val="2020A6"/>
              </a:gs>
              <a:gs pos="20000">
                <a:srgbClr val="2222A3"/>
              </a:gs>
              <a:gs pos="100000">
                <a:srgbClr val="18187C"/>
              </a:gs>
            </a:gsLst>
            <a:lin ang="5400000"/>
          </a:gradFill>
          <a:ln w="9525">
            <a:solidFill>
              <a:srgbClr val="2F2F98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sk-SK" sz="1200" b="0" smtClean="0">
                <a:solidFill>
                  <a:srgbClr val="FFFFFF"/>
                </a:solidFill>
                <a:ea typeface="ＭＳ Ｐゴシック" charset="-128"/>
                <a:cs typeface="+mn-cs"/>
              </a:rPr>
              <a:t>Juraj Kolarovic, INTOSAI Working Group </a:t>
            </a:r>
            <a:r>
              <a:rPr lang="sk-SK" sz="1200" b="0">
                <a:solidFill>
                  <a:srgbClr val="FFFFFF"/>
                </a:solidFill>
                <a:ea typeface="ＭＳ Ｐゴシック" charset="-128"/>
                <a:cs typeface="+mn-cs"/>
              </a:rPr>
              <a:t>on </a:t>
            </a:r>
            <a:r>
              <a:rPr lang="sk-SK" sz="1200" b="0" smtClean="0">
                <a:solidFill>
                  <a:srgbClr val="FFFFFF"/>
                </a:solidFill>
                <a:ea typeface="ＭＳ Ｐゴシック" charset="-128"/>
                <a:cs typeface="+mn-cs"/>
              </a:rPr>
              <a:t>Key National Indicators</a:t>
            </a:r>
            <a:r>
              <a:rPr lang="sk-SK" sz="1200" b="0">
                <a:solidFill>
                  <a:srgbClr val="FFFFFF"/>
                </a:solidFill>
                <a:ea typeface="ＭＳ Ｐゴシック" charset="-128"/>
                <a:cs typeface="+mn-cs"/>
              </a:rPr>
              <a:t>, </a:t>
            </a:r>
            <a:r>
              <a:rPr lang="sk-SK" sz="1200" b="0" smtClean="0">
                <a:solidFill>
                  <a:srgbClr val="FFFFFF"/>
                </a:solidFill>
                <a:ea typeface="ＭＳ Ｐゴシック" charset="-128"/>
                <a:cs typeface="+mn-cs"/>
              </a:rPr>
              <a:t>Kuta, February, 24-26, 2014</a:t>
            </a:r>
            <a:endParaRPr lang="en-US" sz="1200" b="0">
              <a:solidFill>
                <a:srgbClr val="FFFFFF"/>
              </a:solidFill>
              <a:ea typeface="ＭＳ Ｐゴシック" charset="-128"/>
              <a:cs typeface="+mn-cs"/>
            </a:endParaRPr>
          </a:p>
        </p:txBody>
      </p:sp>
      <p:sp>
        <p:nvSpPr>
          <p:cNvPr id="30" name="Rounded Rectangle 20"/>
          <p:cNvSpPr>
            <a:spLocks noChangeArrowheads="1"/>
          </p:cNvSpPr>
          <p:nvPr/>
        </p:nvSpPr>
        <p:spPr bwMode="auto">
          <a:xfrm>
            <a:off x="285720" y="1428736"/>
            <a:ext cx="8643998" cy="5000660"/>
          </a:xfrm>
          <a:prstGeom prst="roundRect">
            <a:avLst>
              <a:gd name="adj" fmla="val 2963"/>
            </a:avLst>
          </a:prstGeom>
          <a:gradFill flip="none" rotWithShape="1">
            <a:gsLst>
              <a:gs pos="0">
                <a:srgbClr val="0033CC"/>
              </a:gs>
              <a:gs pos="50000">
                <a:srgbClr val="0033CC"/>
              </a:gs>
              <a:gs pos="0">
                <a:schemeClr val="tx1"/>
              </a:gs>
            </a:gsLst>
            <a:lin ang="16200000" scaled="1"/>
            <a:tileRect/>
          </a:gradFill>
          <a:ln w="3175">
            <a:solidFill>
              <a:srgbClr val="0033CC"/>
            </a:solidFill>
            <a:round/>
            <a:headEnd/>
            <a:tailEnd/>
          </a:ln>
          <a:effectLst>
            <a:outerShdw dist="38100" dir="2700000" algn="tl" rotWithShape="0">
              <a:srgbClr val="808080">
                <a:alpha val="42999"/>
              </a:srgbClr>
            </a:outerShdw>
          </a:effectLst>
        </p:spPr>
        <p:txBody>
          <a:bodyPr wrap="none" lIns="108000" tIns="0" rIns="0" bIns="0"/>
          <a:lstStyle/>
          <a:p>
            <a:pPr>
              <a:defRPr/>
            </a:pPr>
            <a:endParaRPr/>
          </a:p>
          <a:p>
            <a:pPr>
              <a:defRPr/>
            </a:pPr>
            <a:endParaRPr lang="en-US" sz="2600">
              <a:effectLst>
                <a:outerShdw blurRad="38100" dist="38100" dir="2700000" algn="tl">
                  <a:srgbClr val="000000"/>
                </a:outerShdw>
              </a:effectLst>
              <a:ea typeface="ＭＳ Ｐゴシック" charset="-128"/>
              <a:cs typeface="+mn-cs"/>
            </a:endParaRPr>
          </a:p>
          <a:p>
            <a:pPr>
              <a:defRPr/>
            </a:pPr>
            <a:endParaRPr lang="en-US" sz="2600">
              <a:effectLst>
                <a:outerShdw blurRad="38100" dist="38100" dir="2700000" algn="tl">
                  <a:srgbClr val="000000"/>
                </a:outerShdw>
              </a:effectLst>
              <a:ea typeface="ＭＳ Ｐゴシック" charset="-128"/>
              <a:cs typeface="+mn-cs"/>
            </a:endParaRPr>
          </a:p>
          <a:p>
            <a:pPr>
              <a:defRPr/>
            </a:pPr>
            <a:endParaRPr lang="en-US" sz="2600">
              <a:effectLst>
                <a:outerShdw blurRad="38100" dist="38100" dir="2700000" algn="tl">
                  <a:srgbClr val="000000"/>
                </a:outerShdw>
              </a:effectLst>
              <a:ea typeface="ＭＳ Ｐゴシック" charset="-128"/>
              <a:cs typeface="+mn-cs"/>
            </a:endParaRPr>
          </a:p>
          <a:p>
            <a:pPr>
              <a:defRPr/>
            </a:pPr>
            <a:endParaRPr lang="en-US" sz="2600">
              <a:effectLst>
                <a:outerShdw blurRad="38100" dist="38100" dir="2700000" algn="tl">
                  <a:srgbClr val="000000"/>
                </a:outerShdw>
              </a:effectLst>
              <a:ea typeface="ＭＳ Ｐゴシック" charset="-128"/>
              <a:cs typeface="+mn-cs"/>
            </a:endParaRPr>
          </a:p>
          <a:p>
            <a:pPr>
              <a:defRPr/>
            </a:pPr>
            <a:endParaRPr lang="en-US" sz="2600">
              <a:effectLst>
                <a:outerShdw blurRad="38100" dist="38100" dir="2700000" algn="tl">
                  <a:srgbClr val="000000"/>
                </a:outerShdw>
              </a:effectLst>
              <a:ea typeface="ＭＳ Ｐゴシック" charset="-128"/>
              <a:cs typeface="+mn-cs"/>
            </a:endParaRPr>
          </a:p>
        </p:txBody>
      </p:sp>
      <p:sp>
        <p:nvSpPr>
          <p:cNvPr id="19" name="Obdĺžnik 18"/>
          <p:cNvSpPr/>
          <p:nvPr/>
        </p:nvSpPr>
        <p:spPr bwMode="auto">
          <a:xfrm>
            <a:off x="571472" y="1428736"/>
            <a:ext cx="7929618" cy="857256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z="220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z="220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z="220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514350" marR="0" indent="-5143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sk-SK" sz="220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III. Level</a:t>
            </a:r>
          </a:p>
          <a:p>
            <a:pPr marL="514350" marR="0" indent="-5143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sk-SK" sz="220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Indicators for ministerial programs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z="220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b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k-SK" sz="220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endParaRPr kumimoji="0" lang="sk-SK" sz="2200" b="1" i="0" u="none" strike="noStrike" cap="none" normalizeH="0" baseline="0" smtClean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28" name="Päťuholník 27"/>
          <p:cNvSpPr/>
          <p:nvPr/>
        </p:nvSpPr>
        <p:spPr bwMode="auto">
          <a:xfrm rot="5400000">
            <a:off x="2714612" y="214290"/>
            <a:ext cx="3786214" cy="8072494"/>
          </a:xfrm>
          <a:prstGeom prst="homePlate">
            <a:avLst>
              <a:gd name="adj" fmla="val 0"/>
            </a:avLst>
          </a:prstGeom>
          <a:gradFill flip="none" rotWithShape="1">
            <a:gsLst>
              <a:gs pos="100000">
                <a:srgbClr val="0033CC"/>
              </a:gs>
              <a:gs pos="60000">
                <a:srgbClr val="0033CC"/>
              </a:gs>
              <a:gs pos="81000">
                <a:schemeClr val="tx1"/>
              </a:gs>
            </a:gsLst>
            <a:path path="shape">
              <a:fillToRect l="50000" t="50000" r="50000" b="50000"/>
            </a:path>
            <a:tileRect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vert270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k-SK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k-SK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  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k-SK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00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00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b="0" smtClean="0">
              <a:solidFill>
                <a:srgbClr val="00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b="0" smtClean="0">
              <a:solidFill>
                <a:srgbClr val="00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66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215900" y="215900"/>
            <a:ext cx="388938" cy="984250"/>
            <a:chOff x="282575" y="320675"/>
            <a:chExt cx="388938" cy="984250"/>
          </a:xfrm>
        </p:grpSpPr>
        <p:sp>
          <p:nvSpPr>
            <p:cNvPr id="23" name="Rounded Rectangle 11"/>
            <p:cNvSpPr/>
            <p:nvPr/>
          </p:nvSpPr>
          <p:spPr bwMode="auto">
            <a:xfrm>
              <a:off x="282575" y="1055137"/>
              <a:ext cx="388938" cy="249788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>
                <a:defRPr/>
              </a:pPr>
              <a:r>
                <a:rPr lang="en-US" sz="1600">
                  <a:solidFill>
                    <a:srgbClr val="D9D9D9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III</a:t>
              </a:r>
            </a:p>
          </p:txBody>
        </p:sp>
        <p:sp>
          <p:nvSpPr>
            <p:cNvPr id="24" name="Rounded Rectangle 12"/>
            <p:cNvSpPr/>
            <p:nvPr/>
          </p:nvSpPr>
          <p:spPr bwMode="auto">
            <a:xfrm>
              <a:off x="282575" y="687906"/>
              <a:ext cx="388938" cy="249788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>
                <a:defRPr/>
              </a:pPr>
              <a:r>
                <a:rPr lang="en-US" sz="16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II</a:t>
              </a:r>
            </a:p>
          </p:txBody>
        </p:sp>
        <p:sp>
          <p:nvSpPr>
            <p:cNvPr id="29" name="Rounded Rectangle 13"/>
            <p:cNvSpPr/>
            <p:nvPr/>
          </p:nvSpPr>
          <p:spPr bwMode="auto">
            <a:xfrm>
              <a:off x="282575" y="320675"/>
              <a:ext cx="388938" cy="249788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>
                <a:defRPr/>
              </a:pPr>
              <a:r>
                <a:rPr lang="en-US" sz="160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I</a:t>
              </a:r>
            </a:p>
          </p:txBody>
        </p:sp>
      </p:grpSp>
      <p:sp>
        <p:nvSpPr>
          <p:cNvPr id="43" name="Obdĺžnik 42"/>
          <p:cNvSpPr/>
          <p:nvPr/>
        </p:nvSpPr>
        <p:spPr bwMode="auto">
          <a:xfrm>
            <a:off x="1428728" y="2357430"/>
            <a:ext cx="6500858" cy="1143008"/>
          </a:xfrm>
          <a:prstGeom prst="rect">
            <a:avLst/>
          </a:prstGeom>
          <a:gradFill flip="none" rotWithShape="1">
            <a:gsLst>
              <a:gs pos="0">
                <a:srgbClr val="0033CC"/>
              </a:gs>
              <a:gs pos="50000">
                <a:srgbClr val="0033CC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  <a:tileRect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182563" indent="-96838" algn="ctr"/>
            <a:endParaRPr lang="sk-SK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82563" indent="-96838" algn="ctr"/>
            <a:endParaRPr lang="sk-SK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82563" indent="-96838" algn="ctr"/>
            <a:endParaRPr lang="sk-SK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82563" indent="-96838" algn="ctr"/>
            <a:endParaRPr lang="sk-SK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82563" indent="-96838" algn="ctr"/>
            <a:endParaRPr lang="sk-SK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82563" indent="-96838" algn="ctr"/>
            <a:endParaRPr lang="sk-SK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82563" indent="-96838" algn="ctr"/>
            <a:endParaRPr lang="sk-SK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82563" indent="-96838" algn="ctr"/>
            <a:endParaRPr lang="sk-SK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82563" indent="-96838" algn="ctr"/>
            <a:endParaRPr lang="sk-SK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82563" indent="-96838" algn="ctr"/>
            <a:endParaRPr lang="sk-SK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82563" indent="-96838" algn="ctr"/>
            <a:endParaRPr lang="sk-SK" b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82563" indent="-96838" algn="ctr"/>
            <a:endParaRPr lang="sk-SK" b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82563" indent="-96838" algn="ctr"/>
            <a:endParaRPr lang="sk-SK" b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82563" indent="-96838" algn="ctr"/>
            <a:endParaRPr lang="sk-SK" b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82563" indent="-96838" algn="ctr"/>
            <a:endParaRPr lang="sk-SK" b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82563" indent="-96838" algn="ctr"/>
            <a:endParaRPr lang="sk-SK" b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82563" indent="-96838" algn="ctr"/>
            <a:endParaRPr lang="sk-SK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82563" indent="-96838" algn="ctr"/>
            <a:endParaRPr lang="sk-SK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82563" indent="-96838" algn="ctr"/>
            <a:endParaRPr lang="sk-SK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82563" indent="-96838" algn="ctr"/>
            <a:endParaRPr lang="sk-SK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82563" indent="-96838" algn="ctr"/>
            <a:r>
              <a:rPr lang="sk-SK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Input and output indicators for program budgeting</a:t>
            </a:r>
          </a:p>
          <a:p>
            <a:pPr marL="182563" indent="-96838" algn="ctr"/>
            <a:r>
              <a:rPr lang="sk-SK" b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marL="182563" indent="-96838" algn="ctr"/>
            <a:endParaRPr lang="sk-SK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82563" indent="-96838" algn="ctr"/>
            <a:r>
              <a:rPr lang="sk-SK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marL="182563" indent="-96838" algn="ctr"/>
            <a:endParaRPr lang="sk-SK" b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82563" indent="-96838" algn="ctr"/>
            <a:endParaRPr lang="sk-SK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82563" indent="-96838" algn="ctr"/>
            <a:endParaRPr lang="sk-SK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82563" indent="-96838" algn="ctr"/>
            <a:endParaRPr lang="sk-SK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82563" indent="-96838" algn="ctr"/>
            <a:endParaRPr lang="sk-SK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82563" indent="-96838" algn="ctr"/>
            <a:endParaRPr lang="sk-SK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82563" indent="-96838" algn="ctr"/>
            <a:endParaRPr lang="sk-SK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82563" indent="-96838" algn="ctr"/>
            <a:endParaRPr lang="sk-SK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82563" indent="-96838" algn="ctr"/>
            <a:endParaRPr lang="sk-SK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82563" indent="-96838" algn="ctr"/>
            <a:endParaRPr lang="sk-SK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82563" indent="-96838" algn="ctr"/>
            <a:endParaRPr lang="sk-SK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82563" indent="-96838" algn="ctr"/>
            <a:endParaRPr lang="sk-SK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82563" indent="-96838" algn="ctr"/>
            <a:endParaRPr lang="sk-SK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82563" indent="-96838" algn="ctr"/>
            <a:endParaRPr lang="sk-SK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82563" indent="-96838" algn="ctr"/>
            <a:endParaRPr lang="sk-SK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82563" indent="-96838" algn="ctr"/>
            <a:endParaRPr lang="sk-SK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82563" indent="-96838" algn="ctr"/>
            <a:endParaRPr lang="sk-SK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82563" indent="-96838" algn="ctr"/>
            <a:r>
              <a:rPr lang="sk-SK" b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</p:txBody>
      </p:sp>
      <p:sp>
        <p:nvSpPr>
          <p:cNvPr id="35" name="Päťuholník 34"/>
          <p:cNvSpPr/>
          <p:nvPr/>
        </p:nvSpPr>
        <p:spPr bwMode="auto">
          <a:xfrm rot="16200000">
            <a:off x="4143372" y="357166"/>
            <a:ext cx="1071570" cy="6500858"/>
          </a:xfrm>
          <a:prstGeom prst="homePlate">
            <a:avLst>
              <a:gd name="adj" fmla="val 74306"/>
            </a:avLst>
          </a:prstGeom>
          <a:gradFill flip="none" rotWithShape="1">
            <a:gsLst>
              <a:gs pos="100000">
                <a:srgbClr val="0033CC"/>
              </a:gs>
              <a:gs pos="60000">
                <a:srgbClr val="0033CC"/>
              </a:gs>
              <a:gs pos="81000">
                <a:schemeClr val="tx1"/>
              </a:gs>
            </a:gsLst>
            <a:path path="shape">
              <a:fillToRect l="50000" t="50000" r="50000" b="50000"/>
            </a:path>
            <a:tileRect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vert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k-SK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k-SK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  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k-SK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00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00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b="0" smtClean="0">
              <a:solidFill>
                <a:srgbClr val="00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b="0" smtClean="0">
              <a:solidFill>
                <a:srgbClr val="00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66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66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b="0" smtClean="0">
              <a:solidFill>
                <a:srgbClr val="66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k-SK" b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Indicators for ministries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b="0" smtClean="0">
              <a:solidFill>
                <a:srgbClr val="66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b="0" smtClean="0">
              <a:solidFill>
                <a:srgbClr val="66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66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b="0" smtClean="0">
              <a:solidFill>
                <a:srgbClr val="66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b="0" smtClean="0">
              <a:solidFill>
                <a:srgbClr val="66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66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27" name="Päťuholník 26"/>
          <p:cNvSpPr/>
          <p:nvPr/>
        </p:nvSpPr>
        <p:spPr bwMode="auto">
          <a:xfrm rot="16200000">
            <a:off x="4143372" y="1142984"/>
            <a:ext cx="1000132" cy="6429420"/>
          </a:xfrm>
          <a:prstGeom prst="homePlate">
            <a:avLst>
              <a:gd name="adj" fmla="val 71680"/>
            </a:avLst>
          </a:prstGeom>
          <a:gradFill flip="none" rotWithShape="1">
            <a:gsLst>
              <a:gs pos="100000">
                <a:srgbClr val="0033CC"/>
              </a:gs>
              <a:gs pos="60000">
                <a:srgbClr val="0033CC"/>
              </a:gs>
              <a:gs pos="81000">
                <a:schemeClr val="tx1"/>
              </a:gs>
            </a:gsLst>
            <a:path path="shape">
              <a:fillToRect l="50000" t="50000" r="50000" b="50000"/>
            </a:path>
            <a:tileRect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vert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k-SK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k-SK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  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k-SK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00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00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b="0" smtClean="0">
              <a:solidFill>
                <a:srgbClr val="00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b="0" smtClean="0">
              <a:solidFill>
                <a:srgbClr val="00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66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66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k-SK" b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Quality of life indicators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b="0" smtClean="0">
              <a:solidFill>
                <a:srgbClr val="66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b="0" smtClean="0">
              <a:solidFill>
                <a:srgbClr val="66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66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31" name="Obdĺžnik 30"/>
          <p:cNvSpPr/>
          <p:nvPr/>
        </p:nvSpPr>
        <p:spPr bwMode="auto">
          <a:xfrm>
            <a:off x="928662" y="4857760"/>
            <a:ext cx="7286676" cy="1214446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k-SK" smtClean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Program budgeting uses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k-SK" smtClean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input and output indicators as a tools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k-SK" smtClean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to make government more results-oriented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396" name="Picture 10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42263" y="161925"/>
            <a:ext cx="10318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59397" name="Group 26"/>
          <p:cNvGrpSpPr>
            <a:grpSpLocks/>
          </p:cNvGrpSpPr>
          <p:nvPr/>
        </p:nvGrpSpPr>
        <p:grpSpPr bwMode="auto">
          <a:xfrm>
            <a:off x="215900" y="215900"/>
            <a:ext cx="388938" cy="984250"/>
            <a:chOff x="282483" y="320400"/>
            <a:chExt cx="389467" cy="984167"/>
          </a:xfrm>
        </p:grpSpPr>
        <p:sp>
          <p:nvSpPr>
            <p:cNvPr id="14" name="Rounded Rectangle 13"/>
            <p:cNvSpPr/>
            <p:nvPr/>
          </p:nvSpPr>
          <p:spPr bwMode="auto">
            <a:xfrm>
              <a:off x="282483" y="1054800"/>
              <a:ext cx="389467" cy="249767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>
                <a:defRPr/>
              </a:pPr>
              <a:r>
                <a:rPr lang="en-US" sz="1600">
                  <a:solidFill>
                    <a:srgbClr val="D9D9D9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III</a:t>
              </a:r>
            </a:p>
          </p:txBody>
        </p:sp>
        <p:sp>
          <p:nvSpPr>
            <p:cNvPr id="18" name="Rounded Rectangle 17"/>
            <p:cNvSpPr/>
            <p:nvPr/>
          </p:nvSpPr>
          <p:spPr bwMode="auto">
            <a:xfrm>
              <a:off x="282483" y="687600"/>
              <a:ext cx="389467" cy="249767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>
                <a:defRPr/>
              </a:pPr>
              <a:r>
                <a:rPr lang="en-US" sz="1600">
                  <a:solidFill>
                    <a:schemeClr val="bg1">
                      <a:lumMod val="8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II</a:t>
              </a:r>
            </a:p>
          </p:txBody>
        </p:sp>
        <p:sp>
          <p:nvSpPr>
            <p:cNvPr id="19" name="Rounded Rectangle 18"/>
            <p:cNvSpPr/>
            <p:nvPr/>
          </p:nvSpPr>
          <p:spPr bwMode="auto">
            <a:xfrm>
              <a:off x="282483" y="320400"/>
              <a:ext cx="389467" cy="249767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>
                <a:defRPr/>
              </a:pPr>
              <a:r>
                <a:rPr lang="en-US" sz="16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I</a:t>
              </a:r>
            </a:p>
          </p:txBody>
        </p:sp>
      </p:grpSp>
      <p:sp>
        <p:nvSpPr>
          <p:cNvPr id="24" name="Zaoblený obdĺžnik 23"/>
          <p:cNvSpPr/>
          <p:nvPr/>
        </p:nvSpPr>
        <p:spPr bwMode="auto">
          <a:xfrm rot="21392067">
            <a:off x="697412" y="1562669"/>
            <a:ext cx="4091047" cy="1926970"/>
          </a:xfrm>
          <a:prstGeom prst="roundRect">
            <a:avLst/>
          </a:prstGeom>
          <a:gradFill>
            <a:gsLst>
              <a:gs pos="0">
                <a:srgbClr val="0033CC"/>
              </a:gs>
              <a:gs pos="50000">
                <a:srgbClr val="0033CC"/>
              </a:gs>
              <a:gs pos="100000">
                <a:schemeClr val="tx1"/>
              </a:gs>
            </a:gsLst>
            <a:lin ang="5400000" scaled="0"/>
          </a:gradFill>
          <a:ln w="3175" cap="flat" cmpd="sng" algn="ctr">
            <a:solidFill>
              <a:srgbClr val="0033C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514350" marR="0" indent="-5143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sk-SK" sz="220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514350" marR="0" indent="-5143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sk-SK" sz="220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514350" marR="0" indent="-5143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sk-SK" sz="220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514350" marR="0" indent="-5143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sk-SK" sz="220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514350" marR="0" indent="-5143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sk-SK" sz="220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514350" marR="0" indent="-5143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sk-SK" sz="220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</a:t>
            </a:r>
            <a:r>
              <a:rPr lang="sk-SK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. Background </a:t>
            </a:r>
          </a:p>
          <a:p>
            <a:pPr marL="268288" marR="0" indent="-85725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sk-SK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 Introduction</a:t>
            </a:r>
          </a:p>
          <a:p>
            <a:pPr marL="268288" marR="0" indent="-85725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sk-SK" i="0" u="none" strike="noStrike" cap="none" normalizeH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 International practices</a:t>
            </a:r>
          </a:p>
          <a:p>
            <a:pPr marL="444500" marR="0" indent="-17780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kumimoji="0" lang="sk-SK" sz="2200" b="0" i="0" u="none" strike="noStrike" cap="none" normalizeH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444500" marR="0" indent="-17780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lang="sk-SK" sz="2200" b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444500" marR="0" indent="-17780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kumimoji="0" lang="sk-SK" sz="2200" b="0" i="0" u="none" strike="noStrike" cap="none" normalizeH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514350" marR="0" indent="-5143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sk-SK" sz="2200" b="0" i="0" u="none" strike="noStrike" cap="none" normalizeH="0" baseline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514350" marR="0" indent="-5143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sk-SK" sz="220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514350" marR="0" indent="-5143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sk-SK" sz="2200" b="1" i="0" u="none" strike="noStrike" cap="none" normalizeH="0" baseline="0" smtClean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514350" marR="0" indent="-5143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sk-SK" sz="2200" b="1" i="0" u="none" strike="noStrike" cap="none" normalizeH="0" baseline="0" smtClean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27" name="Zaoblený obdĺžnik 26"/>
          <p:cNvSpPr/>
          <p:nvPr/>
        </p:nvSpPr>
        <p:spPr bwMode="auto">
          <a:xfrm rot="21392067">
            <a:off x="2911984" y="2765201"/>
            <a:ext cx="4095429" cy="1926970"/>
          </a:xfrm>
          <a:prstGeom prst="roundRect">
            <a:avLst/>
          </a:prstGeom>
          <a:gradFill>
            <a:gsLst>
              <a:gs pos="0">
                <a:srgbClr val="0033CC"/>
              </a:gs>
              <a:gs pos="50000">
                <a:srgbClr val="0033CC"/>
              </a:gs>
              <a:gs pos="100000">
                <a:schemeClr val="tx1"/>
              </a:gs>
            </a:gsLst>
            <a:lin ang="5400000" scaled="0"/>
          </a:gradFill>
          <a:ln w="3175" cap="flat" cmpd="sng" algn="ctr">
            <a:solidFill>
              <a:srgbClr val="0033C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514350" marR="0" indent="-5143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sk-SK" sz="220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514350" marR="0" indent="-5143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sk-SK" sz="220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514350" marR="0" indent="-5143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sk-SK" sz="220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514350" marR="0" indent="-5143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sk-SK" sz="220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514350" marR="0" indent="-5143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sk-SK" sz="220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514350" marR="0" indent="-5143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sk-SK" sz="220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514350" marR="0" indent="-5143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sk-SK" sz="220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514350" marR="0" indent="-5143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sk-SK" sz="220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514350" marR="0" indent="-5143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sk-SK" sz="220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514350" indent="-514350"/>
            <a:r>
              <a:rPr lang="sk-SK" sz="220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</a:p>
          <a:p>
            <a:pPr marL="514350" indent="-514350"/>
            <a:r>
              <a:rPr lang="sk-SK" sz="220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</a:t>
            </a:r>
            <a:r>
              <a:rPr lang="sk-SK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Discussed Target Areas</a:t>
            </a:r>
          </a:p>
          <a:p>
            <a:pPr marL="450850" indent="-95250">
              <a:buFont typeface="Arial" pitchFamily="34" charset="0"/>
              <a:buChar char="•"/>
            </a:pPr>
            <a:r>
              <a:rPr lang="sk-SK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Define relevant tasks</a:t>
            </a:r>
          </a:p>
          <a:p>
            <a:pPr marL="450850" indent="-95250">
              <a:buFont typeface="Arial" pitchFamily="34" charset="0"/>
              <a:buChar char="•"/>
            </a:pPr>
            <a:r>
              <a:rPr lang="sk-SK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Methodology &amp; Examples</a:t>
            </a:r>
          </a:p>
          <a:p>
            <a:pPr marL="514350" marR="0" indent="-5143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sk-SK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514350" marR="0" indent="-1587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lang="sk-SK" b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514350" marR="0" indent="-1587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lang="sk-SK" b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514350" marR="0" indent="-1587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lang="sk-SK" b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514350" marR="0" indent="-1587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lang="sk-SK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514350" marR="0" indent="-5143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lang="sk-SK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514350" marR="0" indent="-5143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514350" marR="0" indent="-5143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sk-SK" sz="220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514350" marR="0" indent="-5143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/>
          </a:p>
          <a:p>
            <a:pPr marL="514350" marR="0" indent="-5143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sk-SK" sz="220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514350" marR="0" indent="-5143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sk-SK" sz="2200" b="1" i="0" u="none" strike="noStrike" cap="none" normalizeH="0" baseline="0" smtClean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514350" marR="0" indent="-5143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sk-SK" sz="2200" b="1" i="0" u="none" strike="noStrike" cap="none" normalizeH="0" baseline="0" smtClean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5" name="Zaoblený obdĺžnik 14"/>
          <p:cNvSpPr/>
          <p:nvPr/>
        </p:nvSpPr>
        <p:spPr bwMode="auto">
          <a:xfrm rot="21392067">
            <a:off x="4412117" y="4053241"/>
            <a:ext cx="4166736" cy="1926970"/>
          </a:xfrm>
          <a:prstGeom prst="roundRect">
            <a:avLst/>
          </a:prstGeom>
          <a:gradFill>
            <a:gsLst>
              <a:gs pos="0">
                <a:srgbClr val="0033CC"/>
              </a:gs>
              <a:gs pos="50000">
                <a:srgbClr val="0033CC"/>
              </a:gs>
              <a:gs pos="100000">
                <a:schemeClr val="tx1"/>
              </a:gs>
            </a:gsLst>
            <a:lin ang="5400000" scaled="0"/>
          </a:gradFill>
          <a:ln w="3175" cap="flat" cmpd="sng" algn="ctr">
            <a:solidFill>
              <a:srgbClr val="0033C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514350" marR="0" indent="-5143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sk-SK" sz="220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514350" marR="0" indent="-5143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sk-SK" sz="220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514350" marR="0" indent="-5143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sk-SK" sz="220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514350" marR="0" indent="-5143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sk-SK" sz="220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514350" marR="0" indent="-5143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sk-SK" sz="220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514350" marR="0" indent="-5143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sk-SK" sz="220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514350" marR="0" indent="-5143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sk-SK" sz="220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514350" marR="0" indent="-5143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sk-SK" sz="220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514350" marR="0" indent="-5143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sk-SK" sz="220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514350" marR="0" indent="-5143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sk-SK" sz="220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II</a:t>
            </a:r>
            <a:r>
              <a:rPr lang="sk-SK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I. Conclusion</a:t>
            </a:r>
          </a:p>
          <a:p>
            <a:pPr marL="514350" marR="0" indent="-1587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sk-SK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</a:p>
          <a:p>
            <a:pPr marL="514350" marR="0" indent="-1587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sk-SK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  </a:t>
            </a:r>
          </a:p>
          <a:p>
            <a:pPr marL="514350" marR="0" indent="-1587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lang="sk-SK" b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514350" marR="0" indent="-1587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lang="sk-SK" b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514350" marR="0" indent="-1587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lang="sk-SK" b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514350" marR="0" indent="-1587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lang="sk-SK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514350" marR="0" indent="-5143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lang="sk-SK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514350" marR="0" indent="-5143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514350" marR="0" indent="-5143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sk-SK" sz="220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514350" marR="0" indent="-5143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/>
          </a:p>
          <a:p>
            <a:pPr marL="514350" marR="0" indent="-5143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sk-SK" sz="220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514350" marR="0" indent="-5143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sk-SK" sz="2200" b="1" i="0" u="none" strike="noStrike" cap="none" normalizeH="0" baseline="0" smtClean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514350" marR="0" indent="-5143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sk-SK" sz="2200" b="1" i="0" u="none" strike="noStrike" cap="none" normalizeH="0" baseline="0" smtClean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2" name="TextBox 8"/>
          <p:cNvSpPr txBox="1">
            <a:spLocks noChangeArrowheads="1"/>
          </p:cNvSpPr>
          <p:nvPr/>
        </p:nvSpPr>
        <p:spPr bwMode="auto">
          <a:xfrm>
            <a:off x="0" y="6643710"/>
            <a:ext cx="9144000" cy="276999"/>
          </a:xfrm>
          <a:prstGeom prst="rect">
            <a:avLst/>
          </a:prstGeom>
          <a:gradFill rotWithShape="1">
            <a:gsLst>
              <a:gs pos="0">
                <a:srgbClr val="2020A6"/>
              </a:gs>
              <a:gs pos="20000">
                <a:srgbClr val="2222A3"/>
              </a:gs>
              <a:gs pos="100000">
                <a:srgbClr val="18187C"/>
              </a:gs>
            </a:gsLst>
            <a:lin ang="5400000"/>
          </a:gradFill>
          <a:ln w="9525">
            <a:solidFill>
              <a:srgbClr val="2F2F98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sk-SK" sz="1200" b="0" smtClean="0">
                <a:solidFill>
                  <a:srgbClr val="FFFFFF"/>
                </a:solidFill>
                <a:ea typeface="ＭＳ Ｐゴシック" charset="-128"/>
                <a:cs typeface="+mn-cs"/>
              </a:rPr>
              <a:t>Juraj Kolarovic, INTOSAI Working Group </a:t>
            </a:r>
            <a:r>
              <a:rPr lang="sk-SK" sz="1200" b="0">
                <a:solidFill>
                  <a:srgbClr val="FFFFFF"/>
                </a:solidFill>
                <a:ea typeface="ＭＳ Ｐゴシック" charset="-128"/>
                <a:cs typeface="+mn-cs"/>
              </a:rPr>
              <a:t>on </a:t>
            </a:r>
            <a:r>
              <a:rPr lang="sk-SK" sz="1200" b="0" smtClean="0">
                <a:solidFill>
                  <a:srgbClr val="FFFFFF"/>
                </a:solidFill>
                <a:ea typeface="ＭＳ Ｐゴシック" charset="-128"/>
                <a:cs typeface="+mn-cs"/>
              </a:rPr>
              <a:t>Key National Indicators</a:t>
            </a:r>
            <a:r>
              <a:rPr lang="sk-SK" sz="1200" b="0">
                <a:solidFill>
                  <a:srgbClr val="FFFFFF"/>
                </a:solidFill>
                <a:ea typeface="ＭＳ Ｐゴシック" charset="-128"/>
                <a:cs typeface="+mn-cs"/>
              </a:rPr>
              <a:t>, </a:t>
            </a:r>
            <a:r>
              <a:rPr lang="sk-SK" sz="1200" b="0" smtClean="0">
                <a:solidFill>
                  <a:srgbClr val="FFFFFF"/>
                </a:solidFill>
                <a:ea typeface="ＭＳ Ｐゴシック" charset="-128"/>
                <a:cs typeface="+mn-cs"/>
              </a:rPr>
              <a:t>Kuta, February, 24-26, 2014</a:t>
            </a:r>
            <a:endParaRPr lang="en-US" sz="1200" b="0">
              <a:solidFill>
                <a:srgbClr val="FFFFFF"/>
              </a:solidFill>
              <a:ea typeface="ＭＳ Ｐゴシック" charset="-128"/>
              <a:cs typeface="+mn-cs"/>
            </a:endParaRPr>
          </a:p>
        </p:txBody>
      </p:sp>
      <p:sp>
        <p:nvSpPr>
          <p:cNvPr id="13" name="TextBox 5"/>
          <p:cNvSpPr txBox="1">
            <a:spLocks noChangeArrowheads="1"/>
          </p:cNvSpPr>
          <p:nvPr/>
        </p:nvSpPr>
        <p:spPr bwMode="auto">
          <a:xfrm>
            <a:off x="611188" y="304800"/>
            <a:ext cx="7632700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sk-SK" sz="22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Public Discussion in Slovakia: </a:t>
            </a:r>
          </a:p>
          <a:p>
            <a:pPr algn="ctr"/>
            <a:r>
              <a:rPr lang="sk-SK" sz="22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Measuring Progress</a:t>
            </a:r>
          </a:p>
          <a:p>
            <a:pPr algn="ctr"/>
            <a:endParaRPr lang="sk-SK" sz="220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396" name="Picture 10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42263" y="161925"/>
            <a:ext cx="10318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Box 8"/>
          <p:cNvSpPr txBox="1">
            <a:spLocks noChangeArrowheads="1"/>
          </p:cNvSpPr>
          <p:nvPr/>
        </p:nvSpPr>
        <p:spPr bwMode="auto">
          <a:xfrm>
            <a:off x="0" y="6643710"/>
            <a:ext cx="9144000" cy="276999"/>
          </a:xfrm>
          <a:prstGeom prst="rect">
            <a:avLst/>
          </a:prstGeom>
          <a:gradFill rotWithShape="1">
            <a:gsLst>
              <a:gs pos="0">
                <a:srgbClr val="2020A6"/>
              </a:gs>
              <a:gs pos="20000">
                <a:srgbClr val="2222A3"/>
              </a:gs>
              <a:gs pos="100000">
                <a:srgbClr val="18187C"/>
              </a:gs>
            </a:gsLst>
            <a:lin ang="5400000"/>
          </a:gradFill>
          <a:ln w="9525">
            <a:solidFill>
              <a:srgbClr val="2F2F98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sk-SK" sz="1200" b="0" smtClean="0">
                <a:solidFill>
                  <a:srgbClr val="FFFFFF"/>
                </a:solidFill>
                <a:ea typeface="ＭＳ Ｐゴシック" charset="-128"/>
                <a:cs typeface="+mn-cs"/>
              </a:rPr>
              <a:t>Juraj Kolarovic, INTOSAI Working Group </a:t>
            </a:r>
            <a:r>
              <a:rPr lang="sk-SK" sz="1200" b="0">
                <a:solidFill>
                  <a:srgbClr val="FFFFFF"/>
                </a:solidFill>
                <a:ea typeface="ＭＳ Ｐゴシック" charset="-128"/>
                <a:cs typeface="+mn-cs"/>
              </a:rPr>
              <a:t>on </a:t>
            </a:r>
            <a:r>
              <a:rPr lang="sk-SK" sz="1200" b="0" smtClean="0">
                <a:solidFill>
                  <a:srgbClr val="FFFFFF"/>
                </a:solidFill>
                <a:ea typeface="ＭＳ Ｐゴシック" charset="-128"/>
                <a:cs typeface="+mn-cs"/>
              </a:rPr>
              <a:t>Key National Indicators</a:t>
            </a:r>
            <a:r>
              <a:rPr lang="sk-SK" sz="1200" b="0">
                <a:solidFill>
                  <a:srgbClr val="FFFFFF"/>
                </a:solidFill>
                <a:ea typeface="ＭＳ Ｐゴシック" charset="-128"/>
                <a:cs typeface="+mn-cs"/>
              </a:rPr>
              <a:t>, </a:t>
            </a:r>
            <a:r>
              <a:rPr lang="sk-SK" sz="1200" b="0" smtClean="0">
                <a:solidFill>
                  <a:srgbClr val="FFFFFF"/>
                </a:solidFill>
                <a:ea typeface="ＭＳ Ｐゴシック" charset="-128"/>
                <a:cs typeface="+mn-cs"/>
              </a:rPr>
              <a:t>Kuta, February, 24-26, 2014</a:t>
            </a:r>
            <a:endParaRPr lang="en-US" sz="1200" b="0">
              <a:solidFill>
                <a:srgbClr val="FFFFFF"/>
              </a:solidFill>
              <a:ea typeface="ＭＳ Ｐゴシック" charset="-128"/>
              <a:cs typeface="+mn-cs"/>
            </a:endParaRPr>
          </a:p>
        </p:txBody>
      </p:sp>
      <p:sp>
        <p:nvSpPr>
          <p:cNvPr id="16" name="TextBox 5"/>
          <p:cNvSpPr txBox="1">
            <a:spLocks noChangeArrowheads="1"/>
          </p:cNvSpPr>
          <p:nvPr/>
        </p:nvSpPr>
        <p:spPr bwMode="auto">
          <a:xfrm>
            <a:off x="642910" y="357166"/>
            <a:ext cx="760097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sk-SK" sz="2400" b="0" smtClean="0">
                <a:effectLst>
                  <a:outerShdw blurRad="38100" dist="38100" dir="2700000" algn="tl">
                    <a:srgbClr val="808080"/>
                  </a:outerShdw>
                </a:effectLst>
              </a:rPr>
              <a:t>I</a:t>
            </a:r>
            <a:r>
              <a:rPr lang="sk-SK" sz="2200" b="0" smtClean="0">
                <a:effectLst>
                  <a:outerShdw blurRad="38100" dist="38100" dir="2700000" algn="tl">
                    <a:srgbClr val="808080"/>
                  </a:outerShdw>
                </a:effectLst>
              </a:rPr>
              <a:t>I. </a:t>
            </a:r>
            <a:r>
              <a:rPr lang="sk-SK" sz="22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Discussed Areas of Interest</a:t>
            </a:r>
            <a:endParaRPr lang="sk-SK" sz="2200" b="0">
              <a:effectLst>
                <a:outerShdw blurRad="38100" dist="38100" dir="2700000" algn="tl">
                  <a:srgbClr val="808080"/>
                </a:outerShdw>
              </a:effectLst>
            </a:endParaRPr>
          </a:p>
        </p:txBody>
      </p:sp>
      <p:grpSp>
        <p:nvGrpSpPr>
          <p:cNvPr id="13" name="Group 10"/>
          <p:cNvGrpSpPr>
            <a:grpSpLocks/>
          </p:cNvGrpSpPr>
          <p:nvPr/>
        </p:nvGrpSpPr>
        <p:grpSpPr bwMode="auto">
          <a:xfrm>
            <a:off x="215900" y="215900"/>
            <a:ext cx="388938" cy="984250"/>
            <a:chOff x="282575" y="320675"/>
            <a:chExt cx="388938" cy="984250"/>
          </a:xfrm>
        </p:grpSpPr>
        <p:sp>
          <p:nvSpPr>
            <p:cNvPr id="17" name="Rounded Rectangle 11"/>
            <p:cNvSpPr/>
            <p:nvPr/>
          </p:nvSpPr>
          <p:spPr bwMode="auto">
            <a:xfrm>
              <a:off x="282575" y="1055137"/>
              <a:ext cx="388938" cy="249788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>
                <a:defRPr/>
              </a:pPr>
              <a:r>
                <a:rPr lang="en-US" sz="1600">
                  <a:solidFill>
                    <a:srgbClr val="D9D9D9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III</a:t>
              </a:r>
            </a:p>
          </p:txBody>
        </p:sp>
        <p:sp>
          <p:nvSpPr>
            <p:cNvPr id="20" name="Rounded Rectangle 12"/>
            <p:cNvSpPr/>
            <p:nvPr/>
          </p:nvSpPr>
          <p:spPr bwMode="auto">
            <a:xfrm>
              <a:off x="282575" y="687906"/>
              <a:ext cx="388938" cy="249788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>
                <a:defRPr/>
              </a:pPr>
              <a:r>
                <a:rPr lang="en-US" sz="16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II</a:t>
              </a:r>
            </a:p>
          </p:txBody>
        </p:sp>
        <p:sp>
          <p:nvSpPr>
            <p:cNvPr id="21" name="Rounded Rectangle 13"/>
            <p:cNvSpPr/>
            <p:nvPr/>
          </p:nvSpPr>
          <p:spPr bwMode="auto">
            <a:xfrm>
              <a:off x="282575" y="320675"/>
              <a:ext cx="388938" cy="249788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>
                <a:defRPr/>
              </a:pPr>
              <a:r>
                <a:rPr lang="en-US" sz="160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I</a:t>
              </a:r>
            </a:p>
          </p:txBody>
        </p:sp>
      </p:grpSp>
      <p:sp>
        <p:nvSpPr>
          <p:cNvPr id="14" name="Zaoblený obdĺžnik 23"/>
          <p:cNvSpPr/>
          <p:nvPr/>
        </p:nvSpPr>
        <p:spPr bwMode="auto">
          <a:xfrm rot="21392067">
            <a:off x="697412" y="1562669"/>
            <a:ext cx="4091047" cy="1926970"/>
          </a:xfrm>
          <a:prstGeom prst="roundRect">
            <a:avLst/>
          </a:prstGeom>
          <a:gradFill>
            <a:gsLst>
              <a:gs pos="0">
                <a:srgbClr val="00B050"/>
              </a:gs>
              <a:gs pos="50000">
                <a:srgbClr val="00B050"/>
              </a:gs>
              <a:gs pos="100000">
                <a:schemeClr val="tx1"/>
              </a:gs>
            </a:gsLst>
            <a:lin ang="5400000" scaled="0"/>
          </a:gradFill>
          <a:ln w="3175" cap="flat" cmpd="sng" algn="ctr">
            <a:solidFill>
              <a:srgbClr val="0033C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514350" marR="0" indent="-5143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sk-SK" sz="220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514350" marR="0" indent="-5143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sk-SK" sz="220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514350" marR="0" indent="-5143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sk-SK" sz="220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514350" marR="0" indent="-5143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sk-SK" sz="220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514350" marR="0" indent="-5143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sk-SK" sz="220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514350" marR="0" indent="-5143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sk-SK" sz="220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endParaRPr kumimoji="0" lang="sk-SK" i="0" u="none" strike="noStrike" cap="none" normalizeH="0" smtClean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444500" marR="0" indent="-17780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kumimoji="0" lang="sk-SK" sz="2200" b="0" i="0" u="none" strike="noStrike" cap="none" normalizeH="0" smtClean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444500" marR="0" indent="-17780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lang="sk-SK" sz="2200" b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444500" marR="0" indent="-17780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kumimoji="0" lang="sk-SK" sz="2200" b="0" i="0" u="none" strike="noStrike" cap="none" normalizeH="0" smtClean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514350" marR="0" indent="-5143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sk-SK" sz="2200" b="0" i="0" u="none" strike="noStrike" cap="none" normalizeH="0" baseline="0" smtClean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514350" marR="0" indent="-5143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sk-SK" sz="220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514350" marR="0" indent="-5143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sk-SK" sz="2200" b="1" i="0" u="none" strike="noStrike" cap="none" normalizeH="0" baseline="0" smtClean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514350" marR="0" indent="-5143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sk-SK" sz="2200" b="1" i="0" u="none" strike="noStrike" cap="none" normalizeH="0" baseline="0" smtClean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514350" marR="0" indent="-5143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sk-SK" sz="220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514350" marR="0" indent="-5143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sk-SK" sz="2200" b="1" i="0" u="none" strike="noStrike" cap="none" normalizeH="0" baseline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  I. </a:t>
            </a:r>
            <a:r>
              <a:rPr kumimoji="0" lang="sk-SK" b="1" i="0" u="none" strike="noStrike" cap="none" normalizeH="0" baseline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Having efficiency </a:t>
            </a:r>
            <a:r>
              <a:rPr kumimoji="0" lang="sk-SK" b="1" i="0" u="none" strike="noStrike" cap="none" normalizeH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results </a:t>
            </a:r>
          </a:p>
          <a:p>
            <a:pPr marL="514350" marR="0" indent="-5143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sk-SK" baseline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      is just</a:t>
            </a:r>
            <a:r>
              <a:rPr lang="sk-SK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one of the tools that</a:t>
            </a:r>
          </a:p>
          <a:p>
            <a:pPr marL="514350" marR="0" indent="-5143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sk-SK" b="1" i="0" u="none" strike="noStrike" cap="none" normalizeH="0" baseline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      potentially improve public</a:t>
            </a: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514350" marR="0" indent="-5143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sk-SK" b="1" i="0" u="none" strike="noStrike" cap="none" normalizeH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      administration and finances</a:t>
            </a:r>
            <a:endParaRPr lang="sk-SK" sz="220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514350" marR="0" indent="-5143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sk-SK" sz="2200" b="1" i="0" u="none" strike="noStrike" cap="none" normalizeH="0" baseline="0" smtClean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514350" marR="0" indent="-5143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sk-SK" sz="220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514350" marR="0" indent="-5143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sk-SK" sz="2200" b="1" i="0" u="none" strike="noStrike" cap="none" normalizeH="0" baseline="0" smtClean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514350" marR="0" indent="-5143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sk-SK" sz="220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514350" marR="0" indent="-5143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sk-SK" sz="2200" b="1" i="0" u="none" strike="noStrike" cap="none" normalizeH="0" baseline="0" smtClean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514350" marR="0" indent="-5143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sk-SK" sz="220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514350" marR="0" indent="-5143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sk-SK" sz="2200" b="1" i="0" u="none" strike="noStrike" cap="none" normalizeH="0" baseline="0" smtClean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514350" marR="0" indent="-5143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sk-SK" sz="220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514350" marR="0" indent="-5143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sk-SK" sz="2200" b="1" i="0" u="none" strike="noStrike" cap="none" normalizeH="0" baseline="0" smtClean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514350" marR="0" indent="-5143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sk-SK" sz="220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514350" marR="0" indent="-5143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sk-SK" sz="2200" b="1" i="0" u="none" strike="noStrike" cap="none" normalizeH="0" baseline="0" smtClean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514350" marR="0" indent="-5143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sk-SK" sz="220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514350" marR="0" indent="-5143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sk-SK" sz="2200" b="1" i="0" u="none" strike="noStrike" cap="none" normalizeH="0" baseline="0" smtClean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514350" marR="0" indent="-5143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sk-SK" sz="220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514350" marR="0" indent="-5143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sk-SK" sz="2200" b="1" i="0" u="none" strike="noStrike" cap="none" normalizeH="0" baseline="0" smtClean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27" name="Zaoblený obdĺžnik 26"/>
          <p:cNvSpPr/>
          <p:nvPr/>
        </p:nvSpPr>
        <p:spPr bwMode="auto">
          <a:xfrm rot="21392067">
            <a:off x="2911985" y="2908078"/>
            <a:ext cx="4095429" cy="1926970"/>
          </a:xfrm>
          <a:prstGeom prst="roundRect">
            <a:avLst/>
          </a:prstGeom>
          <a:gradFill>
            <a:gsLst>
              <a:gs pos="0">
                <a:srgbClr val="00B050"/>
              </a:gs>
              <a:gs pos="50000">
                <a:srgbClr val="00B050"/>
              </a:gs>
              <a:gs pos="100000">
                <a:schemeClr val="tx1"/>
              </a:gs>
            </a:gsLst>
            <a:lin ang="5400000" scaled="0"/>
          </a:gradFill>
          <a:ln w="3175" cap="flat" cmpd="sng" algn="ctr">
            <a:solidFill>
              <a:srgbClr val="0033C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363538" indent="-274638"/>
            <a:endParaRPr lang="sk-SK" sz="2400" smtClean="0"/>
          </a:p>
          <a:p>
            <a:pPr marL="363538" indent="-274638"/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63538" indent="-274638"/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603250" indent="-514350"/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603250" indent="-514350"/>
            <a:r>
              <a:rPr lang="sk-SK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ÍI.  There is no empirical </a:t>
            </a:r>
          </a:p>
          <a:p>
            <a:pPr marL="603250" indent="-514350"/>
            <a:r>
              <a:rPr lang="sk-SK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evidence  for significant</a:t>
            </a:r>
          </a:p>
          <a:p>
            <a:pPr marL="603250" indent="-514350"/>
            <a:r>
              <a:rPr lang="sk-SK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relationship of program</a:t>
            </a:r>
          </a:p>
          <a:p>
            <a:pPr marL="603250" indent="-514350"/>
            <a:r>
              <a:rPr lang="sk-SK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budgeting to fiscal policy</a:t>
            </a:r>
          </a:p>
          <a:p>
            <a:pPr marL="603250" indent="-514350"/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63538" indent="-274638"/>
            <a:r>
              <a:rPr lang="sk-SK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</a:t>
            </a:r>
          </a:p>
          <a:p>
            <a:pPr marL="363538" indent="-274638"/>
            <a:endParaRPr lang="sk-SK" sz="220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63538" indent="-274638"/>
            <a:endParaRPr lang="sk-SK" sz="240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63538" indent="-274638"/>
            <a:endParaRPr lang="en-US" sz="240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Zaoblený obdĺžnik 14"/>
          <p:cNvSpPr/>
          <p:nvPr/>
        </p:nvSpPr>
        <p:spPr bwMode="auto">
          <a:xfrm rot="21392067">
            <a:off x="4483555" y="4267555"/>
            <a:ext cx="4166736" cy="1926970"/>
          </a:xfrm>
          <a:prstGeom prst="roundRect">
            <a:avLst/>
          </a:prstGeom>
          <a:gradFill>
            <a:gsLst>
              <a:gs pos="0">
                <a:srgbClr val="0033CC"/>
              </a:gs>
              <a:gs pos="50000">
                <a:srgbClr val="0033CC"/>
              </a:gs>
              <a:gs pos="100000">
                <a:schemeClr val="tx1"/>
              </a:gs>
            </a:gsLst>
            <a:lin ang="5400000" scaled="0"/>
          </a:gradFill>
          <a:ln w="3175" cap="flat" cmpd="sng" algn="ctr">
            <a:solidFill>
              <a:srgbClr val="0033C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514350" marR="0" indent="-5143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sk-SK" sz="220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514350" marR="0" indent="-5143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sk-SK" sz="220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514350" marR="0" indent="-5143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sk-SK" sz="220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514350" marR="0" indent="-5143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sk-SK" sz="220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514350" marR="0" indent="-5143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sk-SK" sz="220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514350" marR="0" indent="-5143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sk-SK" sz="220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514350" marR="0" indent="-5143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sk-SK" sz="220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514350" marR="0" indent="-5143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sk-SK" sz="220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514350" marR="0" indent="-5143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sk-SK" sz="220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514350" marR="0" indent="-5143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sk-SK" sz="220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II</a:t>
            </a:r>
            <a:r>
              <a:rPr lang="sk-SK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I. Conclusion</a:t>
            </a:r>
          </a:p>
          <a:p>
            <a:pPr marL="514350" marR="0" indent="-1587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sk-SK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514350" marR="0" indent="-1587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sk-SK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  </a:t>
            </a:r>
          </a:p>
          <a:p>
            <a:pPr marL="514350" marR="0" indent="-1587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lang="sk-SK" b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514350" marR="0" indent="-1587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lang="sk-SK" b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514350" marR="0" indent="-1587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lang="sk-SK" b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514350" marR="0" indent="-1587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lang="sk-SK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514350" marR="0" indent="-5143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lang="sk-SK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514350" marR="0" indent="-5143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514350" marR="0" indent="-5143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sk-SK" sz="220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514350" marR="0" indent="-5143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/>
          </a:p>
          <a:p>
            <a:pPr marL="514350" marR="0" indent="-5143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sk-SK" sz="220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514350" marR="0" indent="-5143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sk-SK" sz="2200" b="1" i="0" u="none" strike="noStrike" cap="none" normalizeH="0" baseline="0" smtClean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514350" marR="0" indent="-5143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sk-SK" sz="2200" b="1" i="0" u="none" strike="noStrike" cap="none" normalizeH="0" baseline="0" smtClean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33CC"/>
            </a:gs>
            <a:gs pos="50000">
              <a:srgbClr val="0033CC"/>
            </a:gs>
            <a:gs pos="100000">
              <a:schemeClr val="tx1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396" name="Picture 10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42263" y="161925"/>
            <a:ext cx="10318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" name="Zaoblený obdĺžnik 27"/>
          <p:cNvSpPr/>
          <p:nvPr/>
        </p:nvSpPr>
        <p:spPr bwMode="auto">
          <a:xfrm>
            <a:off x="285720" y="1357298"/>
            <a:ext cx="8572560" cy="5143535"/>
          </a:xfrm>
          <a:prstGeom prst="roundRect">
            <a:avLst>
              <a:gd name="adj" fmla="val 8143"/>
            </a:avLst>
          </a:prstGeom>
          <a:gradFill flip="none" rotWithShape="1">
            <a:gsLst>
              <a:gs pos="0">
                <a:srgbClr val="0033CC"/>
              </a:gs>
              <a:gs pos="50000">
                <a:srgbClr val="0033CC"/>
              </a:gs>
              <a:gs pos="100000">
                <a:schemeClr val="tx1"/>
              </a:gs>
            </a:gsLst>
            <a:lin ang="5400000" scaled="1"/>
            <a:tileRect/>
          </a:gradFill>
          <a:ln w="3175" cap="flat" cmpd="sng" algn="ctr">
            <a:solidFill>
              <a:srgbClr val="0033C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514350" marR="0" indent="-5143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514350" marR="0" indent="-5143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sk-SK" sz="220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514350" marR="0" indent="-5143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sk-SK" sz="220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514350" marR="0" indent="-5143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/>
          </a:p>
          <a:p>
            <a:pPr marL="514350" marR="0" indent="-5143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sk-SK" sz="220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514350" marR="0" indent="-5143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sk-SK" sz="2200" b="1" i="0" u="none" strike="noStrike" cap="none" normalizeH="0" baseline="0" smtClean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514350" marR="0" indent="-5143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sk-SK" sz="2200" b="1" i="0" u="none" strike="noStrike" cap="none" normalizeH="0" baseline="0" smtClean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3" name="TextBox 5"/>
          <p:cNvSpPr txBox="1">
            <a:spLocks noChangeArrowheads="1"/>
          </p:cNvSpPr>
          <p:nvPr/>
        </p:nvSpPr>
        <p:spPr bwMode="auto">
          <a:xfrm>
            <a:off x="611188" y="304800"/>
            <a:ext cx="76327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sk-SK" sz="2400" smtClean="0"/>
              <a:t>III</a:t>
            </a:r>
            <a:r>
              <a:rPr lang="sk-SK" sz="2200" smtClean="0"/>
              <a:t>. Conclusion </a:t>
            </a:r>
            <a:endParaRPr lang="sk-SK" sz="2200"/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215900" y="215900"/>
            <a:ext cx="388938" cy="984250"/>
            <a:chOff x="282575" y="320675"/>
            <a:chExt cx="388938" cy="984250"/>
          </a:xfrm>
        </p:grpSpPr>
        <p:sp>
          <p:nvSpPr>
            <p:cNvPr id="16" name="Rounded Rectangle 11"/>
            <p:cNvSpPr/>
            <p:nvPr/>
          </p:nvSpPr>
          <p:spPr bwMode="auto">
            <a:xfrm>
              <a:off x="282575" y="1055137"/>
              <a:ext cx="388938" cy="249788"/>
            </a:xfrm>
            <a:prstGeom prst="roundRect">
              <a:avLst/>
            </a:prstGeom>
            <a:gradFill>
              <a:gsLst>
                <a:gs pos="0">
                  <a:schemeClr val="bg1"/>
                </a:gs>
                <a:gs pos="80000">
                  <a:schemeClr val="bg1"/>
                </a:gs>
                <a:gs pos="100000">
                  <a:schemeClr val="bg1"/>
                </a:gs>
              </a:gsLst>
            </a:gradFill>
            <a:ln>
              <a:headEnd type="none" w="med" len="med"/>
              <a:tailEnd type="none" w="med" len="med"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>
                <a:defRPr/>
              </a:pPr>
              <a:r>
                <a:rPr lang="en-US" sz="16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III</a:t>
              </a:r>
            </a:p>
          </p:txBody>
        </p:sp>
        <p:sp>
          <p:nvSpPr>
            <p:cNvPr id="20" name="Rounded Rectangle 13"/>
            <p:cNvSpPr/>
            <p:nvPr/>
          </p:nvSpPr>
          <p:spPr bwMode="auto">
            <a:xfrm>
              <a:off x="282575" y="320675"/>
              <a:ext cx="388938" cy="249788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>
                <a:defRPr/>
              </a:pPr>
              <a:r>
                <a:rPr lang="en-US" sz="160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I</a:t>
              </a:r>
            </a:p>
          </p:txBody>
        </p:sp>
      </p:grpSp>
      <p:sp>
        <p:nvSpPr>
          <p:cNvPr id="21" name="Rounded Rectangle 17"/>
          <p:cNvSpPr/>
          <p:nvPr/>
        </p:nvSpPr>
        <p:spPr bwMode="auto">
          <a:xfrm>
            <a:off x="215900" y="583131"/>
            <a:ext cx="388938" cy="249788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>
              <a:defRPr/>
            </a:pPr>
            <a:r>
              <a:rPr lang="en-US" sz="160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II</a:t>
            </a:r>
          </a:p>
        </p:txBody>
      </p:sp>
      <p:sp>
        <p:nvSpPr>
          <p:cNvPr id="39" name="Päťuholník 38"/>
          <p:cNvSpPr/>
          <p:nvPr/>
        </p:nvSpPr>
        <p:spPr bwMode="auto">
          <a:xfrm rot="5400000">
            <a:off x="3964777" y="-2321759"/>
            <a:ext cx="1214446" cy="8572560"/>
          </a:xfrm>
          <a:prstGeom prst="homePlate">
            <a:avLst>
              <a:gd name="adj" fmla="val 40303"/>
            </a:avLst>
          </a:prstGeom>
          <a:gradFill flip="none" rotWithShape="1">
            <a:gsLst>
              <a:gs pos="0">
                <a:srgbClr val="0033CC"/>
              </a:gs>
              <a:gs pos="80000">
                <a:schemeClr val="tx1"/>
              </a:gs>
            </a:gsLst>
            <a:lin ang="0" scaled="1"/>
            <a:tileRect/>
          </a:gradFill>
          <a:ln w="3175" cap="flat" cmpd="sng" algn="ctr">
            <a:solidFill>
              <a:srgbClr val="0033C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vert270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z="220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z="220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k-SK" sz="220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Public discussion in Slovakia: Measuring progress 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200" b="1" i="0" u="none" strike="noStrike" cap="none" normalizeH="0" smtClean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200" b="1" i="0" u="none" strike="noStrike" cap="none" normalizeH="0" baseline="0" smtClean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7" name="Päťuholník 16"/>
          <p:cNvSpPr/>
          <p:nvPr/>
        </p:nvSpPr>
        <p:spPr bwMode="auto">
          <a:xfrm rot="5400000">
            <a:off x="2821769" y="392885"/>
            <a:ext cx="3500462" cy="8143932"/>
          </a:xfrm>
          <a:prstGeom prst="homePlate">
            <a:avLst>
              <a:gd name="adj" fmla="val 554"/>
            </a:avLst>
          </a:prstGeom>
          <a:gradFill flip="none" rotWithShape="1">
            <a:gsLst>
              <a:gs pos="0">
                <a:srgbClr val="0033CC"/>
              </a:gs>
              <a:gs pos="50000">
                <a:srgbClr val="0033CC"/>
              </a:gs>
              <a:gs pos="100000">
                <a:schemeClr val="tx1"/>
              </a:gs>
            </a:gsLst>
            <a:lin ang="10800000" scaled="1"/>
            <a:tileRect/>
          </a:gradFill>
          <a:ln w="3175" cap="flat" cmpd="sng" algn="ctr">
            <a:solidFill>
              <a:srgbClr val="0033C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vert270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1" i="0" u="none" strike="noStrike" cap="none" normalizeH="0" baseline="0" smtClean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22" name="Zaoblený obdĺžnik 21"/>
          <p:cNvSpPr/>
          <p:nvPr/>
        </p:nvSpPr>
        <p:spPr bwMode="auto">
          <a:xfrm>
            <a:off x="785786" y="3071810"/>
            <a:ext cx="7572428" cy="2928958"/>
          </a:xfrm>
          <a:prstGeom prst="roundRect">
            <a:avLst/>
          </a:prstGeom>
          <a:gradFill flip="none" rotWithShape="1">
            <a:gsLst>
              <a:gs pos="0">
                <a:srgbClr val="0033CC"/>
              </a:gs>
              <a:gs pos="50000">
                <a:srgbClr val="0033CC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  <a:tileRect/>
          </a:gradFill>
          <a:ln w="3175" cap="flat" cmpd="sng" algn="ctr">
            <a:solidFill>
              <a:srgbClr val="0033C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sk-SK" smtClean="0"/>
              <a:t>There is an initial proposal to improve </a:t>
            </a:r>
          </a:p>
          <a:p>
            <a:pPr algn="ctr"/>
            <a:r>
              <a:rPr lang="sk-SK" smtClean="0"/>
              <a:t>decision-making in public administration</a:t>
            </a:r>
          </a:p>
          <a:p>
            <a:pPr algn="ctr"/>
            <a:endParaRPr lang="sk-SK" smtClean="0"/>
          </a:p>
          <a:p>
            <a:pPr algn="ctr"/>
            <a:r>
              <a:rPr lang="en-US" smtClean="0">
                <a:solidFill>
                  <a:srgbClr val="66FFFF"/>
                </a:solidFill>
              </a:rPr>
              <a:t>Existing sets of indicators </a:t>
            </a:r>
            <a:endParaRPr lang="sk-SK" smtClean="0">
              <a:solidFill>
                <a:srgbClr val="66FFFF"/>
              </a:solidFill>
            </a:endParaRPr>
          </a:p>
          <a:p>
            <a:pPr algn="ctr"/>
            <a:r>
              <a:rPr lang="en-US" smtClean="0">
                <a:solidFill>
                  <a:srgbClr val="66FFFF"/>
                </a:solidFill>
              </a:rPr>
              <a:t>in the strategy documents and program budgeting </a:t>
            </a:r>
            <a:endParaRPr lang="sk-SK" smtClean="0">
              <a:solidFill>
                <a:srgbClr val="66FFFF"/>
              </a:solidFill>
            </a:endParaRPr>
          </a:p>
          <a:p>
            <a:pPr algn="ctr"/>
            <a:r>
              <a:rPr lang="en-US" smtClean="0">
                <a:solidFill>
                  <a:srgbClr val="66FFFF"/>
                </a:solidFill>
              </a:rPr>
              <a:t>still need further development to measure real progress</a:t>
            </a:r>
          </a:p>
          <a:p>
            <a:pPr algn="ctr"/>
            <a:r>
              <a:rPr lang="en-US" smtClean="0">
                <a:solidFill>
                  <a:srgbClr val="66FFFF"/>
                </a:solidFill>
              </a:rPr>
              <a:t>in improving the efficiency of public administration </a:t>
            </a:r>
            <a:endParaRPr kumimoji="0" lang="sk-SK" sz="2000" b="1" i="0" u="none" strike="noStrike" cap="none" normalizeH="0" baseline="0" smtClean="0">
              <a:ln>
                <a:noFill/>
              </a:ln>
              <a:solidFill>
                <a:srgbClr val="66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14" name="TextBox 8"/>
          <p:cNvSpPr txBox="1">
            <a:spLocks noChangeArrowheads="1"/>
          </p:cNvSpPr>
          <p:nvPr/>
        </p:nvSpPr>
        <p:spPr bwMode="auto">
          <a:xfrm>
            <a:off x="0" y="6643710"/>
            <a:ext cx="9144000" cy="276999"/>
          </a:xfrm>
          <a:prstGeom prst="rect">
            <a:avLst/>
          </a:prstGeom>
          <a:gradFill rotWithShape="1">
            <a:gsLst>
              <a:gs pos="0">
                <a:srgbClr val="2020A6"/>
              </a:gs>
              <a:gs pos="20000">
                <a:srgbClr val="2222A3"/>
              </a:gs>
              <a:gs pos="100000">
                <a:srgbClr val="18187C"/>
              </a:gs>
            </a:gsLst>
            <a:lin ang="5400000"/>
          </a:gradFill>
          <a:ln w="9525">
            <a:solidFill>
              <a:srgbClr val="2F2F98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sk-SK" sz="1200" b="0" smtClean="0">
                <a:solidFill>
                  <a:srgbClr val="FFFFFF"/>
                </a:solidFill>
                <a:ea typeface="ＭＳ Ｐゴシック" charset="-128"/>
                <a:cs typeface="+mn-cs"/>
              </a:rPr>
              <a:t>Juraj Kolarovic, INTOSAI Working Group </a:t>
            </a:r>
            <a:r>
              <a:rPr lang="sk-SK" sz="1200" b="0">
                <a:solidFill>
                  <a:srgbClr val="FFFFFF"/>
                </a:solidFill>
                <a:ea typeface="ＭＳ Ｐゴシック" charset="-128"/>
                <a:cs typeface="+mn-cs"/>
              </a:rPr>
              <a:t>on </a:t>
            </a:r>
            <a:r>
              <a:rPr lang="sk-SK" sz="1200" b="0" smtClean="0">
                <a:solidFill>
                  <a:srgbClr val="FFFFFF"/>
                </a:solidFill>
                <a:ea typeface="ＭＳ Ｐゴシック" charset="-128"/>
                <a:cs typeface="+mn-cs"/>
              </a:rPr>
              <a:t>Key National Indicators</a:t>
            </a:r>
            <a:r>
              <a:rPr lang="sk-SK" sz="1200" b="0">
                <a:solidFill>
                  <a:srgbClr val="FFFFFF"/>
                </a:solidFill>
                <a:ea typeface="ＭＳ Ｐゴシック" charset="-128"/>
                <a:cs typeface="+mn-cs"/>
              </a:rPr>
              <a:t>, </a:t>
            </a:r>
            <a:r>
              <a:rPr lang="sk-SK" sz="1200" b="0" smtClean="0">
                <a:solidFill>
                  <a:srgbClr val="FFFFFF"/>
                </a:solidFill>
                <a:ea typeface="ＭＳ Ｐゴシック" charset="-128"/>
                <a:cs typeface="+mn-cs"/>
              </a:rPr>
              <a:t>Kuta, February, 24-26, 2014</a:t>
            </a:r>
            <a:endParaRPr lang="en-US" sz="1200" b="0">
              <a:solidFill>
                <a:srgbClr val="FFFFFF"/>
              </a:solidFill>
              <a:ea typeface="ＭＳ Ｐゴシック" charset="-128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33CC"/>
            </a:gs>
            <a:gs pos="50000">
              <a:srgbClr val="0033CC"/>
            </a:gs>
            <a:gs pos="100000">
              <a:schemeClr val="tx1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396" name="Picture 10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42263" y="161925"/>
            <a:ext cx="10318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Box 5"/>
          <p:cNvSpPr txBox="1">
            <a:spLocks noChangeArrowheads="1"/>
          </p:cNvSpPr>
          <p:nvPr/>
        </p:nvSpPr>
        <p:spPr bwMode="auto">
          <a:xfrm>
            <a:off x="611188" y="304800"/>
            <a:ext cx="76327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sk-SK" sz="2400" smtClean="0"/>
              <a:t>III</a:t>
            </a:r>
            <a:r>
              <a:rPr lang="sk-SK" sz="2200" smtClean="0"/>
              <a:t>. Conclusion</a:t>
            </a:r>
            <a:endParaRPr lang="sk-SK" sz="2200"/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215900" y="215900"/>
            <a:ext cx="388938" cy="984250"/>
            <a:chOff x="282575" y="320675"/>
            <a:chExt cx="388938" cy="984250"/>
          </a:xfrm>
        </p:grpSpPr>
        <p:sp>
          <p:nvSpPr>
            <p:cNvPr id="16" name="Rounded Rectangle 11"/>
            <p:cNvSpPr/>
            <p:nvPr/>
          </p:nvSpPr>
          <p:spPr bwMode="auto">
            <a:xfrm>
              <a:off x="282575" y="1055137"/>
              <a:ext cx="388938" cy="249788"/>
            </a:xfrm>
            <a:prstGeom prst="roundRect">
              <a:avLst/>
            </a:prstGeom>
            <a:gradFill>
              <a:gsLst>
                <a:gs pos="0">
                  <a:schemeClr val="bg1"/>
                </a:gs>
                <a:gs pos="80000">
                  <a:schemeClr val="bg1"/>
                </a:gs>
                <a:gs pos="100000">
                  <a:schemeClr val="bg1"/>
                </a:gs>
              </a:gsLst>
            </a:gradFill>
            <a:ln>
              <a:headEnd type="none" w="med" len="med"/>
              <a:tailEnd type="none" w="med" len="med"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>
                <a:defRPr/>
              </a:pPr>
              <a:r>
                <a:rPr lang="en-US" sz="16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III</a:t>
              </a:r>
            </a:p>
          </p:txBody>
        </p:sp>
        <p:sp>
          <p:nvSpPr>
            <p:cNvPr id="20" name="Rounded Rectangle 13"/>
            <p:cNvSpPr/>
            <p:nvPr/>
          </p:nvSpPr>
          <p:spPr bwMode="auto">
            <a:xfrm>
              <a:off x="282575" y="320675"/>
              <a:ext cx="388938" cy="249788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>
                <a:defRPr/>
              </a:pPr>
              <a:r>
                <a:rPr lang="en-US" sz="160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I</a:t>
              </a:r>
            </a:p>
          </p:txBody>
        </p:sp>
      </p:grpSp>
      <p:sp>
        <p:nvSpPr>
          <p:cNvPr id="21" name="Rounded Rectangle 17"/>
          <p:cNvSpPr/>
          <p:nvPr/>
        </p:nvSpPr>
        <p:spPr bwMode="auto">
          <a:xfrm>
            <a:off x="215900" y="583131"/>
            <a:ext cx="388938" cy="249788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>
              <a:defRPr/>
            </a:pPr>
            <a:r>
              <a:rPr lang="en-US" sz="160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II</a:t>
            </a:r>
          </a:p>
        </p:txBody>
      </p:sp>
      <p:sp>
        <p:nvSpPr>
          <p:cNvPr id="12" name="Zaoblený obdĺžnik 11"/>
          <p:cNvSpPr/>
          <p:nvPr/>
        </p:nvSpPr>
        <p:spPr bwMode="auto">
          <a:xfrm>
            <a:off x="571472" y="1643050"/>
            <a:ext cx="7848600" cy="4714908"/>
          </a:xfrm>
          <a:prstGeom prst="roundRect">
            <a:avLst>
              <a:gd name="adj" fmla="val 8143"/>
            </a:avLst>
          </a:prstGeom>
          <a:gradFill flip="none" rotWithShape="1">
            <a:gsLst>
              <a:gs pos="0">
                <a:srgbClr val="0033CC"/>
              </a:gs>
              <a:gs pos="50000">
                <a:srgbClr val="0033CC"/>
              </a:gs>
              <a:gs pos="100000">
                <a:schemeClr val="tx1"/>
              </a:gs>
            </a:gsLst>
            <a:lin ang="5400000" scaled="1"/>
            <a:tileRect/>
          </a:gradFill>
          <a:ln w="3175" cap="flat" cmpd="sng" algn="ctr">
            <a:solidFill>
              <a:srgbClr val="0033CC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514350" indent="-514350" algn="ctr"/>
            <a:endParaRPr lang="sk-SK" smtClean="0">
              <a:solidFill>
                <a:srgbClr val="66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Calibri" pitchFamily="-106" charset="0"/>
              <a:ea typeface="ＭＳ Ｐゴシック" pitchFamily="-106" charset="-128"/>
            </a:endParaRPr>
          </a:p>
          <a:p>
            <a:pPr marL="514350" indent="-514350" algn="ctr"/>
            <a:endParaRPr lang="sk-SK" smtClean="0">
              <a:solidFill>
                <a:srgbClr val="66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Calibri" pitchFamily="-106" charset="0"/>
              <a:ea typeface="ＭＳ Ｐゴシック" pitchFamily="-106" charset="-128"/>
            </a:endParaRPr>
          </a:p>
          <a:p>
            <a:pPr marL="514350" indent="-514350" algn="ctr"/>
            <a:endParaRPr lang="sk-SK" smtClean="0">
              <a:solidFill>
                <a:srgbClr val="66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Calibri" pitchFamily="-106" charset="0"/>
              <a:ea typeface="ＭＳ Ｐゴシック" pitchFamily="-106" charset="-128"/>
            </a:endParaRPr>
          </a:p>
          <a:p>
            <a:pPr marL="514350" indent="-514350" algn="ctr"/>
            <a:endParaRPr lang="sk-SK" smtClean="0">
              <a:solidFill>
                <a:srgbClr val="66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Calibri" pitchFamily="-106" charset="0"/>
              <a:ea typeface="ＭＳ Ｐゴシック" pitchFamily="-106" charset="-128"/>
            </a:endParaRPr>
          </a:p>
          <a:p>
            <a:pPr marL="514350" indent="-514350" algn="ctr"/>
            <a:endParaRPr lang="sk-SK" smtClean="0">
              <a:solidFill>
                <a:srgbClr val="66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Calibri" pitchFamily="-106" charset="0"/>
              <a:ea typeface="ＭＳ Ｐゴシック" pitchFamily="-106" charset="-128"/>
            </a:endParaRPr>
          </a:p>
          <a:p>
            <a:pPr marL="514350" indent="-514350" algn="ctr"/>
            <a:endParaRPr lang="sk-SK" smtClean="0">
              <a:solidFill>
                <a:srgbClr val="66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Calibri" pitchFamily="-106" charset="0"/>
              <a:ea typeface="ＭＳ Ｐゴシック" pitchFamily="-106" charset="-128"/>
            </a:endParaRPr>
          </a:p>
          <a:p>
            <a:pPr marL="514350" indent="-514350" algn="ctr"/>
            <a:endParaRPr lang="sk-SK" smtClean="0">
              <a:solidFill>
                <a:srgbClr val="66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Calibri" pitchFamily="-106" charset="0"/>
              <a:ea typeface="ＭＳ Ｐゴシック" pitchFamily="-106" charset="-128"/>
            </a:endParaRPr>
          </a:p>
          <a:p>
            <a:pPr marL="514350" indent="-514350" algn="ctr"/>
            <a:endParaRPr lang="sk-SK" smtClean="0">
              <a:solidFill>
                <a:srgbClr val="66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Calibri" pitchFamily="-106" charset="0"/>
              <a:ea typeface="ＭＳ Ｐゴシック" pitchFamily="-106" charset="-128"/>
            </a:endParaRPr>
          </a:p>
          <a:p>
            <a:pPr marL="514350" indent="-514350" algn="ctr"/>
            <a:r>
              <a:rPr lang="sk-SK" sz="3100" smtClean="0">
                <a:solidFill>
                  <a:srgbClr val="FF5D5D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  <a:ea typeface="ＭＳ Ｐゴシック" pitchFamily="-106" charset="-128"/>
              </a:rPr>
              <a:t>Спасибо за ваше внимание</a:t>
            </a:r>
          </a:p>
          <a:p>
            <a:pPr marL="514350" indent="-514350" algn="ctr"/>
            <a:endParaRPr kumimoji="0" lang="sk-SK" sz="2800" b="1" i="0" u="none" strike="noStrike" cap="none" normalizeH="0" baseline="0" smtClean="0">
              <a:ln>
                <a:noFill/>
              </a:ln>
              <a:solidFill>
                <a:srgbClr val="FF5D5D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+mj-lt"/>
              <a:ea typeface="ＭＳ Ｐゴシック" pitchFamily="-106" charset="-128"/>
            </a:endParaRPr>
          </a:p>
          <a:p>
            <a:pPr marL="514350" indent="-514350" algn="ctr"/>
            <a:endParaRPr lang="sk-SK" sz="2800" smtClean="0">
              <a:solidFill>
                <a:srgbClr val="FF5D5D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+mj-lt"/>
              <a:ea typeface="ＭＳ Ｐゴシック" pitchFamily="-106" charset="-128"/>
            </a:endParaRPr>
          </a:p>
          <a:p>
            <a:pPr marL="514350" indent="-514350" algn="ctr"/>
            <a:endParaRPr kumimoji="0" lang="sk-SK" sz="2800" b="1" i="0" u="none" strike="noStrike" cap="none" normalizeH="0" baseline="0" smtClean="0">
              <a:ln>
                <a:noFill/>
              </a:ln>
              <a:solidFill>
                <a:srgbClr val="FF5D5D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+mj-lt"/>
              <a:ea typeface="ＭＳ Ｐゴシック" pitchFamily="-106" charset="-128"/>
            </a:endParaRPr>
          </a:p>
          <a:p>
            <a:pPr marL="514350" indent="-514350" algn="ctr"/>
            <a:endParaRPr lang="sk-SK" sz="2800" smtClean="0">
              <a:solidFill>
                <a:srgbClr val="FF5D5D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+mj-lt"/>
              <a:ea typeface="ＭＳ Ｐゴシック" pitchFamily="-106" charset="-128"/>
            </a:endParaRPr>
          </a:p>
          <a:p>
            <a:pPr marL="514350" indent="-514350" algn="ctr"/>
            <a:endParaRPr kumimoji="0" lang="sk-SK" sz="2800" b="1" i="0" u="none" strike="noStrike" cap="none" normalizeH="0" baseline="0" smtClean="0">
              <a:ln>
                <a:noFill/>
              </a:ln>
              <a:solidFill>
                <a:srgbClr val="FF5D5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4" name="Obdĺžnik 13"/>
          <p:cNvSpPr/>
          <p:nvPr/>
        </p:nvSpPr>
        <p:spPr bwMode="auto">
          <a:xfrm>
            <a:off x="1071538" y="2500306"/>
            <a:ext cx="6858048" cy="107157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800" b="1" i="0" u="none" strike="noStrike" cap="none" normalizeH="0" baseline="0" smtClean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800" b="1" i="0" u="none" strike="noStrike" cap="none" normalizeH="0" baseline="0" smtClean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z="280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800" b="1" i="0" u="none" strike="noStrike" cap="none" normalizeH="0" baseline="0" smtClean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z="280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2800" b="1" i="0" u="none" strike="noStrike" cap="none" normalizeH="0" baseline="0" smtClean="0">
                <a:ln w="15875">
                  <a:gradFill flip="none" rotWithShape="1">
                    <a:gsLst>
                      <a:gs pos="0">
                        <a:schemeClr val="bg1"/>
                      </a:gs>
                      <a:gs pos="50000">
                        <a:schemeClr val="bg1"/>
                      </a:gs>
                      <a:gs pos="100000">
                        <a:schemeClr val="bg1"/>
                      </a:gs>
                    </a:gsLst>
                    <a:path path="circle">
                      <a:fillToRect l="100000" t="100000"/>
                    </a:path>
                    <a:tileRect r="-100000" b="-100000"/>
                  </a:gra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Thank you for</a:t>
            </a:r>
            <a:r>
              <a:rPr kumimoji="0" lang="sk-SK" sz="2800" b="1" i="0" u="none" strike="noStrike" cap="none" normalizeH="0" smtClean="0">
                <a:ln w="15875">
                  <a:gradFill flip="none" rotWithShape="1">
                    <a:gsLst>
                      <a:gs pos="0">
                        <a:schemeClr val="bg1"/>
                      </a:gs>
                      <a:gs pos="50000">
                        <a:schemeClr val="bg1"/>
                      </a:gs>
                      <a:gs pos="100000">
                        <a:schemeClr val="bg1"/>
                      </a:gs>
                    </a:gsLst>
                    <a:path path="circle">
                      <a:fillToRect l="100000" t="100000"/>
                    </a:path>
                    <a:tileRect r="-100000" b="-100000"/>
                  </a:gra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your attention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z="280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z="280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400" b="1" i="0" u="none" strike="noStrike" cap="none" normalizeH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z="2400" baseline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400" b="1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15" name="TextBox 8"/>
          <p:cNvSpPr txBox="1">
            <a:spLocks noChangeArrowheads="1"/>
          </p:cNvSpPr>
          <p:nvPr/>
        </p:nvSpPr>
        <p:spPr bwMode="auto">
          <a:xfrm>
            <a:off x="0" y="6643710"/>
            <a:ext cx="9144000" cy="276999"/>
          </a:xfrm>
          <a:prstGeom prst="rect">
            <a:avLst/>
          </a:prstGeom>
          <a:gradFill rotWithShape="1">
            <a:gsLst>
              <a:gs pos="0">
                <a:srgbClr val="2020A6"/>
              </a:gs>
              <a:gs pos="20000">
                <a:srgbClr val="2222A3"/>
              </a:gs>
              <a:gs pos="100000">
                <a:srgbClr val="18187C"/>
              </a:gs>
            </a:gsLst>
            <a:lin ang="5400000"/>
          </a:gradFill>
          <a:ln w="9525">
            <a:solidFill>
              <a:srgbClr val="2F2F98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sk-SK" sz="1200" b="0" smtClean="0">
                <a:solidFill>
                  <a:srgbClr val="FFFFFF"/>
                </a:solidFill>
                <a:ea typeface="ＭＳ Ｐゴシック" charset="-128"/>
                <a:cs typeface="+mn-cs"/>
              </a:rPr>
              <a:t>Juraj Kolarovic, INTOSAI Working Group </a:t>
            </a:r>
            <a:r>
              <a:rPr lang="sk-SK" sz="1200" b="0">
                <a:solidFill>
                  <a:srgbClr val="FFFFFF"/>
                </a:solidFill>
                <a:ea typeface="ＭＳ Ｐゴシック" charset="-128"/>
                <a:cs typeface="+mn-cs"/>
              </a:rPr>
              <a:t>on </a:t>
            </a:r>
            <a:r>
              <a:rPr lang="sk-SK" sz="1200" b="0" smtClean="0">
                <a:solidFill>
                  <a:srgbClr val="FFFFFF"/>
                </a:solidFill>
                <a:ea typeface="ＭＳ Ｐゴシック" charset="-128"/>
                <a:cs typeface="+mn-cs"/>
              </a:rPr>
              <a:t>Key National Indicators</a:t>
            </a:r>
            <a:r>
              <a:rPr lang="sk-SK" sz="1200" b="0">
                <a:solidFill>
                  <a:srgbClr val="FFFFFF"/>
                </a:solidFill>
                <a:ea typeface="ＭＳ Ｐゴシック" charset="-128"/>
                <a:cs typeface="+mn-cs"/>
              </a:rPr>
              <a:t>, </a:t>
            </a:r>
            <a:r>
              <a:rPr lang="sk-SK" sz="1200" b="0" smtClean="0">
                <a:solidFill>
                  <a:srgbClr val="FFFFFF"/>
                </a:solidFill>
                <a:ea typeface="ＭＳ Ｐゴシック" charset="-128"/>
                <a:cs typeface="+mn-cs"/>
              </a:rPr>
              <a:t>Kuta, February, 24-26, 2014</a:t>
            </a:r>
            <a:endParaRPr lang="en-US" sz="1200" b="0">
              <a:solidFill>
                <a:srgbClr val="FFFFFF"/>
              </a:solidFill>
              <a:ea typeface="ＭＳ Ｐゴシック" charset="-128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>
            <a:spLocks noChangeArrowheads="1"/>
          </p:cNvSpPr>
          <p:nvPr/>
        </p:nvSpPr>
        <p:spPr bwMode="auto">
          <a:xfrm>
            <a:off x="285720" y="1428736"/>
            <a:ext cx="8643998" cy="4895864"/>
          </a:xfrm>
          <a:prstGeom prst="roundRect">
            <a:avLst>
              <a:gd name="adj" fmla="val 2963"/>
            </a:avLst>
          </a:prstGeom>
          <a:gradFill flip="none" rotWithShape="1">
            <a:gsLst>
              <a:gs pos="0">
                <a:srgbClr val="0033CC"/>
              </a:gs>
              <a:gs pos="50000">
                <a:srgbClr val="0033CC"/>
              </a:gs>
              <a:gs pos="0">
                <a:schemeClr val="tx1"/>
              </a:gs>
            </a:gsLst>
            <a:lin ang="16200000" scaled="1"/>
            <a:tileRect/>
          </a:gradFill>
          <a:ln w="3175">
            <a:solidFill>
              <a:srgbClr val="0033CC"/>
            </a:solidFill>
            <a:round/>
            <a:headEnd/>
            <a:tailEnd/>
          </a:ln>
          <a:effectLst>
            <a:outerShdw dist="38100" dir="2700000" algn="tl" rotWithShape="0">
              <a:srgbClr val="808080">
                <a:alpha val="42999"/>
              </a:srgbClr>
            </a:outerShdw>
          </a:effectLst>
        </p:spPr>
        <p:txBody>
          <a:bodyPr wrap="none" lIns="108000" tIns="0" rIns="0" bIns="0"/>
          <a:lstStyle/>
          <a:p>
            <a:pPr>
              <a:defRPr/>
            </a:pPr>
            <a:endParaRPr/>
          </a:p>
          <a:p>
            <a:pPr>
              <a:defRPr/>
            </a:pPr>
            <a:endParaRPr lang="en-US" sz="2600">
              <a:effectLst>
                <a:outerShdw blurRad="38100" dist="38100" dir="2700000" algn="tl">
                  <a:srgbClr val="000000"/>
                </a:outerShdw>
              </a:effectLst>
              <a:ea typeface="ＭＳ Ｐゴシック" charset="-128"/>
              <a:cs typeface="+mn-cs"/>
            </a:endParaRPr>
          </a:p>
          <a:p>
            <a:pPr>
              <a:defRPr/>
            </a:pPr>
            <a:endParaRPr lang="en-US" sz="2600">
              <a:effectLst>
                <a:outerShdw blurRad="38100" dist="38100" dir="2700000" algn="tl">
                  <a:srgbClr val="000000"/>
                </a:outerShdw>
              </a:effectLst>
              <a:ea typeface="ＭＳ Ｐゴシック" charset="-128"/>
              <a:cs typeface="+mn-cs"/>
            </a:endParaRPr>
          </a:p>
          <a:p>
            <a:pPr>
              <a:defRPr/>
            </a:pPr>
            <a:endParaRPr lang="en-US" sz="2600">
              <a:effectLst>
                <a:outerShdw blurRad="38100" dist="38100" dir="2700000" algn="tl">
                  <a:srgbClr val="000000"/>
                </a:outerShdw>
              </a:effectLst>
              <a:ea typeface="ＭＳ Ｐゴシック" charset="-128"/>
              <a:cs typeface="+mn-cs"/>
            </a:endParaRPr>
          </a:p>
          <a:p>
            <a:pPr>
              <a:defRPr/>
            </a:pPr>
            <a:endParaRPr lang="en-US" sz="2600">
              <a:effectLst>
                <a:outerShdw blurRad="38100" dist="38100" dir="2700000" algn="tl">
                  <a:srgbClr val="000000"/>
                </a:outerShdw>
              </a:effectLst>
              <a:ea typeface="ＭＳ Ｐゴシック" charset="-128"/>
              <a:cs typeface="+mn-cs"/>
            </a:endParaRPr>
          </a:p>
          <a:p>
            <a:pPr>
              <a:defRPr/>
            </a:pPr>
            <a:endParaRPr lang="en-US" sz="2600">
              <a:effectLst>
                <a:outerShdw blurRad="38100" dist="38100" dir="2700000" algn="tl">
                  <a:srgbClr val="000000"/>
                </a:outerShdw>
              </a:effectLst>
              <a:ea typeface="ＭＳ Ｐゴシック" charset="-128"/>
              <a:cs typeface="+mn-cs"/>
            </a:endParaRP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5087938" y="2339975"/>
            <a:ext cx="3068637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endParaRPr/>
          </a:p>
          <a:p>
            <a:pPr algn="ctr">
              <a:defRPr/>
            </a:pPr>
            <a:endParaRPr lang="sk-SK" sz="240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ea typeface="ＭＳ Ｐゴシック" charset="-128"/>
              <a:cs typeface="+mn-cs"/>
            </a:endParaRPr>
          </a:p>
          <a:p>
            <a:pPr algn="ctr">
              <a:defRPr/>
            </a:pPr>
            <a:endParaRPr lang="sk-SK" sz="240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ea typeface="ＭＳ Ｐゴシック" charset="-128"/>
              <a:cs typeface="+mn-cs"/>
            </a:endParaRPr>
          </a:p>
        </p:txBody>
      </p:sp>
      <p:pic>
        <p:nvPicPr>
          <p:cNvPr id="20485" name="Picture 28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42263" y="161925"/>
            <a:ext cx="10318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5020" name="Rectangle 28"/>
          <p:cNvSpPr>
            <a:spLocks noChangeArrowheads="1"/>
          </p:cNvSpPr>
          <p:nvPr/>
        </p:nvSpPr>
        <p:spPr bwMode="auto">
          <a:xfrm>
            <a:off x="6165850" y="4500563"/>
            <a:ext cx="914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ＭＳ Ｐゴシック" charset="-128"/>
              <a:cs typeface="ＭＳ Ｐゴシック" charset="-128"/>
            </a:endParaRPr>
          </a:p>
        </p:txBody>
      </p:sp>
      <p:sp>
        <p:nvSpPr>
          <p:cNvPr id="85044" name="AutoShape 52"/>
          <p:cNvSpPr>
            <a:spLocks noChangeArrowheads="1"/>
          </p:cNvSpPr>
          <p:nvPr/>
        </p:nvSpPr>
        <p:spPr bwMode="auto">
          <a:xfrm>
            <a:off x="6380163" y="3924300"/>
            <a:ext cx="485775" cy="1214438"/>
          </a:xfrm>
          <a:prstGeom prst="upDownArrow">
            <a:avLst>
              <a:gd name="adj1" fmla="val 50000"/>
              <a:gd name="adj2" fmla="val 50000"/>
            </a:avLst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ＭＳ Ｐゴシック" charset="-128"/>
              <a:cs typeface="ＭＳ Ｐゴシック" charset="-128"/>
            </a:endParaRPr>
          </a:p>
        </p:txBody>
      </p:sp>
      <p:grpSp>
        <p:nvGrpSpPr>
          <p:cNvPr id="2" name="Group 26"/>
          <p:cNvGrpSpPr>
            <a:grpSpLocks/>
          </p:cNvGrpSpPr>
          <p:nvPr/>
        </p:nvGrpSpPr>
        <p:grpSpPr bwMode="auto">
          <a:xfrm>
            <a:off x="215900" y="215900"/>
            <a:ext cx="388938" cy="984250"/>
            <a:chOff x="282483" y="320400"/>
            <a:chExt cx="389467" cy="984167"/>
          </a:xfrm>
        </p:grpSpPr>
        <p:sp>
          <p:nvSpPr>
            <p:cNvPr id="26" name="Rounded Rectangle 25"/>
            <p:cNvSpPr/>
            <p:nvPr/>
          </p:nvSpPr>
          <p:spPr bwMode="auto">
            <a:xfrm>
              <a:off x="282483" y="1054800"/>
              <a:ext cx="389467" cy="249767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>
                <a:defRPr/>
              </a:pPr>
              <a:r>
                <a:rPr lang="en-US" sz="1600">
                  <a:solidFill>
                    <a:srgbClr val="D9D9D9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III</a:t>
              </a:r>
            </a:p>
          </p:txBody>
        </p:sp>
        <p:sp>
          <p:nvSpPr>
            <p:cNvPr id="25" name="Rounded Rectangle 24"/>
            <p:cNvSpPr/>
            <p:nvPr/>
          </p:nvSpPr>
          <p:spPr bwMode="auto">
            <a:xfrm>
              <a:off x="282483" y="687600"/>
              <a:ext cx="389467" cy="249767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>
                <a:defRPr/>
              </a:pPr>
              <a:r>
                <a:rPr lang="en-US" sz="1600">
                  <a:solidFill>
                    <a:schemeClr val="bg1">
                      <a:lumMod val="8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II</a:t>
              </a:r>
            </a:p>
          </p:txBody>
        </p:sp>
        <p:sp>
          <p:nvSpPr>
            <p:cNvPr id="3" name="Rounded Rectangle 23"/>
            <p:cNvSpPr/>
            <p:nvPr/>
          </p:nvSpPr>
          <p:spPr bwMode="auto">
            <a:xfrm>
              <a:off x="282483" y="320400"/>
              <a:ext cx="389467" cy="249767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>
                <a:defRPr/>
              </a:pPr>
              <a:r>
                <a:rPr lang="en-US" sz="16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I</a:t>
              </a:r>
            </a:p>
          </p:txBody>
        </p:sp>
      </p:grpSp>
      <p:sp>
        <p:nvSpPr>
          <p:cNvPr id="27" name="TextBox 5"/>
          <p:cNvSpPr txBox="1">
            <a:spLocks noChangeArrowheads="1"/>
          </p:cNvSpPr>
          <p:nvPr/>
        </p:nvSpPr>
        <p:spPr bwMode="auto">
          <a:xfrm>
            <a:off x="611188" y="304800"/>
            <a:ext cx="76327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sk-SK" sz="24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sk-SK" sz="22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sk-SK" sz="220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Background</a:t>
            </a:r>
            <a:endParaRPr lang="sk-SK" sz="22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sk-SK" sz="2200" b="0" smtClean="0">
                <a:effectLst>
                  <a:outerShdw blurRad="38100" dist="38100" dir="2700000" algn="tl">
                    <a:srgbClr val="808080"/>
                  </a:outerShdw>
                </a:effectLst>
              </a:rPr>
              <a:t>Introduction 1/2</a:t>
            </a:r>
            <a:endParaRPr lang="sk-SK" sz="2200" b="0">
              <a:effectLst>
                <a:outerShdw blurRad="38100" dist="38100" dir="2700000" algn="tl">
                  <a:srgbClr val="808080"/>
                </a:outerShdw>
              </a:effectLst>
            </a:endParaRPr>
          </a:p>
        </p:txBody>
      </p:sp>
      <p:sp>
        <p:nvSpPr>
          <p:cNvPr id="37" name="AutoShape 21"/>
          <p:cNvSpPr>
            <a:spLocks noChangeArrowheads="1"/>
          </p:cNvSpPr>
          <p:nvPr/>
        </p:nvSpPr>
        <p:spPr bwMode="auto">
          <a:xfrm rot="5400000">
            <a:off x="3233734" y="-233394"/>
            <a:ext cx="2747970" cy="7929618"/>
          </a:xfrm>
          <a:prstGeom prst="homePlate">
            <a:avLst>
              <a:gd name="adj" fmla="val 20933"/>
            </a:avLst>
          </a:prstGeom>
          <a:gradFill flip="none" rotWithShape="1">
            <a:gsLst>
              <a:gs pos="0">
                <a:srgbClr val="0033CC"/>
              </a:gs>
              <a:gs pos="50000">
                <a:srgbClr val="0033CC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  <a:tileRect/>
          </a:gradFill>
          <a:ln w="28575">
            <a:noFill/>
            <a:miter lim="800000"/>
            <a:headEnd/>
            <a:tailEnd/>
          </a:ln>
          <a:effectLst/>
        </p:spPr>
        <p:txBody>
          <a:bodyPr rot="10800000" vert="eaVert" wrap="none" anchor="ctr"/>
          <a:lstStyle/>
          <a:p>
            <a:pPr algn="ctr">
              <a:defRPr/>
            </a:pPr>
            <a:endParaRPr lang="sk-SK" sz="2400">
              <a:solidFill>
                <a:srgbClr val="0000FF"/>
              </a:solidFill>
              <a:latin typeface="Times New Roman" charset="0"/>
              <a:ea typeface="ＭＳ Ｐゴシック" charset="-128"/>
              <a:cs typeface="+mn-cs"/>
            </a:endParaRPr>
          </a:p>
          <a:p>
            <a:pPr algn="ctr">
              <a:defRPr/>
            </a:pPr>
            <a:endParaRPr lang="sk-SK" sz="2400" smtClean="0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  <a:ea typeface="ＭＳ Ｐゴシック" charset="-128"/>
              <a:cs typeface="+mn-cs"/>
            </a:endParaRPr>
          </a:p>
          <a:p>
            <a:pPr algn="ctr">
              <a:defRPr/>
            </a:pPr>
            <a:endParaRPr lang="sk-SK" sz="2400">
              <a:solidFill>
                <a:srgbClr val="0000FF"/>
              </a:solidFill>
              <a:latin typeface="Times New Roman" charset="0"/>
              <a:ea typeface="ＭＳ Ｐゴシック" charset="-128"/>
              <a:cs typeface="+mn-cs"/>
            </a:endParaRPr>
          </a:p>
        </p:txBody>
      </p:sp>
      <p:sp>
        <p:nvSpPr>
          <p:cNvPr id="30" name="Obdĺžnik 29"/>
          <p:cNvSpPr/>
          <p:nvPr/>
        </p:nvSpPr>
        <p:spPr bwMode="auto">
          <a:xfrm>
            <a:off x="642910" y="1428736"/>
            <a:ext cx="7858180" cy="857256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z="2200" b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2200" b="1" i="0" u="none" strike="noStrike" cap="none" normalizeH="0" baseline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What is</a:t>
            </a:r>
            <a:r>
              <a:rPr kumimoji="0" lang="sk-SK" sz="2200" b="1" i="0" u="none" strike="noStrike" cap="none" normalizeH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kumimoji="0" lang="sk-SK" sz="2200" b="1" i="0" u="none" strike="noStrike" cap="none" normalizeH="0" baseline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the purpose of public discussion?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200" b="1" i="0" u="none" strike="noStrike" cap="none" normalizeH="0" baseline="0" smtClean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31" name="Obdĺžnik 30"/>
          <p:cNvSpPr/>
          <p:nvPr/>
        </p:nvSpPr>
        <p:spPr bwMode="auto">
          <a:xfrm>
            <a:off x="1371600" y="2133600"/>
            <a:ext cx="6500858" cy="1143008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k-SK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Promote the pursuit of improving two major areas of interest :</a:t>
            </a:r>
            <a:endParaRPr kumimoji="0" lang="sk-SK" sz="2000" i="0" u="none" strike="noStrike" cap="none" normalizeH="0" baseline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9" name="TextBox 8"/>
          <p:cNvSpPr txBox="1">
            <a:spLocks noChangeArrowheads="1"/>
          </p:cNvSpPr>
          <p:nvPr/>
        </p:nvSpPr>
        <p:spPr bwMode="auto">
          <a:xfrm>
            <a:off x="0" y="6643710"/>
            <a:ext cx="9144000" cy="276999"/>
          </a:xfrm>
          <a:prstGeom prst="rect">
            <a:avLst/>
          </a:prstGeom>
          <a:gradFill rotWithShape="1">
            <a:gsLst>
              <a:gs pos="0">
                <a:srgbClr val="2020A6"/>
              </a:gs>
              <a:gs pos="20000">
                <a:srgbClr val="2222A3"/>
              </a:gs>
              <a:gs pos="100000">
                <a:srgbClr val="18187C"/>
              </a:gs>
            </a:gsLst>
            <a:lin ang="5400000"/>
          </a:gradFill>
          <a:ln w="9525">
            <a:solidFill>
              <a:srgbClr val="2F2F98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sk-SK" sz="1200" b="0" smtClean="0">
                <a:solidFill>
                  <a:srgbClr val="FFFFFF"/>
                </a:solidFill>
                <a:ea typeface="ＭＳ Ｐゴシック" charset="-128"/>
                <a:cs typeface="+mn-cs"/>
              </a:rPr>
              <a:t>Juraj Kolarovic, INTOSAI Working Group </a:t>
            </a:r>
            <a:r>
              <a:rPr lang="sk-SK" sz="1200" b="0">
                <a:solidFill>
                  <a:srgbClr val="FFFFFF"/>
                </a:solidFill>
                <a:ea typeface="ＭＳ Ｐゴシック" charset="-128"/>
                <a:cs typeface="+mn-cs"/>
              </a:rPr>
              <a:t>on </a:t>
            </a:r>
            <a:r>
              <a:rPr lang="sk-SK" sz="1200" b="0" smtClean="0">
                <a:solidFill>
                  <a:srgbClr val="FFFFFF"/>
                </a:solidFill>
                <a:ea typeface="ＭＳ Ｐゴシック" charset="-128"/>
                <a:cs typeface="+mn-cs"/>
              </a:rPr>
              <a:t>Key National Indicators</a:t>
            </a:r>
            <a:r>
              <a:rPr lang="sk-SK" sz="1200" b="0">
                <a:solidFill>
                  <a:srgbClr val="FFFFFF"/>
                </a:solidFill>
                <a:ea typeface="ＭＳ Ｐゴシック" charset="-128"/>
                <a:cs typeface="+mn-cs"/>
              </a:rPr>
              <a:t>, </a:t>
            </a:r>
            <a:r>
              <a:rPr lang="sk-SK" sz="1200" b="0" smtClean="0">
                <a:solidFill>
                  <a:srgbClr val="FFFFFF"/>
                </a:solidFill>
                <a:ea typeface="ＭＳ Ｐゴシック" charset="-128"/>
                <a:cs typeface="+mn-cs"/>
              </a:rPr>
              <a:t>Kuta, February, 24-26, 2014</a:t>
            </a:r>
            <a:endParaRPr lang="en-US" sz="1200" b="0">
              <a:solidFill>
                <a:srgbClr val="FFFFFF"/>
              </a:solidFill>
              <a:ea typeface="ＭＳ Ｐゴシック" charset="-128"/>
              <a:cs typeface="+mn-cs"/>
            </a:endParaRPr>
          </a:p>
        </p:txBody>
      </p:sp>
      <p:grpSp>
        <p:nvGrpSpPr>
          <p:cNvPr id="4" name="Rounded Rectangle 30"/>
          <p:cNvGrpSpPr>
            <a:grpSpLocks/>
          </p:cNvGrpSpPr>
          <p:nvPr/>
        </p:nvGrpSpPr>
        <p:grpSpPr bwMode="auto">
          <a:xfrm>
            <a:off x="1295400" y="3110400"/>
            <a:ext cx="2967062" cy="1143008"/>
            <a:chOff x="933" y="2158"/>
            <a:chExt cx="1970" cy="1594"/>
          </a:xfrm>
        </p:grpSpPr>
        <p:pic>
          <p:nvPicPr>
            <p:cNvPr id="44" name="Rounded Rectangle 30"/>
            <p:cNvPicPr>
              <a:picLocks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933" y="2158"/>
              <a:ext cx="1970" cy="15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6" name="Text Box 39"/>
            <p:cNvSpPr txBox="1">
              <a:spLocks noChangeArrowheads="1"/>
            </p:cNvSpPr>
            <p:nvPr/>
          </p:nvSpPr>
          <p:spPr bwMode="auto">
            <a:xfrm>
              <a:off x="982" y="2206"/>
              <a:ext cx="1873" cy="14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108000" tIns="0" rIns="0" bIns="0" anchor="ctr" anchorCtr="1"/>
            <a:lstStyle/>
            <a:p>
              <a:pPr algn="ctr">
                <a:defRPr/>
              </a:pPr>
              <a:endParaRPr lang="sk-SK">
                <a:effectLst>
                  <a:outerShdw blurRad="38100" dist="38100" dir="2700000" algn="tl">
                    <a:srgbClr val="808080"/>
                  </a:outerShdw>
                </a:effectLst>
                <a:ea typeface="ＭＳ Ｐゴシック" charset="-128"/>
                <a:cs typeface="+mn-cs"/>
              </a:endParaRPr>
            </a:p>
            <a:p>
              <a:pPr algn="ctr">
                <a:defRPr/>
              </a:pPr>
              <a:r>
                <a:rPr lang="sk-SK" smtClean="0">
                  <a:effectLst>
                    <a:outerShdw blurRad="38100" dist="38100" dir="2700000" algn="tl">
                      <a:srgbClr val="808080"/>
                    </a:outerShdw>
                  </a:effectLst>
                  <a:ea typeface="ＭＳ Ｐゴシック" charset="-128"/>
                  <a:cs typeface="+mn-cs"/>
                </a:rPr>
                <a:t>government </a:t>
              </a:r>
            </a:p>
            <a:p>
              <a:pPr algn="ctr">
                <a:defRPr/>
              </a:pPr>
              <a:r>
                <a:rPr lang="sk-SK" smtClean="0">
                  <a:effectLst>
                    <a:outerShdw blurRad="38100" dist="38100" dir="2700000" algn="tl">
                      <a:srgbClr val="808080"/>
                    </a:outerShdw>
                  </a:effectLst>
                  <a:ea typeface="ＭＳ Ｐゴシック" charset="-128"/>
                  <a:cs typeface="+mn-cs"/>
                </a:rPr>
                <a:t>transparency  </a:t>
              </a:r>
              <a:endParaRPr lang="sk-SK">
                <a:effectLst>
                  <a:outerShdw blurRad="38100" dist="38100" dir="2700000" algn="tl">
                    <a:srgbClr val="808080"/>
                  </a:outerShdw>
                </a:effectLst>
                <a:ea typeface="ＭＳ Ｐゴシック" charset="-128"/>
                <a:cs typeface="+mn-cs"/>
              </a:endParaRPr>
            </a:p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808080"/>
                  </a:outerShdw>
                </a:effectLst>
                <a:ea typeface="ＭＳ Ｐゴシック" charset="-128"/>
                <a:cs typeface="+mn-cs"/>
              </a:endParaRPr>
            </a:p>
          </p:txBody>
        </p:sp>
      </p:grpSp>
      <p:grpSp>
        <p:nvGrpSpPr>
          <p:cNvPr id="5" name="Rounded Rectangle 30"/>
          <p:cNvGrpSpPr>
            <a:grpSpLocks/>
          </p:cNvGrpSpPr>
          <p:nvPr/>
        </p:nvGrpSpPr>
        <p:grpSpPr bwMode="auto">
          <a:xfrm>
            <a:off x="4800600" y="3110400"/>
            <a:ext cx="2895600" cy="1143008"/>
            <a:chOff x="933" y="2158"/>
            <a:chExt cx="1970" cy="1594"/>
          </a:xfrm>
        </p:grpSpPr>
        <p:pic>
          <p:nvPicPr>
            <p:cNvPr id="48" name="Rounded Rectangle 30"/>
            <p:cNvPicPr>
              <a:picLocks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933" y="2158"/>
              <a:ext cx="1970" cy="15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9" name="Text Box 39"/>
            <p:cNvSpPr txBox="1">
              <a:spLocks noChangeArrowheads="1"/>
            </p:cNvSpPr>
            <p:nvPr/>
          </p:nvSpPr>
          <p:spPr bwMode="auto">
            <a:xfrm>
              <a:off x="982" y="2206"/>
              <a:ext cx="1873" cy="14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108000" tIns="0" rIns="0" bIns="0" anchor="ctr" anchorCtr="1"/>
            <a:lstStyle/>
            <a:p>
              <a:pPr algn="ctr">
                <a:defRPr/>
              </a:pPr>
              <a:endParaRPr lang="sk-SK" smtClean="0">
                <a:effectLst>
                  <a:outerShdw blurRad="38100" dist="38100" dir="2700000" algn="tl">
                    <a:srgbClr val="808080"/>
                  </a:outerShdw>
                </a:effectLst>
                <a:ea typeface="ＭＳ Ｐゴシック" charset="-128"/>
                <a:cs typeface="+mn-cs"/>
              </a:endParaRPr>
            </a:p>
            <a:p>
              <a:pPr algn="ctr">
                <a:defRPr/>
              </a:pPr>
              <a:endParaRPr lang="sk-SK" smtClean="0">
                <a:effectLst>
                  <a:outerShdw blurRad="38100" dist="38100" dir="2700000" algn="tl">
                    <a:srgbClr val="808080"/>
                  </a:outerShdw>
                </a:effectLst>
                <a:ea typeface="ＭＳ Ｐゴシック" charset="-128"/>
                <a:cs typeface="+mn-cs"/>
              </a:endParaRPr>
            </a:p>
            <a:p>
              <a:pPr algn="ctr">
                <a:defRPr/>
              </a:pPr>
              <a:r>
                <a:rPr lang="sk-SK" smtClean="0">
                  <a:effectLst>
                    <a:outerShdw blurRad="38100" dist="38100" dir="2700000" algn="tl">
                      <a:srgbClr val="808080"/>
                    </a:outerShdw>
                  </a:effectLst>
                  <a:ea typeface="ＭＳ Ｐゴシック" charset="-128"/>
                  <a:cs typeface="+mn-cs"/>
                </a:rPr>
                <a:t>information on the</a:t>
              </a:r>
            </a:p>
            <a:p>
              <a:pPr algn="ctr">
                <a:defRPr/>
              </a:pPr>
              <a:r>
                <a:rPr lang="sk-SK" smtClean="0">
                  <a:effectLst>
                    <a:outerShdw blurRad="38100" dist="38100" dir="2700000" algn="tl">
                      <a:srgbClr val="808080"/>
                    </a:outerShdw>
                  </a:effectLst>
                  <a:ea typeface="ＭＳ Ｐゴシック" charset="-128"/>
                  <a:cs typeface="+mn-cs"/>
                </a:rPr>
                <a:t>government‘s activity</a:t>
              </a:r>
            </a:p>
            <a:p>
              <a:pPr algn="ctr">
                <a:defRPr/>
              </a:pPr>
              <a:r>
                <a:rPr lang="sk-SK" smtClean="0">
                  <a:effectLst>
                    <a:outerShdw blurRad="38100" dist="38100" dir="2700000" algn="tl">
                      <a:srgbClr val="808080"/>
                    </a:outerShdw>
                  </a:effectLst>
                  <a:ea typeface="ＭＳ Ｐゴシック" charset="-128"/>
                  <a:cs typeface="+mn-cs"/>
                </a:rPr>
                <a:t> </a:t>
              </a:r>
              <a:endParaRPr lang="sk-SK">
                <a:effectLst>
                  <a:outerShdw blurRad="38100" dist="38100" dir="2700000" algn="tl">
                    <a:srgbClr val="808080"/>
                  </a:outerShdw>
                </a:effectLst>
                <a:ea typeface="ＭＳ Ｐゴシック" charset="-128"/>
                <a:cs typeface="+mn-cs"/>
              </a:endParaRPr>
            </a:p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808080"/>
                  </a:outerShdw>
                </a:effectLst>
                <a:ea typeface="ＭＳ Ｐゴシック" charset="-128"/>
                <a:cs typeface="+mn-cs"/>
              </a:endParaRPr>
            </a:p>
          </p:txBody>
        </p:sp>
      </p:grpSp>
      <p:sp>
        <p:nvSpPr>
          <p:cNvPr id="35" name="AutoShape 21"/>
          <p:cNvSpPr>
            <a:spLocks noChangeArrowheads="1"/>
          </p:cNvSpPr>
          <p:nvPr/>
        </p:nvSpPr>
        <p:spPr bwMode="auto">
          <a:xfrm rot="5400000">
            <a:off x="4095774" y="1771626"/>
            <a:ext cx="957270" cy="7929618"/>
          </a:xfrm>
          <a:prstGeom prst="homePlate">
            <a:avLst>
              <a:gd name="adj" fmla="val 0"/>
            </a:avLst>
          </a:prstGeom>
          <a:gradFill flip="none" rotWithShape="1">
            <a:gsLst>
              <a:gs pos="0">
                <a:srgbClr val="0033CC"/>
              </a:gs>
              <a:gs pos="50000">
                <a:srgbClr val="0033CC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  <a:tileRect/>
          </a:gradFill>
          <a:ln w="28575">
            <a:noFill/>
            <a:miter lim="800000"/>
            <a:headEnd/>
            <a:tailEnd/>
          </a:ln>
          <a:effectLst/>
        </p:spPr>
        <p:txBody>
          <a:bodyPr rot="10800000" vert="eaVert" wrap="none" anchor="ctr"/>
          <a:lstStyle/>
          <a:p>
            <a:pPr algn="ctr">
              <a:defRPr/>
            </a:pPr>
            <a:endParaRPr lang="sk-SK" sz="2400">
              <a:solidFill>
                <a:srgbClr val="0000FF"/>
              </a:solidFill>
              <a:latin typeface="Times New Roman" charset="0"/>
              <a:ea typeface="ＭＳ Ｐゴシック" charset="-128"/>
              <a:cs typeface="+mn-cs"/>
            </a:endParaRPr>
          </a:p>
          <a:p>
            <a:pPr algn="ctr">
              <a:defRPr/>
            </a:pPr>
            <a:endParaRPr lang="sk-SK" sz="2400" smtClean="0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  <a:ea typeface="ＭＳ Ｐゴシック" charset="-128"/>
              <a:cs typeface="+mn-cs"/>
            </a:endParaRPr>
          </a:p>
          <a:p>
            <a:pPr algn="ctr">
              <a:defRPr/>
            </a:pPr>
            <a:endParaRPr lang="sk-SK" sz="2400">
              <a:solidFill>
                <a:srgbClr val="0000FF"/>
              </a:solidFill>
              <a:latin typeface="Times New Roman" charset="0"/>
              <a:ea typeface="ＭＳ Ｐゴシック" charset="-128"/>
              <a:cs typeface="+mn-cs"/>
            </a:endParaRPr>
          </a:p>
        </p:txBody>
      </p:sp>
      <p:sp>
        <p:nvSpPr>
          <p:cNvPr id="33" name="Text Box 39"/>
          <p:cNvSpPr txBox="1">
            <a:spLocks noChangeArrowheads="1"/>
          </p:cNvSpPr>
          <p:nvPr/>
        </p:nvSpPr>
        <p:spPr bwMode="auto">
          <a:xfrm>
            <a:off x="1133128" y="5200068"/>
            <a:ext cx="6882562" cy="10727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8000" tIns="0" rIns="0" bIns="0" anchor="ctr" anchorCtr="1"/>
          <a:lstStyle/>
          <a:p>
            <a:pPr algn="ctr">
              <a:defRPr/>
            </a:pPr>
            <a:endParaRPr lang="sk-SK">
              <a:effectLst>
                <a:outerShdw blurRad="38100" dist="38100" dir="2700000" algn="tl">
                  <a:srgbClr val="808080"/>
                </a:outerShdw>
              </a:effectLst>
              <a:ea typeface="ＭＳ Ｐゴシック" charset="-128"/>
              <a:cs typeface="+mn-cs"/>
            </a:endParaRPr>
          </a:p>
          <a:p>
            <a:pPr algn="ctr">
              <a:defRPr/>
            </a:pPr>
            <a:r>
              <a:rPr lang="sk-SK" smtClean="0">
                <a:effectLst>
                  <a:outerShdw blurRad="38100" dist="38100" dir="2700000" algn="tl">
                    <a:srgbClr val="808080"/>
                  </a:outerShdw>
                </a:effectLst>
                <a:ea typeface="ＭＳ Ｐゴシック" charset="-128"/>
                <a:cs typeface="+mn-cs"/>
              </a:rPr>
              <a:t>Press on experts to define meaningful tasks to measure</a:t>
            </a:r>
          </a:p>
          <a:p>
            <a:pPr algn="ctr">
              <a:defRPr/>
            </a:pPr>
            <a:r>
              <a:rPr lang="sk-SK" smtClean="0">
                <a:effectLst>
                  <a:outerShdw blurRad="38100" dist="38100" dir="2700000" algn="tl">
                    <a:srgbClr val="808080"/>
                  </a:outerShdw>
                </a:effectLst>
                <a:ea typeface="ＭＳ Ｐゴシック" charset="-128"/>
                <a:cs typeface="+mn-cs"/>
              </a:rPr>
              <a:t>government‘s performance and accountability</a:t>
            </a:r>
            <a:endParaRPr lang="sk-SK">
              <a:effectLst>
                <a:outerShdw blurRad="38100" dist="38100" dir="2700000" algn="tl">
                  <a:srgbClr val="808080"/>
                </a:outerShdw>
              </a:effectLst>
              <a:ea typeface="ＭＳ Ｐゴシック" charset="-128"/>
              <a:cs typeface="+mn-cs"/>
            </a:endParaRPr>
          </a:p>
          <a:p>
            <a:pPr algn="ctr">
              <a:defRPr/>
            </a:pPr>
            <a:endParaRPr lang="en-US">
              <a:effectLst>
                <a:outerShdw blurRad="38100" dist="38100" dir="2700000" algn="tl">
                  <a:srgbClr val="808080"/>
                </a:outerShdw>
              </a:effectLst>
              <a:ea typeface="ＭＳ Ｐゴシック" charset="-128"/>
              <a:cs typeface="+mn-c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/>
        </p:nvSpPr>
        <p:spPr>
          <a:xfrm>
            <a:off x="4422775" y="173038"/>
            <a:ext cx="268288" cy="4572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endParaRPr lang="en-US" sz="2400" b="0">
              <a:effectLst>
                <a:outerShdw blurRad="38100" dist="38100" dir="2700000" algn="tl">
                  <a:srgbClr val="808080"/>
                </a:outerShdw>
              </a:effectLst>
              <a:ea typeface="ＭＳ Ｐゴシック" charset="-128"/>
              <a:cs typeface="+mn-cs"/>
            </a:endParaRPr>
          </a:p>
        </p:txBody>
      </p:sp>
      <p:pic>
        <p:nvPicPr>
          <p:cNvPr id="23554" name="Picture 17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42263" y="161925"/>
            <a:ext cx="10318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7510" name="Line 6"/>
          <p:cNvSpPr>
            <a:spLocks noChangeShapeType="1"/>
          </p:cNvSpPr>
          <p:nvPr/>
        </p:nvSpPr>
        <p:spPr bwMode="auto">
          <a:xfrm>
            <a:off x="2743200" y="23114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algn="ctr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ＭＳ Ｐゴシック" charset="-128"/>
              <a:cs typeface="ＭＳ Ｐゴシック" charset="-128"/>
            </a:endParaRPr>
          </a:p>
        </p:txBody>
      </p:sp>
      <p:sp>
        <p:nvSpPr>
          <p:cNvPr id="277511" name="Line 7"/>
          <p:cNvSpPr>
            <a:spLocks noChangeShapeType="1"/>
          </p:cNvSpPr>
          <p:nvPr/>
        </p:nvSpPr>
        <p:spPr bwMode="auto">
          <a:xfrm>
            <a:off x="2814638" y="5553075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algn="ctr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ＭＳ Ｐゴシック" charset="-128"/>
              <a:cs typeface="ＭＳ Ｐゴシック" charset="-128"/>
            </a:endParaRPr>
          </a:p>
        </p:txBody>
      </p:sp>
      <p:sp>
        <p:nvSpPr>
          <p:cNvPr id="277512" name="Line 8"/>
          <p:cNvSpPr>
            <a:spLocks noChangeShapeType="1"/>
          </p:cNvSpPr>
          <p:nvPr/>
        </p:nvSpPr>
        <p:spPr bwMode="auto">
          <a:xfrm>
            <a:off x="2814638" y="5264150"/>
            <a:ext cx="142875" cy="0"/>
          </a:xfrm>
          <a:prstGeom prst="lin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ＭＳ Ｐゴシック" charset="-128"/>
              <a:cs typeface="ＭＳ Ｐゴシック" charset="-128"/>
            </a:endParaRPr>
          </a:p>
        </p:txBody>
      </p:sp>
      <p:sp>
        <p:nvSpPr>
          <p:cNvPr id="277513" name="Line 9"/>
          <p:cNvSpPr>
            <a:spLocks noChangeShapeType="1"/>
          </p:cNvSpPr>
          <p:nvPr/>
        </p:nvSpPr>
        <p:spPr bwMode="auto">
          <a:xfrm>
            <a:off x="3103563" y="3535363"/>
            <a:ext cx="71437" cy="1512887"/>
          </a:xfrm>
          <a:prstGeom prst="lin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ＭＳ Ｐゴシック" charset="-128"/>
              <a:cs typeface="ＭＳ Ｐゴシック" charset="-128"/>
            </a:endParaRPr>
          </a:p>
        </p:txBody>
      </p:sp>
      <p:sp>
        <p:nvSpPr>
          <p:cNvPr id="277514" name="Rectangle 10"/>
          <p:cNvSpPr>
            <a:spLocks noChangeArrowheads="1"/>
          </p:cNvSpPr>
          <p:nvPr/>
        </p:nvSpPr>
        <p:spPr bwMode="auto">
          <a:xfrm>
            <a:off x="3895725" y="2960688"/>
            <a:ext cx="1943100" cy="1633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ＭＳ Ｐゴシック" charset="-128"/>
              <a:cs typeface="ＭＳ Ｐゴシック" charset="-128"/>
            </a:endParaRPr>
          </a:p>
        </p:txBody>
      </p:sp>
      <p:sp>
        <p:nvSpPr>
          <p:cNvPr id="277515" name="Rectangle 11"/>
          <p:cNvSpPr>
            <a:spLocks noChangeArrowheads="1"/>
          </p:cNvSpPr>
          <p:nvPr/>
        </p:nvSpPr>
        <p:spPr bwMode="auto">
          <a:xfrm>
            <a:off x="4830763" y="3535363"/>
            <a:ext cx="914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ＭＳ Ｐゴシック" charset="-128"/>
              <a:cs typeface="ＭＳ Ｐゴシック" charset="-12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189288" y="4395788"/>
            <a:ext cx="4032250" cy="5032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endParaRPr/>
          </a:p>
        </p:txBody>
      </p:sp>
      <p:grpSp>
        <p:nvGrpSpPr>
          <p:cNvPr id="2" name="Group 26"/>
          <p:cNvGrpSpPr>
            <a:grpSpLocks/>
          </p:cNvGrpSpPr>
          <p:nvPr/>
        </p:nvGrpSpPr>
        <p:grpSpPr bwMode="auto">
          <a:xfrm>
            <a:off x="215900" y="215900"/>
            <a:ext cx="388938" cy="984250"/>
            <a:chOff x="282483" y="320400"/>
            <a:chExt cx="389467" cy="984167"/>
          </a:xfrm>
        </p:grpSpPr>
        <p:sp>
          <p:nvSpPr>
            <p:cNvPr id="33" name="Rounded Rectangle 25"/>
            <p:cNvSpPr/>
            <p:nvPr/>
          </p:nvSpPr>
          <p:spPr bwMode="auto">
            <a:xfrm>
              <a:off x="282483" y="1054800"/>
              <a:ext cx="389467" cy="249767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>
                <a:defRPr/>
              </a:pPr>
              <a:r>
                <a:rPr lang="en-US" sz="1600">
                  <a:solidFill>
                    <a:srgbClr val="D9D9D9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III</a:t>
              </a:r>
            </a:p>
          </p:txBody>
        </p:sp>
        <p:sp>
          <p:nvSpPr>
            <p:cNvPr id="34" name="Rounded Rectangle 24"/>
            <p:cNvSpPr/>
            <p:nvPr/>
          </p:nvSpPr>
          <p:spPr bwMode="auto">
            <a:xfrm>
              <a:off x="282483" y="687600"/>
              <a:ext cx="389467" cy="249767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>
                <a:defRPr/>
              </a:pPr>
              <a:r>
                <a:rPr lang="en-US" sz="1600">
                  <a:solidFill>
                    <a:schemeClr val="bg1">
                      <a:lumMod val="8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II</a:t>
              </a:r>
            </a:p>
          </p:txBody>
        </p:sp>
        <p:sp>
          <p:nvSpPr>
            <p:cNvPr id="35" name="Rounded Rectangle 23"/>
            <p:cNvSpPr/>
            <p:nvPr/>
          </p:nvSpPr>
          <p:spPr bwMode="auto">
            <a:xfrm>
              <a:off x="282483" y="320400"/>
              <a:ext cx="389467" cy="249767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>
                <a:defRPr/>
              </a:pPr>
              <a:r>
                <a:rPr lang="en-US" sz="16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I</a:t>
              </a:r>
            </a:p>
          </p:txBody>
        </p:sp>
      </p:grpSp>
      <p:sp>
        <p:nvSpPr>
          <p:cNvPr id="25" name="TextBox 5"/>
          <p:cNvSpPr txBox="1">
            <a:spLocks noChangeArrowheads="1"/>
          </p:cNvSpPr>
          <p:nvPr/>
        </p:nvSpPr>
        <p:spPr bwMode="auto">
          <a:xfrm>
            <a:off x="611188" y="304800"/>
            <a:ext cx="76327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sk-SK" sz="24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sk-SK" sz="22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sk-SK" sz="220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Background</a:t>
            </a:r>
            <a:endParaRPr lang="sk-SK" sz="22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sk-SK" sz="2200" b="0" smtClean="0">
                <a:effectLst>
                  <a:outerShdw blurRad="38100" dist="38100" dir="2700000" algn="tl">
                    <a:srgbClr val="808080"/>
                  </a:outerShdw>
                </a:effectLst>
              </a:rPr>
              <a:t>Introduction 2/2</a:t>
            </a:r>
            <a:endParaRPr lang="sk-SK" sz="2200" b="0">
              <a:effectLst>
                <a:outerShdw blurRad="38100" dist="38100" dir="2700000" algn="tl">
                  <a:srgbClr val="808080"/>
                </a:outerShdw>
              </a:effectLst>
            </a:endParaRPr>
          </a:p>
        </p:txBody>
      </p:sp>
      <p:sp>
        <p:nvSpPr>
          <p:cNvPr id="26" name="TextBox 8"/>
          <p:cNvSpPr txBox="1">
            <a:spLocks noChangeArrowheads="1"/>
          </p:cNvSpPr>
          <p:nvPr/>
        </p:nvSpPr>
        <p:spPr bwMode="auto">
          <a:xfrm>
            <a:off x="0" y="6643710"/>
            <a:ext cx="9144000" cy="276999"/>
          </a:xfrm>
          <a:prstGeom prst="rect">
            <a:avLst/>
          </a:prstGeom>
          <a:gradFill rotWithShape="1">
            <a:gsLst>
              <a:gs pos="0">
                <a:srgbClr val="2020A6"/>
              </a:gs>
              <a:gs pos="20000">
                <a:srgbClr val="2222A3"/>
              </a:gs>
              <a:gs pos="100000">
                <a:srgbClr val="18187C"/>
              </a:gs>
            </a:gsLst>
            <a:lin ang="5400000"/>
          </a:gradFill>
          <a:ln w="9525">
            <a:solidFill>
              <a:srgbClr val="2F2F98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sk-SK" sz="1200" b="0" smtClean="0">
                <a:solidFill>
                  <a:srgbClr val="FFFFFF"/>
                </a:solidFill>
                <a:ea typeface="ＭＳ Ｐゴシック" charset="-128"/>
                <a:cs typeface="+mn-cs"/>
              </a:rPr>
              <a:t>Juraj Kolarovic, INTOSAI Working Group </a:t>
            </a:r>
            <a:r>
              <a:rPr lang="sk-SK" sz="1200" b="0">
                <a:solidFill>
                  <a:srgbClr val="FFFFFF"/>
                </a:solidFill>
                <a:ea typeface="ＭＳ Ｐゴシック" charset="-128"/>
                <a:cs typeface="+mn-cs"/>
              </a:rPr>
              <a:t>on </a:t>
            </a:r>
            <a:r>
              <a:rPr lang="sk-SK" sz="1200" b="0" smtClean="0">
                <a:solidFill>
                  <a:srgbClr val="FFFFFF"/>
                </a:solidFill>
                <a:ea typeface="ＭＳ Ｐゴシック" charset="-128"/>
                <a:cs typeface="+mn-cs"/>
              </a:rPr>
              <a:t>Key National Indicators</a:t>
            </a:r>
            <a:r>
              <a:rPr lang="sk-SK" sz="1200" b="0">
                <a:solidFill>
                  <a:srgbClr val="FFFFFF"/>
                </a:solidFill>
                <a:ea typeface="ＭＳ Ｐゴシック" charset="-128"/>
                <a:cs typeface="+mn-cs"/>
              </a:rPr>
              <a:t>, </a:t>
            </a:r>
            <a:r>
              <a:rPr lang="sk-SK" sz="1200" b="0" smtClean="0">
                <a:solidFill>
                  <a:srgbClr val="FFFFFF"/>
                </a:solidFill>
                <a:ea typeface="ＭＳ Ｐゴシック" charset="-128"/>
                <a:cs typeface="+mn-cs"/>
              </a:rPr>
              <a:t>Kuta, February, 24-26, 2014</a:t>
            </a:r>
            <a:endParaRPr lang="en-US" sz="1200" b="0">
              <a:solidFill>
                <a:srgbClr val="FFFFFF"/>
              </a:solidFill>
              <a:ea typeface="ＭＳ Ｐゴシック" charset="-128"/>
              <a:cs typeface="+mn-cs"/>
            </a:endParaRPr>
          </a:p>
        </p:txBody>
      </p:sp>
      <p:sp>
        <p:nvSpPr>
          <p:cNvPr id="30" name="Rounded Rectangle 20"/>
          <p:cNvSpPr>
            <a:spLocks noChangeArrowheads="1"/>
          </p:cNvSpPr>
          <p:nvPr/>
        </p:nvSpPr>
        <p:spPr bwMode="auto">
          <a:xfrm>
            <a:off x="152400" y="1428736"/>
            <a:ext cx="8777318" cy="5000660"/>
          </a:xfrm>
          <a:prstGeom prst="roundRect">
            <a:avLst>
              <a:gd name="adj" fmla="val 2963"/>
            </a:avLst>
          </a:prstGeom>
          <a:gradFill flip="none" rotWithShape="1">
            <a:gsLst>
              <a:gs pos="0">
                <a:srgbClr val="0033CC"/>
              </a:gs>
              <a:gs pos="50000">
                <a:srgbClr val="0033CC"/>
              </a:gs>
              <a:gs pos="0">
                <a:schemeClr val="tx1"/>
              </a:gs>
            </a:gsLst>
            <a:lin ang="16200000" scaled="1"/>
            <a:tileRect/>
          </a:gradFill>
          <a:ln w="3175">
            <a:solidFill>
              <a:srgbClr val="0033CC"/>
            </a:solidFill>
            <a:round/>
            <a:headEnd/>
            <a:tailEnd/>
          </a:ln>
          <a:effectLst>
            <a:outerShdw dist="38100" dir="2700000" algn="tl" rotWithShape="0">
              <a:srgbClr val="808080">
                <a:alpha val="42999"/>
              </a:srgbClr>
            </a:outerShdw>
          </a:effectLst>
        </p:spPr>
        <p:txBody>
          <a:bodyPr wrap="none" lIns="108000" tIns="0" rIns="0" bIns="0"/>
          <a:lstStyle/>
          <a:p>
            <a:pPr>
              <a:defRPr/>
            </a:pPr>
            <a:endParaRPr/>
          </a:p>
          <a:p>
            <a:pPr>
              <a:defRPr/>
            </a:pPr>
            <a:endParaRPr lang="en-US" sz="2600">
              <a:effectLst>
                <a:outerShdw blurRad="38100" dist="38100" dir="2700000" algn="tl">
                  <a:srgbClr val="000000"/>
                </a:outerShdw>
              </a:effectLst>
              <a:ea typeface="ＭＳ Ｐゴシック" charset="-128"/>
              <a:cs typeface="+mn-cs"/>
            </a:endParaRPr>
          </a:p>
          <a:p>
            <a:pPr>
              <a:defRPr/>
            </a:pPr>
            <a:endParaRPr lang="en-US" sz="2600">
              <a:effectLst>
                <a:outerShdw blurRad="38100" dist="38100" dir="2700000" algn="tl">
                  <a:srgbClr val="000000"/>
                </a:outerShdw>
              </a:effectLst>
              <a:ea typeface="ＭＳ Ｐゴシック" charset="-128"/>
              <a:cs typeface="+mn-cs"/>
            </a:endParaRPr>
          </a:p>
          <a:p>
            <a:pPr>
              <a:defRPr/>
            </a:pPr>
            <a:endParaRPr lang="en-US" sz="2600">
              <a:effectLst>
                <a:outerShdw blurRad="38100" dist="38100" dir="2700000" algn="tl">
                  <a:srgbClr val="000000"/>
                </a:outerShdw>
              </a:effectLst>
              <a:ea typeface="ＭＳ Ｐゴシック" charset="-128"/>
              <a:cs typeface="+mn-cs"/>
            </a:endParaRPr>
          </a:p>
          <a:p>
            <a:pPr>
              <a:defRPr/>
            </a:pPr>
            <a:endParaRPr lang="en-US" sz="2600">
              <a:effectLst>
                <a:outerShdw blurRad="38100" dist="38100" dir="2700000" algn="tl">
                  <a:srgbClr val="000000"/>
                </a:outerShdw>
              </a:effectLst>
              <a:ea typeface="ＭＳ Ｐゴシック" charset="-128"/>
              <a:cs typeface="+mn-cs"/>
            </a:endParaRPr>
          </a:p>
          <a:p>
            <a:pPr>
              <a:defRPr/>
            </a:pPr>
            <a:endParaRPr lang="en-US" sz="2600">
              <a:effectLst>
                <a:outerShdw blurRad="38100" dist="38100" dir="2700000" algn="tl">
                  <a:srgbClr val="000000"/>
                </a:outerShdw>
              </a:effectLst>
              <a:ea typeface="ＭＳ Ｐゴシック" charset="-128"/>
              <a:cs typeface="+mn-cs"/>
            </a:endParaRPr>
          </a:p>
        </p:txBody>
      </p:sp>
      <p:sp>
        <p:nvSpPr>
          <p:cNvPr id="18" name="AutoShape 35"/>
          <p:cNvSpPr>
            <a:spLocks noChangeArrowheads="1"/>
          </p:cNvSpPr>
          <p:nvPr/>
        </p:nvSpPr>
        <p:spPr bwMode="auto">
          <a:xfrm rot="5400000">
            <a:off x="4107654" y="-2036005"/>
            <a:ext cx="1000131" cy="7929620"/>
          </a:xfrm>
          <a:prstGeom prst="homePlate">
            <a:avLst>
              <a:gd name="adj" fmla="val 0"/>
            </a:avLst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rot="10800000" vert="eaVert" wrap="none" lIns="108000" tIns="0" rIns="0" bIns="0" anchor="ctr"/>
          <a:lstStyle/>
          <a:p>
            <a:pPr algn="ctr">
              <a:defRPr/>
            </a:pPr>
            <a:endParaRPr lang="sk-SK" sz="2200" smtClean="0">
              <a:solidFill>
                <a:srgbClr val="FFFF00"/>
              </a:solidFill>
              <a:effectLst>
                <a:outerShdw blurRad="38100" dist="38100" dir="2700000" algn="tl">
                  <a:srgbClr val="808080"/>
                </a:outerShdw>
              </a:effectLst>
              <a:ea typeface="ＭＳ Ｐゴシック" charset="-128"/>
              <a:cs typeface="+mn-cs"/>
            </a:endParaRPr>
          </a:p>
          <a:p>
            <a:pPr algn="ctr">
              <a:defRPr/>
            </a:pPr>
            <a:r>
              <a:rPr lang="sk-SK" sz="220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808080"/>
                  </a:outerShdw>
                </a:effectLst>
                <a:ea typeface="ＭＳ Ｐゴシック" charset="-128"/>
                <a:cs typeface="+mn-cs"/>
              </a:rPr>
              <a:t>Which</a:t>
            </a:r>
            <a:r>
              <a:rPr lang="sk-SK" sz="2200" smtClean="0">
                <a:solidFill>
                  <a:srgbClr val="FFFF00"/>
                </a:solidFill>
                <a:effectLst>
                  <a:outerShdw blurRad="38100" dist="38100" dir="2700000" algn="tl">
                    <a:srgbClr val="808080"/>
                  </a:outerShdw>
                </a:effectLst>
                <a:ea typeface="ＭＳ Ｐゴシック" charset="-128"/>
                <a:cs typeface="+mn-cs"/>
              </a:rPr>
              <a:t> are major objectives of the public discussion ?</a:t>
            </a:r>
          </a:p>
          <a:p>
            <a:pPr algn="ctr">
              <a:defRPr/>
            </a:pPr>
            <a:endParaRPr lang="sk-SK" sz="2600">
              <a:solidFill>
                <a:srgbClr val="3300FF"/>
              </a:solidFill>
              <a:effectLst>
                <a:outerShdw blurRad="38100" dist="38100" dir="2700000" algn="tl">
                  <a:srgbClr val="FFFFFF"/>
                </a:outerShdw>
              </a:effectLst>
              <a:ea typeface="ＭＳ Ｐゴシック" charset="-128"/>
              <a:cs typeface="+mn-cs"/>
            </a:endParaRPr>
          </a:p>
        </p:txBody>
      </p:sp>
      <p:sp>
        <p:nvSpPr>
          <p:cNvPr id="19" name="Rounded Rectangle 20"/>
          <p:cNvSpPr>
            <a:spLocks noChangeArrowheads="1"/>
          </p:cNvSpPr>
          <p:nvPr/>
        </p:nvSpPr>
        <p:spPr bwMode="auto">
          <a:xfrm rot="16200000">
            <a:off x="-61926" y="2805126"/>
            <a:ext cx="3857652" cy="2819400"/>
          </a:xfrm>
          <a:prstGeom prst="roundRect">
            <a:avLst>
              <a:gd name="adj" fmla="val 2963"/>
            </a:avLst>
          </a:prstGeom>
          <a:gradFill flip="none" rotWithShape="1">
            <a:gsLst>
              <a:gs pos="0">
                <a:srgbClr val="0033CC"/>
              </a:gs>
              <a:gs pos="50000">
                <a:srgbClr val="0033CC"/>
              </a:gs>
              <a:gs pos="0">
                <a:schemeClr val="tx1"/>
              </a:gs>
            </a:gsLst>
            <a:lin ang="10800000" scaled="1"/>
            <a:tileRect/>
          </a:gradFill>
          <a:ln w="3175">
            <a:solidFill>
              <a:srgbClr val="0033CC"/>
            </a:solidFill>
            <a:round/>
            <a:headEnd/>
            <a:tailEnd/>
          </a:ln>
          <a:effectLst>
            <a:outerShdw dist="38100" dir="2700000" algn="tl" rotWithShape="0">
              <a:srgbClr val="808080">
                <a:alpha val="42999"/>
              </a:srgbClr>
            </a:outerShdw>
          </a:effectLst>
        </p:spPr>
        <p:txBody>
          <a:bodyPr wrap="none" lIns="108000" tIns="0" rIns="0" bIns="0"/>
          <a:lstStyle/>
          <a:p>
            <a:pPr>
              <a:defRPr/>
            </a:pPr>
            <a:endParaRPr/>
          </a:p>
          <a:p>
            <a:pPr>
              <a:defRPr/>
            </a:pPr>
            <a:endParaRPr lang="en-US" sz="2600">
              <a:effectLst>
                <a:outerShdw blurRad="38100" dist="38100" dir="2700000" algn="tl">
                  <a:srgbClr val="000000"/>
                </a:outerShdw>
              </a:effectLst>
              <a:ea typeface="ＭＳ Ｐゴシック" charset="-128"/>
              <a:cs typeface="+mn-cs"/>
            </a:endParaRPr>
          </a:p>
          <a:p>
            <a:pPr>
              <a:defRPr/>
            </a:pPr>
            <a:endParaRPr lang="en-US" sz="2600">
              <a:effectLst>
                <a:outerShdw blurRad="38100" dist="38100" dir="2700000" algn="tl">
                  <a:srgbClr val="000000"/>
                </a:outerShdw>
              </a:effectLst>
              <a:ea typeface="ＭＳ Ｐゴシック" charset="-128"/>
              <a:cs typeface="+mn-cs"/>
            </a:endParaRPr>
          </a:p>
          <a:p>
            <a:pPr>
              <a:defRPr/>
            </a:pPr>
            <a:endParaRPr lang="en-US" sz="2600">
              <a:effectLst>
                <a:outerShdw blurRad="38100" dist="38100" dir="2700000" algn="tl">
                  <a:srgbClr val="000000"/>
                </a:outerShdw>
              </a:effectLst>
              <a:ea typeface="ＭＳ Ｐゴシック" charset="-128"/>
              <a:cs typeface="+mn-cs"/>
            </a:endParaRPr>
          </a:p>
          <a:p>
            <a:pPr>
              <a:defRPr/>
            </a:pPr>
            <a:endParaRPr lang="en-US" sz="2600">
              <a:effectLst>
                <a:outerShdw blurRad="38100" dist="38100" dir="2700000" algn="tl">
                  <a:srgbClr val="000000"/>
                </a:outerShdw>
              </a:effectLst>
              <a:ea typeface="ＭＳ Ｐゴシック" charset="-128"/>
              <a:cs typeface="+mn-cs"/>
            </a:endParaRPr>
          </a:p>
          <a:p>
            <a:pPr>
              <a:defRPr/>
            </a:pPr>
            <a:endParaRPr lang="en-US" sz="2600">
              <a:effectLst>
                <a:outerShdw blurRad="38100" dist="38100" dir="2700000" algn="tl">
                  <a:srgbClr val="000000"/>
                </a:outerShdw>
              </a:effectLst>
              <a:ea typeface="ＭＳ Ｐゴシック" charset="-128"/>
              <a:cs typeface="+mn-cs"/>
            </a:endParaRPr>
          </a:p>
        </p:txBody>
      </p:sp>
      <p:sp>
        <p:nvSpPr>
          <p:cNvPr id="20" name="Obdĺžnik 19"/>
          <p:cNvSpPr/>
          <p:nvPr/>
        </p:nvSpPr>
        <p:spPr bwMode="auto">
          <a:xfrm>
            <a:off x="642910" y="2285992"/>
            <a:ext cx="2143140" cy="785818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b="1" i="0" u="none" strike="noStrike" cap="none" normalizeH="0" baseline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Strengthen</a:t>
            </a:r>
          </a:p>
        </p:txBody>
      </p:sp>
      <p:sp>
        <p:nvSpPr>
          <p:cNvPr id="21" name="Päťuholník 20"/>
          <p:cNvSpPr/>
          <p:nvPr/>
        </p:nvSpPr>
        <p:spPr bwMode="auto">
          <a:xfrm>
            <a:off x="714348" y="3286124"/>
            <a:ext cx="2957506" cy="2357454"/>
          </a:xfrm>
          <a:prstGeom prst="homePlate">
            <a:avLst>
              <a:gd name="adj" fmla="val 30046"/>
            </a:avLst>
          </a:prstGeom>
          <a:gradFill>
            <a:gsLst>
              <a:gs pos="100000">
                <a:schemeClr val="bg1">
                  <a:alpha val="82000"/>
                </a:schemeClr>
              </a:gs>
              <a:gs pos="67000">
                <a:schemeClr val="bg1"/>
              </a:gs>
              <a:gs pos="81000">
                <a:srgbClr val="0033CC"/>
              </a:gs>
            </a:gsLst>
            <a:path path="shape">
              <a:fillToRect l="50000" t="50000" r="50000" b="50000"/>
            </a:path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k-SK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k-SK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  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k-SK" sz="240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Ministries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k-SK" sz="240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efficiency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z="240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22" name="Rounded Rectangle 20"/>
          <p:cNvSpPr>
            <a:spLocks noChangeArrowheads="1"/>
          </p:cNvSpPr>
          <p:nvPr/>
        </p:nvSpPr>
        <p:spPr bwMode="auto">
          <a:xfrm rot="16200000">
            <a:off x="4314828" y="1857372"/>
            <a:ext cx="3857652" cy="4714908"/>
          </a:xfrm>
          <a:prstGeom prst="roundRect">
            <a:avLst>
              <a:gd name="adj" fmla="val 2963"/>
            </a:avLst>
          </a:prstGeom>
          <a:gradFill flip="none" rotWithShape="1">
            <a:gsLst>
              <a:gs pos="0">
                <a:srgbClr val="0033CC"/>
              </a:gs>
              <a:gs pos="50000">
                <a:srgbClr val="0033CC"/>
              </a:gs>
              <a:gs pos="0">
                <a:schemeClr val="tx1"/>
              </a:gs>
            </a:gsLst>
            <a:lin ang="10800000" scaled="1"/>
            <a:tileRect/>
          </a:gradFill>
          <a:ln w="3175">
            <a:solidFill>
              <a:srgbClr val="0033CC"/>
            </a:solidFill>
            <a:round/>
            <a:headEnd/>
            <a:tailEnd/>
          </a:ln>
          <a:effectLst>
            <a:outerShdw dist="38100" dir="2700000" algn="tl" rotWithShape="0">
              <a:srgbClr val="808080">
                <a:alpha val="42999"/>
              </a:srgbClr>
            </a:outerShdw>
          </a:effectLst>
        </p:spPr>
        <p:txBody>
          <a:bodyPr wrap="none" lIns="108000" tIns="0" rIns="0" bIns="0"/>
          <a:lstStyle/>
          <a:p>
            <a:pPr>
              <a:defRPr/>
            </a:pPr>
            <a:endParaRPr/>
          </a:p>
          <a:p>
            <a:pPr>
              <a:defRPr/>
            </a:pPr>
            <a:endParaRPr lang="en-US" sz="2600">
              <a:effectLst>
                <a:outerShdw blurRad="38100" dist="38100" dir="2700000" algn="tl">
                  <a:srgbClr val="000000"/>
                </a:outerShdw>
              </a:effectLst>
              <a:ea typeface="ＭＳ Ｐゴシック" charset="-128"/>
              <a:cs typeface="+mn-cs"/>
            </a:endParaRPr>
          </a:p>
          <a:p>
            <a:pPr>
              <a:defRPr/>
            </a:pPr>
            <a:endParaRPr lang="en-US" sz="2600">
              <a:effectLst>
                <a:outerShdw blurRad="38100" dist="38100" dir="2700000" algn="tl">
                  <a:srgbClr val="000000"/>
                </a:outerShdw>
              </a:effectLst>
              <a:ea typeface="ＭＳ Ｐゴシック" charset="-128"/>
              <a:cs typeface="+mn-cs"/>
            </a:endParaRPr>
          </a:p>
          <a:p>
            <a:pPr>
              <a:defRPr/>
            </a:pPr>
            <a:endParaRPr lang="en-US" sz="2600">
              <a:effectLst>
                <a:outerShdw blurRad="38100" dist="38100" dir="2700000" algn="tl">
                  <a:srgbClr val="000000"/>
                </a:outerShdw>
              </a:effectLst>
              <a:ea typeface="ＭＳ Ｐゴシック" charset="-128"/>
              <a:cs typeface="+mn-cs"/>
            </a:endParaRPr>
          </a:p>
          <a:p>
            <a:pPr>
              <a:defRPr/>
            </a:pPr>
            <a:endParaRPr lang="en-US" sz="2600">
              <a:effectLst>
                <a:outerShdw blurRad="38100" dist="38100" dir="2700000" algn="tl">
                  <a:srgbClr val="000000"/>
                </a:outerShdw>
              </a:effectLst>
              <a:ea typeface="ＭＳ Ｐゴシック" charset="-128"/>
              <a:cs typeface="+mn-cs"/>
            </a:endParaRPr>
          </a:p>
          <a:p>
            <a:pPr>
              <a:defRPr/>
            </a:pPr>
            <a:endParaRPr lang="en-US" sz="2600">
              <a:effectLst>
                <a:outerShdw blurRad="38100" dist="38100" dir="2700000" algn="tl">
                  <a:srgbClr val="000000"/>
                </a:outerShdw>
              </a:effectLst>
              <a:ea typeface="ＭＳ Ｐゴシック" charset="-128"/>
              <a:cs typeface="+mn-cs"/>
            </a:endParaRPr>
          </a:p>
        </p:txBody>
      </p:sp>
      <p:sp>
        <p:nvSpPr>
          <p:cNvPr id="23" name="Obdĺžnik 22"/>
          <p:cNvSpPr/>
          <p:nvPr/>
        </p:nvSpPr>
        <p:spPr bwMode="auto">
          <a:xfrm>
            <a:off x="3929058" y="2285992"/>
            <a:ext cx="4572032" cy="785818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k-SK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Improve quality in</a:t>
            </a:r>
            <a:endParaRPr kumimoji="0" lang="sk-SK" b="1" u="none" strike="noStrike" cap="none" normalizeH="0" baseline="0" smtClean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24" name="Obdĺžnik 23"/>
          <p:cNvSpPr/>
          <p:nvPr/>
        </p:nvSpPr>
        <p:spPr bwMode="auto">
          <a:xfrm>
            <a:off x="4143372" y="3071810"/>
            <a:ext cx="4143404" cy="857256"/>
          </a:xfrm>
          <a:prstGeom prst="rect">
            <a:avLst/>
          </a:prstGeom>
          <a:gradFill flip="none" rotWithShape="1">
            <a:gsLst>
              <a:gs pos="0">
                <a:srgbClr val="0033CC"/>
              </a:gs>
              <a:gs pos="50000">
                <a:srgbClr val="0033CC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  <a:tileRect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k-SK" b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endParaRPr kumimoji="0" lang="sk-SK" sz="20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2000" b="0" i="0" u="none" strike="noStrike" cap="none" normalizeH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decision-making processes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b="0" baseline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27" name="Obdĺžnik 26"/>
          <p:cNvSpPr/>
          <p:nvPr/>
        </p:nvSpPr>
        <p:spPr bwMode="auto">
          <a:xfrm>
            <a:off x="4143372" y="4071942"/>
            <a:ext cx="4143404" cy="857256"/>
          </a:xfrm>
          <a:prstGeom prst="rect">
            <a:avLst/>
          </a:prstGeom>
          <a:gradFill flip="none" rotWithShape="1">
            <a:gsLst>
              <a:gs pos="0">
                <a:srgbClr val="0033CC"/>
              </a:gs>
              <a:gs pos="50000">
                <a:srgbClr val="0033CC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  <a:tileRect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k-SK" b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endParaRPr kumimoji="0" lang="sk-SK" sz="20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b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k-SK" b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using defined indicators for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k-SK" b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monitoring and evaluation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b="0" baseline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28" name="Obdĺžnik 27"/>
          <p:cNvSpPr/>
          <p:nvPr/>
        </p:nvSpPr>
        <p:spPr bwMode="auto">
          <a:xfrm>
            <a:off x="4143372" y="5143512"/>
            <a:ext cx="4143404" cy="857256"/>
          </a:xfrm>
          <a:prstGeom prst="rect">
            <a:avLst/>
          </a:prstGeom>
          <a:gradFill flip="none" rotWithShape="1">
            <a:gsLst>
              <a:gs pos="0">
                <a:srgbClr val="0033CC"/>
              </a:gs>
              <a:gs pos="50000">
                <a:srgbClr val="0033CC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  <a:tileRect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k-SK" b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endParaRPr kumimoji="0" lang="sk-SK" sz="20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b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k-SK" b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publishing relevant results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b="0" baseline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/>
        </p:nvSpPr>
        <p:spPr>
          <a:xfrm>
            <a:off x="4422775" y="173038"/>
            <a:ext cx="268288" cy="4572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endParaRPr lang="en-US" sz="2400" b="0">
              <a:effectLst>
                <a:outerShdw blurRad="38100" dist="38100" dir="2700000" algn="tl">
                  <a:srgbClr val="808080"/>
                </a:outerShdw>
              </a:effectLst>
              <a:ea typeface="ＭＳ Ｐゴシック" charset="-128"/>
              <a:cs typeface="+mn-cs"/>
            </a:endParaRPr>
          </a:p>
        </p:txBody>
      </p:sp>
      <p:pic>
        <p:nvPicPr>
          <p:cNvPr id="23554" name="Picture 17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42263" y="161925"/>
            <a:ext cx="10318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7510" name="Line 6"/>
          <p:cNvSpPr>
            <a:spLocks noChangeShapeType="1"/>
          </p:cNvSpPr>
          <p:nvPr/>
        </p:nvSpPr>
        <p:spPr bwMode="auto">
          <a:xfrm>
            <a:off x="2743200" y="23114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algn="ctr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ＭＳ Ｐゴシック" charset="-128"/>
              <a:cs typeface="ＭＳ Ｐゴシック" charset="-128"/>
            </a:endParaRPr>
          </a:p>
        </p:txBody>
      </p:sp>
      <p:sp>
        <p:nvSpPr>
          <p:cNvPr id="277511" name="Line 7"/>
          <p:cNvSpPr>
            <a:spLocks noChangeShapeType="1"/>
          </p:cNvSpPr>
          <p:nvPr/>
        </p:nvSpPr>
        <p:spPr bwMode="auto">
          <a:xfrm>
            <a:off x="2814638" y="5553075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algn="ctr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ＭＳ Ｐゴシック" charset="-128"/>
              <a:cs typeface="ＭＳ Ｐゴシック" charset="-128"/>
            </a:endParaRPr>
          </a:p>
        </p:txBody>
      </p:sp>
      <p:sp>
        <p:nvSpPr>
          <p:cNvPr id="277512" name="Line 8"/>
          <p:cNvSpPr>
            <a:spLocks noChangeShapeType="1"/>
          </p:cNvSpPr>
          <p:nvPr/>
        </p:nvSpPr>
        <p:spPr bwMode="auto">
          <a:xfrm>
            <a:off x="2814638" y="5264150"/>
            <a:ext cx="142875" cy="0"/>
          </a:xfrm>
          <a:prstGeom prst="lin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ＭＳ Ｐゴシック" charset="-128"/>
              <a:cs typeface="ＭＳ Ｐゴシック" charset="-128"/>
            </a:endParaRPr>
          </a:p>
        </p:txBody>
      </p:sp>
      <p:sp>
        <p:nvSpPr>
          <p:cNvPr id="277513" name="Line 9"/>
          <p:cNvSpPr>
            <a:spLocks noChangeShapeType="1"/>
          </p:cNvSpPr>
          <p:nvPr/>
        </p:nvSpPr>
        <p:spPr bwMode="auto">
          <a:xfrm>
            <a:off x="3103563" y="3535363"/>
            <a:ext cx="71437" cy="1512887"/>
          </a:xfrm>
          <a:prstGeom prst="lin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ＭＳ Ｐゴシック" charset="-128"/>
              <a:cs typeface="ＭＳ Ｐゴシック" charset="-128"/>
            </a:endParaRPr>
          </a:p>
        </p:txBody>
      </p:sp>
      <p:sp>
        <p:nvSpPr>
          <p:cNvPr id="277514" name="Rectangle 10"/>
          <p:cNvSpPr>
            <a:spLocks noChangeArrowheads="1"/>
          </p:cNvSpPr>
          <p:nvPr/>
        </p:nvSpPr>
        <p:spPr bwMode="auto">
          <a:xfrm>
            <a:off x="3895725" y="2960688"/>
            <a:ext cx="1943100" cy="1633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ＭＳ Ｐゴシック" charset="-128"/>
              <a:cs typeface="ＭＳ Ｐゴシック" charset="-128"/>
            </a:endParaRPr>
          </a:p>
        </p:txBody>
      </p:sp>
      <p:sp>
        <p:nvSpPr>
          <p:cNvPr id="277515" name="Rectangle 11"/>
          <p:cNvSpPr>
            <a:spLocks noChangeArrowheads="1"/>
          </p:cNvSpPr>
          <p:nvPr/>
        </p:nvSpPr>
        <p:spPr bwMode="auto">
          <a:xfrm>
            <a:off x="4830763" y="3535363"/>
            <a:ext cx="914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ＭＳ Ｐゴシック" charset="-128"/>
              <a:cs typeface="ＭＳ Ｐゴシック" charset="-12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189288" y="4395788"/>
            <a:ext cx="4032250" cy="5032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endParaRPr/>
          </a:p>
        </p:txBody>
      </p:sp>
      <p:grpSp>
        <p:nvGrpSpPr>
          <p:cNvPr id="2" name="Group 26"/>
          <p:cNvGrpSpPr>
            <a:grpSpLocks/>
          </p:cNvGrpSpPr>
          <p:nvPr/>
        </p:nvGrpSpPr>
        <p:grpSpPr bwMode="auto">
          <a:xfrm>
            <a:off x="215900" y="215900"/>
            <a:ext cx="388938" cy="984250"/>
            <a:chOff x="282483" y="320400"/>
            <a:chExt cx="389467" cy="984167"/>
          </a:xfrm>
        </p:grpSpPr>
        <p:sp>
          <p:nvSpPr>
            <p:cNvPr id="33" name="Rounded Rectangle 25"/>
            <p:cNvSpPr/>
            <p:nvPr/>
          </p:nvSpPr>
          <p:spPr bwMode="auto">
            <a:xfrm>
              <a:off x="282483" y="1054800"/>
              <a:ext cx="389467" cy="249767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>
                <a:defRPr/>
              </a:pPr>
              <a:r>
                <a:rPr lang="en-US" sz="1600">
                  <a:solidFill>
                    <a:srgbClr val="D9D9D9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III</a:t>
              </a:r>
            </a:p>
          </p:txBody>
        </p:sp>
        <p:sp>
          <p:nvSpPr>
            <p:cNvPr id="34" name="Rounded Rectangle 24"/>
            <p:cNvSpPr/>
            <p:nvPr/>
          </p:nvSpPr>
          <p:spPr bwMode="auto">
            <a:xfrm>
              <a:off x="282483" y="687600"/>
              <a:ext cx="389467" cy="249767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>
                <a:defRPr/>
              </a:pPr>
              <a:r>
                <a:rPr lang="en-US" sz="1600">
                  <a:solidFill>
                    <a:schemeClr val="bg1">
                      <a:lumMod val="8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II</a:t>
              </a:r>
            </a:p>
          </p:txBody>
        </p:sp>
        <p:sp>
          <p:nvSpPr>
            <p:cNvPr id="35" name="Rounded Rectangle 23"/>
            <p:cNvSpPr/>
            <p:nvPr/>
          </p:nvSpPr>
          <p:spPr bwMode="auto">
            <a:xfrm>
              <a:off x="282483" y="320400"/>
              <a:ext cx="389467" cy="249767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>
                <a:defRPr/>
              </a:pPr>
              <a:r>
                <a:rPr lang="en-US" sz="16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I</a:t>
              </a:r>
            </a:p>
          </p:txBody>
        </p:sp>
      </p:grpSp>
      <p:sp>
        <p:nvSpPr>
          <p:cNvPr id="25" name="TextBox 5"/>
          <p:cNvSpPr txBox="1">
            <a:spLocks noChangeArrowheads="1"/>
          </p:cNvSpPr>
          <p:nvPr/>
        </p:nvSpPr>
        <p:spPr bwMode="auto">
          <a:xfrm>
            <a:off x="611188" y="304800"/>
            <a:ext cx="76327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sk-SK" sz="24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sk-SK" sz="22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sk-SK" sz="220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Background</a:t>
            </a:r>
            <a:endParaRPr lang="sk-SK" sz="22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sk-SK" sz="2200" b="0" smtClean="0">
                <a:effectLst>
                  <a:outerShdw blurRad="38100" dist="38100" dir="2700000" algn="tl">
                    <a:srgbClr val="808080"/>
                  </a:outerShdw>
                </a:effectLst>
              </a:rPr>
              <a:t>International practices 1/3</a:t>
            </a:r>
            <a:endParaRPr lang="sk-SK" sz="2200" b="0">
              <a:effectLst>
                <a:outerShdw blurRad="38100" dist="38100" dir="2700000" algn="tl">
                  <a:srgbClr val="808080"/>
                </a:outerShdw>
              </a:effectLst>
            </a:endParaRPr>
          </a:p>
        </p:txBody>
      </p:sp>
      <p:sp>
        <p:nvSpPr>
          <p:cNvPr id="26" name="TextBox 8"/>
          <p:cNvSpPr txBox="1">
            <a:spLocks noChangeArrowheads="1"/>
          </p:cNvSpPr>
          <p:nvPr/>
        </p:nvSpPr>
        <p:spPr bwMode="auto">
          <a:xfrm>
            <a:off x="0" y="6643710"/>
            <a:ext cx="9144000" cy="276999"/>
          </a:xfrm>
          <a:prstGeom prst="rect">
            <a:avLst/>
          </a:prstGeom>
          <a:gradFill rotWithShape="1">
            <a:gsLst>
              <a:gs pos="0">
                <a:srgbClr val="2020A6"/>
              </a:gs>
              <a:gs pos="20000">
                <a:srgbClr val="2222A3"/>
              </a:gs>
              <a:gs pos="100000">
                <a:srgbClr val="18187C"/>
              </a:gs>
            </a:gsLst>
            <a:lin ang="5400000"/>
          </a:gradFill>
          <a:ln w="9525">
            <a:solidFill>
              <a:srgbClr val="2F2F98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sk-SK" sz="1200" b="0" smtClean="0">
                <a:solidFill>
                  <a:srgbClr val="FFFFFF"/>
                </a:solidFill>
                <a:ea typeface="ＭＳ Ｐゴシック" charset="-128"/>
                <a:cs typeface="+mn-cs"/>
              </a:rPr>
              <a:t>Juraj Kolarovic, INTOSAI Working Group </a:t>
            </a:r>
            <a:r>
              <a:rPr lang="sk-SK" sz="1200" b="0">
                <a:solidFill>
                  <a:srgbClr val="FFFFFF"/>
                </a:solidFill>
                <a:ea typeface="ＭＳ Ｐゴシック" charset="-128"/>
                <a:cs typeface="+mn-cs"/>
              </a:rPr>
              <a:t>on </a:t>
            </a:r>
            <a:r>
              <a:rPr lang="sk-SK" sz="1200" b="0" smtClean="0">
                <a:solidFill>
                  <a:srgbClr val="FFFFFF"/>
                </a:solidFill>
                <a:ea typeface="ＭＳ Ｐゴシック" charset="-128"/>
                <a:cs typeface="+mn-cs"/>
              </a:rPr>
              <a:t>Key National Indicators</a:t>
            </a:r>
            <a:r>
              <a:rPr lang="sk-SK" sz="1200" b="0">
                <a:solidFill>
                  <a:srgbClr val="FFFFFF"/>
                </a:solidFill>
                <a:ea typeface="ＭＳ Ｐゴシック" charset="-128"/>
                <a:cs typeface="+mn-cs"/>
              </a:rPr>
              <a:t>, </a:t>
            </a:r>
            <a:r>
              <a:rPr lang="sk-SK" sz="1200" b="0" smtClean="0">
                <a:solidFill>
                  <a:srgbClr val="FFFFFF"/>
                </a:solidFill>
                <a:ea typeface="ＭＳ Ｐゴシック" charset="-128"/>
                <a:cs typeface="+mn-cs"/>
              </a:rPr>
              <a:t>Kuta, February, 24-26, 2014</a:t>
            </a:r>
            <a:endParaRPr lang="en-US" sz="1200" b="0">
              <a:solidFill>
                <a:srgbClr val="FFFFFF"/>
              </a:solidFill>
              <a:ea typeface="ＭＳ Ｐゴシック" charset="-128"/>
              <a:cs typeface="+mn-cs"/>
            </a:endParaRPr>
          </a:p>
        </p:txBody>
      </p:sp>
      <p:sp>
        <p:nvSpPr>
          <p:cNvPr id="30" name="Rounded Rectangle 20"/>
          <p:cNvSpPr>
            <a:spLocks noChangeArrowheads="1"/>
          </p:cNvSpPr>
          <p:nvPr/>
        </p:nvSpPr>
        <p:spPr bwMode="auto">
          <a:xfrm>
            <a:off x="285720" y="1428736"/>
            <a:ext cx="8643998" cy="5000660"/>
          </a:xfrm>
          <a:prstGeom prst="roundRect">
            <a:avLst>
              <a:gd name="adj" fmla="val 2963"/>
            </a:avLst>
          </a:prstGeom>
          <a:gradFill flip="none" rotWithShape="1">
            <a:gsLst>
              <a:gs pos="0">
                <a:srgbClr val="0033CC"/>
              </a:gs>
              <a:gs pos="50000">
                <a:srgbClr val="0033CC"/>
              </a:gs>
              <a:gs pos="0">
                <a:schemeClr val="tx1"/>
              </a:gs>
            </a:gsLst>
            <a:lin ang="16200000" scaled="1"/>
            <a:tileRect/>
          </a:gradFill>
          <a:ln w="3175">
            <a:solidFill>
              <a:srgbClr val="0033CC"/>
            </a:solidFill>
            <a:round/>
            <a:headEnd/>
            <a:tailEnd/>
          </a:ln>
          <a:effectLst>
            <a:outerShdw dist="38100" dir="2700000" algn="tl" rotWithShape="0">
              <a:srgbClr val="808080">
                <a:alpha val="42999"/>
              </a:srgbClr>
            </a:outerShdw>
          </a:effectLst>
        </p:spPr>
        <p:txBody>
          <a:bodyPr wrap="none" lIns="108000" tIns="0" rIns="0" bIns="0"/>
          <a:lstStyle/>
          <a:p>
            <a:pPr>
              <a:defRPr/>
            </a:pPr>
            <a:endParaRPr/>
          </a:p>
          <a:p>
            <a:pPr>
              <a:defRPr/>
            </a:pPr>
            <a:endParaRPr lang="en-US" sz="2600">
              <a:effectLst>
                <a:outerShdw blurRad="38100" dist="38100" dir="2700000" algn="tl">
                  <a:srgbClr val="000000"/>
                </a:outerShdw>
              </a:effectLst>
              <a:ea typeface="ＭＳ Ｐゴシック" charset="-128"/>
              <a:cs typeface="+mn-cs"/>
            </a:endParaRPr>
          </a:p>
          <a:p>
            <a:pPr>
              <a:defRPr/>
            </a:pPr>
            <a:endParaRPr lang="en-US" sz="2600">
              <a:effectLst>
                <a:outerShdw blurRad="38100" dist="38100" dir="2700000" algn="tl">
                  <a:srgbClr val="000000"/>
                </a:outerShdw>
              </a:effectLst>
              <a:ea typeface="ＭＳ Ｐゴシック" charset="-128"/>
              <a:cs typeface="+mn-cs"/>
            </a:endParaRPr>
          </a:p>
          <a:p>
            <a:pPr>
              <a:defRPr/>
            </a:pPr>
            <a:endParaRPr lang="en-US" sz="2600">
              <a:effectLst>
                <a:outerShdw blurRad="38100" dist="38100" dir="2700000" algn="tl">
                  <a:srgbClr val="000000"/>
                </a:outerShdw>
              </a:effectLst>
              <a:ea typeface="ＭＳ Ｐゴシック" charset="-128"/>
              <a:cs typeface="+mn-cs"/>
            </a:endParaRPr>
          </a:p>
          <a:p>
            <a:pPr>
              <a:defRPr/>
            </a:pPr>
            <a:endParaRPr lang="en-US" sz="2600">
              <a:effectLst>
                <a:outerShdw blurRad="38100" dist="38100" dir="2700000" algn="tl">
                  <a:srgbClr val="000000"/>
                </a:outerShdw>
              </a:effectLst>
              <a:ea typeface="ＭＳ Ｐゴシック" charset="-128"/>
              <a:cs typeface="+mn-cs"/>
            </a:endParaRPr>
          </a:p>
          <a:p>
            <a:pPr>
              <a:defRPr/>
            </a:pPr>
            <a:endParaRPr lang="en-US" sz="2600">
              <a:effectLst>
                <a:outerShdw blurRad="38100" dist="38100" dir="2700000" algn="tl">
                  <a:srgbClr val="000000"/>
                </a:outerShdw>
              </a:effectLst>
              <a:ea typeface="ＭＳ Ｐゴシック" charset="-128"/>
              <a:cs typeface="+mn-cs"/>
            </a:endParaRPr>
          </a:p>
        </p:txBody>
      </p:sp>
      <p:sp>
        <p:nvSpPr>
          <p:cNvPr id="36" name="Obdĺžnik 35"/>
          <p:cNvSpPr/>
          <p:nvPr/>
        </p:nvSpPr>
        <p:spPr bwMode="auto">
          <a:xfrm>
            <a:off x="642910" y="1500174"/>
            <a:ext cx="7858180" cy="928694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z="220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k-SK" sz="220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The United States of America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k-SK" b="0" smtClean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The Government Performance and Results Act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k-SK" sz="220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endParaRPr kumimoji="0" lang="sk-SK" sz="2200" b="1" i="0" u="none" strike="noStrike" cap="none" normalizeH="0" baseline="0" smtClean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39" name="Obdĺžnik 38"/>
          <p:cNvSpPr/>
          <p:nvPr/>
        </p:nvSpPr>
        <p:spPr bwMode="auto">
          <a:xfrm>
            <a:off x="642910" y="2500306"/>
            <a:ext cx="2714644" cy="2571768"/>
          </a:xfrm>
          <a:prstGeom prst="rect">
            <a:avLst/>
          </a:prstGeom>
          <a:gradFill flip="none" rotWithShape="1">
            <a:gsLst>
              <a:gs pos="0">
                <a:srgbClr val="0033CC"/>
              </a:gs>
              <a:gs pos="50000">
                <a:srgbClr val="0033CC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  <a:tileRect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k-SK" b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endParaRPr kumimoji="0" lang="sk-SK" sz="20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k-SK" b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endParaRPr kumimoji="0" lang="sk-SK" sz="2000" b="0" i="0" u="none" strike="noStrike" cap="none" normalizeH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b="0" baseline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b="0" smtClean="0">
              <a:solidFill>
                <a:srgbClr val="66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b="0" smtClean="0">
              <a:solidFill>
                <a:srgbClr val="66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b="0" smtClean="0">
              <a:solidFill>
                <a:srgbClr val="66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b="0" smtClean="0">
              <a:solidFill>
                <a:srgbClr val="66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b="0" smtClean="0">
              <a:solidFill>
                <a:srgbClr val="66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k-SK" b="0" smtClean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  </a:t>
            </a: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k-SK" b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  </a:t>
            </a: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b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b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k-SK" b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k-SK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Five-year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k-SK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strategic plans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b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sk-SK" b="0" smtClean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 results-oriented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sk-SK" b="0" smtClean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goals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sk-SK" b="0" smtClean="0">
              <a:solidFill>
                <a:srgbClr val="66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b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b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b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b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85725" marR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lang="sk-SK" b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b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k-SK" b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 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b="0" smtClean="0">
              <a:solidFill>
                <a:srgbClr val="66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k-SK" b="0" smtClean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b="0" smtClean="0">
              <a:solidFill>
                <a:srgbClr val="66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b="0" smtClean="0">
              <a:solidFill>
                <a:srgbClr val="66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b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b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b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40" name="Šípka hore, doprava i doľava 39"/>
          <p:cNvSpPr/>
          <p:nvPr/>
        </p:nvSpPr>
        <p:spPr bwMode="auto">
          <a:xfrm rot="10800000">
            <a:off x="3500430" y="2571744"/>
            <a:ext cx="2143140" cy="2214578"/>
          </a:xfrm>
          <a:prstGeom prst="leftRightUpArrow">
            <a:avLst>
              <a:gd name="adj1" fmla="val 45417"/>
              <a:gd name="adj2" fmla="val 35404"/>
              <a:gd name="adj3" fmla="val 14596"/>
            </a:avLst>
          </a:prstGeom>
          <a:gradFill flip="none" rotWithShape="1">
            <a:gsLst>
              <a:gs pos="77000">
                <a:schemeClr val="bg1"/>
              </a:gs>
              <a:gs pos="51000">
                <a:schemeClr val="bg1"/>
              </a:gs>
              <a:gs pos="64000">
                <a:srgbClr val="0033CC"/>
              </a:gs>
            </a:gsLst>
            <a:path path="shape">
              <a:fillToRect l="50000" t="50000" r="50000" b="50000"/>
            </a:path>
            <a:tileRect/>
          </a:gra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wordArtVert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1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41" name="Obdĺžnik 40"/>
          <p:cNvSpPr/>
          <p:nvPr/>
        </p:nvSpPr>
        <p:spPr bwMode="auto">
          <a:xfrm>
            <a:off x="3857620" y="2857496"/>
            <a:ext cx="1428760" cy="107157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00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00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k-SK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Government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k-SK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agencies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1" i="0" u="none" strike="noStrike" cap="none" normalizeH="0" baseline="0" smtClean="0">
              <a:ln>
                <a:noFill/>
              </a:ln>
              <a:solidFill>
                <a:srgbClr val="00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42" name="Obdĺžnik 41"/>
          <p:cNvSpPr/>
          <p:nvPr/>
        </p:nvSpPr>
        <p:spPr bwMode="auto">
          <a:xfrm>
            <a:off x="5857884" y="2500306"/>
            <a:ext cx="2714644" cy="2571768"/>
          </a:xfrm>
          <a:prstGeom prst="rect">
            <a:avLst/>
          </a:prstGeom>
          <a:gradFill flip="none" rotWithShape="1">
            <a:gsLst>
              <a:gs pos="0">
                <a:srgbClr val="0033CC"/>
              </a:gs>
              <a:gs pos="50000">
                <a:srgbClr val="0033CC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  <a:tileRect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k-SK" b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endParaRPr kumimoji="0" lang="sk-SK" sz="20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k-SK" b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endParaRPr kumimoji="0" lang="sk-SK" sz="2000" b="0" i="0" u="none" strike="noStrike" cap="none" normalizeH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b="0" baseline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k-SK" b="0" smtClean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b="0" smtClean="0">
              <a:solidFill>
                <a:srgbClr val="66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b="0" smtClean="0">
              <a:solidFill>
                <a:srgbClr val="66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b="0" smtClean="0">
              <a:solidFill>
                <a:srgbClr val="66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k-SK" b="0" smtClean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  </a:t>
            </a: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k-SK" b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 </a:t>
            </a: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k-SK" b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 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k-SK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k-SK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Annual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k-SK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performance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k-SK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plans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sk-SK" b="0" smtClean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 performance goals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sk-SK" b="0" smtClean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 description of how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sk-SK" b="0" smtClean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     goals are to be met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sk-SK" b="0" smtClean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and verified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sk-SK" b="0" smtClean="0">
              <a:solidFill>
                <a:srgbClr val="66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sk-SK" b="0" smtClean="0">
              <a:solidFill>
                <a:srgbClr val="66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k-SK" b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</a:p>
          <a:p>
            <a:pPr marL="182563" marR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sk-SK" b="0" smtClean="0">
              <a:solidFill>
                <a:srgbClr val="66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182563" marR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sk-SK" b="0" smtClean="0">
              <a:solidFill>
                <a:srgbClr val="66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182563" marR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sk-SK" b="0" smtClean="0">
              <a:solidFill>
                <a:srgbClr val="66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k-SK" b="0" smtClean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b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b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b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b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b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b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b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43" name="Obdĺžnik 42"/>
          <p:cNvSpPr/>
          <p:nvPr/>
        </p:nvSpPr>
        <p:spPr bwMode="auto">
          <a:xfrm>
            <a:off x="1143000" y="5245200"/>
            <a:ext cx="6815158" cy="1000132"/>
          </a:xfrm>
          <a:prstGeom prst="rect">
            <a:avLst/>
          </a:prstGeom>
          <a:gradFill flip="none" rotWithShape="1">
            <a:gsLst>
              <a:gs pos="0">
                <a:srgbClr val="0033CC"/>
              </a:gs>
              <a:gs pos="50000">
                <a:srgbClr val="0033CC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  <a:tileRect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k-SK" b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endParaRPr kumimoji="0" lang="sk-SK" sz="20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k-SK" b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endParaRPr kumimoji="0" lang="sk-SK" sz="2000" b="0" i="0" u="none" strike="noStrike" cap="none" normalizeH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b="0" baseline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k-SK" b="0" smtClean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b="0" smtClean="0">
              <a:solidFill>
                <a:srgbClr val="66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b="0" smtClean="0">
              <a:solidFill>
                <a:srgbClr val="66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b="0" smtClean="0">
              <a:solidFill>
                <a:srgbClr val="66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k-SK" b="0" smtClean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 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k-SK" b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Annual Program Performance Reports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k-SK" b="0" smtClean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to review Agency´s  success or failure in meeting its goals</a:t>
            </a: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b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b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b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b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b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b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b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b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b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b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/>
        </p:nvSpPr>
        <p:spPr>
          <a:xfrm>
            <a:off x="4422775" y="173038"/>
            <a:ext cx="268288" cy="4572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endParaRPr lang="en-US" sz="2400" b="0">
              <a:effectLst>
                <a:outerShdw blurRad="38100" dist="38100" dir="2700000" algn="tl">
                  <a:srgbClr val="808080"/>
                </a:outerShdw>
              </a:effectLst>
              <a:ea typeface="ＭＳ Ｐゴシック" charset="-128"/>
              <a:cs typeface="+mn-cs"/>
            </a:endParaRPr>
          </a:p>
        </p:txBody>
      </p:sp>
      <p:pic>
        <p:nvPicPr>
          <p:cNvPr id="23554" name="Picture 17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42263" y="161925"/>
            <a:ext cx="10318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7510" name="Line 6"/>
          <p:cNvSpPr>
            <a:spLocks noChangeShapeType="1"/>
          </p:cNvSpPr>
          <p:nvPr/>
        </p:nvSpPr>
        <p:spPr bwMode="auto">
          <a:xfrm>
            <a:off x="2743200" y="23114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algn="ctr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ＭＳ Ｐゴシック" charset="-128"/>
              <a:cs typeface="ＭＳ Ｐゴシック" charset="-128"/>
            </a:endParaRPr>
          </a:p>
        </p:txBody>
      </p:sp>
      <p:sp>
        <p:nvSpPr>
          <p:cNvPr id="277511" name="Line 7"/>
          <p:cNvSpPr>
            <a:spLocks noChangeShapeType="1"/>
          </p:cNvSpPr>
          <p:nvPr/>
        </p:nvSpPr>
        <p:spPr bwMode="auto">
          <a:xfrm>
            <a:off x="2814638" y="5553075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algn="ctr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ＭＳ Ｐゴシック" charset="-128"/>
              <a:cs typeface="ＭＳ Ｐゴシック" charset="-128"/>
            </a:endParaRPr>
          </a:p>
        </p:txBody>
      </p:sp>
      <p:sp>
        <p:nvSpPr>
          <p:cNvPr id="277512" name="Line 8"/>
          <p:cNvSpPr>
            <a:spLocks noChangeShapeType="1"/>
          </p:cNvSpPr>
          <p:nvPr/>
        </p:nvSpPr>
        <p:spPr bwMode="auto">
          <a:xfrm>
            <a:off x="2814638" y="5264150"/>
            <a:ext cx="142875" cy="0"/>
          </a:xfrm>
          <a:prstGeom prst="lin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ＭＳ Ｐゴシック" charset="-128"/>
              <a:cs typeface="ＭＳ Ｐゴシック" charset="-128"/>
            </a:endParaRPr>
          </a:p>
        </p:txBody>
      </p:sp>
      <p:sp>
        <p:nvSpPr>
          <p:cNvPr id="277513" name="Line 9"/>
          <p:cNvSpPr>
            <a:spLocks noChangeShapeType="1"/>
          </p:cNvSpPr>
          <p:nvPr/>
        </p:nvSpPr>
        <p:spPr bwMode="auto">
          <a:xfrm>
            <a:off x="3103563" y="3535363"/>
            <a:ext cx="71437" cy="1512887"/>
          </a:xfrm>
          <a:prstGeom prst="lin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ＭＳ Ｐゴシック" charset="-128"/>
              <a:cs typeface="ＭＳ Ｐゴシック" charset="-128"/>
            </a:endParaRPr>
          </a:p>
        </p:txBody>
      </p:sp>
      <p:sp>
        <p:nvSpPr>
          <p:cNvPr id="277514" name="Rectangle 10"/>
          <p:cNvSpPr>
            <a:spLocks noChangeArrowheads="1"/>
          </p:cNvSpPr>
          <p:nvPr/>
        </p:nvSpPr>
        <p:spPr bwMode="auto">
          <a:xfrm>
            <a:off x="3895725" y="2960688"/>
            <a:ext cx="1943100" cy="1633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ＭＳ Ｐゴシック" charset="-128"/>
              <a:cs typeface="ＭＳ Ｐゴシック" charset="-128"/>
            </a:endParaRPr>
          </a:p>
        </p:txBody>
      </p:sp>
      <p:sp>
        <p:nvSpPr>
          <p:cNvPr id="277515" name="Rectangle 11"/>
          <p:cNvSpPr>
            <a:spLocks noChangeArrowheads="1"/>
          </p:cNvSpPr>
          <p:nvPr/>
        </p:nvSpPr>
        <p:spPr bwMode="auto">
          <a:xfrm>
            <a:off x="4830763" y="3535363"/>
            <a:ext cx="914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ＭＳ Ｐゴシック" charset="-128"/>
              <a:cs typeface="ＭＳ Ｐゴシック" charset="-12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189288" y="4395788"/>
            <a:ext cx="4032250" cy="5032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endParaRPr/>
          </a:p>
        </p:txBody>
      </p:sp>
      <p:grpSp>
        <p:nvGrpSpPr>
          <p:cNvPr id="2" name="Group 26"/>
          <p:cNvGrpSpPr>
            <a:grpSpLocks/>
          </p:cNvGrpSpPr>
          <p:nvPr/>
        </p:nvGrpSpPr>
        <p:grpSpPr bwMode="auto">
          <a:xfrm>
            <a:off x="215900" y="215900"/>
            <a:ext cx="388938" cy="984250"/>
            <a:chOff x="282483" y="320400"/>
            <a:chExt cx="389467" cy="984167"/>
          </a:xfrm>
        </p:grpSpPr>
        <p:sp>
          <p:nvSpPr>
            <p:cNvPr id="33" name="Rounded Rectangle 25"/>
            <p:cNvSpPr/>
            <p:nvPr/>
          </p:nvSpPr>
          <p:spPr bwMode="auto">
            <a:xfrm>
              <a:off x="282483" y="1054800"/>
              <a:ext cx="389467" cy="249767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>
                <a:defRPr/>
              </a:pPr>
              <a:r>
                <a:rPr lang="en-US" sz="1600">
                  <a:solidFill>
                    <a:srgbClr val="D9D9D9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III</a:t>
              </a:r>
            </a:p>
          </p:txBody>
        </p:sp>
        <p:sp>
          <p:nvSpPr>
            <p:cNvPr id="34" name="Rounded Rectangle 24"/>
            <p:cNvSpPr/>
            <p:nvPr/>
          </p:nvSpPr>
          <p:spPr bwMode="auto">
            <a:xfrm>
              <a:off x="282483" y="687600"/>
              <a:ext cx="389467" cy="249767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>
                <a:defRPr/>
              </a:pPr>
              <a:r>
                <a:rPr lang="en-US" sz="1600">
                  <a:solidFill>
                    <a:schemeClr val="bg1">
                      <a:lumMod val="8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II</a:t>
              </a:r>
            </a:p>
          </p:txBody>
        </p:sp>
        <p:sp>
          <p:nvSpPr>
            <p:cNvPr id="35" name="Rounded Rectangle 23"/>
            <p:cNvSpPr/>
            <p:nvPr/>
          </p:nvSpPr>
          <p:spPr bwMode="auto">
            <a:xfrm>
              <a:off x="282483" y="320400"/>
              <a:ext cx="389467" cy="249767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>
                <a:defRPr/>
              </a:pPr>
              <a:r>
                <a:rPr lang="en-US" sz="16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I</a:t>
              </a:r>
            </a:p>
          </p:txBody>
        </p:sp>
      </p:grpSp>
      <p:sp>
        <p:nvSpPr>
          <p:cNvPr id="25" name="TextBox 5"/>
          <p:cNvSpPr txBox="1">
            <a:spLocks noChangeArrowheads="1"/>
          </p:cNvSpPr>
          <p:nvPr/>
        </p:nvSpPr>
        <p:spPr bwMode="auto">
          <a:xfrm>
            <a:off x="611188" y="304800"/>
            <a:ext cx="76327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sk-SK" sz="24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sk-SK" sz="22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sk-SK" sz="220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Background</a:t>
            </a:r>
            <a:endParaRPr lang="sk-SK" sz="22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sk-SK" sz="2200" b="0" smtClean="0">
                <a:effectLst>
                  <a:outerShdw blurRad="38100" dist="38100" dir="2700000" algn="tl">
                    <a:srgbClr val="808080"/>
                  </a:outerShdw>
                </a:effectLst>
              </a:rPr>
              <a:t>International practices 2/3</a:t>
            </a:r>
            <a:endParaRPr lang="sk-SK" sz="2200" b="0">
              <a:effectLst>
                <a:outerShdw blurRad="38100" dist="38100" dir="2700000" algn="tl">
                  <a:srgbClr val="808080"/>
                </a:outerShdw>
              </a:effectLst>
            </a:endParaRPr>
          </a:p>
        </p:txBody>
      </p:sp>
      <p:sp>
        <p:nvSpPr>
          <p:cNvPr id="26" name="TextBox 8"/>
          <p:cNvSpPr txBox="1">
            <a:spLocks noChangeArrowheads="1"/>
          </p:cNvSpPr>
          <p:nvPr/>
        </p:nvSpPr>
        <p:spPr bwMode="auto">
          <a:xfrm>
            <a:off x="0" y="6643710"/>
            <a:ext cx="9144000" cy="276999"/>
          </a:xfrm>
          <a:prstGeom prst="rect">
            <a:avLst/>
          </a:prstGeom>
          <a:gradFill rotWithShape="1">
            <a:gsLst>
              <a:gs pos="0">
                <a:srgbClr val="2020A6"/>
              </a:gs>
              <a:gs pos="20000">
                <a:srgbClr val="2222A3"/>
              </a:gs>
              <a:gs pos="100000">
                <a:srgbClr val="18187C"/>
              </a:gs>
            </a:gsLst>
            <a:lin ang="5400000"/>
          </a:gradFill>
          <a:ln w="9525">
            <a:solidFill>
              <a:srgbClr val="2F2F98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sk-SK" sz="1200" b="0" smtClean="0">
                <a:solidFill>
                  <a:srgbClr val="FFFFFF"/>
                </a:solidFill>
                <a:ea typeface="ＭＳ Ｐゴシック" charset="-128"/>
                <a:cs typeface="+mn-cs"/>
              </a:rPr>
              <a:t>Juraj Kolarovic, INTOSAI Working Group </a:t>
            </a:r>
            <a:r>
              <a:rPr lang="sk-SK" sz="1200" b="0">
                <a:solidFill>
                  <a:srgbClr val="FFFFFF"/>
                </a:solidFill>
                <a:ea typeface="ＭＳ Ｐゴシック" charset="-128"/>
                <a:cs typeface="+mn-cs"/>
              </a:rPr>
              <a:t>on </a:t>
            </a:r>
            <a:r>
              <a:rPr lang="sk-SK" sz="1200" b="0" smtClean="0">
                <a:solidFill>
                  <a:srgbClr val="FFFFFF"/>
                </a:solidFill>
                <a:ea typeface="ＭＳ Ｐゴシック" charset="-128"/>
                <a:cs typeface="+mn-cs"/>
              </a:rPr>
              <a:t>Key National Indicators</a:t>
            </a:r>
            <a:r>
              <a:rPr lang="sk-SK" sz="1200" b="0">
                <a:solidFill>
                  <a:srgbClr val="FFFFFF"/>
                </a:solidFill>
                <a:ea typeface="ＭＳ Ｐゴシック" charset="-128"/>
                <a:cs typeface="+mn-cs"/>
              </a:rPr>
              <a:t>, </a:t>
            </a:r>
            <a:r>
              <a:rPr lang="sk-SK" sz="1200" b="0" smtClean="0">
                <a:solidFill>
                  <a:srgbClr val="FFFFFF"/>
                </a:solidFill>
                <a:ea typeface="ＭＳ Ｐゴシック" charset="-128"/>
                <a:cs typeface="+mn-cs"/>
              </a:rPr>
              <a:t>Kuta, February, 24-26, 2014</a:t>
            </a:r>
            <a:endParaRPr lang="en-US" sz="1200" b="0">
              <a:solidFill>
                <a:srgbClr val="FFFFFF"/>
              </a:solidFill>
              <a:ea typeface="ＭＳ Ｐゴシック" charset="-128"/>
              <a:cs typeface="+mn-cs"/>
            </a:endParaRPr>
          </a:p>
        </p:txBody>
      </p:sp>
      <p:sp>
        <p:nvSpPr>
          <p:cNvPr id="30" name="Rounded Rectangle 20"/>
          <p:cNvSpPr>
            <a:spLocks noChangeArrowheads="1"/>
          </p:cNvSpPr>
          <p:nvPr/>
        </p:nvSpPr>
        <p:spPr bwMode="auto">
          <a:xfrm>
            <a:off x="285720" y="1428736"/>
            <a:ext cx="8643998" cy="5000660"/>
          </a:xfrm>
          <a:prstGeom prst="roundRect">
            <a:avLst>
              <a:gd name="adj" fmla="val 2963"/>
            </a:avLst>
          </a:prstGeom>
          <a:gradFill flip="none" rotWithShape="1">
            <a:gsLst>
              <a:gs pos="0">
                <a:srgbClr val="0033CC"/>
              </a:gs>
              <a:gs pos="50000">
                <a:srgbClr val="0033CC"/>
              </a:gs>
              <a:gs pos="0">
                <a:schemeClr val="tx1"/>
              </a:gs>
            </a:gsLst>
            <a:lin ang="16200000" scaled="1"/>
            <a:tileRect/>
          </a:gradFill>
          <a:ln w="3175">
            <a:solidFill>
              <a:srgbClr val="0033CC"/>
            </a:solidFill>
            <a:round/>
            <a:headEnd/>
            <a:tailEnd/>
          </a:ln>
          <a:effectLst>
            <a:outerShdw dist="38100" dir="2700000" algn="tl" rotWithShape="0">
              <a:srgbClr val="808080">
                <a:alpha val="42999"/>
              </a:srgbClr>
            </a:outerShdw>
          </a:effectLst>
        </p:spPr>
        <p:txBody>
          <a:bodyPr wrap="none" lIns="108000" tIns="0" rIns="0" bIns="0"/>
          <a:lstStyle/>
          <a:p>
            <a:pPr>
              <a:defRPr/>
            </a:pPr>
            <a:endParaRPr/>
          </a:p>
          <a:p>
            <a:pPr>
              <a:defRPr/>
            </a:pPr>
            <a:endParaRPr lang="en-US" sz="2600">
              <a:effectLst>
                <a:outerShdw blurRad="38100" dist="38100" dir="2700000" algn="tl">
                  <a:srgbClr val="000000"/>
                </a:outerShdw>
              </a:effectLst>
              <a:ea typeface="ＭＳ Ｐゴシック" charset="-128"/>
              <a:cs typeface="+mn-cs"/>
            </a:endParaRPr>
          </a:p>
          <a:p>
            <a:pPr>
              <a:defRPr/>
            </a:pPr>
            <a:endParaRPr lang="en-US" sz="2600">
              <a:effectLst>
                <a:outerShdw blurRad="38100" dist="38100" dir="2700000" algn="tl">
                  <a:srgbClr val="000000"/>
                </a:outerShdw>
              </a:effectLst>
              <a:ea typeface="ＭＳ Ｐゴシック" charset="-128"/>
              <a:cs typeface="+mn-cs"/>
            </a:endParaRPr>
          </a:p>
          <a:p>
            <a:pPr>
              <a:defRPr/>
            </a:pPr>
            <a:endParaRPr lang="en-US" sz="2600">
              <a:effectLst>
                <a:outerShdw blurRad="38100" dist="38100" dir="2700000" algn="tl">
                  <a:srgbClr val="000000"/>
                </a:outerShdw>
              </a:effectLst>
              <a:ea typeface="ＭＳ Ｐゴシック" charset="-128"/>
              <a:cs typeface="+mn-cs"/>
            </a:endParaRPr>
          </a:p>
          <a:p>
            <a:pPr>
              <a:defRPr/>
            </a:pPr>
            <a:endParaRPr lang="en-US" sz="2600">
              <a:effectLst>
                <a:outerShdw blurRad="38100" dist="38100" dir="2700000" algn="tl">
                  <a:srgbClr val="000000"/>
                </a:outerShdw>
              </a:effectLst>
              <a:ea typeface="ＭＳ Ｐゴシック" charset="-128"/>
              <a:cs typeface="+mn-cs"/>
            </a:endParaRPr>
          </a:p>
          <a:p>
            <a:pPr>
              <a:defRPr/>
            </a:pPr>
            <a:endParaRPr lang="en-US" sz="2600">
              <a:effectLst>
                <a:outerShdw blurRad="38100" dist="38100" dir="2700000" algn="tl">
                  <a:srgbClr val="000000"/>
                </a:outerShdw>
              </a:effectLst>
              <a:ea typeface="ＭＳ Ｐゴシック" charset="-128"/>
              <a:cs typeface="+mn-cs"/>
            </a:endParaRPr>
          </a:p>
        </p:txBody>
      </p:sp>
      <p:sp>
        <p:nvSpPr>
          <p:cNvPr id="18" name="Obdĺžnik 17"/>
          <p:cNvSpPr/>
          <p:nvPr/>
        </p:nvSpPr>
        <p:spPr bwMode="auto">
          <a:xfrm>
            <a:off x="571472" y="1428736"/>
            <a:ext cx="7929618" cy="785818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z="220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z="220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k-SK" sz="220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The Commonwealth of Australia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b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k-SK" sz="220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endParaRPr kumimoji="0" lang="sk-SK" sz="2200" b="1" i="0" u="none" strike="noStrike" cap="none" normalizeH="0" baseline="0" smtClean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9" name="Päťuholník 18"/>
          <p:cNvSpPr/>
          <p:nvPr/>
        </p:nvSpPr>
        <p:spPr bwMode="auto">
          <a:xfrm>
            <a:off x="571472" y="2285992"/>
            <a:ext cx="2428892" cy="3857652"/>
          </a:xfrm>
          <a:prstGeom prst="homePlate">
            <a:avLst>
              <a:gd name="adj" fmla="val 30046"/>
            </a:avLst>
          </a:prstGeom>
          <a:gradFill>
            <a:gsLst>
              <a:gs pos="100000">
                <a:schemeClr val="bg1">
                  <a:alpha val="82000"/>
                </a:schemeClr>
              </a:gs>
              <a:gs pos="67000">
                <a:schemeClr val="bg1"/>
              </a:gs>
              <a:gs pos="81000">
                <a:srgbClr val="0033CC"/>
              </a:gs>
            </a:gsLst>
            <a:path path="shape">
              <a:fillToRect l="50000" t="50000" r="50000" b="50000"/>
            </a:path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k-SK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k-SK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  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k-SK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00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k-SK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   Government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k-SK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 agencies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b="0" smtClean="0">
              <a:solidFill>
                <a:srgbClr val="00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b="0" smtClean="0">
              <a:solidFill>
                <a:srgbClr val="00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20" name="Päťuholník 19"/>
          <p:cNvSpPr/>
          <p:nvPr/>
        </p:nvSpPr>
        <p:spPr bwMode="auto">
          <a:xfrm rot="5400000">
            <a:off x="5464975" y="-107181"/>
            <a:ext cx="928694" cy="5572164"/>
          </a:xfrm>
          <a:prstGeom prst="homePlate">
            <a:avLst>
              <a:gd name="adj" fmla="val 30046"/>
            </a:avLst>
          </a:prstGeom>
          <a:gradFill flip="none" rotWithShape="1">
            <a:gsLst>
              <a:gs pos="100000">
                <a:srgbClr val="0033CC"/>
              </a:gs>
              <a:gs pos="60000">
                <a:srgbClr val="0033CC"/>
              </a:gs>
              <a:gs pos="81000">
                <a:schemeClr val="tx1"/>
              </a:gs>
            </a:gsLst>
            <a:path path="shape">
              <a:fillToRect l="50000" t="50000" r="50000" b="50000"/>
            </a:path>
            <a:tileRect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vert270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k-SK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k-SK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  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k-SK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00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00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b="0" smtClean="0">
              <a:solidFill>
                <a:srgbClr val="00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b="0" smtClean="0">
              <a:solidFill>
                <a:srgbClr val="00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k-SK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Portfolio Budget Statements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22" name="Obdĺžnik 21"/>
          <p:cNvSpPr/>
          <p:nvPr/>
        </p:nvSpPr>
        <p:spPr bwMode="auto">
          <a:xfrm>
            <a:off x="3214678" y="4357694"/>
            <a:ext cx="5500726" cy="1857388"/>
          </a:xfrm>
          <a:prstGeom prst="rect">
            <a:avLst/>
          </a:prstGeom>
          <a:gradFill flip="none" rotWithShape="1">
            <a:gsLst>
              <a:gs pos="0">
                <a:srgbClr val="0033CC"/>
              </a:gs>
              <a:gs pos="50000">
                <a:srgbClr val="0033CC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  <a:tileRect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k-SK" b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endParaRPr kumimoji="0" lang="sk-SK" sz="20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k-SK" b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endParaRPr kumimoji="0" lang="sk-SK" sz="2000" b="0" i="0" u="none" strike="noStrike" cap="none" normalizeH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b="0" baseline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k-SK" b="0" smtClean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b="0" smtClean="0">
              <a:solidFill>
                <a:srgbClr val="66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b="0" smtClean="0">
              <a:solidFill>
                <a:srgbClr val="66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b="0" smtClean="0">
              <a:solidFill>
                <a:srgbClr val="66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k-SK" b="0" smtClean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  </a:t>
            </a: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k-SK" b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 </a:t>
            </a: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k-SK" b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  </a:t>
            </a: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k-SK" b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   </a:t>
            </a:r>
          </a:p>
          <a:p>
            <a:pPr marL="182563" marR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sk-SK" b="0" smtClean="0">
              <a:solidFill>
                <a:srgbClr val="66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182563" marR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sk-SK" b="0" smtClean="0">
              <a:solidFill>
                <a:srgbClr val="66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182563" marR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sk-SK" b="0" smtClean="0">
              <a:solidFill>
                <a:srgbClr val="66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k-SK" b="0" smtClean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b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b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b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b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b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b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k-SK" smtClean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Each goal is including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66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k-SK" smtClean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66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66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b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b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b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b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b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b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b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b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b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b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b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b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24" name="Päťuholník 23"/>
          <p:cNvSpPr/>
          <p:nvPr/>
        </p:nvSpPr>
        <p:spPr bwMode="auto">
          <a:xfrm rot="5400000">
            <a:off x="5429256" y="928670"/>
            <a:ext cx="1000132" cy="5572164"/>
          </a:xfrm>
          <a:prstGeom prst="homePlate">
            <a:avLst>
              <a:gd name="adj" fmla="val 30046"/>
            </a:avLst>
          </a:prstGeom>
          <a:gradFill flip="none" rotWithShape="1">
            <a:gsLst>
              <a:gs pos="100000">
                <a:srgbClr val="0033CC"/>
              </a:gs>
              <a:gs pos="60000">
                <a:srgbClr val="0033CC"/>
              </a:gs>
              <a:gs pos="81000">
                <a:schemeClr val="tx1"/>
              </a:gs>
            </a:gsLst>
            <a:path path="shape">
              <a:fillToRect l="50000" t="50000" r="50000" b="50000"/>
            </a:path>
            <a:tileRect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vert270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k-SK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k-SK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  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k-SK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00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00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b="0" smtClean="0">
              <a:solidFill>
                <a:srgbClr val="00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b="0" smtClean="0">
              <a:solidFill>
                <a:srgbClr val="00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k-SK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Measurable goals for policies</a:t>
            </a:r>
            <a:endParaRPr lang="sk-SK" smtClean="0">
              <a:solidFill>
                <a:srgbClr val="66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29" name="Obdĺžnik 28"/>
          <p:cNvSpPr/>
          <p:nvPr/>
        </p:nvSpPr>
        <p:spPr bwMode="auto">
          <a:xfrm>
            <a:off x="3571868" y="4929198"/>
            <a:ext cx="4857784" cy="1285884"/>
          </a:xfrm>
          <a:prstGeom prst="rect">
            <a:avLst/>
          </a:prstGeom>
          <a:gradFill flip="none" rotWithShape="1">
            <a:gsLst>
              <a:gs pos="0">
                <a:srgbClr val="0033CC"/>
              </a:gs>
              <a:gs pos="50000">
                <a:srgbClr val="0033CC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  <a:tileRect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182563" marR="0" indent="-96838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sk-SK" sz="2000" b="0" i="0" u="none" strike="noStrike" cap="none" normalizeH="0" baseline="0" smtClean="0">
                <a:ln>
                  <a:noFill/>
                </a:ln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 Measures</a:t>
            </a:r>
          </a:p>
          <a:p>
            <a:pPr marL="182563" marR="0" indent="-96838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sk-SK" b="0" smtClean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 Programs comprising 1 - 3 Indicators</a:t>
            </a:r>
          </a:p>
          <a:p>
            <a:pPr marL="182563" marR="0" indent="-96838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sk-SK" sz="2000" b="0" i="0" u="none" strike="noStrike" cap="none" normalizeH="0" smtClean="0">
                <a:ln>
                  <a:noFill/>
                </a:ln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 Budget</a:t>
            </a:r>
            <a:endParaRPr kumimoji="0" lang="sk-SK" sz="2000" b="0" i="0" u="none" strike="noStrike" cap="none" normalizeH="0" baseline="0" smtClean="0">
              <a:ln>
                <a:noFill/>
              </a:ln>
              <a:solidFill>
                <a:srgbClr val="66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/>
        </p:nvSpPr>
        <p:spPr>
          <a:xfrm>
            <a:off x="4422775" y="173038"/>
            <a:ext cx="268288" cy="4572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endParaRPr lang="en-US" sz="2400" b="0">
              <a:effectLst>
                <a:outerShdw blurRad="38100" dist="38100" dir="2700000" algn="tl">
                  <a:srgbClr val="808080"/>
                </a:outerShdw>
              </a:effectLst>
              <a:ea typeface="ＭＳ Ｐゴシック" charset="-128"/>
              <a:cs typeface="+mn-cs"/>
            </a:endParaRPr>
          </a:p>
        </p:txBody>
      </p:sp>
      <p:pic>
        <p:nvPicPr>
          <p:cNvPr id="23554" name="Picture 17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42263" y="161925"/>
            <a:ext cx="10318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7510" name="Line 6"/>
          <p:cNvSpPr>
            <a:spLocks noChangeShapeType="1"/>
          </p:cNvSpPr>
          <p:nvPr/>
        </p:nvSpPr>
        <p:spPr bwMode="auto">
          <a:xfrm>
            <a:off x="2743200" y="23114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algn="ctr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ＭＳ Ｐゴシック" charset="-128"/>
              <a:cs typeface="ＭＳ Ｐゴシック" charset="-128"/>
            </a:endParaRPr>
          </a:p>
        </p:txBody>
      </p:sp>
      <p:sp>
        <p:nvSpPr>
          <p:cNvPr id="277511" name="Line 7"/>
          <p:cNvSpPr>
            <a:spLocks noChangeShapeType="1"/>
          </p:cNvSpPr>
          <p:nvPr/>
        </p:nvSpPr>
        <p:spPr bwMode="auto">
          <a:xfrm>
            <a:off x="2814638" y="5553075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algn="ctr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ＭＳ Ｐゴシック" charset="-128"/>
              <a:cs typeface="ＭＳ Ｐゴシック" charset="-128"/>
            </a:endParaRPr>
          </a:p>
        </p:txBody>
      </p:sp>
      <p:sp>
        <p:nvSpPr>
          <p:cNvPr id="277512" name="Line 8"/>
          <p:cNvSpPr>
            <a:spLocks noChangeShapeType="1"/>
          </p:cNvSpPr>
          <p:nvPr/>
        </p:nvSpPr>
        <p:spPr bwMode="auto">
          <a:xfrm>
            <a:off x="2814638" y="5264150"/>
            <a:ext cx="142875" cy="0"/>
          </a:xfrm>
          <a:prstGeom prst="lin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ＭＳ Ｐゴシック" charset="-128"/>
              <a:cs typeface="ＭＳ Ｐゴシック" charset="-128"/>
            </a:endParaRPr>
          </a:p>
        </p:txBody>
      </p:sp>
      <p:sp>
        <p:nvSpPr>
          <p:cNvPr id="277513" name="Line 9"/>
          <p:cNvSpPr>
            <a:spLocks noChangeShapeType="1"/>
          </p:cNvSpPr>
          <p:nvPr/>
        </p:nvSpPr>
        <p:spPr bwMode="auto">
          <a:xfrm>
            <a:off x="3103563" y="3535363"/>
            <a:ext cx="71437" cy="1512887"/>
          </a:xfrm>
          <a:prstGeom prst="lin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ＭＳ Ｐゴシック" charset="-128"/>
              <a:cs typeface="ＭＳ Ｐゴシック" charset="-128"/>
            </a:endParaRPr>
          </a:p>
        </p:txBody>
      </p:sp>
      <p:sp>
        <p:nvSpPr>
          <p:cNvPr id="277514" name="Rectangle 10"/>
          <p:cNvSpPr>
            <a:spLocks noChangeArrowheads="1"/>
          </p:cNvSpPr>
          <p:nvPr/>
        </p:nvSpPr>
        <p:spPr bwMode="auto">
          <a:xfrm>
            <a:off x="3895725" y="2960688"/>
            <a:ext cx="1943100" cy="1633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ＭＳ Ｐゴシック" charset="-128"/>
              <a:cs typeface="ＭＳ Ｐゴシック" charset="-128"/>
            </a:endParaRPr>
          </a:p>
        </p:txBody>
      </p:sp>
      <p:sp>
        <p:nvSpPr>
          <p:cNvPr id="277515" name="Rectangle 11"/>
          <p:cNvSpPr>
            <a:spLocks noChangeArrowheads="1"/>
          </p:cNvSpPr>
          <p:nvPr/>
        </p:nvSpPr>
        <p:spPr bwMode="auto">
          <a:xfrm>
            <a:off x="4830763" y="3535363"/>
            <a:ext cx="914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ＭＳ Ｐゴシック" charset="-128"/>
              <a:cs typeface="ＭＳ Ｐゴシック" charset="-12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189288" y="4395788"/>
            <a:ext cx="4032250" cy="5032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endParaRPr/>
          </a:p>
        </p:txBody>
      </p:sp>
      <p:grpSp>
        <p:nvGrpSpPr>
          <p:cNvPr id="2" name="Group 26"/>
          <p:cNvGrpSpPr>
            <a:grpSpLocks/>
          </p:cNvGrpSpPr>
          <p:nvPr/>
        </p:nvGrpSpPr>
        <p:grpSpPr bwMode="auto">
          <a:xfrm>
            <a:off x="215900" y="215900"/>
            <a:ext cx="388938" cy="984250"/>
            <a:chOff x="282483" y="320400"/>
            <a:chExt cx="389467" cy="984167"/>
          </a:xfrm>
        </p:grpSpPr>
        <p:sp>
          <p:nvSpPr>
            <p:cNvPr id="33" name="Rounded Rectangle 25"/>
            <p:cNvSpPr/>
            <p:nvPr/>
          </p:nvSpPr>
          <p:spPr bwMode="auto">
            <a:xfrm>
              <a:off x="282483" y="1054800"/>
              <a:ext cx="389467" cy="249767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>
                <a:defRPr/>
              </a:pPr>
              <a:r>
                <a:rPr lang="en-US" sz="1600">
                  <a:solidFill>
                    <a:srgbClr val="D9D9D9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III</a:t>
              </a:r>
            </a:p>
          </p:txBody>
        </p:sp>
        <p:sp>
          <p:nvSpPr>
            <p:cNvPr id="34" name="Rounded Rectangle 24"/>
            <p:cNvSpPr/>
            <p:nvPr/>
          </p:nvSpPr>
          <p:spPr bwMode="auto">
            <a:xfrm>
              <a:off x="282483" y="687600"/>
              <a:ext cx="389467" cy="249767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>
                <a:defRPr/>
              </a:pPr>
              <a:r>
                <a:rPr lang="en-US" sz="1600">
                  <a:solidFill>
                    <a:schemeClr val="bg1">
                      <a:lumMod val="8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II</a:t>
              </a:r>
            </a:p>
          </p:txBody>
        </p:sp>
        <p:sp>
          <p:nvSpPr>
            <p:cNvPr id="35" name="Rounded Rectangle 23"/>
            <p:cNvSpPr/>
            <p:nvPr/>
          </p:nvSpPr>
          <p:spPr bwMode="auto">
            <a:xfrm>
              <a:off x="282483" y="320400"/>
              <a:ext cx="389467" cy="249767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>
                <a:defRPr/>
              </a:pPr>
              <a:r>
                <a:rPr lang="en-US" sz="16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I</a:t>
              </a:r>
            </a:p>
          </p:txBody>
        </p:sp>
      </p:grpSp>
      <p:sp>
        <p:nvSpPr>
          <p:cNvPr id="25" name="TextBox 5"/>
          <p:cNvSpPr txBox="1">
            <a:spLocks noChangeArrowheads="1"/>
          </p:cNvSpPr>
          <p:nvPr/>
        </p:nvSpPr>
        <p:spPr bwMode="auto">
          <a:xfrm>
            <a:off x="611188" y="304800"/>
            <a:ext cx="76327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sk-SK" sz="24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sk-SK" sz="22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sk-SK" sz="220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Background</a:t>
            </a:r>
            <a:endParaRPr lang="sk-SK" sz="22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sk-SK" sz="2200" b="0" smtClean="0">
                <a:effectLst>
                  <a:outerShdw blurRad="38100" dist="38100" dir="2700000" algn="tl">
                    <a:srgbClr val="808080"/>
                  </a:outerShdw>
                </a:effectLst>
              </a:rPr>
              <a:t>International practices 3/3</a:t>
            </a:r>
            <a:endParaRPr lang="sk-SK" sz="2200" b="0">
              <a:effectLst>
                <a:outerShdw blurRad="38100" dist="38100" dir="2700000" algn="tl">
                  <a:srgbClr val="808080"/>
                </a:outerShdw>
              </a:effectLst>
            </a:endParaRPr>
          </a:p>
        </p:txBody>
      </p:sp>
      <p:sp>
        <p:nvSpPr>
          <p:cNvPr id="26" name="TextBox 8"/>
          <p:cNvSpPr txBox="1">
            <a:spLocks noChangeArrowheads="1"/>
          </p:cNvSpPr>
          <p:nvPr/>
        </p:nvSpPr>
        <p:spPr bwMode="auto">
          <a:xfrm>
            <a:off x="0" y="6643710"/>
            <a:ext cx="9144000" cy="276999"/>
          </a:xfrm>
          <a:prstGeom prst="rect">
            <a:avLst/>
          </a:prstGeom>
          <a:gradFill rotWithShape="1">
            <a:gsLst>
              <a:gs pos="0">
                <a:srgbClr val="2020A6"/>
              </a:gs>
              <a:gs pos="20000">
                <a:srgbClr val="2222A3"/>
              </a:gs>
              <a:gs pos="100000">
                <a:srgbClr val="18187C"/>
              </a:gs>
            </a:gsLst>
            <a:lin ang="5400000"/>
          </a:gradFill>
          <a:ln w="9525">
            <a:solidFill>
              <a:srgbClr val="2F2F98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sk-SK" sz="1200" b="0" smtClean="0">
                <a:solidFill>
                  <a:srgbClr val="FFFFFF"/>
                </a:solidFill>
                <a:ea typeface="ＭＳ Ｐゴシック" charset="-128"/>
                <a:cs typeface="+mn-cs"/>
              </a:rPr>
              <a:t>Juraj Kolarovic, INTOSAI Working Group </a:t>
            </a:r>
            <a:r>
              <a:rPr lang="sk-SK" sz="1200" b="0">
                <a:solidFill>
                  <a:srgbClr val="FFFFFF"/>
                </a:solidFill>
                <a:ea typeface="ＭＳ Ｐゴシック" charset="-128"/>
                <a:cs typeface="+mn-cs"/>
              </a:rPr>
              <a:t>on </a:t>
            </a:r>
            <a:r>
              <a:rPr lang="sk-SK" sz="1200" b="0" smtClean="0">
                <a:solidFill>
                  <a:srgbClr val="FFFFFF"/>
                </a:solidFill>
                <a:ea typeface="ＭＳ Ｐゴシック" charset="-128"/>
                <a:cs typeface="+mn-cs"/>
              </a:rPr>
              <a:t>Key National Indicators</a:t>
            </a:r>
            <a:r>
              <a:rPr lang="sk-SK" sz="1200" b="0">
                <a:solidFill>
                  <a:srgbClr val="FFFFFF"/>
                </a:solidFill>
                <a:ea typeface="ＭＳ Ｐゴシック" charset="-128"/>
                <a:cs typeface="+mn-cs"/>
              </a:rPr>
              <a:t>, </a:t>
            </a:r>
            <a:r>
              <a:rPr lang="sk-SK" sz="1200" b="0" smtClean="0">
                <a:solidFill>
                  <a:srgbClr val="FFFFFF"/>
                </a:solidFill>
                <a:ea typeface="ＭＳ Ｐゴシック" charset="-128"/>
                <a:cs typeface="+mn-cs"/>
              </a:rPr>
              <a:t>Kuta, February, 24-26, 2014</a:t>
            </a:r>
            <a:endParaRPr lang="en-US" sz="1200" b="0">
              <a:solidFill>
                <a:srgbClr val="FFFFFF"/>
              </a:solidFill>
              <a:ea typeface="ＭＳ Ｐゴシック" charset="-128"/>
              <a:cs typeface="+mn-cs"/>
            </a:endParaRPr>
          </a:p>
        </p:txBody>
      </p:sp>
      <p:sp>
        <p:nvSpPr>
          <p:cNvPr id="30" name="Rounded Rectangle 20"/>
          <p:cNvSpPr>
            <a:spLocks noChangeArrowheads="1"/>
          </p:cNvSpPr>
          <p:nvPr/>
        </p:nvSpPr>
        <p:spPr bwMode="auto">
          <a:xfrm>
            <a:off x="285720" y="1428736"/>
            <a:ext cx="8643998" cy="5000660"/>
          </a:xfrm>
          <a:prstGeom prst="roundRect">
            <a:avLst>
              <a:gd name="adj" fmla="val 2963"/>
            </a:avLst>
          </a:prstGeom>
          <a:gradFill flip="none" rotWithShape="1">
            <a:gsLst>
              <a:gs pos="0">
                <a:srgbClr val="0033CC"/>
              </a:gs>
              <a:gs pos="50000">
                <a:srgbClr val="0033CC"/>
              </a:gs>
              <a:gs pos="0">
                <a:schemeClr val="tx1"/>
              </a:gs>
            </a:gsLst>
            <a:lin ang="16200000" scaled="1"/>
            <a:tileRect/>
          </a:gradFill>
          <a:ln w="3175">
            <a:solidFill>
              <a:srgbClr val="0033CC"/>
            </a:solidFill>
            <a:round/>
            <a:headEnd/>
            <a:tailEnd/>
          </a:ln>
          <a:effectLst>
            <a:outerShdw dist="38100" dir="2700000" algn="tl" rotWithShape="0">
              <a:srgbClr val="808080">
                <a:alpha val="42999"/>
              </a:srgbClr>
            </a:outerShdw>
          </a:effectLst>
        </p:spPr>
        <p:txBody>
          <a:bodyPr wrap="none" lIns="108000" tIns="0" rIns="0" bIns="0"/>
          <a:lstStyle/>
          <a:p>
            <a:pPr>
              <a:defRPr/>
            </a:pPr>
            <a:endParaRPr/>
          </a:p>
          <a:p>
            <a:pPr>
              <a:defRPr/>
            </a:pPr>
            <a:endParaRPr lang="en-US" sz="2600">
              <a:effectLst>
                <a:outerShdw blurRad="38100" dist="38100" dir="2700000" algn="tl">
                  <a:srgbClr val="000000"/>
                </a:outerShdw>
              </a:effectLst>
              <a:ea typeface="ＭＳ Ｐゴシック" charset="-128"/>
              <a:cs typeface="+mn-cs"/>
            </a:endParaRPr>
          </a:p>
          <a:p>
            <a:pPr>
              <a:defRPr/>
            </a:pPr>
            <a:endParaRPr lang="en-US" sz="2600">
              <a:effectLst>
                <a:outerShdw blurRad="38100" dist="38100" dir="2700000" algn="tl">
                  <a:srgbClr val="000000"/>
                </a:outerShdw>
              </a:effectLst>
              <a:ea typeface="ＭＳ Ｐゴシック" charset="-128"/>
              <a:cs typeface="+mn-cs"/>
            </a:endParaRPr>
          </a:p>
          <a:p>
            <a:pPr>
              <a:defRPr/>
            </a:pPr>
            <a:endParaRPr lang="en-US" sz="2600">
              <a:effectLst>
                <a:outerShdw blurRad="38100" dist="38100" dir="2700000" algn="tl">
                  <a:srgbClr val="000000"/>
                </a:outerShdw>
              </a:effectLst>
              <a:ea typeface="ＭＳ Ｐゴシック" charset="-128"/>
              <a:cs typeface="+mn-cs"/>
            </a:endParaRPr>
          </a:p>
          <a:p>
            <a:pPr>
              <a:defRPr/>
            </a:pPr>
            <a:endParaRPr lang="en-US" sz="2600">
              <a:effectLst>
                <a:outerShdw blurRad="38100" dist="38100" dir="2700000" algn="tl">
                  <a:srgbClr val="000000"/>
                </a:outerShdw>
              </a:effectLst>
              <a:ea typeface="ＭＳ Ｐゴシック" charset="-128"/>
              <a:cs typeface="+mn-cs"/>
            </a:endParaRPr>
          </a:p>
          <a:p>
            <a:pPr>
              <a:defRPr/>
            </a:pPr>
            <a:endParaRPr lang="en-US" sz="2600">
              <a:effectLst>
                <a:outerShdw blurRad="38100" dist="38100" dir="2700000" algn="tl">
                  <a:srgbClr val="000000"/>
                </a:outerShdw>
              </a:effectLst>
              <a:ea typeface="ＭＳ Ｐゴシック" charset="-128"/>
              <a:cs typeface="+mn-cs"/>
            </a:endParaRPr>
          </a:p>
        </p:txBody>
      </p:sp>
      <p:sp>
        <p:nvSpPr>
          <p:cNvPr id="18" name="Obdĺžnik 17"/>
          <p:cNvSpPr/>
          <p:nvPr/>
        </p:nvSpPr>
        <p:spPr bwMode="auto">
          <a:xfrm>
            <a:off x="571472" y="1339200"/>
            <a:ext cx="7929618" cy="785818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z="220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z="220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k-SK" sz="220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Other OECD countries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b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k-SK" sz="220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endParaRPr kumimoji="0" lang="sk-SK" sz="2200" b="1" i="0" u="none" strike="noStrike" cap="none" normalizeH="0" baseline="0" smtClean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9" name="Päťuholník 18"/>
          <p:cNvSpPr/>
          <p:nvPr/>
        </p:nvSpPr>
        <p:spPr bwMode="auto">
          <a:xfrm rot="5400000">
            <a:off x="4036215" y="1159200"/>
            <a:ext cx="1071570" cy="3000396"/>
          </a:xfrm>
          <a:prstGeom prst="homePlate">
            <a:avLst>
              <a:gd name="adj" fmla="val 30046"/>
            </a:avLst>
          </a:prstGeom>
          <a:gradFill>
            <a:gsLst>
              <a:gs pos="100000">
                <a:schemeClr val="bg1">
                  <a:alpha val="82000"/>
                </a:schemeClr>
              </a:gs>
              <a:gs pos="67000">
                <a:schemeClr val="bg1"/>
              </a:gs>
              <a:gs pos="81000">
                <a:srgbClr val="0033CC"/>
              </a:gs>
            </a:gsLst>
            <a:path path="shape">
              <a:fillToRect l="50000" t="50000" r="50000" b="50000"/>
            </a:path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vert270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k-SK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k-SK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  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k-SK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00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k-SK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k-SK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Ministries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k-SK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b="0" smtClean="0">
              <a:solidFill>
                <a:srgbClr val="00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b="0" smtClean="0">
              <a:solidFill>
                <a:srgbClr val="00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21" name="Päťuholník 20"/>
          <p:cNvSpPr/>
          <p:nvPr/>
        </p:nvSpPr>
        <p:spPr bwMode="auto">
          <a:xfrm rot="5400000">
            <a:off x="4036215" y="1159200"/>
            <a:ext cx="1214446" cy="5572164"/>
          </a:xfrm>
          <a:prstGeom prst="homePlate">
            <a:avLst>
              <a:gd name="adj" fmla="val 30046"/>
            </a:avLst>
          </a:prstGeom>
          <a:gradFill flip="none" rotWithShape="1">
            <a:gsLst>
              <a:gs pos="100000">
                <a:srgbClr val="0033CC"/>
              </a:gs>
              <a:gs pos="60000">
                <a:srgbClr val="0033CC"/>
              </a:gs>
              <a:gs pos="81000">
                <a:schemeClr val="tx1"/>
              </a:gs>
            </a:gsLst>
            <a:path path="shape">
              <a:fillToRect l="50000" t="50000" r="50000" b="50000"/>
            </a:path>
            <a:tileRect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vert270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k-SK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k-SK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  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k-SK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00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00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b="0" smtClean="0">
              <a:solidFill>
                <a:srgbClr val="00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b="0" smtClean="0">
              <a:solidFill>
                <a:srgbClr val="00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k-SK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Measure progress &amp; determine goals</a:t>
            </a:r>
            <a:endParaRPr lang="sk-SK" smtClean="0">
              <a:solidFill>
                <a:srgbClr val="66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22" name="Obdĺžnik 21"/>
          <p:cNvSpPr/>
          <p:nvPr/>
        </p:nvSpPr>
        <p:spPr bwMode="auto">
          <a:xfrm>
            <a:off x="642910" y="4714884"/>
            <a:ext cx="7929618" cy="1428760"/>
          </a:xfrm>
          <a:prstGeom prst="rect">
            <a:avLst/>
          </a:prstGeom>
          <a:gradFill flip="none" rotWithShape="1">
            <a:gsLst>
              <a:gs pos="0">
                <a:srgbClr val="0033CC"/>
              </a:gs>
              <a:gs pos="50000">
                <a:srgbClr val="0033CC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  <a:tileRect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182563" marR="0" indent="-96838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sk-SK" b="0" smtClean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endParaRPr kumimoji="0" lang="sk-SK" sz="2000" b="0" i="0" u="none" strike="noStrike" cap="none" normalizeH="0" baseline="0" smtClean="0">
              <a:ln>
                <a:noFill/>
              </a:ln>
              <a:solidFill>
                <a:srgbClr val="66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24" name="Obdĺžnik 23"/>
          <p:cNvSpPr/>
          <p:nvPr/>
        </p:nvSpPr>
        <p:spPr bwMode="auto">
          <a:xfrm>
            <a:off x="1000100" y="4714884"/>
            <a:ext cx="7215238" cy="642942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2000" b="0" i="0" u="none" strike="noStrike" cap="none" normalizeH="0" baseline="0" smtClean="0">
                <a:ln>
                  <a:noFill/>
                </a:ln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Statutory duty</a:t>
            </a:r>
            <a:r>
              <a:rPr kumimoji="0" lang="sk-SK" sz="2000" b="0" i="0" u="none" strike="noStrike" cap="none" normalizeH="0" smtClean="0">
                <a:ln>
                  <a:noFill/>
                </a:ln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to </a:t>
            </a:r>
            <a:r>
              <a:rPr lang="sk-SK" b="0" smtClean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monitor</a:t>
            </a:r>
            <a:r>
              <a:rPr kumimoji="0" lang="sk-SK" sz="2000" b="0" i="0" u="none" strike="noStrike" cap="none" normalizeH="0" smtClean="0">
                <a:ln>
                  <a:noFill/>
                </a:ln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progress using the indicators </a:t>
            </a:r>
            <a:endParaRPr kumimoji="0" lang="sk-SK" sz="2000" b="0" i="0" u="none" strike="noStrike" cap="none" normalizeH="0" baseline="0" smtClean="0">
              <a:ln>
                <a:noFill/>
              </a:ln>
              <a:solidFill>
                <a:srgbClr val="66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27" name="Obdĺžnik 26"/>
          <p:cNvSpPr/>
          <p:nvPr/>
        </p:nvSpPr>
        <p:spPr bwMode="auto">
          <a:xfrm>
            <a:off x="857224" y="5357826"/>
            <a:ext cx="3214710" cy="857256"/>
          </a:xfrm>
          <a:prstGeom prst="rect">
            <a:avLst/>
          </a:prstGeom>
          <a:gradFill flip="none" rotWithShape="1">
            <a:gsLst>
              <a:gs pos="0">
                <a:srgbClr val="0033CC"/>
              </a:gs>
              <a:gs pos="50000">
                <a:srgbClr val="0033CC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  <a:tileRect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182563" marR="0" indent="-96838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sk-SK" b="0" smtClean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sk-SK" smtClean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is not </a:t>
            </a:r>
            <a:r>
              <a:rPr lang="sk-SK" b="0" smtClean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centrally</a:t>
            </a:r>
          </a:p>
          <a:p>
            <a:pPr marL="182563" marR="0" indent="-96838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sk-SK" b="0" smtClean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determined </a:t>
            </a:r>
          </a:p>
        </p:txBody>
      </p:sp>
      <p:sp>
        <p:nvSpPr>
          <p:cNvPr id="28" name="Obdĺžnik 27"/>
          <p:cNvSpPr/>
          <p:nvPr/>
        </p:nvSpPr>
        <p:spPr bwMode="auto">
          <a:xfrm>
            <a:off x="5143504" y="5357826"/>
            <a:ext cx="3214710" cy="928694"/>
          </a:xfrm>
          <a:prstGeom prst="rect">
            <a:avLst/>
          </a:prstGeom>
          <a:gradFill flip="none" rotWithShape="1">
            <a:gsLst>
              <a:gs pos="0">
                <a:srgbClr val="0033CC"/>
              </a:gs>
              <a:gs pos="50000">
                <a:srgbClr val="0033CC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  <a:tileRect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182563" marR="0" indent="-96838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sk-SK" smtClean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is not </a:t>
            </a:r>
            <a:r>
              <a:rPr lang="sk-SK" b="0" smtClean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required</a:t>
            </a:r>
          </a:p>
          <a:p>
            <a:pPr marL="182563" marR="0" indent="-96838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sk-SK" b="0" smtClean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f</a:t>
            </a:r>
            <a:r>
              <a:rPr kumimoji="0" lang="sk-SK" sz="2000" b="0" i="0" u="none" strike="noStrike" cap="none" normalizeH="0" baseline="0" smtClean="0">
                <a:ln>
                  <a:noFill/>
                </a:ln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rom</a:t>
            </a:r>
            <a:r>
              <a:rPr kumimoji="0" lang="sk-SK" sz="2000" b="0" i="0" u="none" strike="noStrike" cap="none" normalizeH="0" smtClean="0">
                <a:ln>
                  <a:noFill/>
                </a:ln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all ministries</a:t>
            </a:r>
            <a:endParaRPr kumimoji="0" lang="sk-SK" sz="2000" b="0" i="0" u="none" strike="noStrike" cap="none" normalizeH="0" baseline="0" smtClean="0">
              <a:ln>
                <a:noFill/>
              </a:ln>
              <a:solidFill>
                <a:srgbClr val="66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396" name="Picture 10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42263" y="161925"/>
            <a:ext cx="10318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26"/>
          <p:cNvGrpSpPr>
            <a:grpSpLocks/>
          </p:cNvGrpSpPr>
          <p:nvPr/>
        </p:nvGrpSpPr>
        <p:grpSpPr bwMode="auto">
          <a:xfrm>
            <a:off x="215900" y="215900"/>
            <a:ext cx="388938" cy="984250"/>
            <a:chOff x="282483" y="320400"/>
            <a:chExt cx="389467" cy="984167"/>
          </a:xfrm>
        </p:grpSpPr>
        <p:sp>
          <p:nvSpPr>
            <p:cNvPr id="14" name="Rounded Rectangle 13"/>
            <p:cNvSpPr/>
            <p:nvPr/>
          </p:nvSpPr>
          <p:spPr bwMode="auto">
            <a:xfrm>
              <a:off x="282483" y="1054800"/>
              <a:ext cx="389467" cy="249767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>
                <a:defRPr/>
              </a:pPr>
              <a:r>
                <a:rPr lang="en-US" sz="1600">
                  <a:solidFill>
                    <a:srgbClr val="D9D9D9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III</a:t>
              </a:r>
            </a:p>
          </p:txBody>
        </p:sp>
        <p:sp>
          <p:nvSpPr>
            <p:cNvPr id="18" name="Rounded Rectangle 17"/>
            <p:cNvSpPr/>
            <p:nvPr/>
          </p:nvSpPr>
          <p:spPr bwMode="auto">
            <a:xfrm>
              <a:off x="282483" y="687600"/>
              <a:ext cx="389467" cy="249767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>
                <a:defRPr/>
              </a:pPr>
              <a:r>
                <a:rPr lang="en-US" sz="1600">
                  <a:solidFill>
                    <a:schemeClr val="bg1">
                      <a:lumMod val="8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II</a:t>
              </a:r>
            </a:p>
          </p:txBody>
        </p:sp>
        <p:sp>
          <p:nvSpPr>
            <p:cNvPr id="19" name="Rounded Rectangle 18"/>
            <p:cNvSpPr/>
            <p:nvPr/>
          </p:nvSpPr>
          <p:spPr bwMode="auto">
            <a:xfrm>
              <a:off x="282483" y="320400"/>
              <a:ext cx="389467" cy="249767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>
                <a:defRPr/>
              </a:pPr>
              <a:r>
                <a:rPr lang="en-US" sz="16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I</a:t>
              </a:r>
            </a:p>
          </p:txBody>
        </p:sp>
      </p:grpSp>
      <p:sp>
        <p:nvSpPr>
          <p:cNvPr id="24" name="Zaoblený obdĺžnik 23"/>
          <p:cNvSpPr/>
          <p:nvPr/>
        </p:nvSpPr>
        <p:spPr bwMode="auto">
          <a:xfrm rot="21392067">
            <a:off x="697412" y="1562669"/>
            <a:ext cx="4091047" cy="1926970"/>
          </a:xfrm>
          <a:prstGeom prst="roundRect">
            <a:avLst/>
          </a:prstGeom>
          <a:gradFill>
            <a:gsLst>
              <a:gs pos="0">
                <a:srgbClr val="00B050"/>
              </a:gs>
              <a:gs pos="50000">
                <a:srgbClr val="00B050"/>
              </a:gs>
              <a:gs pos="100000">
                <a:schemeClr val="tx1"/>
              </a:gs>
            </a:gsLst>
            <a:lin ang="5400000" scaled="0"/>
          </a:gradFill>
          <a:ln w="3175" cap="flat" cmpd="sng" algn="ctr">
            <a:solidFill>
              <a:srgbClr val="0033C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514350" marR="0" indent="-5143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sk-SK" sz="220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514350" marR="0" indent="-5143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sk-SK" sz="220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514350" marR="0" indent="-5143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sk-SK" sz="220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514350" marR="0" indent="-5143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sk-SK" sz="220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514350" marR="0" indent="-5143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sk-SK" sz="220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514350" marR="0" indent="-5143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sk-SK" sz="220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endParaRPr kumimoji="0" lang="sk-SK" i="0" u="none" strike="noStrike" cap="none" normalizeH="0" smtClean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444500" marR="0" indent="-17780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kumimoji="0" lang="sk-SK" sz="2200" b="0" i="0" u="none" strike="noStrike" cap="none" normalizeH="0" smtClean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444500" marR="0" indent="-17780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lang="sk-SK" sz="2200" b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444500" marR="0" indent="-17780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kumimoji="0" lang="sk-SK" sz="2200" b="0" i="0" u="none" strike="noStrike" cap="none" normalizeH="0" smtClean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514350" marR="0" indent="-5143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sk-SK" sz="2200" b="0" i="0" u="none" strike="noStrike" cap="none" normalizeH="0" baseline="0" smtClean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514350" marR="0" indent="-5143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sk-SK" sz="220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514350" marR="0" indent="-5143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sk-SK" sz="2200" b="1" i="0" u="none" strike="noStrike" cap="none" normalizeH="0" baseline="0" smtClean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514350" marR="0" indent="-5143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sk-SK" sz="2200" b="1" i="0" u="none" strike="noStrike" cap="none" normalizeH="0" baseline="0" smtClean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514350" marR="0" indent="-5143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sk-SK" sz="220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514350" marR="0" indent="-5143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sk-SK" sz="2200" b="1" i="0" u="none" strike="noStrike" cap="none" normalizeH="0" baseline="0" smtClean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514350" marR="0" indent="-5143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sk-SK" sz="2200" b="1" i="0" u="none" strike="noStrike" cap="none" normalizeH="0" baseline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  I. </a:t>
            </a:r>
            <a:r>
              <a:rPr kumimoji="0" lang="sk-SK" b="1" i="0" u="none" strike="noStrike" cap="none" normalizeH="0" baseline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Having efficiency </a:t>
            </a:r>
            <a:r>
              <a:rPr kumimoji="0" lang="sk-SK" b="1" i="0" u="none" strike="noStrike" cap="none" normalizeH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results </a:t>
            </a:r>
          </a:p>
          <a:p>
            <a:pPr marL="514350" marR="0" indent="-5143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sk-SK" baseline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      is just</a:t>
            </a:r>
            <a:r>
              <a:rPr lang="sk-SK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one of the tools that</a:t>
            </a:r>
          </a:p>
          <a:p>
            <a:pPr marL="514350" marR="0" indent="-5143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sk-SK" b="1" i="0" u="none" strike="noStrike" cap="none" normalizeH="0" baseline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      potentially improve public</a:t>
            </a: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514350" marR="0" indent="-5143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sk-SK" b="1" i="0" u="none" strike="noStrike" cap="none" normalizeH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      administration and finances</a:t>
            </a:r>
            <a:endParaRPr kumimoji="0" lang="sk-SK" b="1" i="0" u="none" strike="noStrike" cap="none" normalizeH="0" baseline="0" smtClean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514350" marR="0" indent="-5143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sk-SK" sz="220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514350" marR="0" indent="-5143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sk-SK" sz="2200" b="1" i="0" u="none" strike="noStrike" cap="none" normalizeH="0" baseline="0" smtClean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514350" marR="0" indent="-5143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sk-SK" sz="220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514350" marR="0" indent="-5143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sk-SK" sz="2200" b="1" i="0" u="none" strike="noStrike" cap="none" normalizeH="0" baseline="0" smtClean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514350" marR="0" indent="-5143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sk-SK" sz="220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514350" marR="0" indent="-5143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sk-SK" sz="2200" b="1" i="0" u="none" strike="noStrike" cap="none" normalizeH="0" baseline="0" smtClean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514350" marR="0" indent="-5143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sk-SK" sz="220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514350" marR="0" indent="-5143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sk-SK" sz="2200" b="1" i="0" u="none" strike="noStrike" cap="none" normalizeH="0" baseline="0" smtClean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514350" marR="0" indent="-5143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sk-SK" sz="220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514350" marR="0" indent="-5143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sk-SK" sz="2200" b="1" i="0" u="none" strike="noStrike" cap="none" normalizeH="0" baseline="0" smtClean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514350" marR="0" indent="-5143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sk-SK" sz="220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514350" marR="0" indent="-5143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sk-SK" sz="2200" b="1" i="0" u="none" strike="noStrike" cap="none" normalizeH="0" baseline="0" smtClean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514350" marR="0" indent="-5143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sk-SK" sz="220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514350" marR="0" indent="-5143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sk-SK" sz="2200" b="1" i="0" u="none" strike="noStrike" cap="none" normalizeH="0" baseline="0" smtClean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514350" marR="0" indent="-5143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sk-SK" sz="220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514350" marR="0" indent="-5143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sk-SK" sz="2200" b="1" i="0" u="none" strike="noStrike" cap="none" normalizeH="0" baseline="0" smtClean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27" name="Zaoblený obdĺžnik 26"/>
          <p:cNvSpPr/>
          <p:nvPr/>
        </p:nvSpPr>
        <p:spPr bwMode="auto">
          <a:xfrm rot="21392067">
            <a:off x="2911984" y="2979515"/>
            <a:ext cx="4095429" cy="1926970"/>
          </a:xfrm>
          <a:prstGeom prst="roundRect">
            <a:avLst/>
          </a:prstGeom>
          <a:gradFill>
            <a:gsLst>
              <a:gs pos="0">
                <a:srgbClr val="0033CC"/>
              </a:gs>
              <a:gs pos="50000">
                <a:srgbClr val="0033CC"/>
              </a:gs>
              <a:gs pos="100000">
                <a:schemeClr val="tx1"/>
              </a:gs>
            </a:gsLst>
            <a:lin ang="5400000" scaled="0"/>
          </a:gradFill>
          <a:ln w="3175" cap="flat" cmpd="sng" algn="ctr">
            <a:solidFill>
              <a:srgbClr val="0033C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514350" marR="0" indent="-5143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514350" marR="0" indent="-5143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514350" marR="0" indent="-5143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514350" marR="0" indent="-5143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514350" marR="0" indent="-5143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514350" marR="0" indent="-5143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514350" marR="0" indent="-5143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514350" marR="0" indent="-5143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514350" marR="0" indent="-5143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514350" indent="-514350"/>
            <a:r>
              <a:rPr lang="sk-SK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II. Discussed Target Areas</a:t>
            </a:r>
          </a:p>
          <a:p>
            <a:pPr marL="450850" indent="-95250">
              <a:buFont typeface="Arial" pitchFamily="34" charset="0"/>
              <a:buChar char="•"/>
            </a:pPr>
            <a:r>
              <a:rPr lang="sk-SK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Define relevant tasks</a:t>
            </a:r>
          </a:p>
          <a:p>
            <a:pPr marL="450850" indent="-95250">
              <a:buFont typeface="Arial" pitchFamily="34" charset="0"/>
              <a:buChar char="•"/>
            </a:pPr>
            <a:r>
              <a:rPr lang="sk-SK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Methodology &amp; Examples</a:t>
            </a:r>
          </a:p>
          <a:p>
            <a:pPr marL="450850" indent="-95250">
              <a:buFont typeface="Arial" pitchFamily="34" charset="0"/>
              <a:buChar char="•"/>
            </a:pPr>
            <a:endParaRPr lang="sk-SK" b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514350" marR="0" indent="-1587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lang="sk-SK" b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514350" marR="0" indent="-1587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lang="sk-SK" b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514350" marR="0" indent="-1587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lang="sk-SK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514350" marR="0" indent="-5143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lang="sk-SK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514350" marR="0" indent="-5143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514350" marR="0" indent="-5143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514350" marR="0" indent="-5143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/>
          </a:p>
          <a:p>
            <a:pPr marL="514350" marR="0" indent="-5143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514350" marR="0" indent="-5143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sk-SK" b="1" i="0" u="none" strike="noStrike" cap="none" normalizeH="0" baseline="0" smtClean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514350" marR="0" indent="-5143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sk-SK" b="1" i="0" u="none" strike="noStrike" cap="none" normalizeH="0" baseline="0" smtClean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5" name="Zaoblený obdĺžnik 14"/>
          <p:cNvSpPr/>
          <p:nvPr/>
        </p:nvSpPr>
        <p:spPr bwMode="auto">
          <a:xfrm rot="21392067">
            <a:off x="4554994" y="4267554"/>
            <a:ext cx="4166736" cy="1926970"/>
          </a:xfrm>
          <a:prstGeom prst="roundRect">
            <a:avLst/>
          </a:prstGeom>
          <a:gradFill>
            <a:gsLst>
              <a:gs pos="0">
                <a:srgbClr val="0033CC"/>
              </a:gs>
              <a:gs pos="50000">
                <a:srgbClr val="0033CC"/>
              </a:gs>
              <a:gs pos="100000">
                <a:schemeClr val="tx1"/>
              </a:gs>
            </a:gsLst>
            <a:lin ang="5400000" scaled="0"/>
          </a:gradFill>
          <a:ln w="3175" cap="flat" cmpd="sng" algn="ctr">
            <a:solidFill>
              <a:srgbClr val="0033C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514350" marR="0" indent="-5143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sk-SK" sz="220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514350" marR="0" indent="-5143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sk-SK" sz="220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514350" marR="0" indent="-5143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sk-SK" sz="220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514350" marR="0" indent="-5143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sk-SK" sz="220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514350" marR="0" indent="-5143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sk-SK" sz="220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514350" marR="0" indent="-5143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sk-SK" sz="220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514350" marR="0" indent="-5143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sk-SK" sz="220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514350" marR="0" indent="-5143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sk-SK" sz="220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514350" marR="0" indent="-5143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sk-SK" sz="220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514350" marR="0" indent="-5143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sk-SK" sz="220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II</a:t>
            </a:r>
            <a:r>
              <a:rPr lang="sk-SK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I. Conclusion</a:t>
            </a:r>
          </a:p>
          <a:p>
            <a:pPr marL="514350" marR="0" indent="-5143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sk-SK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</a:p>
          <a:p>
            <a:pPr marL="514350" marR="0" indent="-1587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sk-SK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  </a:t>
            </a:r>
          </a:p>
          <a:p>
            <a:pPr marL="514350" marR="0" indent="-1587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lang="sk-SK" b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514350" marR="0" indent="-1587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lang="sk-SK" b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514350" marR="0" indent="-1587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lang="sk-SK" b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514350" marR="0" indent="-1587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lang="sk-SK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514350" marR="0" indent="-5143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lang="sk-SK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514350" marR="0" indent="-5143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514350" marR="0" indent="-5143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sk-SK" sz="220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514350" marR="0" indent="-5143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/>
          </a:p>
          <a:p>
            <a:pPr marL="514350" marR="0" indent="-5143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sk-SK" sz="220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514350" marR="0" indent="-5143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sk-SK" sz="2200" b="1" i="0" u="none" strike="noStrike" cap="none" normalizeH="0" baseline="0" smtClean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514350" marR="0" indent="-5143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sk-SK" sz="2200" b="1" i="0" u="none" strike="noStrike" cap="none" normalizeH="0" baseline="0" smtClean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2" name="TextBox 8"/>
          <p:cNvSpPr txBox="1">
            <a:spLocks noChangeArrowheads="1"/>
          </p:cNvSpPr>
          <p:nvPr/>
        </p:nvSpPr>
        <p:spPr bwMode="auto">
          <a:xfrm>
            <a:off x="0" y="6643710"/>
            <a:ext cx="9144000" cy="276999"/>
          </a:xfrm>
          <a:prstGeom prst="rect">
            <a:avLst/>
          </a:prstGeom>
          <a:gradFill rotWithShape="1">
            <a:gsLst>
              <a:gs pos="0">
                <a:srgbClr val="2020A6"/>
              </a:gs>
              <a:gs pos="20000">
                <a:srgbClr val="2222A3"/>
              </a:gs>
              <a:gs pos="100000">
                <a:srgbClr val="18187C"/>
              </a:gs>
            </a:gsLst>
            <a:lin ang="5400000"/>
          </a:gradFill>
          <a:ln w="9525">
            <a:solidFill>
              <a:srgbClr val="2F2F98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sk-SK" sz="1200" b="0" smtClean="0">
                <a:solidFill>
                  <a:srgbClr val="FFFFFF"/>
                </a:solidFill>
                <a:ea typeface="ＭＳ Ｐゴシック" charset="-128"/>
                <a:cs typeface="+mn-cs"/>
              </a:rPr>
              <a:t>Juraj Kolarovic, INTOSAI Working Group </a:t>
            </a:r>
            <a:r>
              <a:rPr lang="sk-SK" sz="1200" b="0">
                <a:solidFill>
                  <a:srgbClr val="FFFFFF"/>
                </a:solidFill>
                <a:ea typeface="ＭＳ Ｐゴシック" charset="-128"/>
                <a:cs typeface="+mn-cs"/>
              </a:rPr>
              <a:t>on </a:t>
            </a:r>
            <a:r>
              <a:rPr lang="sk-SK" sz="1200" b="0" smtClean="0">
                <a:solidFill>
                  <a:srgbClr val="FFFFFF"/>
                </a:solidFill>
                <a:ea typeface="ＭＳ Ｐゴシック" charset="-128"/>
                <a:cs typeface="+mn-cs"/>
              </a:rPr>
              <a:t>Key National Indicators</a:t>
            </a:r>
            <a:r>
              <a:rPr lang="sk-SK" sz="1200" b="0">
                <a:solidFill>
                  <a:srgbClr val="FFFFFF"/>
                </a:solidFill>
                <a:ea typeface="ＭＳ Ｐゴシック" charset="-128"/>
                <a:cs typeface="+mn-cs"/>
              </a:rPr>
              <a:t>, </a:t>
            </a:r>
            <a:r>
              <a:rPr lang="sk-SK" sz="1200" b="0" smtClean="0">
                <a:solidFill>
                  <a:srgbClr val="FFFFFF"/>
                </a:solidFill>
                <a:ea typeface="ＭＳ Ｐゴシック" charset="-128"/>
                <a:cs typeface="+mn-cs"/>
              </a:rPr>
              <a:t>Kuta, February, 24-26, 2014</a:t>
            </a:r>
            <a:endParaRPr lang="en-US" sz="1200" b="0">
              <a:solidFill>
                <a:srgbClr val="FFFFFF"/>
              </a:solidFill>
              <a:ea typeface="ＭＳ Ｐゴシック" charset="-128"/>
              <a:cs typeface="+mn-cs"/>
            </a:endParaRPr>
          </a:p>
        </p:txBody>
      </p:sp>
      <p:sp>
        <p:nvSpPr>
          <p:cNvPr id="16" name="TextBox 5"/>
          <p:cNvSpPr txBox="1">
            <a:spLocks noChangeArrowheads="1"/>
          </p:cNvSpPr>
          <p:nvPr/>
        </p:nvSpPr>
        <p:spPr bwMode="auto">
          <a:xfrm>
            <a:off x="642910" y="357166"/>
            <a:ext cx="760097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sk-SK" sz="2400" b="0" smtClean="0">
                <a:effectLst>
                  <a:outerShdw blurRad="38100" dist="38100" dir="2700000" algn="tl">
                    <a:srgbClr val="808080"/>
                  </a:outerShdw>
                </a:effectLst>
              </a:rPr>
              <a:t>I</a:t>
            </a:r>
            <a:r>
              <a:rPr lang="sk-SK" sz="2200" b="0" smtClean="0">
                <a:effectLst>
                  <a:outerShdw blurRad="38100" dist="38100" dir="2700000" algn="tl">
                    <a:srgbClr val="808080"/>
                  </a:outerShdw>
                </a:effectLst>
              </a:rPr>
              <a:t>. </a:t>
            </a:r>
            <a:r>
              <a:rPr lang="sk-SK" sz="2200" b="0" err="1" smtClean="0">
                <a:effectLst>
                  <a:outerShdw blurRad="38100" dist="38100" dir="2700000" algn="tl">
                    <a:srgbClr val="808080"/>
                  </a:outerShdw>
                </a:effectLst>
              </a:rPr>
              <a:t>Background</a:t>
            </a:r>
            <a:endParaRPr lang="sk-SK" sz="2200" b="0">
              <a:effectLst>
                <a:outerShdw blurRad="38100" dist="38100" dir="2700000" algn="tl">
                  <a:srgbClr val="80808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/>
        </p:nvSpPr>
        <p:spPr>
          <a:xfrm>
            <a:off x="4422775" y="173038"/>
            <a:ext cx="268288" cy="4572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endParaRPr lang="en-US" sz="2400" b="0">
              <a:effectLst>
                <a:outerShdw blurRad="38100" dist="38100" dir="2700000" algn="tl">
                  <a:srgbClr val="808080"/>
                </a:outerShdw>
              </a:effectLst>
              <a:ea typeface="ＭＳ Ｐゴシック" charset="-128"/>
              <a:cs typeface="+mn-cs"/>
            </a:endParaRPr>
          </a:p>
        </p:txBody>
      </p:sp>
      <p:pic>
        <p:nvPicPr>
          <p:cNvPr id="23554" name="Picture 17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42263" y="161925"/>
            <a:ext cx="10318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7510" name="Line 6"/>
          <p:cNvSpPr>
            <a:spLocks noChangeShapeType="1"/>
          </p:cNvSpPr>
          <p:nvPr/>
        </p:nvSpPr>
        <p:spPr bwMode="auto">
          <a:xfrm>
            <a:off x="2743200" y="23114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algn="ctr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ＭＳ Ｐゴシック" charset="-128"/>
              <a:cs typeface="ＭＳ Ｐゴシック" charset="-128"/>
            </a:endParaRPr>
          </a:p>
        </p:txBody>
      </p:sp>
      <p:sp>
        <p:nvSpPr>
          <p:cNvPr id="277511" name="Line 7"/>
          <p:cNvSpPr>
            <a:spLocks noChangeShapeType="1"/>
          </p:cNvSpPr>
          <p:nvPr/>
        </p:nvSpPr>
        <p:spPr bwMode="auto">
          <a:xfrm>
            <a:off x="2814638" y="5553075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algn="ctr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ＭＳ Ｐゴシック" charset="-128"/>
              <a:cs typeface="ＭＳ Ｐゴシック" charset="-128"/>
            </a:endParaRPr>
          </a:p>
        </p:txBody>
      </p:sp>
      <p:sp>
        <p:nvSpPr>
          <p:cNvPr id="277512" name="Line 8"/>
          <p:cNvSpPr>
            <a:spLocks noChangeShapeType="1"/>
          </p:cNvSpPr>
          <p:nvPr/>
        </p:nvSpPr>
        <p:spPr bwMode="auto">
          <a:xfrm>
            <a:off x="2814638" y="5264150"/>
            <a:ext cx="142875" cy="0"/>
          </a:xfrm>
          <a:prstGeom prst="lin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ＭＳ Ｐゴシック" charset="-128"/>
              <a:cs typeface="ＭＳ Ｐゴシック" charset="-128"/>
            </a:endParaRPr>
          </a:p>
        </p:txBody>
      </p:sp>
      <p:sp>
        <p:nvSpPr>
          <p:cNvPr id="277513" name="Line 9"/>
          <p:cNvSpPr>
            <a:spLocks noChangeShapeType="1"/>
          </p:cNvSpPr>
          <p:nvPr/>
        </p:nvSpPr>
        <p:spPr bwMode="auto">
          <a:xfrm>
            <a:off x="3103563" y="3535363"/>
            <a:ext cx="71437" cy="1512887"/>
          </a:xfrm>
          <a:prstGeom prst="lin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ＭＳ Ｐゴシック" charset="-128"/>
              <a:cs typeface="ＭＳ Ｐゴシック" charset="-128"/>
            </a:endParaRPr>
          </a:p>
        </p:txBody>
      </p:sp>
      <p:sp>
        <p:nvSpPr>
          <p:cNvPr id="277514" name="Rectangle 10"/>
          <p:cNvSpPr>
            <a:spLocks noChangeArrowheads="1"/>
          </p:cNvSpPr>
          <p:nvPr/>
        </p:nvSpPr>
        <p:spPr bwMode="auto">
          <a:xfrm>
            <a:off x="3895725" y="2960688"/>
            <a:ext cx="1943100" cy="1633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ＭＳ Ｐゴシック" charset="-128"/>
              <a:cs typeface="ＭＳ Ｐゴシック" charset="-128"/>
            </a:endParaRPr>
          </a:p>
        </p:txBody>
      </p:sp>
      <p:sp>
        <p:nvSpPr>
          <p:cNvPr id="277515" name="Rectangle 11"/>
          <p:cNvSpPr>
            <a:spLocks noChangeArrowheads="1"/>
          </p:cNvSpPr>
          <p:nvPr/>
        </p:nvSpPr>
        <p:spPr bwMode="auto">
          <a:xfrm>
            <a:off x="4830763" y="3535363"/>
            <a:ext cx="914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ＭＳ Ｐゴシック" charset="-128"/>
              <a:cs typeface="ＭＳ Ｐゴシック" charset="-12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189288" y="4395788"/>
            <a:ext cx="4032250" cy="5032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endParaRPr/>
          </a:p>
        </p:txBody>
      </p:sp>
      <p:sp>
        <p:nvSpPr>
          <p:cNvPr id="25" name="TextBox 5"/>
          <p:cNvSpPr txBox="1">
            <a:spLocks noChangeArrowheads="1"/>
          </p:cNvSpPr>
          <p:nvPr/>
        </p:nvSpPr>
        <p:spPr bwMode="auto">
          <a:xfrm>
            <a:off x="611188" y="304800"/>
            <a:ext cx="7632700" cy="800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sk-SK" sz="24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</a:t>
            </a:r>
            <a:r>
              <a:rPr lang="sk-SK" sz="22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Discussed Areas of Interest</a:t>
            </a:r>
          </a:p>
          <a:p>
            <a:pPr algn="ctr"/>
            <a:r>
              <a:rPr lang="sk-SK" sz="2200" b="0" smtClean="0">
                <a:effectLst>
                  <a:outerShdw blurRad="38100" dist="38100" dir="2700000" algn="tl">
                    <a:srgbClr val="808080"/>
                  </a:outerShdw>
                </a:effectLst>
              </a:rPr>
              <a:t>Task definition 1/4</a:t>
            </a:r>
            <a:endParaRPr lang="sk-SK" sz="2200" b="0">
              <a:effectLst>
                <a:outerShdw blurRad="38100" dist="38100" dir="2700000" algn="tl">
                  <a:srgbClr val="808080"/>
                </a:outerShdw>
              </a:effectLst>
            </a:endParaRPr>
          </a:p>
        </p:txBody>
      </p:sp>
      <p:sp>
        <p:nvSpPr>
          <p:cNvPr id="26" name="TextBox 8"/>
          <p:cNvSpPr txBox="1">
            <a:spLocks noChangeArrowheads="1"/>
          </p:cNvSpPr>
          <p:nvPr/>
        </p:nvSpPr>
        <p:spPr bwMode="auto">
          <a:xfrm>
            <a:off x="0" y="6643710"/>
            <a:ext cx="9144000" cy="276999"/>
          </a:xfrm>
          <a:prstGeom prst="rect">
            <a:avLst/>
          </a:prstGeom>
          <a:gradFill rotWithShape="1">
            <a:gsLst>
              <a:gs pos="0">
                <a:srgbClr val="2020A6"/>
              </a:gs>
              <a:gs pos="20000">
                <a:srgbClr val="2222A3"/>
              </a:gs>
              <a:gs pos="100000">
                <a:srgbClr val="18187C"/>
              </a:gs>
            </a:gsLst>
            <a:lin ang="5400000"/>
          </a:gradFill>
          <a:ln w="9525">
            <a:solidFill>
              <a:srgbClr val="2F2F98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sk-SK" sz="1200" b="0" smtClean="0">
                <a:solidFill>
                  <a:srgbClr val="FFFFFF"/>
                </a:solidFill>
                <a:ea typeface="ＭＳ Ｐゴシック" charset="-128"/>
                <a:cs typeface="+mn-cs"/>
              </a:rPr>
              <a:t>Juraj Kolarovic, INTOSAI Working Group </a:t>
            </a:r>
            <a:r>
              <a:rPr lang="sk-SK" sz="1200" b="0">
                <a:solidFill>
                  <a:srgbClr val="FFFFFF"/>
                </a:solidFill>
                <a:ea typeface="ＭＳ Ｐゴシック" charset="-128"/>
                <a:cs typeface="+mn-cs"/>
              </a:rPr>
              <a:t>on </a:t>
            </a:r>
            <a:r>
              <a:rPr lang="sk-SK" sz="1200" b="0" smtClean="0">
                <a:solidFill>
                  <a:srgbClr val="FFFFFF"/>
                </a:solidFill>
                <a:ea typeface="ＭＳ Ｐゴシック" charset="-128"/>
                <a:cs typeface="+mn-cs"/>
              </a:rPr>
              <a:t>Key National Indicators</a:t>
            </a:r>
            <a:r>
              <a:rPr lang="sk-SK" sz="1200" b="0">
                <a:solidFill>
                  <a:srgbClr val="FFFFFF"/>
                </a:solidFill>
                <a:ea typeface="ＭＳ Ｐゴシック" charset="-128"/>
                <a:cs typeface="+mn-cs"/>
              </a:rPr>
              <a:t>, </a:t>
            </a:r>
            <a:r>
              <a:rPr lang="sk-SK" sz="1200" b="0" smtClean="0">
                <a:solidFill>
                  <a:srgbClr val="FFFFFF"/>
                </a:solidFill>
                <a:ea typeface="ＭＳ Ｐゴシック" charset="-128"/>
                <a:cs typeface="+mn-cs"/>
              </a:rPr>
              <a:t>Kuta, February, 24-26, 2014</a:t>
            </a:r>
            <a:endParaRPr lang="en-US" sz="1200" b="0">
              <a:solidFill>
                <a:srgbClr val="FFFFFF"/>
              </a:solidFill>
              <a:ea typeface="ＭＳ Ｐゴシック" charset="-128"/>
              <a:cs typeface="+mn-cs"/>
            </a:endParaRPr>
          </a:p>
        </p:txBody>
      </p:sp>
      <p:sp>
        <p:nvSpPr>
          <p:cNvPr id="30" name="Rounded Rectangle 20"/>
          <p:cNvSpPr>
            <a:spLocks noChangeArrowheads="1"/>
          </p:cNvSpPr>
          <p:nvPr/>
        </p:nvSpPr>
        <p:spPr bwMode="auto">
          <a:xfrm>
            <a:off x="285720" y="1428736"/>
            <a:ext cx="8643998" cy="5000660"/>
          </a:xfrm>
          <a:prstGeom prst="roundRect">
            <a:avLst>
              <a:gd name="adj" fmla="val 2963"/>
            </a:avLst>
          </a:prstGeom>
          <a:gradFill flip="none" rotWithShape="1">
            <a:gsLst>
              <a:gs pos="0">
                <a:srgbClr val="0033CC"/>
              </a:gs>
              <a:gs pos="50000">
                <a:srgbClr val="0033CC"/>
              </a:gs>
              <a:gs pos="0">
                <a:schemeClr val="tx1"/>
              </a:gs>
            </a:gsLst>
            <a:lin ang="16200000" scaled="1"/>
            <a:tileRect/>
          </a:gradFill>
          <a:ln w="3175">
            <a:solidFill>
              <a:srgbClr val="0033CC"/>
            </a:solidFill>
            <a:round/>
            <a:headEnd/>
            <a:tailEnd/>
          </a:ln>
          <a:effectLst>
            <a:outerShdw dist="38100" dir="2700000" algn="tl" rotWithShape="0">
              <a:srgbClr val="808080">
                <a:alpha val="42999"/>
              </a:srgbClr>
            </a:outerShdw>
          </a:effectLst>
        </p:spPr>
        <p:txBody>
          <a:bodyPr wrap="none" lIns="108000" tIns="0" rIns="0" bIns="0"/>
          <a:lstStyle/>
          <a:p>
            <a:pPr>
              <a:defRPr/>
            </a:pPr>
            <a:endParaRPr/>
          </a:p>
          <a:p>
            <a:pPr>
              <a:defRPr/>
            </a:pPr>
            <a:endParaRPr lang="en-US" sz="2600">
              <a:effectLst>
                <a:outerShdw blurRad="38100" dist="38100" dir="2700000" algn="tl">
                  <a:srgbClr val="000000"/>
                </a:outerShdw>
              </a:effectLst>
              <a:ea typeface="ＭＳ Ｐゴシック" charset="-128"/>
              <a:cs typeface="+mn-cs"/>
            </a:endParaRPr>
          </a:p>
          <a:p>
            <a:pPr>
              <a:defRPr/>
            </a:pPr>
            <a:endParaRPr lang="en-US" sz="2600">
              <a:effectLst>
                <a:outerShdw blurRad="38100" dist="38100" dir="2700000" algn="tl">
                  <a:srgbClr val="000000"/>
                </a:outerShdw>
              </a:effectLst>
              <a:ea typeface="ＭＳ Ｐゴシック" charset="-128"/>
              <a:cs typeface="+mn-cs"/>
            </a:endParaRPr>
          </a:p>
          <a:p>
            <a:pPr>
              <a:defRPr/>
            </a:pPr>
            <a:endParaRPr lang="en-US" sz="2600">
              <a:effectLst>
                <a:outerShdw blurRad="38100" dist="38100" dir="2700000" algn="tl">
                  <a:srgbClr val="000000"/>
                </a:outerShdw>
              </a:effectLst>
              <a:ea typeface="ＭＳ Ｐゴシック" charset="-128"/>
              <a:cs typeface="+mn-cs"/>
            </a:endParaRPr>
          </a:p>
          <a:p>
            <a:pPr>
              <a:defRPr/>
            </a:pPr>
            <a:endParaRPr lang="en-US" sz="2600">
              <a:effectLst>
                <a:outerShdw blurRad="38100" dist="38100" dir="2700000" algn="tl">
                  <a:srgbClr val="000000"/>
                </a:outerShdw>
              </a:effectLst>
              <a:ea typeface="ＭＳ Ｐゴシック" charset="-128"/>
              <a:cs typeface="+mn-cs"/>
            </a:endParaRPr>
          </a:p>
          <a:p>
            <a:pPr>
              <a:defRPr/>
            </a:pPr>
            <a:endParaRPr lang="en-US" sz="2600">
              <a:effectLst>
                <a:outerShdw blurRad="38100" dist="38100" dir="2700000" algn="tl">
                  <a:srgbClr val="000000"/>
                </a:outerShdw>
              </a:effectLst>
              <a:ea typeface="ＭＳ Ｐゴシック" charset="-128"/>
              <a:cs typeface="+mn-cs"/>
            </a:endParaRPr>
          </a:p>
        </p:txBody>
      </p:sp>
      <p:sp>
        <p:nvSpPr>
          <p:cNvPr id="19" name="Obdĺžnik 18"/>
          <p:cNvSpPr/>
          <p:nvPr/>
        </p:nvSpPr>
        <p:spPr bwMode="auto">
          <a:xfrm>
            <a:off x="571472" y="1428736"/>
            <a:ext cx="7929618" cy="642942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z="220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z="220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z="220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k-SK" sz="220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Scheme for measuring progress in Slovakia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z="220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b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k-SK" sz="220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endParaRPr kumimoji="0" lang="sk-SK" sz="2200" b="1" i="0" u="none" strike="noStrike" cap="none" normalizeH="0" baseline="0" smtClean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43" name="Obdĺžnik 42"/>
          <p:cNvSpPr/>
          <p:nvPr/>
        </p:nvSpPr>
        <p:spPr bwMode="auto">
          <a:xfrm>
            <a:off x="571472" y="2143116"/>
            <a:ext cx="2500330" cy="4143404"/>
          </a:xfrm>
          <a:prstGeom prst="rect">
            <a:avLst/>
          </a:prstGeom>
          <a:gradFill flip="none" rotWithShape="1">
            <a:gsLst>
              <a:gs pos="0">
                <a:srgbClr val="0033CC"/>
              </a:gs>
              <a:gs pos="50000">
                <a:srgbClr val="0033CC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  <a:tileRect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182563" marR="0" indent="-96838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sk-SK" b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44" name="Päťuholník 43"/>
          <p:cNvSpPr/>
          <p:nvPr/>
        </p:nvSpPr>
        <p:spPr bwMode="auto">
          <a:xfrm>
            <a:off x="857224" y="2928934"/>
            <a:ext cx="2714644" cy="928694"/>
          </a:xfrm>
          <a:prstGeom prst="homePlate">
            <a:avLst>
              <a:gd name="adj" fmla="val 30046"/>
            </a:avLst>
          </a:prstGeom>
          <a:gradFill flip="none" rotWithShape="1">
            <a:gsLst>
              <a:gs pos="100000">
                <a:schemeClr val="bg1">
                  <a:alpha val="82000"/>
                </a:schemeClr>
              </a:gs>
              <a:gs pos="67000">
                <a:schemeClr val="bg1"/>
              </a:gs>
              <a:gs pos="81000">
                <a:srgbClr val="0033CC"/>
              </a:gs>
            </a:gsLst>
            <a:path path="shape">
              <a:fillToRect l="50000" t="50000" r="50000" b="50000"/>
            </a:path>
            <a:tileRect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k-SK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k-SK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  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k-SK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00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00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b="0" smtClean="0">
              <a:solidFill>
                <a:srgbClr val="00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b="0" smtClean="0">
              <a:solidFill>
                <a:srgbClr val="00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b="0" smtClean="0">
              <a:solidFill>
                <a:srgbClr val="00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b="0" smtClean="0">
              <a:solidFill>
                <a:srgbClr val="00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b="0" smtClean="0">
              <a:solidFill>
                <a:srgbClr val="00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k-SK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I.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b="0" smtClean="0">
              <a:solidFill>
                <a:srgbClr val="00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66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47" name="Päťuholník 46"/>
          <p:cNvSpPr/>
          <p:nvPr/>
        </p:nvSpPr>
        <p:spPr bwMode="auto">
          <a:xfrm>
            <a:off x="857224" y="4071942"/>
            <a:ext cx="2714644" cy="928694"/>
          </a:xfrm>
          <a:prstGeom prst="homePlate">
            <a:avLst>
              <a:gd name="adj" fmla="val 30046"/>
            </a:avLst>
          </a:prstGeom>
          <a:gradFill flip="none" rotWithShape="1">
            <a:gsLst>
              <a:gs pos="100000">
                <a:schemeClr val="bg1">
                  <a:alpha val="82000"/>
                </a:schemeClr>
              </a:gs>
              <a:gs pos="67000">
                <a:schemeClr val="bg1"/>
              </a:gs>
              <a:gs pos="81000">
                <a:srgbClr val="FFAFAF"/>
              </a:gs>
            </a:gsLst>
            <a:path path="shape">
              <a:fillToRect l="50000" t="50000" r="50000" b="50000"/>
            </a:path>
            <a:tileRect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k-SK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k-SK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  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k-SK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00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00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b="0" smtClean="0">
              <a:solidFill>
                <a:srgbClr val="00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b="0" smtClean="0">
              <a:solidFill>
                <a:srgbClr val="00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b="0" smtClean="0">
              <a:solidFill>
                <a:srgbClr val="00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b="0" smtClean="0">
              <a:solidFill>
                <a:srgbClr val="00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b="0" smtClean="0">
              <a:solidFill>
                <a:srgbClr val="00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k-SK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II.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b="0" smtClean="0">
              <a:solidFill>
                <a:srgbClr val="00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66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48" name="Päťuholník 47"/>
          <p:cNvSpPr/>
          <p:nvPr/>
        </p:nvSpPr>
        <p:spPr bwMode="auto">
          <a:xfrm>
            <a:off x="857224" y="5214950"/>
            <a:ext cx="2714644" cy="928694"/>
          </a:xfrm>
          <a:prstGeom prst="homePlate">
            <a:avLst>
              <a:gd name="adj" fmla="val 30046"/>
            </a:avLst>
          </a:prstGeom>
          <a:gradFill flip="none" rotWithShape="1">
            <a:gsLst>
              <a:gs pos="100000">
                <a:schemeClr val="bg1">
                  <a:alpha val="82000"/>
                </a:schemeClr>
              </a:gs>
              <a:gs pos="67000">
                <a:schemeClr val="bg1"/>
              </a:gs>
              <a:gs pos="81000">
                <a:srgbClr val="FFAFAF"/>
              </a:gs>
            </a:gsLst>
            <a:path path="shape">
              <a:fillToRect l="50000" t="50000" r="50000" b="50000"/>
            </a:path>
            <a:tileRect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k-SK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k-SK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  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k-SK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00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00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b="0" smtClean="0">
              <a:solidFill>
                <a:srgbClr val="00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b="0" smtClean="0">
              <a:solidFill>
                <a:srgbClr val="00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b="0" smtClean="0">
              <a:solidFill>
                <a:srgbClr val="00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b="0" smtClean="0">
              <a:solidFill>
                <a:srgbClr val="00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b="0" smtClean="0">
              <a:solidFill>
                <a:srgbClr val="00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k-SK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III.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b="0" smtClean="0">
              <a:solidFill>
                <a:srgbClr val="00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66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51" name="Obdĺžnik 50"/>
          <p:cNvSpPr/>
          <p:nvPr/>
        </p:nvSpPr>
        <p:spPr bwMode="auto">
          <a:xfrm>
            <a:off x="3857620" y="2143116"/>
            <a:ext cx="4857784" cy="4143404"/>
          </a:xfrm>
          <a:prstGeom prst="rect">
            <a:avLst/>
          </a:prstGeom>
          <a:gradFill flip="none" rotWithShape="1">
            <a:gsLst>
              <a:gs pos="0">
                <a:srgbClr val="0033CC"/>
              </a:gs>
              <a:gs pos="50000">
                <a:srgbClr val="0033CC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  <a:tileRect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182563" marR="0" indent="-96838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sk-SK" b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182563" marR="0" indent="-96838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sk-SK" b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</a:p>
          <a:p>
            <a:pPr marL="182563" marR="0" indent="-96838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sk-SK" b="0" smtClean="0">
              <a:solidFill>
                <a:srgbClr val="66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215900" y="215900"/>
            <a:ext cx="388938" cy="984250"/>
            <a:chOff x="282575" y="320675"/>
            <a:chExt cx="388938" cy="984250"/>
          </a:xfrm>
        </p:grpSpPr>
        <p:sp>
          <p:nvSpPr>
            <p:cNvPr id="28" name="Rounded Rectangle 11"/>
            <p:cNvSpPr/>
            <p:nvPr/>
          </p:nvSpPr>
          <p:spPr bwMode="auto">
            <a:xfrm>
              <a:off x="282575" y="1055137"/>
              <a:ext cx="388938" cy="249788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>
                <a:defRPr/>
              </a:pPr>
              <a:r>
                <a:rPr lang="en-US" sz="1600">
                  <a:solidFill>
                    <a:srgbClr val="D9D9D9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III</a:t>
              </a:r>
            </a:p>
          </p:txBody>
        </p:sp>
        <p:sp>
          <p:nvSpPr>
            <p:cNvPr id="29" name="Rounded Rectangle 12"/>
            <p:cNvSpPr/>
            <p:nvPr/>
          </p:nvSpPr>
          <p:spPr bwMode="auto">
            <a:xfrm>
              <a:off x="282575" y="687906"/>
              <a:ext cx="388938" cy="249788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>
                <a:defRPr/>
              </a:pPr>
              <a:r>
                <a:rPr lang="en-US" sz="16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II</a:t>
              </a:r>
            </a:p>
          </p:txBody>
        </p:sp>
        <p:sp>
          <p:nvSpPr>
            <p:cNvPr id="31" name="Rounded Rectangle 13"/>
            <p:cNvSpPr/>
            <p:nvPr/>
          </p:nvSpPr>
          <p:spPr bwMode="auto">
            <a:xfrm>
              <a:off x="282575" y="320675"/>
              <a:ext cx="388938" cy="249788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>
                <a:defRPr/>
              </a:pPr>
              <a:r>
                <a:rPr lang="en-US" sz="160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I</a:t>
              </a:r>
            </a:p>
          </p:txBody>
        </p:sp>
      </p:grpSp>
      <p:sp>
        <p:nvSpPr>
          <p:cNvPr id="27" name="Obdĺžnik 26"/>
          <p:cNvSpPr/>
          <p:nvPr/>
        </p:nvSpPr>
        <p:spPr bwMode="auto">
          <a:xfrm>
            <a:off x="714348" y="2285992"/>
            <a:ext cx="2286016" cy="500066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k-SK" smtClean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Levels</a:t>
            </a:r>
            <a:endParaRPr kumimoji="0" lang="sk-SK" sz="2000" b="1" i="0" u="none" strike="noStrike" cap="none" normalizeH="0" baseline="0" smtClean="0">
              <a:ln>
                <a:noFill/>
              </a:ln>
              <a:solidFill>
                <a:srgbClr val="66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33" name="Obdĺžnik 32"/>
          <p:cNvSpPr/>
          <p:nvPr/>
        </p:nvSpPr>
        <p:spPr bwMode="auto">
          <a:xfrm>
            <a:off x="4214810" y="5214950"/>
            <a:ext cx="4214842" cy="928694"/>
          </a:xfrm>
          <a:prstGeom prst="rect">
            <a:avLst/>
          </a:prstGeom>
          <a:gradFill flip="none" rotWithShape="1">
            <a:gsLst>
              <a:gs pos="0">
                <a:srgbClr val="0033CC"/>
              </a:gs>
              <a:gs pos="50000">
                <a:srgbClr val="0033CC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  <a:tileRect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182563" marR="0" indent="-96838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sk-SK" b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182563" marR="0" indent="-96838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sk-SK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ministerial programs </a:t>
            </a:r>
          </a:p>
          <a:p>
            <a:pPr marL="182563" marR="0" indent="-96838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sk-SK" b="0" smtClean="0">
              <a:solidFill>
                <a:srgbClr val="66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34" name="Obdĺžnik 33"/>
          <p:cNvSpPr/>
          <p:nvPr/>
        </p:nvSpPr>
        <p:spPr bwMode="auto">
          <a:xfrm>
            <a:off x="4214810" y="4071942"/>
            <a:ext cx="4214842" cy="928694"/>
          </a:xfrm>
          <a:prstGeom prst="rect">
            <a:avLst/>
          </a:prstGeom>
          <a:gradFill flip="none" rotWithShape="1">
            <a:gsLst>
              <a:gs pos="0">
                <a:srgbClr val="0033CC"/>
              </a:gs>
              <a:gs pos="50000">
                <a:srgbClr val="0033CC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  <a:tileRect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182563" indent="-96838" algn="ctr"/>
            <a:r>
              <a:rPr lang="sk-SK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ministries</a:t>
            </a:r>
          </a:p>
        </p:txBody>
      </p:sp>
      <p:sp>
        <p:nvSpPr>
          <p:cNvPr id="35" name="Obdĺžnik 34"/>
          <p:cNvSpPr/>
          <p:nvPr/>
        </p:nvSpPr>
        <p:spPr bwMode="auto">
          <a:xfrm>
            <a:off x="4214810" y="2928934"/>
            <a:ext cx="4214842" cy="928694"/>
          </a:xfrm>
          <a:prstGeom prst="rect">
            <a:avLst/>
          </a:prstGeom>
          <a:gradFill flip="none" rotWithShape="1">
            <a:gsLst>
              <a:gs pos="0">
                <a:srgbClr val="0033CC"/>
              </a:gs>
              <a:gs pos="50000">
                <a:srgbClr val="0033CC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  <a:tileRect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182563" indent="-96838" algn="ctr"/>
            <a:r>
              <a:rPr lang="sk-SK" b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k-SK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quality of life</a:t>
            </a:r>
          </a:p>
        </p:txBody>
      </p:sp>
      <p:sp>
        <p:nvSpPr>
          <p:cNvPr id="36" name="Obdĺžnik 35"/>
          <p:cNvSpPr/>
          <p:nvPr/>
        </p:nvSpPr>
        <p:spPr bwMode="auto">
          <a:xfrm>
            <a:off x="4214810" y="2285992"/>
            <a:ext cx="4214842" cy="500066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k-SK" smtClean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Sets of indicators for</a:t>
            </a:r>
            <a:endParaRPr kumimoji="0" lang="sk-SK" sz="2000" b="1" i="0" u="none" strike="noStrike" cap="none" normalizeH="0" baseline="0" smtClean="0">
              <a:ln>
                <a:noFill/>
              </a:ln>
              <a:solidFill>
                <a:srgbClr val="66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edvolený návrh">
  <a:themeElements>
    <a:clrScheme name="Predvolený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edvolený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3366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0" tIns="0" rIns="0" bIns="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k-SK" sz="2000" b="1" i="0" u="none" strike="noStrike" cap="none" normalizeH="0" baseline="0" smtClean="0">
            <a:ln>
              <a:noFill/>
            </a:ln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3366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0" tIns="0" rIns="0" bIns="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k-SK" sz="2000" b="1" i="0" u="none" strike="noStrike" cap="none" normalizeH="0" baseline="0" smtClean="0">
            <a:ln>
              <a:noFill/>
            </a:ln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</a:defRPr>
        </a:defPPr>
      </a:lstStyle>
    </a:lnDef>
  </a:objectDefaults>
  <a:extraClrSchemeLst>
    <a:extraClrScheme>
      <a:clrScheme name="Predvolený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dvolený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dvolený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dvolený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dvolený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dvolený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dvolený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dvolený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dvolený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dvolený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dvolený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dvolený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Motív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48196</TotalTime>
  <Words>1607</Words>
  <Application>Microsoft Office PowerPoint</Application>
  <PresentationFormat>Prezentácia na obrazovke (4:3)</PresentationFormat>
  <Paragraphs>1928</Paragraphs>
  <Slides>22</Slides>
  <Notes>22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22</vt:i4>
      </vt:variant>
    </vt:vector>
  </HeadingPairs>
  <TitlesOfParts>
    <vt:vector size="23" baseType="lpstr">
      <vt:lpstr>Predvolený návrh</vt:lpstr>
      <vt:lpstr>Snímka 1</vt:lpstr>
      <vt:lpstr>Snímka 2</vt:lpstr>
      <vt:lpstr>Snímka 3</vt:lpstr>
      <vt:lpstr>Snímka 4</vt:lpstr>
      <vt:lpstr>Snímka 5</vt:lpstr>
      <vt:lpstr>Snímka 6</vt:lpstr>
      <vt:lpstr>Snímka 7</vt:lpstr>
      <vt:lpstr>Snímka 8</vt:lpstr>
      <vt:lpstr>Snímka 9</vt:lpstr>
      <vt:lpstr>Snímka 10</vt:lpstr>
      <vt:lpstr>Snímka 11</vt:lpstr>
      <vt:lpstr>Snímka 12</vt:lpstr>
      <vt:lpstr>Snímka 13</vt:lpstr>
      <vt:lpstr>Snímka 14</vt:lpstr>
      <vt:lpstr>Snímka 15</vt:lpstr>
      <vt:lpstr>Snímka 16</vt:lpstr>
      <vt:lpstr>Snímka 17</vt:lpstr>
      <vt:lpstr>Snímka 18</vt:lpstr>
      <vt:lpstr>Snímka 19</vt:lpstr>
      <vt:lpstr>Snímka 20</vt:lpstr>
      <vt:lpstr>Snímka 21</vt:lpstr>
      <vt:lpstr>Snímka 22</vt:lpstr>
    </vt:vector>
  </TitlesOfParts>
  <Company>nkusr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Astana</dc:title>
  <dc:creator>Kolarovic</dc:creator>
  <cp:lastModifiedBy>kolarovic</cp:lastModifiedBy>
  <cp:revision>1686</cp:revision>
  <dcterms:created xsi:type="dcterms:W3CDTF">2014-02-09T09:51:28Z</dcterms:created>
  <dcterms:modified xsi:type="dcterms:W3CDTF">2014-02-13T07:19:03Z</dcterms:modified>
</cp:coreProperties>
</file>