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2672" tIns="46336" rIns="92672" bIns="46336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2672" tIns="46336" rIns="92672" bIns="46336" rtlCol="0"/>
          <a:lstStyle>
            <a:lvl1pPr algn="r">
              <a:defRPr sz="1200"/>
            </a:lvl1pPr>
          </a:lstStyle>
          <a:p>
            <a:fld id="{4F9C17A7-412D-4595-9F49-0D67B96002D2}" type="datetimeFigureOut">
              <a:rPr lang="it-IT" smtClean="0"/>
              <a:t>13/02/2014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72" tIns="46336" rIns="92672" bIns="46336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672" tIns="46336" rIns="92672" bIns="46336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2672" tIns="46336" rIns="92672" bIns="46336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2672" tIns="46336" rIns="92672" bIns="46336" rtlCol="0" anchor="b"/>
          <a:lstStyle>
            <a:lvl1pPr algn="r">
              <a:defRPr sz="1200"/>
            </a:lvl1pPr>
          </a:lstStyle>
          <a:p>
            <a:fld id="{591DEDCD-132E-46C2-8290-019A4F5DBD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7488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DEDCD-132E-46C2-8290-019A4F5DBD9F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3560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DEDCD-132E-46C2-8290-019A4F5DBD9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5123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8510-1E52-46B6-91C7-3FC09BC52F6F}" type="datetime1">
              <a:rPr lang="it-IT" smtClean="0"/>
              <a:t>13/02/2014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FAE-96A8-425B-9600-CE0D8CBF2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059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57F4-324E-465F-887B-EBFDAB4C6042}" type="datetime1">
              <a:rPr lang="it-IT" smtClean="0"/>
              <a:t>13/02/2014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FAE-96A8-425B-9600-CE0D8CBF2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713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8CE0-5B97-4400-B922-770DFA91AB5E}" type="datetime1">
              <a:rPr lang="it-IT" smtClean="0"/>
              <a:t>13/02/2014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FAE-96A8-425B-9600-CE0D8CBF2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3567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0227E-3B80-400A-BF1D-35D0B095E121}" type="datetime1">
              <a:rPr lang="it-IT" smtClean="0"/>
              <a:t>13/02/2014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FAE-96A8-425B-9600-CE0D8CBF2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5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7DD5-B4BC-41F5-B61F-67BCC9B5B820}" type="datetime1">
              <a:rPr lang="it-IT" smtClean="0"/>
              <a:t>13/02/2014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FAE-96A8-425B-9600-CE0D8CBF2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58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46434-4798-496B-BA58-A568073A80D7}" type="datetime1">
              <a:rPr lang="it-IT" smtClean="0"/>
              <a:t>13/02/2014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FAE-96A8-425B-9600-CE0D8CBF2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963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30B67-C03E-48DE-B0A4-DD22C00960BB}" type="datetime1">
              <a:rPr lang="it-IT" smtClean="0"/>
              <a:t>13/02/2014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FAE-96A8-425B-9600-CE0D8CBF2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797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DB63-8390-4DE9-BAB2-0B1C227FE338}" type="datetime1">
              <a:rPr lang="it-IT" smtClean="0"/>
              <a:t>13/02/2014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FAE-96A8-425B-9600-CE0D8CBF2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056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14E3-46CD-41C7-8128-D66635CC2BF8}" type="datetime1">
              <a:rPr lang="it-IT" smtClean="0"/>
              <a:t>13/02/2014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FAE-96A8-425B-9600-CE0D8CBF2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28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EB3C-002F-41D1-9DB4-5D50D3FCDE52}" type="datetime1">
              <a:rPr lang="it-IT" smtClean="0"/>
              <a:t>13/02/2014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FAE-96A8-425B-9600-CE0D8CBF2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353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E0C0-ED80-4C74-8A84-630435D0F03E}" type="datetime1">
              <a:rPr lang="it-IT" smtClean="0"/>
              <a:t>13/02/2014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FAE-96A8-425B-9600-CE0D8CBF2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4187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08550-56EB-44A8-86E7-E8CA5F5E4AE2}" type="datetime1">
              <a:rPr lang="it-IT" smtClean="0"/>
              <a:t>13/02/2014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BEFAE-96A8-425B-9600-CE0D8CBF2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62194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7808" y="24928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KEY NATIONAL INDICATORS:</a:t>
            </a:r>
            <a:br>
              <a:rPr lang="en-US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ITALIAN DEVELOPMENT AND STRATEGIES</a:t>
            </a:r>
            <a:endParaRPr lang="it-IT" dirty="0"/>
          </a:p>
        </p:txBody>
      </p:sp>
      <p:pic>
        <p:nvPicPr>
          <p:cNvPr id="4" name="Picture 7" descr="repubblica_italia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542925"/>
            <a:ext cx="5397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2915978" y="1108075"/>
            <a:ext cx="32771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6000" b="1" i="1" dirty="0">
                <a:latin typeface="Palace Script MT" pitchFamily="66" charset="0"/>
              </a:rPr>
              <a:t>Corte dei conti</a:t>
            </a:r>
            <a:endParaRPr lang="it-IT" sz="6000" b="1" i="1" dirty="0">
              <a:latin typeface="Palace Script MT" pitchFamily="66" charset="0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899592" y="5445224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b="1" dirty="0" smtClean="0"/>
          </a:p>
          <a:p>
            <a:r>
              <a:rPr lang="en-US" sz="1800" dirty="0" smtClean="0">
                <a:solidFill>
                  <a:schemeClr val="tx1"/>
                </a:solidFill>
              </a:rPr>
              <a:t>7</a:t>
            </a:r>
            <a:r>
              <a:rPr lang="en-US" sz="1800" baseline="30000" dirty="0" smtClean="0">
                <a:solidFill>
                  <a:schemeClr val="tx1"/>
                </a:solidFill>
              </a:rPr>
              <a:t>th</a:t>
            </a:r>
            <a:r>
              <a:rPr lang="en-US" sz="1800" dirty="0" smtClean="0">
                <a:solidFill>
                  <a:schemeClr val="tx1"/>
                </a:solidFill>
              </a:rPr>
              <a:t> meeting of the INTOSAI Working Group on Key National Indicators</a:t>
            </a:r>
            <a:endParaRPr lang="it-IT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February 24-26, 2013, </a:t>
            </a:r>
            <a:r>
              <a:rPr lang="en-US" sz="1800" dirty="0" err="1" smtClean="0">
                <a:solidFill>
                  <a:schemeClr val="tx1"/>
                </a:solidFill>
              </a:rPr>
              <a:t>Kuta</a:t>
            </a:r>
            <a:r>
              <a:rPr lang="en-US" sz="1800" dirty="0" smtClean="0">
                <a:solidFill>
                  <a:schemeClr val="tx1"/>
                </a:solidFill>
              </a:rPr>
              <a:t>, Bali (Indonesia)</a:t>
            </a:r>
            <a:endParaRPr lang="it-IT" sz="1800" dirty="0" smtClean="0">
              <a:solidFill>
                <a:schemeClr val="tx1"/>
              </a:solidFill>
            </a:endParaRPr>
          </a:p>
          <a:p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FAE-96A8-425B-9600-CE0D8CBF26E6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7649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b="1" i="1" dirty="0" smtClean="0">
                <a:latin typeface="Palace Script MT" pitchFamily="66" charset="0"/>
              </a:rPr>
              <a:t/>
            </a:r>
            <a:br>
              <a:rPr lang="it-IT" b="1" i="1" dirty="0" smtClean="0">
                <a:latin typeface="Palace Script MT" pitchFamily="66" charset="0"/>
              </a:rPr>
            </a:br>
            <a:r>
              <a:rPr lang="it-IT" b="1" i="1" dirty="0">
                <a:latin typeface="Palace Script MT" pitchFamily="66" charset="0"/>
              </a:rPr>
              <a:t/>
            </a:r>
            <a:br>
              <a:rPr lang="it-IT" b="1" i="1" dirty="0">
                <a:latin typeface="Palace Script MT" pitchFamily="66" charset="0"/>
              </a:rPr>
            </a:br>
            <a:r>
              <a:rPr lang="it-IT" sz="6000" b="1" i="1" dirty="0" smtClean="0">
                <a:latin typeface="Palace Script MT" pitchFamily="66" charset="0"/>
              </a:rPr>
              <a:t>Corte </a:t>
            </a:r>
            <a:r>
              <a:rPr lang="it-IT" sz="6000" b="1" i="1" dirty="0">
                <a:latin typeface="Palace Script MT" pitchFamily="66" charset="0"/>
              </a:rPr>
              <a:t>dei conti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9738" y="2060848"/>
            <a:ext cx="8229600" cy="3528392"/>
          </a:xfrm>
        </p:spPr>
        <p:txBody>
          <a:bodyPr>
            <a:normAutofit fontScale="55000" lnSpcReduction="20000"/>
          </a:bodyPr>
          <a:lstStyle/>
          <a:p>
            <a:endParaRPr lang="it-IT" dirty="0" smtClean="0"/>
          </a:p>
          <a:p>
            <a:pPr marL="0" indent="0" algn="ctr">
              <a:buNone/>
            </a:pPr>
            <a:r>
              <a:rPr lang="it-IT" sz="4400" b="1" i="1" cap="small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An </a:t>
            </a:r>
            <a:r>
              <a:rPr lang="en-US" sz="4400" b="1" i="1" cap="small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example:</a:t>
            </a:r>
          </a:p>
          <a:p>
            <a:pPr marL="0" indent="0">
              <a:buNone/>
            </a:pPr>
            <a:r>
              <a:rPr lang="it-IT" sz="4400" dirty="0"/>
              <a:t/>
            </a:r>
            <a:br>
              <a:rPr lang="it-IT" sz="4400" dirty="0"/>
            </a:br>
            <a:r>
              <a:rPr lang="it-IT" sz="4400" dirty="0">
                <a:latin typeface="Garamond" panose="02020404030301010803" pitchFamily="18" charset="0"/>
              </a:rPr>
              <a:t>T</a:t>
            </a:r>
            <a:r>
              <a:rPr lang="en-US" sz="4400" dirty="0">
                <a:latin typeface="Garamond" panose="02020404030301010803" pitchFamily="18" charset="0"/>
              </a:rPr>
              <a:t>he selective collection</a:t>
            </a:r>
            <a:r>
              <a:rPr lang="it-IT" sz="4400" dirty="0">
                <a:latin typeface="Garamond" panose="02020404030301010803" pitchFamily="18" charset="0"/>
              </a:rPr>
              <a:t> of </a:t>
            </a:r>
            <a:r>
              <a:rPr lang="en-US" sz="4400" dirty="0">
                <a:latin typeface="Garamond" panose="02020404030301010803" pitchFamily="18" charset="0"/>
              </a:rPr>
              <a:t>urban waste implies ecological and economic benefits:</a:t>
            </a:r>
          </a:p>
          <a:p>
            <a:pPr marL="0" indent="0">
              <a:buNone/>
            </a:pPr>
            <a:r>
              <a:rPr lang="en-US" sz="4400" dirty="0">
                <a:latin typeface="Garamond" panose="02020404030301010803" pitchFamily="18" charset="0"/>
              </a:rPr>
              <a:t>- protecting the environment,</a:t>
            </a:r>
          </a:p>
          <a:p>
            <a:pPr marL="0" indent="0">
              <a:buNone/>
            </a:pPr>
            <a:r>
              <a:rPr lang="en-US" sz="4400" dirty="0">
                <a:latin typeface="Garamond" panose="02020404030301010803" pitchFamily="18" charset="0"/>
              </a:rPr>
              <a:t>- limiting the disposal in the dumping grounds </a:t>
            </a:r>
          </a:p>
          <a:p>
            <a:pPr marL="0" indent="0">
              <a:buNone/>
            </a:pPr>
            <a:r>
              <a:rPr lang="en-US" sz="4400" dirty="0">
                <a:latin typeface="Garamond" panose="02020404030301010803" pitchFamily="18" charset="0"/>
              </a:rPr>
              <a:t>- favoring the valorization of wastes by recycling</a:t>
            </a:r>
          </a:p>
          <a:p>
            <a:pPr marL="0" indent="0">
              <a:buNone/>
            </a:pPr>
            <a:r>
              <a:rPr lang="en-US" sz="4400" dirty="0">
                <a:latin typeface="Garamond" panose="02020404030301010803" pitchFamily="18" charset="0"/>
              </a:rPr>
              <a:t>- addressing the waste to productive and/or energetic goals </a:t>
            </a:r>
            <a:endParaRPr lang="it-IT" sz="4400" dirty="0">
              <a:latin typeface="Garamond" panose="02020404030301010803" pitchFamily="18" charset="0"/>
            </a:endParaRPr>
          </a:p>
        </p:txBody>
      </p:sp>
      <p:pic>
        <p:nvPicPr>
          <p:cNvPr id="4" name="Picture 7" descr="repubblica_italia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542925"/>
            <a:ext cx="5397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899592" y="577860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b="1" dirty="0" smtClean="0"/>
          </a:p>
          <a:p>
            <a:r>
              <a:rPr lang="en-US" sz="1800" dirty="0" smtClean="0">
                <a:solidFill>
                  <a:schemeClr val="tx1"/>
                </a:solidFill>
              </a:rPr>
              <a:t>7</a:t>
            </a:r>
            <a:r>
              <a:rPr lang="en-US" sz="1800" baseline="30000" dirty="0" smtClean="0">
                <a:solidFill>
                  <a:schemeClr val="tx1"/>
                </a:solidFill>
              </a:rPr>
              <a:t>th</a:t>
            </a:r>
            <a:r>
              <a:rPr lang="en-US" sz="1800" dirty="0" smtClean="0">
                <a:solidFill>
                  <a:schemeClr val="tx1"/>
                </a:solidFill>
              </a:rPr>
              <a:t> meeting of the INTOSAI Working Group on Key National Indicators</a:t>
            </a:r>
            <a:endParaRPr lang="it-IT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February 24-26, 2013, </a:t>
            </a:r>
            <a:r>
              <a:rPr lang="en-US" sz="1800" dirty="0" err="1" smtClean="0">
                <a:solidFill>
                  <a:schemeClr val="tx1"/>
                </a:solidFill>
              </a:rPr>
              <a:t>Kuta</a:t>
            </a:r>
            <a:r>
              <a:rPr lang="en-US" sz="1800" dirty="0" smtClean="0">
                <a:solidFill>
                  <a:schemeClr val="tx1"/>
                </a:solidFill>
              </a:rPr>
              <a:t>, Bali (Indonesia)</a:t>
            </a:r>
            <a:endParaRPr lang="it-IT" sz="1800" dirty="0" smtClean="0">
              <a:solidFill>
                <a:schemeClr val="tx1"/>
              </a:solidFill>
            </a:endParaRPr>
          </a:p>
          <a:p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FAE-96A8-425B-9600-CE0D8CBF26E6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66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 smtClean="0">
                <a:latin typeface="Palace Script MT" pitchFamily="66" charset="0"/>
              </a:rPr>
              <a:t/>
            </a:r>
            <a:br>
              <a:rPr lang="it-IT" b="1" i="1" dirty="0" smtClean="0">
                <a:latin typeface="Palace Script MT" pitchFamily="66" charset="0"/>
              </a:rPr>
            </a:br>
            <a:r>
              <a:rPr lang="it-IT" b="1" i="1" dirty="0" smtClean="0">
                <a:latin typeface="Palace Script MT" pitchFamily="66" charset="0"/>
              </a:rPr>
              <a:t/>
            </a:r>
            <a:br>
              <a:rPr lang="it-IT" b="1" i="1" dirty="0" smtClean="0">
                <a:latin typeface="Palace Script MT" pitchFamily="66" charset="0"/>
              </a:rPr>
            </a:br>
            <a:r>
              <a:rPr lang="it-IT" sz="6700" b="1" i="1" dirty="0" smtClean="0">
                <a:latin typeface="Palace Script MT" pitchFamily="66" charset="0"/>
              </a:rPr>
              <a:t>Corte </a:t>
            </a:r>
            <a:r>
              <a:rPr lang="it-IT" sz="6700" b="1" i="1" dirty="0">
                <a:latin typeface="Palace Script MT" pitchFamily="66" charset="0"/>
              </a:rPr>
              <a:t>dei conti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latin typeface="Garamond" panose="02020404030301010803" pitchFamily="18" charset="0"/>
              </a:rPr>
              <a:t>The first report on “equitable and sustainable well-being” is the main step for a national overall analysis to be integrated with the reports of the different government levels on their respective projects in order to have, in the near future, a set of tested and reliable indicators to measure and assess the level of well-being</a:t>
            </a:r>
            <a:r>
              <a:rPr lang="en-US" sz="2400" dirty="0" smtClean="0">
                <a:latin typeface="Garamond" panose="02020404030301010803" pitchFamily="18" charset="0"/>
              </a:rPr>
              <a:t>.</a:t>
            </a:r>
            <a:endParaRPr lang="it-IT" sz="2400" dirty="0"/>
          </a:p>
        </p:txBody>
      </p:sp>
      <p:pic>
        <p:nvPicPr>
          <p:cNvPr id="4" name="Picture 7" descr="repubblica_italia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542925"/>
            <a:ext cx="5397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899592" y="577860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b="1" dirty="0" smtClean="0"/>
          </a:p>
          <a:p>
            <a:r>
              <a:rPr lang="en-US" sz="1800" dirty="0" smtClean="0">
                <a:solidFill>
                  <a:schemeClr val="tx1"/>
                </a:solidFill>
              </a:rPr>
              <a:t>7</a:t>
            </a:r>
            <a:r>
              <a:rPr lang="en-US" sz="1800" baseline="30000" dirty="0" smtClean="0">
                <a:solidFill>
                  <a:schemeClr val="tx1"/>
                </a:solidFill>
              </a:rPr>
              <a:t>th</a:t>
            </a:r>
            <a:r>
              <a:rPr lang="en-US" sz="1800" dirty="0" smtClean="0">
                <a:solidFill>
                  <a:schemeClr val="tx1"/>
                </a:solidFill>
              </a:rPr>
              <a:t> meeting of the INTOSAI Working Group on Key National Indicators</a:t>
            </a:r>
            <a:endParaRPr lang="it-IT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February 24-26, 2013, </a:t>
            </a:r>
            <a:r>
              <a:rPr lang="en-US" sz="1800" dirty="0" err="1" smtClean="0">
                <a:solidFill>
                  <a:schemeClr val="tx1"/>
                </a:solidFill>
              </a:rPr>
              <a:t>Kuta</a:t>
            </a:r>
            <a:r>
              <a:rPr lang="en-US" sz="1800" dirty="0" smtClean="0">
                <a:solidFill>
                  <a:schemeClr val="tx1"/>
                </a:solidFill>
              </a:rPr>
              <a:t>, Bali (Indonesia)</a:t>
            </a:r>
            <a:endParaRPr lang="it-IT" sz="1800" dirty="0" smtClean="0">
              <a:solidFill>
                <a:schemeClr val="tx1"/>
              </a:solidFill>
            </a:endParaRPr>
          </a:p>
          <a:p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FAE-96A8-425B-9600-CE0D8CBF26E6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047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339752" y="1628800"/>
            <a:ext cx="424847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400" i="1" dirty="0">
              <a:ln w="10160">
                <a:solidFill>
                  <a:schemeClr val="accent1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it-IT" sz="2400" i="1" dirty="0" smtClean="0">
              <a:ln w="10160">
                <a:solidFill>
                  <a:schemeClr val="accent1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sz="2800" dirty="0" smtClean="0"/>
          </a:p>
          <a:p>
            <a:pPr algn="ctr"/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Thank you for the attention</a:t>
            </a:r>
            <a:endParaRPr lang="en-US" sz="2800" b="1" i="1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3" name="Picture 7" descr="repubblica_italia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542925"/>
            <a:ext cx="5397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tangolo 3"/>
          <p:cNvSpPr/>
          <p:nvPr/>
        </p:nvSpPr>
        <p:spPr>
          <a:xfrm>
            <a:off x="2314667" y="1108075"/>
            <a:ext cx="4572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i="1" dirty="0">
                <a:latin typeface="Palace Script MT" pitchFamily="66" charset="0"/>
              </a:rPr>
              <a:t/>
            </a:r>
            <a:br>
              <a:rPr lang="it-IT" b="1" i="1" dirty="0">
                <a:latin typeface="Palace Script MT" pitchFamily="66" charset="0"/>
              </a:rPr>
            </a:br>
            <a:r>
              <a:rPr lang="it-IT" sz="6000" b="1" i="1" dirty="0" smtClean="0">
                <a:latin typeface="Palace Script MT" pitchFamily="66" charset="0"/>
              </a:rPr>
              <a:t>Corte </a:t>
            </a:r>
            <a:r>
              <a:rPr lang="it-IT" sz="6000" b="1" i="1" dirty="0">
                <a:latin typeface="Palace Script MT" pitchFamily="66" charset="0"/>
              </a:rPr>
              <a:t>dei conti</a:t>
            </a:r>
            <a:endParaRPr lang="it-IT" sz="60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FAE-96A8-425B-9600-CE0D8CBF26E6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7737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3150321" y="825500"/>
            <a:ext cx="2660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6000" b="1" i="1" dirty="0" smtClean="0">
                <a:latin typeface="Palace Script MT" pitchFamily="66" charset="0"/>
              </a:rPr>
              <a:t>Corte </a:t>
            </a:r>
            <a:r>
              <a:rPr lang="it-IT" sz="6000" b="1" i="1" dirty="0">
                <a:latin typeface="Palace Script MT" pitchFamily="66" charset="0"/>
              </a:rPr>
              <a:t>dei conti</a:t>
            </a:r>
          </a:p>
        </p:txBody>
      </p:sp>
      <p:pic>
        <p:nvPicPr>
          <p:cNvPr id="5" name="Picture 7" descr="repubblica_italian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4663" y="542925"/>
            <a:ext cx="5397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395536" y="1859340"/>
            <a:ext cx="8352928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cap="small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The Key National Indicators system</a:t>
            </a:r>
          </a:p>
          <a:p>
            <a:pPr algn="just"/>
            <a:endParaRPr lang="en-US" sz="2000" dirty="0">
              <a:latin typeface="Garamond" panose="02020404030301010803" pitchFamily="18" charset="0"/>
            </a:endParaRPr>
          </a:p>
          <a:p>
            <a:pPr algn="just"/>
            <a:r>
              <a:rPr lang="en-US" sz="2200" dirty="0">
                <a:latin typeface="Garamond" panose="02020404030301010803" pitchFamily="18" charset="0"/>
              </a:rPr>
              <a:t>A system of Key National Indicators (KNI) involves the economic, environmental and social dimensions representing the well-being evaluated in a short and long term perspective</a:t>
            </a:r>
          </a:p>
          <a:p>
            <a:pPr algn="just"/>
            <a:r>
              <a:rPr lang="en-US" sz="2200" dirty="0">
                <a:latin typeface="Garamond" panose="02020404030301010803" pitchFamily="18" charset="0"/>
              </a:rPr>
              <a:t/>
            </a:r>
            <a:br>
              <a:rPr lang="en-US" sz="2200" dirty="0">
                <a:latin typeface="Garamond" panose="02020404030301010803" pitchFamily="18" charset="0"/>
              </a:rPr>
            </a:br>
            <a:r>
              <a:rPr lang="en-US" sz="2200" dirty="0">
                <a:latin typeface="Garamond" panose="02020404030301010803" pitchFamily="18" charset="0"/>
              </a:rPr>
              <a:t>The "equitable and sustainable well-being" - </a:t>
            </a:r>
            <a:r>
              <a:rPr lang="en-US" sz="2200" b="1" dirty="0">
                <a:latin typeface="Garamond" panose="02020404030301010803" pitchFamily="18" charset="0"/>
              </a:rPr>
              <a:t>BES</a:t>
            </a:r>
            <a:r>
              <a:rPr lang="en-US" sz="2200" dirty="0">
                <a:latin typeface="Garamond" panose="02020404030301010803" pitchFamily="18" charset="0"/>
              </a:rPr>
              <a:t> -  allows to integrate the GDP, with other indicators which provide a more complete overview of total well-being.</a:t>
            </a:r>
            <a:endParaRPr lang="it-IT" sz="2200" dirty="0"/>
          </a:p>
        </p:txBody>
      </p:sp>
      <p:sp>
        <p:nvSpPr>
          <p:cNvPr id="11" name="Sottotitolo 2"/>
          <p:cNvSpPr txBox="1">
            <a:spLocks/>
          </p:cNvSpPr>
          <p:nvPr/>
        </p:nvSpPr>
        <p:spPr>
          <a:xfrm>
            <a:off x="899592" y="5445224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r>
              <a:rPr lang="en-US" dirty="0"/>
              <a:t>7th meeting of the INTOSAI Working Group on Key National Indicators</a:t>
            </a:r>
            <a:endParaRPr lang="it-IT" dirty="0"/>
          </a:p>
          <a:p>
            <a:r>
              <a:rPr lang="en-US" dirty="0"/>
              <a:t>February 24-26, 2013, </a:t>
            </a:r>
            <a:r>
              <a:rPr lang="en-US" dirty="0" err="1"/>
              <a:t>Kuta</a:t>
            </a:r>
            <a:r>
              <a:rPr lang="en-US" dirty="0"/>
              <a:t>, Bali (Indonesia)</a:t>
            </a:r>
            <a:endParaRPr lang="it-IT" dirty="0"/>
          </a:p>
          <a:p>
            <a:endParaRPr lang="it-IT" dirty="0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FAE-96A8-425B-9600-CE0D8CBF26E6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721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it-IT" b="1" i="1" dirty="0" smtClean="0">
                <a:latin typeface="Palace Script MT" pitchFamily="66" charset="0"/>
              </a:rPr>
              <a:t/>
            </a:r>
            <a:br>
              <a:rPr lang="it-IT" b="1" i="1" dirty="0" smtClean="0">
                <a:latin typeface="Palace Script MT" pitchFamily="66" charset="0"/>
              </a:rPr>
            </a:br>
            <a:r>
              <a:rPr lang="it-IT" sz="6700" b="1" i="1" dirty="0" smtClean="0">
                <a:latin typeface="Palace Script MT" pitchFamily="66" charset="0"/>
              </a:rPr>
              <a:t>Corte </a:t>
            </a:r>
            <a:r>
              <a:rPr lang="it-IT" sz="6700" b="1" i="1" dirty="0">
                <a:latin typeface="Palace Script MT" pitchFamily="66" charset="0"/>
              </a:rPr>
              <a:t>dei conti</a:t>
            </a:r>
            <a:br>
              <a:rPr lang="it-IT" sz="6700" b="1" i="1" dirty="0">
                <a:latin typeface="Palace Script MT" pitchFamily="66" charset="0"/>
              </a:rPr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772816"/>
            <a:ext cx="8280920" cy="453650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it-IT" sz="1600" dirty="0"/>
              <a:t>	</a:t>
            </a:r>
            <a:r>
              <a:rPr lang="it-IT" sz="1600" dirty="0" smtClean="0"/>
              <a:t>		</a:t>
            </a:r>
          </a:p>
          <a:p>
            <a:pPr marL="0" indent="0" algn="ctr">
              <a:buNone/>
            </a:pPr>
            <a:r>
              <a:rPr lang="en-US" sz="5500" b="1" i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The project BES has identified 12 relevant domains of well-being for Italy:</a:t>
            </a:r>
          </a:p>
          <a:p>
            <a:pPr marL="0" indent="0" algn="just">
              <a:buNone/>
            </a:pPr>
            <a:r>
              <a:rPr lang="en-US" sz="5500" dirty="0">
                <a:latin typeface="Garamond" panose="02020404030301010803" pitchFamily="18" charset="0"/>
              </a:rPr>
              <a:t> </a:t>
            </a:r>
            <a:br>
              <a:rPr lang="en-US" sz="5500" dirty="0">
                <a:latin typeface="Garamond" panose="02020404030301010803" pitchFamily="18" charset="0"/>
              </a:rPr>
            </a:br>
            <a:r>
              <a:rPr lang="en-US" sz="5500" dirty="0" smtClean="0">
                <a:latin typeface="Garamond" panose="02020404030301010803" pitchFamily="18" charset="0"/>
              </a:rPr>
              <a:t>  1</a:t>
            </a:r>
            <a:r>
              <a:rPr lang="en-US" sz="5500" dirty="0">
                <a:latin typeface="Garamond" panose="02020404030301010803" pitchFamily="18" charset="0"/>
              </a:rPr>
              <a:t>) health 				</a:t>
            </a:r>
            <a:r>
              <a:rPr lang="en-US" sz="5500" dirty="0" smtClean="0">
                <a:latin typeface="Garamond" panose="02020404030301010803" pitchFamily="18" charset="0"/>
              </a:rPr>
              <a:t>7</a:t>
            </a:r>
            <a:r>
              <a:rPr lang="en-US" sz="5500" dirty="0">
                <a:latin typeface="Garamond" panose="02020404030301010803" pitchFamily="18" charset="0"/>
              </a:rPr>
              <a:t>) security </a:t>
            </a:r>
          </a:p>
          <a:p>
            <a:pPr marL="0" indent="0" algn="just">
              <a:buNone/>
            </a:pPr>
            <a:r>
              <a:rPr lang="en-US" sz="5500" dirty="0" smtClean="0">
                <a:latin typeface="Garamond" panose="02020404030301010803" pitchFamily="18" charset="0"/>
              </a:rPr>
              <a:t>  2</a:t>
            </a:r>
            <a:r>
              <a:rPr lang="en-US" sz="5500" dirty="0">
                <a:latin typeface="Garamond" panose="02020404030301010803" pitchFamily="18" charset="0"/>
              </a:rPr>
              <a:t>) education and training			8) subjective well-being </a:t>
            </a:r>
          </a:p>
          <a:p>
            <a:pPr marL="0" indent="0" algn="just">
              <a:buNone/>
            </a:pPr>
            <a:r>
              <a:rPr lang="en-US" sz="5500" dirty="0" smtClean="0">
                <a:latin typeface="Garamond" panose="02020404030301010803" pitchFamily="18" charset="0"/>
              </a:rPr>
              <a:t>  3</a:t>
            </a:r>
            <a:r>
              <a:rPr lang="en-US" sz="5500" dirty="0">
                <a:latin typeface="Garamond" panose="02020404030301010803" pitchFamily="18" charset="0"/>
              </a:rPr>
              <a:t>) work and life balance 			9) landscape and cultural heritage </a:t>
            </a:r>
          </a:p>
          <a:p>
            <a:pPr marL="0" indent="0" algn="just">
              <a:buNone/>
            </a:pPr>
            <a:r>
              <a:rPr lang="en-US" sz="5500" dirty="0" smtClean="0">
                <a:latin typeface="Garamond" panose="02020404030301010803" pitchFamily="18" charset="0"/>
              </a:rPr>
              <a:t>  4</a:t>
            </a:r>
            <a:r>
              <a:rPr lang="en-US" sz="5500" dirty="0">
                <a:latin typeface="Garamond" panose="02020404030301010803" pitchFamily="18" charset="0"/>
              </a:rPr>
              <a:t>) economic well-being 			10) environment </a:t>
            </a:r>
          </a:p>
          <a:p>
            <a:pPr marL="0" indent="0" algn="just">
              <a:buNone/>
            </a:pPr>
            <a:r>
              <a:rPr lang="en-US" sz="5500" dirty="0" smtClean="0">
                <a:latin typeface="Garamond" panose="02020404030301010803" pitchFamily="18" charset="0"/>
              </a:rPr>
              <a:t>  5</a:t>
            </a:r>
            <a:r>
              <a:rPr lang="en-US" sz="5500" dirty="0">
                <a:latin typeface="Garamond" panose="02020404030301010803" pitchFamily="18" charset="0"/>
              </a:rPr>
              <a:t>) social relationships 			11) research and innovation </a:t>
            </a:r>
          </a:p>
          <a:p>
            <a:pPr marL="0" indent="0" algn="just">
              <a:buNone/>
            </a:pPr>
            <a:r>
              <a:rPr lang="en-US" sz="5500" dirty="0" smtClean="0">
                <a:latin typeface="Garamond" panose="02020404030301010803" pitchFamily="18" charset="0"/>
              </a:rPr>
              <a:t>  6</a:t>
            </a:r>
            <a:r>
              <a:rPr lang="en-US" sz="5500" dirty="0">
                <a:latin typeface="Garamond" panose="02020404030301010803" pitchFamily="18" charset="0"/>
              </a:rPr>
              <a:t>) politics and institutions 			12) quality of services</a:t>
            </a:r>
          </a:p>
          <a:p>
            <a:pPr algn="just"/>
            <a:endParaRPr lang="en-US" sz="55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en-US" sz="5500" dirty="0">
                <a:latin typeface="Garamond" panose="02020404030301010803" pitchFamily="18" charset="0"/>
              </a:rPr>
              <a:t> </a:t>
            </a:r>
            <a:br>
              <a:rPr lang="en-US" sz="5500" dirty="0">
                <a:latin typeface="Garamond" panose="02020404030301010803" pitchFamily="18" charset="0"/>
              </a:rPr>
            </a:br>
            <a:r>
              <a:rPr lang="en-US" sz="5500" dirty="0">
                <a:latin typeface="Garamond" panose="02020404030301010803" pitchFamily="18" charset="0"/>
              </a:rPr>
              <a:t/>
            </a:r>
            <a:br>
              <a:rPr lang="en-US" sz="5500" dirty="0">
                <a:latin typeface="Garamond" panose="02020404030301010803" pitchFamily="18" charset="0"/>
              </a:rPr>
            </a:br>
            <a:r>
              <a:rPr lang="en-US" sz="5500" dirty="0">
                <a:latin typeface="Garamond" panose="02020404030301010803" pitchFamily="18" charset="0"/>
              </a:rPr>
              <a:t>In addition, 134 indicators, subsequently selected, show the well-being and are able to indicate the direction of progress of the Italian community</a:t>
            </a:r>
            <a:r>
              <a:rPr lang="it-IT" sz="5500" dirty="0">
                <a:latin typeface="Garamond" panose="02020404030301010803" pitchFamily="18" charset="0"/>
              </a:rPr>
              <a:t>. </a:t>
            </a:r>
          </a:p>
          <a:p>
            <a:pPr marL="0" indent="0">
              <a:buNone/>
            </a:pPr>
            <a:r>
              <a:rPr lang="it-IT" sz="1600" dirty="0"/>
              <a:t>	</a:t>
            </a:r>
            <a:r>
              <a:rPr lang="it-IT" sz="1600" dirty="0" smtClean="0"/>
              <a:t>			</a:t>
            </a:r>
          </a:p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r>
              <a:rPr lang="it-IT" sz="2900" dirty="0" smtClean="0"/>
              <a:t>			</a:t>
            </a:r>
          </a:p>
          <a:p>
            <a:pPr marL="0" indent="0">
              <a:buNone/>
            </a:pPr>
            <a:endParaRPr lang="it-IT" sz="2900" dirty="0"/>
          </a:p>
          <a:p>
            <a:pPr marL="0" indent="0">
              <a:buNone/>
            </a:pPr>
            <a:r>
              <a:rPr lang="it-IT" sz="2900" dirty="0" smtClean="0"/>
              <a:t>				</a:t>
            </a:r>
          </a:p>
          <a:p>
            <a:pPr marL="0" indent="0">
              <a:buNone/>
            </a:pPr>
            <a:endParaRPr lang="it-IT" sz="2900" dirty="0"/>
          </a:p>
          <a:p>
            <a:pPr marL="0" indent="0">
              <a:buNone/>
            </a:pPr>
            <a:r>
              <a:rPr lang="it-IT" sz="2900" dirty="0" smtClean="0"/>
              <a:t>			</a:t>
            </a:r>
          </a:p>
          <a:p>
            <a:pPr marL="0" indent="0">
              <a:buNone/>
            </a:pPr>
            <a:r>
              <a:rPr lang="it-IT" sz="2900" dirty="0" smtClean="0"/>
              <a:t>	</a:t>
            </a:r>
            <a:endParaRPr lang="it-IT" sz="1600" dirty="0"/>
          </a:p>
        </p:txBody>
      </p:sp>
      <p:pic>
        <p:nvPicPr>
          <p:cNvPr id="4" name="Picture 7" descr="repubblica_italia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542925"/>
            <a:ext cx="5397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ottotitolo 2"/>
          <p:cNvSpPr txBox="1">
            <a:spLocks/>
          </p:cNvSpPr>
          <p:nvPr/>
        </p:nvSpPr>
        <p:spPr>
          <a:xfrm>
            <a:off x="899592" y="577860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b="1" dirty="0" smtClean="0"/>
          </a:p>
          <a:p>
            <a:r>
              <a:rPr lang="en-US" sz="1800" dirty="0" smtClean="0">
                <a:solidFill>
                  <a:schemeClr val="tx1"/>
                </a:solidFill>
              </a:rPr>
              <a:t>7</a:t>
            </a:r>
            <a:r>
              <a:rPr lang="en-US" sz="1800" baseline="30000" dirty="0" smtClean="0">
                <a:solidFill>
                  <a:schemeClr val="tx1"/>
                </a:solidFill>
              </a:rPr>
              <a:t>th</a:t>
            </a:r>
            <a:r>
              <a:rPr lang="en-US" sz="1800" dirty="0" smtClean="0">
                <a:solidFill>
                  <a:schemeClr val="tx1"/>
                </a:solidFill>
              </a:rPr>
              <a:t> meeting of the INTOSAI Working Group on Key National Indicators</a:t>
            </a:r>
            <a:endParaRPr lang="it-IT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February 24-26, 2013, </a:t>
            </a:r>
            <a:r>
              <a:rPr lang="en-US" sz="1800" dirty="0" err="1" smtClean="0">
                <a:solidFill>
                  <a:schemeClr val="tx1"/>
                </a:solidFill>
              </a:rPr>
              <a:t>Kuta</a:t>
            </a:r>
            <a:r>
              <a:rPr lang="en-US" sz="1800" dirty="0" smtClean="0">
                <a:solidFill>
                  <a:schemeClr val="tx1"/>
                </a:solidFill>
              </a:rPr>
              <a:t>, Bali (Indonesia)</a:t>
            </a:r>
            <a:endParaRPr lang="it-IT" sz="1800" dirty="0" smtClean="0">
              <a:solidFill>
                <a:schemeClr val="tx1"/>
              </a:solidFill>
            </a:endParaRPr>
          </a:p>
          <a:p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FAE-96A8-425B-9600-CE0D8CBF26E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2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sz="6700" b="1" i="1" dirty="0" smtClean="0">
                <a:latin typeface="Palace Script MT" pitchFamily="66" charset="0"/>
              </a:rPr>
              <a:t>Corte </a:t>
            </a:r>
            <a:r>
              <a:rPr lang="it-IT" sz="6700" b="1" i="1" dirty="0">
                <a:latin typeface="Palace Script MT" pitchFamily="66" charset="0"/>
              </a:rPr>
              <a:t>dei conti</a:t>
            </a:r>
            <a:br>
              <a:rPr lang="it-IT" sz="6700" b="1" i="1" dirty="0">
                <a:latin typeface="Palace Script MT" pitchFamily="66" charset="0"/>
              </a:rPr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b="1" i="1" cap="small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The </a:t>
            </a:r>
            <a:r>
              <a:rPr lang="en-US" sz="2200" b="1" i="1" cap="small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public accounting reform law : L. 196/2009 </a:t>
            </a:r>
          </a:p>
          <a:p>
            <a:pPr marL="0" indent="0" algn="ctr">
              <a:buNone/>
            </a:pPr>
            <a:r>
              <a:rPr lang="en-US" sz="2200" b="1" i="1" cap="small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The introduction of the Eco-budget </a:t>
            </a:r>
          </a:p>
          <a:p>
            <a:pPr marL="0" indent="0">
              <a:buNone/>
            </a:pPr>
            <a:endParaRPr lang="en-US" sz="22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en-US" sz="2200" dirty="0" smtClean="0">
                <a:latin typeface="Garamond" panose="02020404030301010803" pitchFamily="18" charset="0"/>
              </a:rPr>
              <a:t>The </a:t>
            </a:r>
            <a:r>
              <a:rPr lang="en-US" sz="2200" dirty="0">
                <a:latin typeface="Garamond" panose="02020404030301010803" pitchFamily="18" charset="0"/>
              </a:rPr>
              <a:t>environmental budget presents an expenditure estimate for activities concerning protection, use and management of natural resources.</a:t>
            </a:r>
          </a:p>
          <a:p>
            <a:pPr marL="0" indent="0" algn="just">
              <a:buNone/>
            </a:pPr>
            <a:endParaRPr lang="en-US" sz="22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en-US" sz="2200" dirty="0">
                <a:latin typeface="Garamond" panose="02020404030301010803" pitchFamily="18" charset="0"/>
              </a:rPr>
              <a:t>The Ministry of Economic development elaborates the regional Indicators for the evaluation of the development policies</a:t>
            </a:r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4" name="Picture 7" descr="repubblica_italia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542925"/>
            <a:ext cx="5397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ottotitolo 2"/>
          <p:cNvSpPr txBox="1">
            <a:spLocks/>
          </p:cNvSpPr>
          <p:nvPr/>
        </p:nvSpPr>
        <p:spPr>
          <a:xfrm>
            <a:off x="899592" y="577860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b="1" dirty="0" smtClean="0"/>
          </a:p>
          <a:p>
            <a:r>
              <a:rPr lang="en-US" sz="1800" dirty="0" smtClean="0">
                <a:solidFill>
                  <a:schemeClr val="tx1"/>
                </a:solidFill>
              </a:rPr>
              <a:t>7</a:t>
            </a:r>
            <a:r>
              <a:rPr lang="en-US" sz="1800" baseline="30000" dirty="0" smtClean="0">
                <a:solidFill>
                  <a:schemeClr val="tx1"/>
                </a:solidFill>
              </a:rPr>
              <a:t>th</a:t>
            </a:r>
            <a:r>
              <a:rPr lang="en-US" sz="1800" dirty="0" smtClean="0">
                <a:solidFill>
                  <a:schemeClr val="tx1"/>
                </a:solidFill>
              </a:rPr>
              <a:t> meeting of the INTOSAI Working Group on Key National Indicators</a:t>
            </a:r>
            <a:endParaRPr lang="it-IT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February 24-26, 2013, </a:t>
            </a:r>
            <a:r>
              <a:rPr lang="en-US" sz="1800" dirty="0" err="1" smtClean="0">
                <a:solidFill>
                  <a:schemeClr val="tx1"/>
                </a:solidFill>
              </a:rPr>
              <a:t>Kuta</a:t>
            </a:r>
            <a:r>
              <a:rPr lang="en-US" sz="1800" dirty="0" smtClean="0">
                <a:solidFill>
                  <a:schemeClr val="tx1"/>
                </a:solidFill>
              </a:rPr>
              <a:t>, Bali (Indonesia)</a:t>
            </a:r>
            <a:endParaRPr lang="it-IT" sz="1800" dirty="0" smtClean="0">
              <a:solidFill>
                <a:schemeClr val="tx1"/>
              </a:solidFill>
            </a:endParaRPr>
          </a:p>
          <a:p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FAE-96A8-425B-9600-CE0D8CBF26E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143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6700" b="1" i="1" dirty="0" smtClean="0">
                <a:latin typeface="Palace Script MT" pitchFamily="66" charset="0"/>
              </a:rPr>
              <a:t>Corte </a:t>
            </a:r>
            <a:r>
              <a:rPr lang="it-IT" sz="6700" b="1" i="1" dirty="0">
                <a:latin typeface="Palace Script MT" pitchFamily="66" charset="0"/>
              </a:rPr>
              <a:t>dei conti</a:t>
            </a:r>
            <a:r>
              <a:rPr lang="it-IT" b="1" i="1" dirty="0">
                <a:latin typeface="Palace Script MT" pitchFamily="66" charset="0"/>
              </a:rPr>
              <a:t/>
            </a:r>
            <a:br>
              <a:rPr lang="it-IT" b="1" i="1" dirty="0">
                <a:latin typeface="Palace Script MT" pitchFamily="66" charset="0"/>
              </a:rPr>
            </a:br>
            <a:r>
              <a:rPr lang="it-IT" dirty="0" smtClean="0"/>
              <a:t/>
            </a:r>
            <a:br>
              <a:rPr lang="it-IT" dirty="0" smtClean="0"/>
            </a:b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9738" y="1988840"/>
            <a:ext cx="8229600" cy="3384376"/>
          </a:xfrm>
        </p:spPr>
        <p:txBody>
          <a:bodyPr>
            <a:normAutofit fontScale="70000" lnSpcReduction="20000"/>
          </a:bodyPr>
          <a:lstStyle/>
          <a:p>
            <a:endParaRPr lang="it-IT" dirty="0" smtClean="0"/>
          </a:p>
          <a:p>
            <a:pPr marL="0" indent="0" algn="ctr">
              <a:buNone/>
            </a:pPr>
            <a:r>
              <a:rPr lang="en-US" sz="3600" b="1" i="1" cap="small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Local government projects:</a:t>
            </a:r>
            <a:br>
              <a:rPr lang="en-US" sz="3600" b="1" i="1" cap="small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en-US" sz="3600" b="1" cap="small" dirty="0" smtClean="0">
                <a:latin typeface="Garamond" panose="02020404030301010803" pitchFamily="18" charset="0"/>
              </a:rPr>
              <a:t/>
            </a:r>
            <a:br>
              <a:rPr lang="en-US" sz="3600" b="1" cap="small" dirty="0" smtClean="0">
                <a:latin typeface="Garamond" panose="02020404030301010803" pitchFamily="18" charset="0"/>
              </a:rPr>
            </a:br>
            <a:r>
              <a:rPr lang="en-US" dirty="0" smtClean="0">
                <a:latin typeface="Garamond" panose="02020404030301010803" pitchFamily="18" charset="0"/>
              </a:rPr>
              <a:t>BES of the provinces</a:t>
            </a:r>
            <a:br>
              <a:rPr lang="en-US" dirty="0" smtClean="0">
                <a:latin typeface="Garamond" panose="02020404030301010803" pitchFamily="18" charset="0"/>
              </a:rPr>
            </a:br>
            <a:r>
              <a:rPr lang="en-US" dirty="0" smtClean="0">
                <a:latin typeface="Garamond" panose="02020404030301010803" pitchFamily="18" charset="0"/>
              </a:rPr>
              <a:t/>
            </a:r>
            <a:br>
              <a:rPr lang="en-US" dirty="0" smtClean="0">
                <a:latin typeface="Garamond" panose="02020404030301010803" pitchFamily="18" charset="0"/>
              </a:rPr>
            </a:br>
            <a:r>
              <a:rPr lang="en-US" dirty="0" smtClean="0">
                <a:latin typeface="Garamond" panose="02020404030301010803" pitchFamily="18" charset="0"/>
              </a:rPr>
              <a:t>URBES of the metropolitan cities</a:t>
            </a:r>
            <a:br>
              <a:rPr lang="en-US" dirty="0" smtClean="0">
                <a:latin typeface="Garamond" panose="02020404030301010803" pitchFamily="18" charset="0"/>
              </a:rPr>
            </a:br>
            <a:r>
              <a:rPr lang="en-US" dirty="0" smtClean="0">
                <a:latin typeface="Garamond" panose="02020404030301010803" pitchFamily="18" charset="0"/>
              </a:rPr>
              <a:t/>
            </a:r>
            <a:br>
              <a:rPr lang="en-US" dirty="0" smtClean="0">
                <a:latin typeface="Garamond" panose="02020404030301010803" pitchFamily="18" charset="0"/>
              </a:rPr>
            </a:br>
            <a:r>
              <a:rPr lang="en-US" dirty="0" smtClean="0">
                <a:latin typeface="Garamond" panose="02020404030301010803" pitchFamily="18" charset="0"/>
              </a:rPr>
              <a:t>The projects indicates additional indicators connected with the different needs of the territories and related to functions carried out at local level</a:t>
            </a:r>
            <a:r>
              <a:rPr lang="it-IT" dirty="0" smtClean="0">
                <a:latin typeface="Garamond" panose="02020404030301010803" pitchFamily="18" charset="0"/>
              </a:rPr>
              <a:t/>
            </a:r>
            <a:br>
              <a:rPr lang="it-IT" dirty="0" smtClean="0">
                <a:latin typeface="Garamond" panose="02020404030301010803" pitchFamily="18" charset="0"/>
              </a:rPr>
            </a:br>
            <a:endParaRPr lang="it-IT" dirty="0" smtClean="0"/>
          </a:p>
        </p:txBody>
      </p:sp>
      <p:pic>
        <p:nvPicPr>
          <p:cNvPr id="4" name="Picture 7" descr="repubblica_italian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4663" y="542925"/>
            <a:ext cx="5397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899592" y="577860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b="1" dirty="0" smtClean="0"/>
          </a:p>
          <a:p>
            <a:r>
              <a:rPr lang="en-US" sz="1800" dirty="0" smtClean="0">
                <a:solidFill>
                  <a:schemeClr val="tx1"/>
                </a:solidFill>
              </a:rPr>
              <a:t>7</a:t>
            </a:r>
            <a:r>
              <a:rPr lang="en-US" sz="1800" baseline="30000" dirty="0" smtClean="0">
                <a:solidFill>
                  <a:schemeClr val="tx1"/>
                </a:solidFill>
              </a:rPr>
              <a:t>th</a:t>
            </a:r>
            <a:r>
              <a:rPr lang="en-US" sz="1800" dirty="0" smtClean="0">
                <a:solidFill>
                  <a:schemeClr val="tx1"/>
                </a:solidFill>
              </a:rPr>
              <a:t> meeting of the INTOSAI Working Group on Key National Indicators</a:t>
            </a:r>
            <a:endParaRPr lang="it-IT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February 24-26, 2013, </a:t>
            </a:r>
            <a:r>
              <a:rPr lang="en-US" sz="1800" dirty="0" err="1" smtClean="0">
                <a:solidFill>
                  <a:schemeClr val="tx1"/>
                </a:solidFill>
              </a:rPr>
              <a:t>Kuta</a:t>
            </a:r>
            <a:r>
              <a:rPr lang="en-US" sz="1800" dirty="0" smtClean="0">
                <a:solidFill>
                  <a:schemeClr val="tx1"/>
                </a:solidFill>
              </a:rPr>
              <a:t>, Bali (Indonesia)</a:t>
            </a:r>
            <a:endParaRPr lang="it-IT" sz="1800" dirty="0" smtClean="0">
              <a:solidFill>
                <a:schemeClr val="tx1"/>
              </a:solidFill>
            </a:endParaRPr>
          </a:p>
          <a:p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FAE-96A8-425B-9600-CE0D8CBF26E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816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6000" b="1" i="1" dirty="0" smtClean="0">
                <a:latin typeface="Palace Script MT" pitchFamily="66" charset="0"/>
              </a:rPr>
              <a:t>Corte dei conti</a:t>
            </a:r>
            <a:br>
              <a:rPr lang="it-IT" sz="6000" b="1" i="1" dirty="0" smtClean="0">
                <a:latin typeface="Palace Script MT" pitchFamily="66" charset="0"/>
              </a:rPr>
            </a:br>
            <a:r>
              <a:rPr lang="it-IT" sz="6000" b="1" i="1" dirty="0" smtClean="0">
                <a:latin typeface="Palace Script MT" pitchFamily="66" charset="0"/>
              </a:rPr>
              <a:t/>
            </a:r>
            <a:br>
              <a:rPr lang="it-IT" sz="6000" b="1" i="1" dirty="0" smtClean="0">
                <a:latin typeface="Palace Script MT" pitchFamily="66" charset="0"/>
              </a:rPr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808312"/>
          </a:xfrm>
        </p:spPr>
        <p:txBody>
          <a:bodyPr>
            <a:normAutofit/>
          </a:bodyPr>
          <a:lstStyle/>
          <a:p>
            <a:pPr algn="just"/>
            <a:endParaRPr lang="it-IT" dirty="0" smtClean="0"/>
          </a:p>
          <a:p>
            <a:pPr algn="just"/>
            <a:endParaRPr lang="it-IT" sz="2200" dirty="0" smtClean="0"/>
          </a:p>
          <a:p>
            <a:pPr marL="0" indent="0" algn="just">
              <a:buNone/>
            </a:pPr>
            <a:endParaRPr lang="it-IT" sz="1700" dirty="0" smtClean="0"/>
          </a:p>
          <a:p>
            <a:pPr marL="0" indent="0" algn="just">
              <a:buNone/>
            </a:pPr>
            <a:endParaRPr lang="it-IT" sz="1700" dirty="0" smtClean="0"/>
          </a:p>
          <a:p>
            <a:pPr marL="0" indent="0" algn="just">
              <a:buNone/>
            </a:pPr>
            <a:r>
              <a:rPr lang="it-IT" sz="1700" dirty="0" smtClean="0"/>
              <a:t>		</a:t>
            </a:r>
            <a:r>
              <a:rPr lang="it-IT" sz="1300" dirty="0" smtClean="0"/>
              <a:t>                     </a:t>
            </a:r>
          </a:p>
          <a:p>
            <a:pPr marL="0" indent="0" algn="just">
              <a:buNone/>
            </a:pPr>
            <a:r>
              <a:rPr lang="it-IT" sz="1300" dirty="0"/>
              <a:t>	</a:t>
            </a:r>
            <a:r>
              <a:rPr lang="it-IT" sz="1300" dirty="0" smtClean="0"/>
              <a:t>			</a:t>
            </a:r>
            <a:endParaRPr lang="it-IT" sz="1300" dirty="0"/>
          </a:p>
        </p:txBody>
      </p:sp>
      <p:pic>
        <p:nvPicPr>
          <p:cNvPr id="4" name="Picture 7" descr="repubblica_italia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542925"/>
            <a:ext cx="5397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378074" y="1916832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cap="all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Some example of additional indicators:</a:t>
            </a:r>
            <a:br>
              <a:rPr lang="en-US" sz="2400" b="1" i="1" cap="all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</a:br>
            <a:endParaRPr lang="en-US" sz="2400" b="1" i="1" cap="all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-</a:t>
            </a:r>
            <a:r>
              <a:rPr lang="en-US" sz="2400" dirty="0"/>
              <a:t> </a:t>
            </a:r>
            <a:r>
              <a:rPr lang="en-US" sz="2400" dirty="0">
                <a:latin typeface="Garamond" panose="02020404030301010803" pitchFamily="18" charset="0"/>
              </a:rPr>
              <a:t>taxable income and its distribution</a:t>
            </a:r>
            <a:br>
              <a:rPr lang="en-US" sz="2400" dirty="0">
                <a:latin typeface="Garamond" panose="02020404030301010803" pitchFamily="18" charset="0"/>
              </a:rPr>
            </a:br>
            <a:r>
              <a:rPr lang="en-US" sz="2400" dirty="0">
                <a:latin typeface="Garamond" panose="02020404030301010803" pitchFamily="18" charset="0"/>
              </a:rPr>
              <a:t>- electoral abstention by gender in the various electoral competitions</a:t>
            </a:r>
            <a:br>
              <a:rPr lang="en-US" sz="2400" dirty="0">
                <a:latin typeface="Garamond" panose="02020404030301010803" pitchFamily="18" charset="0"/>
              </a:rPr>
            </a:br>
            <a:r>
              <a:rPr lang="en-US" sz="2400" dirty="0">
                <a:latin typeface="Garamond" panose="02020404030301010803" pitchFamily="18" charset="0"/>
              </a:rPr>
              <a:t>- participation rate in secondary school education</a:t>
            </a:r>
            <a:br>
              <a:rPr lang="en-US" sz="2400" dirty="0">
                <a:latin typeface="Garamond" panose="02020404030301010803" pitchFamily="18" charset="0"/>
              </a:rPr>
            </a:br>
            <a:r>
              <a:rPr lang="en-US" sz="2400" dirty="0">
                <a:latin typeface="Garamond" panose="02020404030301010803" pitchFamily="18" charset="0"/>
              </a:rPr>
              <a:t>- rate of job uncertainty </a:t>
            </a:r>
            <a:br>
              <a:rPr lang="en-US" sz="2400" dirty="0">
                <a:latin typeface="Garamond" panose="02020404030301010803" pitchFamily="18" charset="0"/>
              </a:rPr>
            </a:br>
            <a:r>
              <a:rPr lang="en-US" sz="2400" dirty="0">
                <a:latin typeface="Garamond" panose="02020404030301010803" pitchFamily="18" charset="0"/>
              </a:rPr>
              <a:t>- perception of safety while walking alone in the dark</a:t>
            </a:r>
            <a:br>
              <a:rPr lang="en-US" sz="2400" dirty="0">
                <a:latin typeface="Garamond" panose="02020404030301010803" pitchFamily="18" charset="0"/>
              </a:rPr>
            </a:br>
            <a:r>
              <a:rPr lang="en-US" sz="2400" dirty="0">
                <a:latin typeface="Garamond" panose="02020404030301010803" pitchFamily="18" charset="0"/>
              </a:rPr>
              <a:t>- average monthly family expenditure </a:t>
            </a:r>
            <a:br>
              <a:rPr lang="en-US" sz="2400" dirty="0">
                <a:latin typeface="Garamond" panose="02020404030301010803" pitchFamily="18" charset="0"/>
              </a:rPr>
            </a:br>
            <a:r>
              <a:rPr lang="en-US" sz="2400" dirty="0">
                <a:latin typeface="Garamond" panose="02020404030301010803" pitchFamily="18" charset="0"/>
              </a:rPr>
              <a:t>- per-capita expenditure for home care for the elderly</a:t>
            </a:r>
            <a:br>
              <a:rPr lang="en-US" sz="2400" dirty="0">
                <a:latin typeface="Garamond" panose="02020404030301010803" pitchFamily="18" charset="0"/>
              </a:rPr>
            </a:br>
            <a:r>
              <a:rPr lang="en-US" sz="2400" dirty="0">
                <a:latin typeface="Garamond" panose="02020404030301010803" pitchFamily="18" charset="0"/>
              </a:rPr>
              <a:t>- percentage of bicycle paths per municipal road network</a:t>
            </a: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899592" y="577860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b="1" dirty="0" smtClean="0"/>
          </a:p>
          <a:p>
            <a:r>
              <a:rPr lang="en-US" sz="1800" dirty="0" smtClean="0">
                <a:solidFill>
                  <a:schemeClr val="tx1"/>
                </a:solidFill>
              </a:rPr>
              <a:t>7</a:t>
            </a:r>
            <a:r>
              <a:rPr lang="en-US" sz="1800" baseline="30000" dirty="0" smtClean="0">
                <a:solidFill>
                  <a:schemeClr val="tx1"/>
                </a:solidFill>
              </a:rPr>
              <a:t>th</a:t>
            </a:r>
            <a:r>
              <a:rPr lang="en-US" sz="1800" dirty="0" smtClean="0">
                <a:solidFill>
                  <a:schemeClr val="tx1"/>
                </a:solidFill>
              </a:rPr>
              <a:t> meeting of the INTOSAI Working Group on Key National Indicators</a:t>
            </a:r>
            <a:endParaRPr lang="it-IT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February 24-26, 2013, </a:t>
            </a:r>
            <a:r>
              <a:rPr lang="en-US" sz="1800" dirty="0" err="1" smtClean="0">
                <a:solidFill>
                  <a:schemeClr val="tx1"/>
                </a:solidFill>
              </a:rPr>
              <a:t>Kuta</a:t>
            </a:r>
            <a:r>
              <a:rPr lang="en-US" sz="1800" dirty="0" smtClean="0">
                <a:solidFill>
                  <a:schemeClr val="tx1"/>
                </a:solidFill>
              </a:rPr>
              <a:t>, Bali (Indonesia)</a:t>
            </a:r>
            <a:endParaRPr lang="it-IT" sz="1800" dirty="0" smtClean="0">
              <a:solidFill>
                <a:schemeClr val="tx1"/>
              </a:solidFill>
            </a:endParaRPr>
          </a:p>
          <a:p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FAE-96A8-425B-9600-CE0D8CBF26E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316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6000" b="1" i="1" dirty="0" smtClean="0">
                <a:latin typeface="Palace Script MT" pitchFamily="66" charset="0"/>
              </a:rPr>
              <a:t>Corte </a:t>
            </a:r>
            <a:r>
              <a:rPr lang="it-IT" sz="6000" b="1" i="1" dirty="0">
                <a:latin typeface="Palace Script MT" pitchFamily="66" charset="0"/>
              </a:rPr>
              <a:t>dei conti</a:t>
            </a:r>
            <a:br>
              <a:rPr lang="it-IT" sz="6000" b="1" i="1" dirty="0">
                <a:latin typeface="Palace Script MT" pitchFamily="66" charset="0"/>
              </a:rPr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9738" y="2132856"/>
            <a:ext cx="8229600" cy="364574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3800" b="1" cap="small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The strategic project of Rome </a:t>
            </a:r>
            <a:br>
              <a:rPr lang="en-US" sz="3800" b="1" cap="small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en-US" sz="3800" b="1" cap="small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"Metropolitan capital: ideas for better </a:t>
            </a:r>
            <a:r>
              <a:rPr lang="it-IT" sz="3800" b="1" cap="small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living</a:t>
            </a:r>
            <a:r>
              <a:rPr lang="it-IT" sz="3800" b="1" cap="small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"</a:t>
            </a:r>
            <a:r>
              <a:rPr lang="it-IT" sz="3800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/>
            </a:r>
            <a:br>
              <a:rPr lang="it-IT" sz="3800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</a:br>
            <a:endParaRPr lang="it-IT" sz="3800" dirty="0" smtClean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en-US" sz="4000" b="1" dirty="0" smtClean="0">
                <a:latin typeface="Garamond" panose="02020404030301010803" pitchFamily="18" charset="0"/>
              </a:rPr>
              <a:t>the </a:t>
            </a:r>
            <a:r>
              <a:rPr lang="en-US" sz="4000" b="1" dirty="0">
                <a:latin typeface="Garamond" panose="02020404030301010803" pitchFamily="18" charset="0"/>
              </a:rPr>
              <a:t>areas of the </a:t>
            </a:r>
            <a:r>
              <a:rPr lang="en-US" sz="4000" b="1" dirty="0" smtClean="0">
                <a:latin typeface="Garamond" panose="02020404030301010803" pitchFamily="18" charset="0"/>
              </a:rPr>
              <a:t>project:</a:t>
            </a:r>
          </a:p>
          <a:p>
            <a:pPr marL="0" indent="0">
              <a:buNone/>
            </a:pPr>
            <a:r>
              <a:rPr lang="en-US" sz="3400" dirty="0" smtClean="0">
                <a:latin typeface="Garamond" panose="02020404030301010803" pitchFamily="18" charset="0"/>
              </a:rPr>
              <a:t>		        1</a:t>
            </a:r>
            <a:r>
              <a:rPr lang="en-US" sz="3400" dirty="0">
                <a:latin typeface="Garamond" panose="02020404030301010803" pitchFamily="18" charset="0"/>
              </a:rPr>
              <a:t>) a sound environment </a:t>
            </a:r>
          </a:p>
          <a:p>
            <a:pPr marL="0" indent="0">
              <a:buNone/>
            </a:pPr>
            <a:r>
              <a:rPr lang="en-US" sz="3400" dirty="0" smtClean="0">
                <a:latin typeface="Garamond" panose="02020404030301010803" pitchFamily="18" charset="0"/>
              </a:rPr>
              <a:t>		        2</a:t>
            </a:r>
            <a:r>
              <a:rPr lang="en-US" sz="3400" dirty="0">
                <a:latin typeface="Garamond" panose="02020404030301010803" pitchFamily="18" charset="0"/>
              </a:rPr>
              <a:t>) an organized territory </a:t>
            </a:r>
          </a:p>
          <a:p>
            <a:pPr marL="0" indent="0">
              <a:buNone/>
            </a:pPr>
            <a:r>
              <a:rPr lang="en-US" sz="3400" dirty="0" smtClean="0">
                <a:latin typeface="Garamond" panose="02020404030301010803" pitchFamily="18" charset="0"/>
              </a:rPr>
              <a:t>		        3</a:t>
            </a:r>
            <a:r>
              <a:rPr lang="en-US" sz="3400" dirty="0">
                <a:latin typeface="Garamond" panose="02020404030301010803" pitchFamily="18" charset="0"/>
              </a:rPr>
              <a:t>) an innovative culture </a:t>
            </a:r>
          </a:p>
          <a:p>
            <a:pPr marL="0" indent="0">
              <a:buNone/>
            </a:pPr>
            <a:r>
              <a:rPr lang="en-US" sz="3400" dirty="0" smtClean="0">
                <a:latin typeface="Garamond" panose="02020404030301010803" pitchFamily="18" charset="0"/>
              </a:rPr>
              <a:t>		        4</a:t>
            </a:r>
            <a:r>
              <a:rPr lang="en-US" sz="3400" dirty="0">
                <a:latin typeface="Garamond" panose="02020404030301010803" pitchFamily="18" charset="0"/>
              </a:rPr>
              <a:t>) a smart development </a:t>
            </a:r>
          </a:p>
          <a:p>
            <a:pPr marL="0" indent="0">
              <a:buNone/>
            </a:pPr>
            <a:r>
              <a:rPr lang="en-US" sz="3400" dirty="0" smtClean="0">
                <a:latin typeface="Garamond" panose="02020404030301010803" pitchFamily="18" charset="0"/>
              </a:rPr>
              <a:t>		        5</a:t>
            </a:r>
            <a:r>
              <a:rPr lang="en-US" sz="3400" dirty="0">
                <a:latin typeface="Garamond" panose="02020404030301010803" pitchFamily="18" charset="0"/>
              </a:rPr>
              <a:t>) an united society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Picture 7" descr="repubblica_italia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542925"/>
            <a:ext cx="5397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899592" y="577860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b="1" dirty="0" smtClean="0"/>
          </a:p>
          <a:p>
            <a:r>
              <a:rPr lang="en-US" sz="1800" dirty="0" smtClean="0">
                <a:solidFill>
                  <a:schemeClr val="tx1"/>
                </a:solidFill>
              </a:rPr>
              <a:t>7</a:t>
            </a:r>
            <a:r>
              <a:rPr lang="en-US" sz="1800" baseline="30000" dirty="0" smtClean="0">
                <a:solidFill>
                  <a:schemeClr val="tx1"/>
                </a:solidFill>
              </a:rPr>
              <a:t>th</a:t>
            </a:r>
            <a:r>
              <a:rPr lang="en-US" sz="1800" dirty="0" smtClean="0">
                <a:solidFill>
                  <a:schemeClr val="tx1"/>
                </a:solidFill>
              </a:rPr>
              <a:t> meeting of the INTOSAI Working Group on Key National Indicators</a:t>
            </a:r>
            <a:endParaRPr lang="it-IT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February 24-26, 2013, </a:t>
            </a:r>
            <a:r>
              <a:rPr lang="en-US" sz="1800" dirty="0" err="1" smtClean="0">
                <a:solidFill>
                  <a:schemeClr val="tx1"/>
                </a:solidFill>
              </a:rPr>
              <a:t>Kuta</a:t>
            </a:r>
            <a:r>
              <a:rPr lang="en-US" sz="1800" dirty="0" smtClean="0">
                <a:solidFill>
                  <a:schemeClr val="tx1"/>
                </a:solidFill>
              </a:rPr>
              <a:t>, Bali (Indonesia)</a:t>
            </a:r>
            <a:endParaRPr lang="it-IT" sz="1800" dirty="0" smtClean="0">
              <a:solidFill>
                <a:schemeClr val="tx1"/>
              </a:solidFill>
            </a:endParaRPr>
          </a:p>
          <a:p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FAE-96A8-425B-9600-CE0D8CBF26E6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128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 smtClean="0">
                <a:latin typeface="Palace Script MT" pitchFamily="66" charset="0"/>
              </a:rPr>
              <a:t/>
            </a:r>
            <a:br>
              <a:rPr lang="it-IT" b="1" i="1" dirty="0" smtClean="0">
                <a:latin typeface="Palace Script MT" pitchFamily="66" charset="0"/>
              </a:rPr>
            </a:br>
            <a:r>
              <a:rPr lang="it-IT" b="1" i="1" dirty="0" smtClean="0">
                <a:latin typeface="Palace Script MT" pitchFamily="66" charset="0"/>
              </a:rPr>
              <a:t/>
            </a:r>
            <a:br>
              <a:rPr lang="it-IT" b="1" i="1" dirty="0" smtClean="0">
                <a:latin typeface="Palace Script MT" pitchFamily="66" charset="0"/>
              </a:rPr>
            </a:br>
            <a:r>
              <a:rPr lang="it-IT" sz="6700" b="1" i="1" dirty="0" smtClean="0">
                <a:latin typeface="Palace Script MT" pitchFamily="66" charset="0"/>
              </a:rPr>
              <a:t>Corte </a:t>
            </a:r>
            <a:r>
              <a:rPr lang="it-IT" sz="6700" b="1" i="1" dirty="0">
                <a:latin typeface="Palace Script MT" pitchFamily="66" charset="0"/>
              </a:rPr>
              <a:t>dei conti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916832"/>
            <a:ext cx="8496944" cy="4824536"/>
          </a:xfrm>
        </p:spPr>
        <p:txBody>
          <a:bodyPr>
            <a:normAutofit fontScale="32500" lnSpcReduction="20000"/>
          </a:bodyPr>
          <a:lstStyle/>
          <a:p>
            <a:endParaRPr lang="it-IT" dirty="0" smtClean="0"/>
          </a:p>
          <a:p>
            <a:pPr marL="0" indent="0" algn="ctr">
              <a:buNone/>
            </a:pPr>
            <a:r>
              <a:rPr lang="en-US" sz="7400" b="1" i="1" cap="small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The </a:t>
            </a:r>
            <a:r>
              <a:rPr lang="en-US" sz="7400" b="1" i="1" cap="small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project aims at ensuring:</a:t>
            </a:r>
          </a:p>
          <a:p>
            <a:pPr marL="0" indent="0" algn="just">
              <a:buNone/>
            </a:pPr>
            <a:r>
              <a:rPr lang="en-US" sz="5500" dirty="0">
                <a:latin typeface="Garamond" panose="02020404030301010803" pitchFamily="18" charset="0"/>
              </a:rPr>
              <a:t/>
            </a:r>
            <a:br>
              <a:rPr lang="en-US" sz="5500" dirty="0">
                <a:latin typeface="Garamond" panose="02020404030301010803" pitchFamily="18" charset="0"/>
              </a:rPr>
            </a:br>
            <a:r>
              <a:rPr lang="en-US" sz="5500" dirty="0">
                <a:latin typeface="Garamond" panose="02020404030301010803" pitchFamily="18" charset="0"/>
              </a:rPr>
              <a:t>- a new economic development connected to innovation and to the green economy, </a:t>
            </a:r>
          </a:p>
          <a:p>
            <a:pPr marL="0" indent="0" algn="just">
              <a:buNone/>
            </a:pPr>
            <a:r>
              <a:rPr lang="en-US" sz="5500" dirty="0">
                <a:latin typeface="Garamond" panose="02020404030301010803" pitchFamily="18" charset="0"/>
              </a:rPr>
              <a:t/>
            </a:r>
            <a:br>
              <a:rPr lang="en-US" sz="5500" dirty="0">
                <a:latin typeface="Garamond" panose="02020404030301010803" pitchFamily="18" charset="0"/>
              </a:rPr>
            </a:br>
            <a:r>
              <a:rPr lang="en-US" sz="5500" dirty="0">
                <a:latin typeface="Garamond" panose="02020404030301010803" pitchFamily="18" charset="0"/>
              </a:rPr>
              <a:t>- the safeguard of the full efficiency of the eco-systemic services, </a:t>
            </a:r>
          </a:p>
          <a:p>
            <a:pPr marL="0" indent="0" algn="just">
              <a:buNone/>
            </a:pPr>
            <a:r>
              <a:rPr lang="en-US" sz="5500" dirty="0">
                <a:latin typeface="Garamond" panose="02020404030301010803" pitchFamily="18" charset="0"/>
              </a:rPr>
              <a:t/>
            </a:r>
            <a:br>
              <a:rPr lang="en-US" sz="5500" dirty="0">
                <a:latin typeface="Garamond" panose="02020404030301010803" pitchFamily="18" charset="0"/>
              </a:rPr>
            </a:br>
            <a:r>
              <a:rPr lang="en-US" sz="5500" dirty="0">
                <a:latin typeface="Garamond" panose="02020404030301010803" pitchFamily="18" charset="0"/>
              </a:rPr>
              <a:t>- the preservation of the territory against the progressive and devastating urbanization, </a:t>
            </a:r>
          </a:p>
          <a:p>
            <a:pPr marL="0" indent="0" algn="just">
              <a:buNone/>
            </a:pPr>
            <a:r>
              <a:rPr lang="en-US" sz="5500" dirty="0">
                <a:latin typeface="Garamond" panose="02020404030301010803" pitchFamily="18" charset="0"/>
              </a:rPr>
              <a:t/>
            </a:r>
            <a:br>
              <a:rPr lang="en-US" sz="5500" dirty="0">
                <a:latin typeface="Garamond" panose="02020404030301010803" pitchFamily="18" charset="0"/>
              </a:rPr>
            </a:br>
            <a:r>
              <a:rPr lang="en-US" sz="5500" dirty="0">
                <a:latin typeface="Garamond" panose="02020404030301010803" pitchFamily="18" charset="0"/>
              </a:rPr>
              <a:t>- the promotion of a new relation between the agricultural system and the quality of the  </a:t>
            </a:r>
            <a:r>
              <a:rPr lang="en-US" sz="5500" dirty="0" smtClean="0">
                <a:latin typeface="Garamond" panose="02020404030301010803" pitchFamily="18" charset="0"/>
              </a:rPr>
              <a:t>  environment</a:t>
            </a:r>
            <a:r>
              <a:rPr lang="en-US" sz="5500" dirty="0">
                <a:latin typeface="Garamond" panose="02020404030301010803" pitchFamily="18" charset="0"/>
              </a:rPr>
              <a:t>, </a:t>
            </a:r>
          </a:p>
          <a:p>
            <a:pPr algn="just"/>
            <a:endParaRPr lang="en-US" sz="55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en-US" sz="5500" dirty="0">
                <a:latin typeface="Garamond" panose="02020404030301010803" pitchFamily="18" charset="0"/>
              </a:rPr>
              <a:t>- the support of the relationship among different cultures in order to reduce disparities and to foster social and territorial integration and cohesion.</a:t>
            </a:r>
          </a:p>
          <a:p>
            <a:pPr marL="0" indent="0" algn="just">
              <a:buNone/>
            </a:pPr>
            <a:endParaRPr lang="it-IT" sz="4800" dirty="0"/>
          </a:p>
        </p:txBody>
      </p:sp>
      <p:pic>
        <p:nvPicPr>
          <p:cNvPr id="4" name="Picture 7" descr="repubblica_italia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542925"/>
            <a:ext cx="5397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899592" y="577860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b="1" dirty="0" smtClean="0"/>
          </a:p>
          <a:p>
            <a:r>
              <a:rPr lang="en-US" sz="1800" dirty="0" smtClean="0">
                <a:solidFill>
                  <a:schemeClr val="tx1"/>
                </a:solidFill>
              </a:rPr>
              <a:t>7</a:t>
            </a:r>
            <a:r>
              <a:rPr lang="en-US" sz="1800" baseline="30000" dirty="0" smtClean="0">
                <a:solidFill>
                  <a:schemeClr val="tx1"/>
                </a:solidFill>
              </a:rPr>
              <a:t>th</a:t>
            </a:r>
            <a:r>
              <a:rPr lang="en-US" sz="1800" dirty="0" smtClean="0">
                <a:solidFill>
                  <a:schemeClr val="tx1"/>
                </a:solidFill>
              </a:rPr>
              <a:t> meeting of the INTOSAI Working Group on Key National Indicators</a:t>
            </a:r>
            <a:endParaRPr lang="it-IT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February 24-26, 2013, </a:t>
            </a:r>
            <a:r>
              <a:rPr lang="en-US" sz="1800" dirty="0" err="1" smtClean="0">
                <a:solidFill>
                  <a:schemeClr val="tx1"/>
                </a:solidFill>
              </a:rPr>
              <a:t>Kuta</a:t>
            </a:r>
            <a:r>
              <a:rPr lang="en-US" sz="1800" dirty="0" smtClean="0">
                <a:solidFill>
                  <a:schemeClr val="tx1"/>
                </a:solidFill>
              </a:rPr>
              <a:t>, Bali (Indonesia)</a:t>
            </a:r>
            <a:endParaRPr lang="it-IT" sz="1800" dirty="0" smtClean="0">
              <a:solidFill>
                <a:schemeClr val="tx1"/>
              </a:solidFill>
            </a:endParaRPr>
          </a:p>
          <a:p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FAE-96A8-425B-9600-CE0D8CBF26E6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529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mtClean="0"/>
              <a:t/>
            </a:r>
            <a:br>
              <a:rPr lang="it-IT" smtClean="0"/>
            </a:br>
            <a:r>
              <a:rPr lang="it-IT" smtClean="0"/>
              <a:t/>
            </a:r>
            <a:br>
              <a:rPr lang="it-IT" smtClean="0"/>
            </a:br>
            <a:r>
              <a:rPr lang="it-IT" smtClean="0"/>
              <a:t/>
            </a:r>
            <a:br>
              <a:rPr lang="it-IT" smtClean="0"/>
            </a:br>
            <a:r>
              <a:rPr lang="it-IT" smtClean="0"/>
              <a:t/>
            </a:r>
            <a:br>
              <a:rPr lang="it-IT" smtClean="0"/>
            </a:br>
            <a:r>
              <a:rPr lang="it-IT" sz="6000" b="1" i="1" smtClean="0">
                <a:latin typeface="Palace Script MT" pitchFamily="66" charset="0"/>
              </a:rPr>
              <a:t>Corte dei conti</a:t>
            </a:r>
            <a:r>
              <a:rPr lang="it-IT" sz="6000" smtClean="0"/>
              <a:t/>
            </a:r>
            <a:br>
              <a:rPr lang="it-IT" sz="6000" smtClean="0"/>
            </a:br>
            <a:r>
              <a:rPr lang="it-IT" sz="6000" smtClean="0"/>
              <a:t/>
            </a:r>
            <a:br>
              <a:rPr lang="it-IT" sz="6000" smtClean="0"/>
            </a:br>
            <a:r>
              <a:rPr lang="it-IT" sz="3200" smtClean="0"/>
              <a:t>Changes to VAT rules concerning sale and rental of buildings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2060848"/>
            <a:ext cx="7787208" cy="4608512"/>
          </a:xfrm>
        </p:spPr>
        <p:txBody>
          <a:bodyPr>
            <a:normAutofit fontScale="85000" lnSpcReduction="20000"/>
          </a:bodyPr>
          <a:lstStyle/>
          <a:p>
            <a:pPr algn="just"/>
            <a:endParaRPr lang="it-IT" dirty="0" smtClean="0"/>
          </a:p>
          <a:p>
            <a:pPr marL="0" lvl="0" indent="0" algn="just">
              <a:buNone/>
            </a:pPr>
            <a:r>
              <a:rPr lang="en-US" kern="0" dirty="0">
                <a:latin typeface="Garamond" panose="02020404030301010803" pitchFamily="18" charset="0"/>
              </a:rPr>
              <a:t>The choice of a specific indicator should take into consideration the local context to properly measure and evaluate the economic and environmental benefits deriving from a targeted action 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>
              <a:buNone/>
            </a:pPr>
            <a:endParaRPr lang="it-IT" sz="1600" dirty="0" smtClean="0"/>
          </a:p>
          <a:p>
            <a:pPr marL="0" indent="0">
              <a:buNone/>
            </a:pPr>
            <a:endParaRPr lang="it-IT" sz="1600" dirty="0" smtClean="0"/>
          </a:p>
          <a:p>
            <a:pPr marL="0" indent="0">
              <a:buNone/>
            </a:pPr>
            <a:endParaRPr lang="it-IT" sz="1600" dirty="0" smtClean="0"/>
          </a:p>
          <a:p>
            <a:pPr marL="0" indent="0">
              <a:buNone/>
            </a:pPr>
            <a:endParaRPr lang="it-IT" sz="1600" dirty="0" smtClean="0"/>
          </a:p>
          <a:p>
            <a:pPr marL="0" indent="0">
              <a:buNone/>
            </a:pPr>
            <a:endParaRPr lang="it-IT" sz="1600" dirty="0" smtClean="0"/>
          </a:p>
          <a:p>
            <a:pPr marL="0" indent="0">
              <a:buNone/>
            </a:pPr>
            <a:endParaRPr lang="it-IT" sz="1900" dirty="0" smtClean="0"/>
          </a:p>
          <a:p>
            <a:pPr marL="0" indent="0">
              <a:buNone/>
            </a:pPr>
            <a:r>
              <a:rPr lang="it-IT" sz="1900" dirty="0" smtClean="0"/>
              <a:t>			    	</a:t>
            </a:r>
          </a:p>
          <a:p>
            <a:pPr marL="0" indent="0">
              <a:buNone/>
            </a:pPr>
            <a:r>
              <a:rPr lang="it-IT" sz="1900" dirty="0" smtClean="0"/>
              <a:t>					             </a:t>
            </a:r>
          </a:p>
          <a:p>
            <a:pPr marL="0" indent="0">
              <a:buNone/>
            </a:pPr>
            <a:endParaRPr lang="it-IT" sz="1900" dirty="0" smtClean="0"/>
          </a:p>
          <a:p>
            <a:pPr marL="0" indent="0">
              <a:buNone/>
            </a:pPr>
            <a:r>
              <a:rPr lang="it-IT" sz="1900" dirty="0" smtClean="0"/>
              <a:t>		</a:t>
            </a:r>
            <a:endParaRPr lang="it-IT" sz="3100" dirty="0" smtClean="0"/>
          </a:p>
          <a:p>
            <a:endParaRPr lang="it-IT" sz="3100" dirty="0"/>
          </a:p>
        </p:txBody>
      </p:sp>
      <p:pic>
        <p:nvPicPr>
          <p:cNvPr id="4" name="Picture 7" descr="repubblica_italia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542925"/>
            <a:ext cx="539750" cy="5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ttangolo 10"/>
          <p:cNvSpPr/>
          <p:nvPr/>
        </p:nvSpPr>
        <p:spPr>
          <a:xfrm>
            <a:off x="3275856" y="1174235"/>
            <a:ext cx="30243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6000" b="1" i="1" dirty="0">
                <a:solidFill>
                  <a:prstClr val="white"/>
                </a:solidFill>
                <a:latin typeface="Palace Script MT" pitchFamily="66" charset="0"/>
              </a:rPr>
              <a:t>Corte dei </a:t>
            </a:r>
            <a:r>
              <a:rPr lang="it-IT" sz="6000" b="1" i="1" dirty="0" smtClean="0">
                <a:solidFill>
                  <a:prstClr val="white"/>
                </a:solidFill>
                <a:latin typeface="Palace Script MT" pitchFamily="66" charset="0"/>
              </a:rPr>
              <a:t>conti</a:t>
            </a:r>
            <a:endParaRPr lang="it-IT" sz="6000" dirty="0">
              <a:solidFill>
                <a:prstClr val="white"/>
              </a:solidFill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899592" y="5778602"/>
            <a:ext cx="7488832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b="1" dirty="0" smtClean="0"/>
          </a:p>
          <a:p>
            <a:r>
              <a:rPr lang="en-US" sz="1800" dirty="0" smtClean="0">
                <a:solidFill>
                  <a:schemeClr val="tx1"/>
                </a:solidFill>
              </a:rPr>
              <a:t>7</a:t>
            </a:r>
            <a:r>
              <a:rPr lang="en-US" sz="1800" baseline="30000" dirty="0" smtClean="0">
                <a:solidFill>
                  <a:schemeClr val="tx1"/>
                </a:solidFill>
              </a:rPr>
              <a:t>th</a:t>
            </a:r>
            <a:r>
              <a:rPr lang="en-US" sz="1800" dirty="0" smtClean="0">
                <a:solidFill>
                  <a:schemeClr val="tx1"/>
                </a:solidFill>
              </a:rPr>
              <a:t> meeting of the INTOSAI Working Group on Key National Indicators</a:t>
            </a:r>
            <a:endParaRPr lang="it-IT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February 24-26, 2013, </a:t>
            </a:r>
            <a:r>
              <a:rPr lang="en-US" sz="1800" dirty="0" err="1" smtClean="0">
                <a:solidFill>
                  <a:schemeClr val="tx1"/>
                </a:solidFill>
              </a:rPr>
              <a:t>Kuta</a:t>
            </a:r>
            <a:r>
              <a:rPr lang="en-US" sz="1800" dirty="0" smtClean="0">
                <a:solidFill>
                  <a:schemeClr val="tx1"/>
                </a:solidFill>
              </a:rPr>
              <a:t>, Bali (Indonesia)</a:t>
            </a:r>
            <a:endParaRPr lang="it-IT" sz="1800" dirty="0" smtClean="0">
              <a:solidFill>
                <a:schemeClr val="tx1"/>
              </a:solidFill>
            </a:endParaRPr>
          </a:p>
          <a:p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EFAE-96A8-425B-9600-CE0D8CBF26E6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895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</TotalTime>
  <Words>468</Words>
  <Application>Microsoft Office PowerPoint</Application>
  <PresentationFormat>Presentazione su schermo (4:3)</PresentationFormat>
  <Paragraphs>142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KEY NATIONAL INDICATORS: THE ITALIAN DEVELOPMENT AND STRATEGIES</vt:lpstr>
      <vt:lpstr>Presentazione standard di PowerPoint</vt:lpstr>
      <vt:lpstr> Corte dei conti  </vt:lpstr>
      <vt:lpstr>    Corte dei conti  </vt:lpstr>
      <vt:lpstr>   Corte dei conti  </vt:lpstr>
      <vt:lpstr>    Corte dei conti   </vt:lpstr>
      <vt:lpstr>     Corte dei conti   </vt:lpstr>
      <vt:lpstr>  Corte dei conti</vt:lpstr>
      <vt:lpstr>    Corte dei conti  Changes to VAT rules concerning sale and rental of buildings</vt:lpstr>
      <vt:lpstr>  Corte dei conti</vt:lpstr>
      <vt:lpstr>  Corte dei conti</vt:lpstr>
      <vt:lpstr>Presentazione standard di PowerPoint</vt:lpstr>
    </vt:vector>
  </TitlesOfParts>
  <Company>Corte dei conti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Value added tax in Italy</dc:title>
  <dc:creator>Romagnoli Carla</dc:creator>
  <cp:lastModifiedBy>Lalli Luigi</cp:lastModifiedBy>
  <cp:revision>71</cp:revision>
  <cp:lastPrinted>2014-02-13T09:16:03Z</cp:lastPrinted>
  <dcterms:created xsi:type="dcterms:W3CDTF">2013-07-15T14:25:31Z</dcterms:created>
  <dcterms:modified xsi:type="dcterms:W3CDTF">2014-02-13T09:17:46Z</dcterms:modified>
</cp:coreProperties>
</file>