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2" r:id="rId2"/>
    <p:sldId id="278" r:id="rId3"/>
    <p:sldId id="275" r:id="rId4"/>
    <p:sldId id="281" r:id="rId5"/>
    <p:sldId id="277" r:id="rId6"/>
    <p:sldId id="282" r:id="rId7"/>
    <p:sldId id="283" r:id="rId8"/>
    <p:sldId id="279" r:id="rId9"/>
    <p:sldId id="268" r:id="rId10"/>
    <p:sldId id="269" r:id="rId11"/>
    <p:sldId id="264" r:id="rId12"/>
    <p:sldId id="265" r:id="rId13"/>
    <p:sldId id="270" r:id="rId14"/>
    <p:sldId id="266" r:id="rId15"/>
    <p:sldId id="271" r:id="rId16"/>
    <p:sldId id="274" r:id="rId17"/>
    <p:sldId id="273" r:id="rId18"/>
  </p:sldIdLst>
  <p:sldSz cx="9906000" cy="6858000" type="A4"/>
  <p:notesSz cx="6797675" cy="99266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5008"/>
    <a:srgbClr val="EDCC61"/>
    <a:srgbClr val="9C1F2E"/>
    <a:srgbClr val="EBC25B"/>
    <a:srgbClr val="891536"/>
    <a:srgbClr val="FFFFFF"/>
    <a:srgbClr val="0066A5"/>
    <a:srgbClr val="C0B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56" y="-372"/>
      </p:cViewPr>
      <p:guideLst>
        <p:guide orient="horz" pos="2144"/>
        <p:guide pos="14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1824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Myynti</c:v>
                </c:pt>
              </c:strCache>
            </c:strRef>
          </c:tx>
          <c:cat>
            <c:strRef>
              <c:f>Taul1!$A$2:$A$5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Taul1!$B$2:$B$5</c:f>
              <c:numCache>
                <c:formatCode>0%</c:formatCode>
                <c:ptCount val="4"/>
                <c:pt idx="0">
                  <c:v>0.54</c:v>
                </c:pt>
                <c:pt idx="1">
                  <c:v>0.23</c:v>
                </c:pt>
                <c:pt idx="2">
                  <c:v>0.09</c:v>
                </c:pt>
                <c:pt idx="3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fi-FI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35AD9CCD-4195-44E3-993F-E881E218D86D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233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fi-FI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fi-FI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fi-FI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8319F6BB-D9B7-43BA-910A-1C231C351AED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739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Rectangle 7"/>
          <p:cNvSpPr>
            <a:spLocks noChangeArrowheads="1"/>
          </p:cNvSpPr>
          <p:nvPr userDrawn="1"/>
        </p:nvSpPr>
        <p:spPr bwMode="auto">
          <a:xfrm>
            <a:off x="0" y="0"/>
            <a:ext cx="1600200" cy="6861175"/>
          </a:xfrm>
          <a:prstGeom prst="rect">
            <a:avLst/>
          </a:prstGeom>
          <a:solidFill>
            <a:srgbClr val="C0BE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>
              <a:solidFill>
                <a:srgbClr val="0066A5"/>
              </a:solidFill>
              <a:latin typeface="Times" pitchFamily="18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 userDrawn="1"/>
        </p:nvSpPr>
        <p:spPr bwMode="auto">
          <a:xfrm>
            <a:off x="1295400" y="0"/>
            <a:ext cx="8610600" cy="400050"/>
          </a:xfrm>
          <a:prstGeom prst="rect">
            <a:avLst/>
          </a:prstGeom>
          <a:solidFill>
            <a:srgbClr val="0066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9705" name="Rectangle 9"/>
          <p:cNvSpPr>
            <a:spLocks noChangeArrowheads="1"/>
          </p:cNvSpPr>
          <p:nvPr userDrawn="1"/>
        </p:nvSpPr>
        <p:spPr bwMode="auto">
          <a:xfrm>
            <a:off x="1143000" y="0"/>
            <a:ext cx="1106488" cy="403225"/>
          </a:xfrm>
          <a:prstGeom prst="rect">
            <a:avLst/>
          </a:prstGeom>
          <a:solidFill>
            <a:srgbClr val="C0BE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>
              <a:latin typeface="Times" pitchFamily="18" charset="0"/>
            </a:endParaRPr>
          </a:p>
        </p:txBody>
      </p:sp>
      <p:pic>
        <p:nvPicPr>
          <p:cNvPr id="9" name="Picture 2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2057400"/>
            <a:ext cx="1360488" cy="136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404813"/>
            <a:ext cx="7689850" cy="53975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16696" y="1600200"/>
            <a:ext cx="7194004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2076450" cy="38100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983198BF-9432-4B87-8A93-4F19C91105C1}" type="slidenum">
              <a:rPr lang="fi-FI" smtClean="0"/>
              <a:pPr/>
              <a:t>‹#›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34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 bwMode="auto">
          <a:xfrm>
            <a:off x="0" y="404664"/>
            <a:ext cx="1928664" cy="64533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0472" y="404813"/>
            <a:ext cx="9705528" cy="53975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2076450" cy="38100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CC5683DA-689B-4308-944E-8A1EA399CEC0}" type="slidenum">
              <a:rPr lang="fi-FI" smtClean="0"/>
              <a:pPr/>
              <a:t>‹#›</a:t>
            </a:fld>
            <a:endParaRPr lang="fi-FI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83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 bwMode="auto">
          <a:xfrm>
            <a:off x="0" y="404664"/>
            <a:ext cx="9906000" cy="64533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7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600200" cy="6861175"/>
          </a:xfrm>
          <a:prstGeom prst="rect">
            <a:avLst/>
          </a:prstGeom>
          <a:solidFill>
            <a:srgbClr val="C0BE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>
              <a:solidFill>
                <a:srgbClr val="0066A5"/>
              </a:solidFill>
              <a:latin typeface="Times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295400" y="0"/>
            <a:ext cx="8610600" cy="400050"/>
          </a:xfrm>
          <a:prstGeom prst="rect">
            <a:avLst/>
          </a:prstGeom>
          <a:solidFill>
            <a:srgbClr val="0066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143000" y="0"/>
            <a:ext cx="1106488" cy="403225"/>
          </a:xfrm>
          <a:prstGeom prst="rect">
            <a:avLst/>
          </a:prstGeom>
          <a:solidFill>
            <a:srgbClr val="C0BE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i-FI">
              <a:latin typeface="Times" pitchFamily="18" charset="0"/>
            </a:endParaRPr>
          </a:p>
        </p:txBody>
      </p:sp>
      <p:pic>
        <p:nvPicPr>
          <p:cNvPr id="11" name="Picture 18" descr="vtv_en_mv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682625"/>
            <a:ext cx="1042988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D75008"/>
          </a:solidFill>
          <a:latin typeface="Arial" charset="0"/>
        </a:defRPr>
      </a:lvl9pPr>
    </p:titleStyle>
    <p:bodyStyle>
      <a:lvl1pPr marL="292100" indent="-29210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SzPct val="110000"/>
        <a:buFont typeface="Wingdings" pitchFamily="2" charset="2"/>
        <a:buBlip>
          <a:blip r:embed="rId7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62000" indent="-279400" algn="l" rtl="0" eaLnBrk="1" fontAlgn="base" hangingPunct="1">
        <a:spcBef>
          <a:spcPct val="20000"/>
        </a:spcBef>
        <a:spcAft>
          <a:spcPct val="0"/>
        </a:spcAft>
        <a:buSzPct val="110000"/>
        <a:buBlip>
          <a:blip r:embed="rId7"/>
        </a:buBlip>
        <a:defRPr>
          <a:solidFill>
            <a:schemeClr val="tx1"/>
          </a:solidFill>
          <a:latin typeface="+mn-lt"/>
        </a:defRPr>
      </a:lvl2pPr>
      <a:lvl3pPr marL="10541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655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ville.vehkasalo@vtv.fi" TargetMode="External"/><Relationship Id="rId2" Type="http://schemas.openxmlformats.org/officeDocument/2006/relationships/hyperlink" Target="mailto:timo.oksanen@vtv.f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tv.fi/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fihir.fi/FIR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1784648" y="3860800"/>
            <a:ext cx="784887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3200" b="1" dirty="0">
                <a:solidFill>
                  <a:srgbClr val="DE7008"/>
                </a:solidFill>
                <a:latin typeface="Arial" charset="0"/>
              </a:rPr>
              <a:t>The current Finnish development of KNIs and their use in the SAI's activities</a:t>
            </a:r>
            <a:endParaRPr lang="fi-FI" sz="3200" b="1" dirty="0">
              <a:solidFill>
                <a:srgbClr val="DE7008"/>
              </a:solidFill>
              <a:latin typeface="Arial" charset="0"/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2184400" y="5229200"/>
            <a:ext cx="74491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fi-FI" dirty="0" smtClean="0">
                <a:solidFill>
                  <a:srgbClr val="181512"/>
                </a:solidFill>
                <a:latin typeface="Arial" charset="0"/>
              </a:rPr>
              <a:t>Timo Oksanen &amp; Ville Vehkasalo</a:t>
            </a:r>
          </a:p>
          <a:p>
            <a:pPr algn="r">
              <a:spcBef>
                <a:spcPct val="50000"/>
              </a:spcBef>
            </a:pPr>
            <a:r>
              <a:rPr lang="fi-FI" dirty="0" smtClean="0">
                <a:solidFill>
                  <a:srgbClr val="181512"/>
                </a:solidFill>
                <a:latin typeface="Arial" charset="0"/>
              </a:rPr>
              <a:t>INTOSAI WG KNI, </a:t>
            </a:r>
            <a:r>
              <a:rPr lang="fi-FI" dirty="0" smtClean="0">
                <a:solidFill>
                  <a:srgbClr val="181512"/>
                </a:solidFill>
                <a:latin typeface="Arial" charset="0"/>
              </a:rPr>
              <a:t>24.–</a:t>
            </a:r>
            <a:r>
              <a:rPr lang="fi-FI" dirty="0" smtClean="0">
                <a:solidFill>
                  <a:srgbClr val="181512"/>
                </a:solidFill>
                <a:latin typeface="Arial" charset="0"/>
              </a:rPr>
              <a:t>26.2.2014, Bali </a:t>
            </a:r>
            <a:endParaRPr lang="fi-FI" dirty="0">
              <a:solidFill>
                <a:srgbClr val="18151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0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404812"/>
            <a:ext cx="7689850" cy="935955"/>
          </a:xfrm>
        </p:spPr>
        <p:txBody>
          <a:bodyPr/>
          <a:lstStyle/>
          <a:p>
            <a:r>
              <a:rPr lang="en-US" dirty="0"/>
              <a:t>Use of </a:t>
            </a:r>
            <a:r>
              <a:rPr lang="en-US" dirty="0" smtClean="0"/>
              <a:t>indicators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Based on search </a:t>
            </a:r>
            <a:r>
              <a:rPr lang="en-US" sz="2400" dirty="0" smtClean="0"/>
              <a:t>results</a:t>
            </a:r>
            <a:r>
              <a:rPr lang="en-US" sz="2400" dirty="0"/>
              <a:t>, we classified the reports to </a:t>
            </a:r>
            <a:r>
              <a:rPr lang="en-US" sz="2400" dirty="0" smtClean="0"/>
              <a:t>four </a:t>
            </a:r>
            <a:r>
              <a:rPr lang="en-US" sz="2400" dirty="0"/>
              <a:t>categories:</a:t>
            </a:r>
          </a:p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) indicators </a:t>
            </a:r>
            <a:r>
              <a:rPr lang="en-US" sz="2400" dirty="0" smtClean="0"/>
              <a:t>or statistics were not used </a:t>
            </a:r>
          </a:p>
          <a:p>
            <a:pPr marL="0" indent="0">
              <a:buNone/>
            </a:pPr>
            <a:r>
              <a:rPr lang="en-US" sz="2400" dirty="0" smtClean="0"/>
              <a:t>2) included some descriptive statistics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3) included approximate or informal data analysis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4) included rigorous </a:t>
            </a:r>
            <a:r>
              <a:rPr lang="en-US" sz="2400" dirty="0"/>
              <a:t>statistical </a:t>
            </a:r>
            <a:r>
              <a:rPr lang="en-US" sz="2400" dirty="0" smtClean="0"/>
              <a:t>inference</a:t>
            </a:r>
            <a:endParaRPr lang="en-US" sz="2400" dirty="0"/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10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404812"/>
            <a:ext cx="7689850" cy="935955"/>
          </a:xfrm>
        </p:spPr>
        <p:txBody>
          <a:bodyPr/>
          <a:lstStyle/>
          <a:p>
            <a:r>
              <a:rPr lang="en-US" dirty="0"/>
              <a:t>Use of </a:t>
            </a:r>
            <a:r>
              <a:rPr lang="en-US" dirty="0" smtClean="0"/>
              <a:t>indicators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 total, there were 56 published performance audit reports in 2010–2013; on average 14 reports per year</a:t>
            </a:r>
          </a:p>
          <a:p>
            <a:r>
              <a:rPr lang="en-GB" sz="2400" dirty="0" smtClean="0"/>
              <a:t>In 30 reports, indicators or statistics were not used in at all</a:t>
            </a:r>
          </a:p>
          <a:p>
            <a:r>
              <a:rPr lang="en-GB" sz="2400" b="1" dirty="0" smtClean="0"/>
              <a:t>Category 1 proportion: 54%</a:t>
            </a:r>
          </a:p>
          <a:p>
            <a:r>
              <a:rPr lang="en-GB" sz="2400" dirty="0" smtClean="0"/>
              <a:t>13 reports included data as descriptive statistics (graphs, tables etc.)</a:t>
            </a:r>
          </a:p>
          <a:p>
            <a:r>
              <a:rPr lang="en-GB" sz="2400" b="1" dirty="0" smtClean="0"/>
              <a:t>Category 2 proportion: 23%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11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404812"/>
            <a:ext cx="7689850" cy="935955"/>
          </a:xfrm>
        </p:spPr>
        <p:txBody>
          <a:bodyPr/>
          <a:lstStyle/>
          <a:p>
            <a:r>
              <a:rPr lang="en-US" dirty="0"/>
              <a:t>Use of </a:t>
            </a:r>
            <a:r>
              <a:rPr lang="en-US" dirty="0" smtClean="0"/>
              <a:t>indicators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5 reports included some kind of informal or approximate analysis of data (visual inspection, comparisons etc.)</a:t>
            </a:r>
          </a:p>
          <a:p>
            <a:r>
              <a:rPr lang="en-GB" sz="2400" b="1" dirty="0" smtClean="0"/>
              <a:t>Category 3 proportion: 9%</a:t>
            </a:r>
          </a:p>
          <a:p>
            <a:r>
              <a:rPr lang="en-GB" sz="2400" dirty="0" smtClean="0"/>
              <a:t>8 reports included rigorous statistical inference (regression analysis, means testing etc.)</a:t>
            </a:r>
          </a:p>
          <a:p>
            <a:r>
              <a:rPr lang="en-GB" sz="2400" b="1" dirty="0" smtClean="0"/>
              <a:t>Category 4 proportion: 14%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12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audit reports </a:t>
            </a:r>
            <a:r>
              <a:rPr lang="en-GB" dirty="0" smtClean="0"/>
              <a:t>2010–2013 (N = 56)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486193"/>
              </p:ext>
            </p:extLst>
          </p:nvPr>
        </p:nvGraphicFramePr>
        <p:xfrm>
          <a:off x="2216150" y="1600200"/>
          <a:ext cx="71945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13</a:t>
            </a:fld>
            <a:endParaRPr lang="fi-FI" sz="1400" dirty="0">
              <a:latin typeface="Times" pitchFamily="18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7833320" y="276437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no statistics 54%</a:t>
            </a:r>
            <a:endParaRPr lang="en-GB" sz="1800" dirty="0"/>
          </a:p>
        </p:txBody>
      </p:sp>
      <p:sp>
        <p:nvSpPr>
          <p:cNvPr id="6" name="Tekstiruutu 5"/>
          <p:cNvSpPr txBox="1"/>
          <p:nvPr/>
        </p:nvSpPr>
        <p:spPr>
          <a:xfrm>
            <a:off x="2301947" y="4725144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descriptive </a:t>
            </a:r>
          </a:p>
          <a:p>
            <a:r>
              <a:rPr lang="en-GB" sz="1800" dirty="0" smtClean="0"/>
              <a:t>statistics 23%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2307131" y="2568624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informal </a:t>
            </a:r>
          </a:p>
          <a:p>
            <a:r>
              <a:rPr lang="en-GB" sz="1800" dirty="0" smtClean="0"/>
              <a:t>analysis 9%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3152800" y="1340768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statistical </a:t>
            </a:r>
          </a:p>
          <a:p>
            <a:r>
              <a:rPr lang="en-GB" sz="1800" dirty="0" smtClean="0"/>
              <a:t>inference 14%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653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404812"/>
            <a:ext cx="7689850" cy="935955"/>
          </a:xfrm>
        </p:spPr>
        <p:txBody>
          <a:bodyPr/>
          <a:lstStyle/>
          <a:p>
            <a:r>
              <a:rPr lang="en-US" dirty="0"/>
              <a:t>Use of </a:t>
            </a:r>
            <a:r>
              <a:rPr lang="en-US" dirty="0" smtClean="0"/>
              <a:t>indicators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All in all, roughly half of all published reports had used indicators or statistics in some way</a:t>
            </a:r>
          </a:p>
          <a:p>
            <a:r>
              <a:rPr lang="en-GB" sz="2400" dirty="0" smtClean="0"/>
              <a:t>However, proper statistical analysis is infrequent</a:t>
            </a:r>
          </a:p>
          <a:p>
            <a:r>
              <a:rPr lang="en-GB" sz="2400" dirty="0" smtClean="0"/>
              <a:t>The </a:t>
            </a:r>
            <a:r>
              <a:rPr lang="en-GB" sz="2400" b="1" dirty="0" smtClean="0"/>
              <a:t>use of KNIs is still very rare</a:t>
            </a:r>
            <a:r>
              <a:rPr lang="en-GB" sz="2400" dirty="0" smtClean="0"/>
              <a:t> in performance auditing, if we look at published reports</a:t>
            </a:r>
          </a:p>
          <a:p>
            <a:r>
              <a:rPr lang="en-GB" sz="2400" dirty="0" smtClean="0"/>
              <a:t>Only 2 reports out of 56 (4%) included </a:t>
            </a:r>
            <a:r>
              <a:rPr lang="en-GB" sz="2400" dirty="0" err="1" smtClean="0"/>
              <a:t>Findicator</a:t>
            </a:r>
            <a:r>
              <a:rPr lang="en-GB" sz="2400" dirty="0" smtClean="0"/>
              <a:t> data</a:t>
            </a:r>
          </a:p>
          <a:p>
            <a:endParaRPr lang="en-GB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14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18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404812"/>
            <a:ext cx="7689850" cy="935955"/>
          </a:xfrm>
        </p:spPr>
        <p:txBody>
          <a:bodyPr/>
          <a:lstStyle/>
          <a:p>
            <a:r>
              <a:rPr lang="en-US" dirty="0"/>
              <a:t>Use of indicators 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KNIs maybe too general? In most audits you </a:t>
            </a:r>
            <a:r>
              <a:rPr lang="en-GB" sz="2400" dirty="0" smtClean="0"/>
              <a:t>might need </a:t>
            </a:r>
            <a:r>
              <a:rPr lang="en-GB" sz="2400" dirty="0"/>
              <a:t>more specific evidence</a:t>
            </a:r>
          </a:p>
          <a:p>
            <a:r>
              <a:rPr lang="en-GB" sz="2400" dirty="0" smtClean="0"/>
              <a:t>Rigorous data analysis is demanding and most auditors lack the necessary skills</a:t>
            </a:r>
          </a:p>
          <a:p>
            <a:r>
              <a:rPr lang="en-GB" sz="2400" dirty="0" smtClean="0"/>
              <a:t>Easier to use data only as descriptive statistics</a:t>
            </a:r>
          </a:p>
          <a:p>
            <a:r>
              <a:rPr lang="en-GB" sz="2400" dirty="0" smtClean="0"/>
              <a:t>Traditional approach to performance auditing is quite persistent; people seldom want to change their working methods and habits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15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Development of indicators is an ongoing process</a:t>
            </a:r>
          </a:p>
          <a:p>
            <a:r>
              <a:rPr lang="en-GB" sz="2400" dirty="0" smtClean="0"/>
              <a:t>Still lots of things to do, especially in the R&amp;D sector</a:t>
            </a:r>
          </a:p>
          <a:p>
            <a:r>
              <a:rPr lang="en-GB" sz="2400" dirty="0" smtClean="0"/>
              <a:t>Use of KNIs is rare in performance audit reports</a:t>
            </a:r>
          </a:p>
          <a:p>
            <a:r>
              <a:rPr lang="en-GB" sz="2400" dirty="0" smtClean="0"/>
              <a:t>Proper statistical analysis is also infrequent</a:t>
            </a:r>
          </a:p>
          <a:p>
            <a:r>
              <a:rPr lang="en-GB" sz="2400" dirty="0" smtClean="0"/>
              <a:t>Old-school auditing still dominates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16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email &amp; web contacts:</a:t>
            </a:r>
          </a:p>
          <a:p>
            <a:r>
              <a:rPr lang="en-GB" sz="2400" dirty="0" smtClean="0">
                <a:hlinkClick r:id="rId2"/>
              </a:rPr>
              <a:t>timo.oksanen@vtv.fi</a:t>
            </a:r>
            <a:endParaRPr lang="en-GB" sz="2400" dirty="0" smtClean="0"/>
          </a:p>
          <a:p>
            <a:r>
              <a:rPr lang="en-GB" sz="2400" dirty="0" smtClean="0">
                <a:hlinkClick r:id="rId3"/>
              </a:rPr>
              <a:t>ville.vehkasalo@vtv.fi</a:t>
            </a:r>
            <a:endParaRPr lang="en-GB" sz="2400" dirty="0" smtClean="0"/>
          </a:p>
          <a:p>
            <a:r>
              <a:rPr lang="en-GB" sz="2400" dirty="0">
                <a:hlinkClick r:id="rId4"/>
              </a:rPr>
              <a:t>http://</a:t>
            </a:r>
            <a:r>
              <a:rPr lang="en-GB" sz="2400" dirty="0" smtClean="0">
                <a:hlinkClick r:id="rId4"/>
              </a:rPr>
              <a:t>www.vtv.fi/en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17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24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404813"/>
            <a:ext cx="7689850" cy="57591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16696" y="1600200"/>
            <a:ext cx="7194004" cy="5069160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 smtClean="0">
                <a:solidFill>
                  <a:srgbClr val="D75008"/>
                </a:solidFill>
              </a:rPr>
              <a:t>Part 1: 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D75008"/>
                </a:solidFill>
              </a:rPr>
              <a:t>Development of KNIs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2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89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Finnish KNI compilation </a:t>
            </a:r>
            <a:r>
              <a:rPr lang="en-GB" b="1" dirty="0" err="1" smtClean="0"/>
              <a:t>Findicator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kern="1200" dirty="0" smtClean="0">
                <a:solidFill>
                  <a:srgbClr val="000000"/>
                </a:solidFill>
                <a:latin typeface="Arial" charset="0"/>
                <a:cs typeface="Arial" pitchFamily="34" charset="0"/>
              </a:rPr>
              <a:t>About 16 000 visitors per month</a:t>
            </a:r>
          </a:p>
          <a:p>
            <a:r>
              <a:rPr lang="en-US" sz="2400" kern="1200" dirty="0">
                <a:solidFill>
                  <a:srgbClr val="000000"/>
                </a:solidFill>
                <a:latin typeface="Arial" charset="0"/>
                <a:cs typeface="Arial" pitchFamily="34" charset="0"/>
              </a:rPr>
              <a:t>New theme “sustainable development indicators” (slide 4) added in October 2013 </a:t>
            </a:r>
            <a:endParaRPr lang="en-US" sz="2400" kern="1200" dirty="0" smtClean="0">
              <a:solidFill>
                <a:srgbClr val="000000"/>
              </a:solidFill>
              <a:latin typeface="Arial" charset="0"/>
              <a:cs typeface="Arial" pitchFamily="34" charset="0"/>
            </a:endParaRPr>
          </a:p>
          <a:p>
            <a:r>
              <a:rPr lang="en-US" sz="2400" kern="1200" dirty="0" smtClean="0">
                <a:solidFill>
                  <a:srgbClr val="000000"/>
                </a:solidFill>
                <a:latin typeface="Arial" charset="0"/>
                <a:cs typeface="Arial" pitchFamily="34" charset="0"/>
              </a:rPr>
              <a:t>Further details: http</a:t>
            </a:r>
            <a:r>
              <a:rPr lang="en-US" sz="2400" kern="1200" dirty="0">
                <a:solidFill>
                  <a:srgbClr val="000000"/>
                </a:solidFill>
                <a:latin typeface="Arial" charset="0"/>
                <a:cs typeface="Arial" pitchFamily="34" charset="0"/>
              </a:rPr>
              <a:t>://www.findikaattori.fi/en/kestavakehitys</a:t>
            </a:r>
          </a:p>
          <a:p>
            <a:r>
              <a:rPr lang="en-US" sz="2400" kern="1200" dirty="0" smtClean="0">
                <a:solidFill>
                  <a:srgbClr val="000000"/>
                </a:solidFill>
                <a:latin typeface="Arial" charset="0"/>
                <a:cs typeface="Arial" pitchFamily="34" charset="0"/>
              </a:rPr>
              <a:t>More new indicators coming </a:t>
            </a:r>
            <a:r>
              <a:rPr lang="en-US" sz="2400" kern="1200" dirty="0" smtClean="0">
                <a:solidFill>
                  <a:srgbClr val="000000"/>
                </a:solidFill>
                <a:latin typeface="Arial" charset="0"/>
                <a:cs typeface="Arial" pitchFamily="34" charset="0"/>
              </a:rPr>
              <a:t>soon on </a:t>
            </a:r>
            <a:r>
              <a:rPr lang="en-US" sz="2400" kern="1200" dirty="0" smtClean="0">
                <a:solidFill>
                  <a:srgbClr val="000000"/>
                </a:solidFill>
                <a:latin typeface="Arial" charset="0"/>
                <a:cs typeface="Arial" pitchFamily="34" charset="0"/>
              </a:rPr>
              <a:t>the </a:t>
            </a:r>
            <a:r>
              <a:rPr lang="en-US" sz="2400" kern="1200" dirty="0">
                <a:solidFill>
                  <a:srgbClr val="000000"/>
                </a:solidFill>
                <a:latin typeface="Arial" charset="0"/>
                <a:cs typeface="Arial" pitchFamily="34" charset="0"/>
              </a:rPr>
              <a:t>participation of </a:t>
            </a:r>
            <a:r>
              <a:rPr lang="en-US" sz="2400" kern="1200" dirty="0" smtClean="0">
                <a:solidFill>
                  <a:srgbClr val="000000"/>
                </a:solidFill>
                <a:latin typeface="Arial" charset="0"/>
                <a:cs typeface="Arial" pitchFamily="34" charset="0"/>
              </a:rPr>
              <a:t>citizens  </a:t>
            </a:r>
          </a:p>
          <a:p>
            <a:r>
              <a:rPr lang="en-GB" sz="2400" dirty="0"/>
              <a:t>S</a:t>
            </a:r>
            <a:r>
              <a:rPr lang="en-GB" sz="2400" dirty="0" smtClean="0"/>
              <a:t>till only few R&amp;D&amp;I indicators </a:t>
            </a:r>
            <a:endParaRPr lang="en-GB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3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6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404812"/>
            <a:ext cx="7689850" cy="100796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ustainable </a:t>
            </a:r>
            <a:r>
              <a:rPr lang="en-US" dirty="0"/>
              <a:t>development indicators in </a:t>
            </a:r>
            <a:r>
              <a:rPr lang="en-US" dirty="0" err="1"/>
              <a:t>Findicator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4</a:t>
            </a:fld>
            <a:endParaRPr lang="fi-FI" sz="1400" dirty="0">
              <a:latin typeface="Times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688" y="1772816"/>
            <a:ext cx="7194550" cy="250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51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404812"/>
            <a:ext cx="7689850" cy="1295996"/>
          </a:xfrm>
        </p:spPr>
        <p:txBody>
          <a:bodyPr/>
          <a:lstStyle/>
          <a:p>
            <a:r>
              <a:rPr lang="en-GB" dirty="0" smtClean="0"/>
              <a:t>FIRM - Finnish Innovation and Research Measurement: description of a new model in a new service 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16696" y="1916832"/>
            <a:ext cx="7194004" cy="4752528"/>
          </a:xfrm>
        </p:spPr>
        <p:txBody>
          <a:bodyPr/>
          <a:lstStyle/>
          <a:p>
            <a:r>
              <a:rPr lang="en-US" sz="2400" dirty="0">
                <a:hlinkClick r:id="rId2"/>
              </a:rPr>
              <a:t>http://www.grafihir.fi/FIRM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aims of this service are as follows: 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/>
              <a:t>show visually and </a:t>
            </a:r>
            <a:r>
              <a:rPr lang="en-US" sz="2400" dirty="0" smtClean="0"/>
              <a:t>in a </a:t>
            </a:r>
            <a:r>
              <a:rPr lang="en-US" sz="2400" dirty="0"/>
              <a:t>holistic way, how Finland’s innovation system is performing </a:t>
            </a:r>
            <a:r>
              <a:rPr lang="en-US" sz="2400" dirty="0" smtClean="0"/>
              <a:t>in comparison </a:t>
            </a:r>
            <a:r>
              <a:rPr lang="en-US" sz="2400" dirty="0"/>
              <a:t>with </a:t>
            </a:r>
            <a:r>
              <a:rPr lang="en-US" sz="2400" dirty="0" smtClean="0"/>
              <a:t>the best countries 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analyze the different dimensions of research and innovation activities and especially to communicate </a:t>
            </a:r>
            <a:r>
              <a:rPr lang="en-US" sz="2400" dirty="0" smtClean="0"/>
              <a:t>the impacts </a:t>
            </a:r>
            <a:r>
              <a:rPr lang="en-US" sz="2400" dirty="0"/>
              <a:t>of research and innovation inputs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5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1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404812"/>
            <a:ext cx="7689850" cy="935955"/>
          </a:xfrm>
        </p:spPr>
        <p:txBody>
          <a:bodyPr/>
          <a:lstStyle/>
          <a:p>
            <a:r>
              <a:rPr lang="en-US" dirty="0"/>
              <a:t>FIRM - Finnish Innovation and Research Measurement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Research and Innovation Council of Finland has approved the basic starting points of the model, prepared by the Finnish Funding Agency for Innovation (</a:t>
            </a:r>
            <a:r>
              <a:rPr lang="en-US" sz="2400" dirty="0" err="1"/>
              <a:t>Tekes</a:t>
            </a:r>
            <a:r>
              <a:rPr lang="en-US" sz="2400" dirty="0"/>
              <a:t>) and the Academy of Finland in December 2012 </a:t>
            </a:r>
          </a:p>
          <a:p>
            <a:r>
              <a:rPr lang="en-US" sz="2400" dirty="0"/>
              <a:t>The Council proposed that the model has to be tested with an international </a:t>
            </a:r>
            <a:r>
              <a:rPr lang="en-US" sz="2400" dirty="0" smtClean="0"/>
              <a:t>comparison</a:t>
            </a:r>
          </a:p>
          <a:p>
            <a:r>
              <a:rPr lang="en-US" sz="2400" dirty="0" err="1"/>
              <a:t>Tekes</a:t>
            </a:r>
            <a:r>
              <a:rPr lang="en-US" sz="2400" dirty="0"/>
              <a:t> and the Academy of Finland </a:t>
            </a:r>
            <a:r>
              <a:rPr lang="en-US" sz="2400" dirty="0" err="1"/>
              <a:t>organised</a:t>
            </a:r>
            <a:r>
              <a:rPr lang="en-US" sz="2400" dirty="0"/>
              <a:t> a survey in November 2013 for researchers and experts in OECD-countries to test the model and to find new development ideas</a:t>
            </a:r>
          </a:p>
          <a:p>
            <a:endParaRPr lang="en-US" sz="2400" dirty="0"/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6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16150" y="404812"/>
            <a:ext cx="7689850" cy="935955"/>
          </a:xfrm>
        </p:spPr>
        <p:txBody>
          <a:bodyPr/>
          <a:lstStyle/>
          <a:p>
            <a:r>
              <a:rPr lang="en-US" dirty="0"/>
              <a:t>FIRM - Finnish Innovation and Research Measurement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33399"/>
              </a:buClr>
            </a:pPr>
            <a:r>
              <a:rPr lang="en-US" sz="2400" dirty="0">
                <a:solidFill>
                  <a:srgbClr val="000000"/>
                </a:solidFill>
              </a:rPr>
              <a:t>The Research and Innovation Council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is </a:t>
            </a:r>
            <a:r>
              <a:rPr lang="en-GB" sz="2400" dirty="0" smtClean="0">
                <a:solidFill>
                  <a:srgbClr val="000000"/>
                </a:solidFill>
              </a:rPr>
              <a:t>also preparing </a:t>
            </a:r>
            <a:r>
              <a:rPr lang="en-GB" sz="2400" dirty="0">
                <a:solidFill>
                  <a:srgbClr val="000000"/>
                </a:solidFill>
              </a:rPr>
              <a:t>a review </a:t>
            </a:r>
            <a:r>
              <a:rPr lang="en-US" sz="2400" i="1" dirty="0">
                <a:solidFill>
                  <a:srgbClr val="000000"/>
                </a:solidFill>
              </a:rPr>
              <a:t>Research and Innovation Policy Guidelines for </a:t>
            </a:r>
            <a:r>
              <a:rPr lang="en-US" sz="2400" i="1" dirty="0" smtClean="0">
                <a:solidFill>
                  <a:srgbClr val="000000"/>
                </a:solidFill>
              </a:rPr>
              <a:t>2015–2019</a:t>
            </a:r>
            <a:endParaRPr lang="en-US" sz="2400" dirty="0">
              <a:solidFill>
                <a:srgbClr val="000000"/>
              </a:solidFill>
              <a:latin typeface="verdana"/>
            </a:endParaRPr>
          </a:p>
          <a:p>
            <a:pPr lvl="0">
              <a:buClr>
                <a:srgbClr val="333399"/>
              </a:buClr>
            </a:pPr>
            <a:r>
              <a:rPr lang="en-US" sz="2400" dirty="0" smtClean="0">
                <a:solidFill>
                  <a:srgbClr val="000000"/>
                </a:solidFill>
                <a:latin typeface="verdana"/>
              </a:rPr>
              <a:t>O</a:t>
            </a:r>
            <a:r>
              <a:rPr lang="en-US" sz="2400" dirty="0" smtClean="0">
                <a:solidFill>
                  <a:srgbClr val="000000"/>
                </a:solidFill>
              </a:rPr>
              <a:t>ne of the central focuses of the review will </a:t>
            </a:r>
            <a:r>
              <a:rPr lang="en-US" sz="2400" dirty="0">
                <a:solidFill>
                  <a:srgbClr val="000000"/>
                </a:solidFill>
              </a:rPr>
              <a:t>be </a:t>
            </a:r>
            <a:r>
              <a:rPr lang="en-US" sz="2400" dirty="0" smtClean="0">
                <a:solidFill>
                  <a:srgbClr val="000000"/>
                </a:solidFill>
              </a:rPr>
              <a:t>the social effects </a:t>
            </a:r>
            <a:r>
              <a:rPr lang="en-US" sz="2400" dirty="0">
                <a:solidFill>
                  <a:srgbClr val="000000"/>
                </a:solidFill>
              </a:rPr>
              <a:t>and impacts of </a:t>
            </a:r>
            <a:r>
              <a:rPr lang="en-US" sz="2400" dirty="0" smtClean="0">
                <a:solidFill>
                  <a:srgbClr val="000000"/>
                </a:solidFill>
              </a:rPr>
              <a:t>R&amp;D&amp;I</a:t>
            </a:r>
            <a:endParaRPr lang="en-US" sz="2400" dirty="0">
              <a:solidFill>
                <a:srgbClr val="000000"/>
              </a:solidFill>
            </a:endParaRPr>
          </a:p>
          <a:p>
            <a:pPr lvl="0">
              <a:buClr>
                <a:srgbClr val="333399"/>
              </a:buClr>
            </a:pPr>
            <a:r>
              <a:rPr lang="en-US" sz="2400" dirty="0">
                <a:solidFill>
                  <a:srgbClr val="000000"/>
                </a:solidFill>
              </a:rPr>
              <a:t>Learning and follow up of important international development in the field of R&amp;D, e.g. OECD (CSTP) project “Assessing the Role of Impact in National Science and Research Systems”</a:t>
            </a:r>
            <a:endParaRPr lang="fi-FI" sz="24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7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 smtClean="0">
                <a:solidFill>
                  <a:srgbClr val="D75008"/>
                </a:solidFill>
              </a:rPr>
              <a:t>Part 2: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D75008"/>
                </a:solidFill>
              </a:rPr>
              <a:t>Use of indicators and statistics in performance auditing</a:t>
            </a:r>
            <a:endParaRPr lang="en-GB" sz="3200" dirty="0">
              <a:solidFill>
                <a:srgbClr val="D75008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/>
              <a:pPr/>
              <a:t>8</a:t>
            </a:fld>
            <a:endParaRPr lang="fi-FI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98BF-9432-4B87-8A93-4F19C91105C1}" type="slidenum">
              <a:rPr lang="fi-FI" smtClean="0">
                <a:solidFill>
                  <a:srgbClr val="FFFFFF">
                    <a:lumMod val="75000"/>
                  </a:srgbClr>
                </a:solidFill>
              </a:rPr>
              <a:pPr/>
              <a:t>9</a:t>
            </a:fld>
            <a:endParaRPr lang="fi-FI" sz="1100" dirty="0">
              <a:solidFill>
                <a:srgbClr val="FFFFFF">
                  <a:lumMod val="75000"/>
                </a:srgbClr>
              </a:solidFill>
              <a:latin typeface="Times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16150" y="404812"/>
            <a:ext cx="7689850" cy="863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800" dirty="0" smtClean="0">
                <a:solidFill>
                  <a:srgbClr val="D75008"/>
                </a:solidFill>
              </a:rPr>
              <a:t>Use of indicators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9175" y="1557338"/>
            <a:ext cx="7416353" cy="435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2100" indent="-292100">
              <a:spcBef>
                <a:spcPct val="50000"/>
              </a:spcBef>
              <a:buClr>
                <a:srgbClr val="C0504D"/>
              </a:buClr>
              <a:buSzPct val="110000"/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The Finnish KNI compilation </a:t>
            </a:r>
            <a:r>
              <a:rPr lang="en-US" sz="2400" b="1" dirty="0" err="1">
                <a:solidFill>
                  <a:srgbClr val="000000"/>
                </a:solidFill>
                <a:cs typeface="Arial" pitchFamily="34" charset="0"/>
              </a:rPr>
              <a:t>Findicator</a:t>
            </a: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 was launched in 2009 </a:t>
            </a:r>
            <a:endParaRPr lang="en-US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92100" indent="-292100">
              <a:spcBef>
                <a:spcPct val="50000"/>
              </a:spcBef>
              <a:buClr>
                <a:srgbClr val="C0504D"/>
              </a:buClr>
              <a:buSzPct val="110000"/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How are indicators and statistics used in today’s performance audits?</a:t>
            </a:r>
          </a:p>
          <a:p>
            <a:pPr marL="292100" indent="-292100">
              <a:spcBef>
                <a:spcPct val="50000"/>
              </a:spcBef>
              <a:buClr>
                <a:srgbClr val="C0504D"/>
              </a:buClr>
              <a:buSzPct val="110000"/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We searched the pdf-documents of all performance audit reports from the years 2010–2013 using search words ”</a:t>
            </a:r>
            <a:r>
              <a:rPr lang="en-US" sz="2400" b="1" dirty="0" smtClean="0">
                <a:solidFill>
                  <a:srgbClr val="000000"/>
                </a:solidFill>
                <a:cs typeface="Arial" pitchFamily="34" charset="0"/>
              </a:rPr>
              <a:t>indicator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” and ”</a:t>
            </a:r>
            <a:r>
              <a:rPr lang="en-US" sz="2400" b="1" dirty="0" smtClean="0">
                <a:solidFill>
                  <a:srgbClr val="000000"/>
                </a:solidFill>
                <a:cs typeface="Arial" pitchFamily="34" charset="0"/>
              </a:rPr>
              <a:t>statistic</a:t>
            </a: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”</a:t>
            </a:r>
          </a:p>
          <a:p>
            <a:pPr marL="292100" indent="-292100">
              <a:spcBef>
                <a:spcPct val="50000"/>
              </a:spcBef>
              <a:buClr>
                <a:srgbClr val="C0504D"/>
              </a:buClr>
              <a:buSzPct val="110000"/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We studied the context of all matches and classified the reports accordingly</a:t>
            </a:r>
          </a:p>
          <a:p>
            <a:pPr marL="292100" indent="-292100">
              <a:spcBef>
                <a:spcPct val="50000"/>
              </a:spcBef>
              <a:buClr>
                <a:srgbClr val="C0504D"/>
              </a:buClr>
              <a:buSzPct val="110000"/>
              <a:buFont typeface="Arial" pitchFamily="34" charset="0"/>
              <a:buBlip>
                <a:blip r:embed="rId2"/>
              </a:buBlip>
              <a:defRPr/>
            </a:pPr>
            <a:r>
              <a:rPr lang="en-US" sz="2400" dirty="0" smtClean="0">
                <a:solidFill>
                  <a:srgbClr val="000000"/>
                </a:solidFill>
                <a:cs typeface="Arial" pitchFamily="34" charset="0"/>
              </a:rPr>
              <a:t>Search was not limited to key national indicators </a:t>
            </a:r>
          </a:p>
          <a:p>
            <a:pPr marL="292100" indent="-292100">
              <a:spcBef>
                <a:spcPct val="50000"/>
              </a:spcBef>
              <a:buClr>
                <a:srgbClr val="C0504D"/>
              </a:buClr>
              <a:buSzPct val="110000"/>
              <a:buFont typeface="Arial" pitchFamily="34" charset="0"/>
              <a:buBlip>
                <a:blip r:embed="rId2"/>
              </a:buBlip>
              <a:defRPr/>
            </a:pPr>
            <a:endParaRPr lang="fi-FI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292100" indent="-292100">
              <a:spcBef>
                <a:spcPct val="50000"/>
              </a:spcBef>
              <a:buClr>
                <a:srgbClr val="C0504D"/>
              </a:buClr>
              <a:buSzPct val="110000"/>
              <a:buFont typeface="Arial" pitchFamily="34" charset="0"/>
              <a:buBlip>
                <a:blip r:embed="rId2"/>
              </a:buBlip>
              <a:defRPr/>
            </a:pPr>
            <a:endParaRPr lang="fi-FI" sz="2800" dirty="0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4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lvopohja tyhjä e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Kalvopohja tyhjä en</Template>
  <TotalTime>782</TotalTime>
  <Words>752</Words>
  <Application>Microsoft Office PowerPoint</Application>
  <PresentationFormat>A4-paperi (210 x 297 mm)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Kalvopohja tyhjä en</vt:lpstr>
      <vt:lpstr>PowerPoint-esitys</vt:lpstr>
      <vt:lpstr>PowerPoint-esitys</vt:lpstr>
      <vt:lpstr>Finnish KNI compilation Findicator </vt:lpstr>
      <vt:lpstr>Sustainable development indicators in Findicator:</vt:lpstr>
      <vt:lpstr>FIRM - Finnish Innovation and Research Measurement: description of a new model in a new service </vt:lpstr>
      <vt:lpstr>FIRM - Finnish Innovation and Research Measurement</vt:lpstr>
      <vt:lpstr>FIRM - Finnish Innovation and Research Measurement</vt:lpstr>
      <vt:lpstr>PowerPoint-esitys</vt:lpstr>
      <vt:lpstr>PowerPoint-esitys</vt:lpstr>
      <vt:lpstr>Use of indicators</vt:lpstr>
      <vt:lpstr>Use of indicators</vt:lpstr>
      <vt:lpstr>Use of indicators</vt:lpstr>
      <vt:lpstr>Performance audit reports 2010–2013 (N = 56) </vt:lpstr>
      <vt:lpstr>Use of indicators</vt:lpstr>
      <vt:lpstr>Use of indicators </vt:lpstr>
      <vt:lpstr>Conclusions</vt:lpstr>
      <vt:lpstr>Thank you!</vt:lpstr>
    </vt:vector>
  </TitlesOfParts>
  <Company>Eduskunta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Vehkasalo Ville</dc:creator>
  <cp:lastModifiedBy>Vehkasalo Ville</cp:lastModifiedBy>
  <cp:revision>58</cp:revision>
  <cp:lastPrinted>2014-01-21T06:45:18Z</cp:lastPrinted>
  <dcterms:created xsi:type="dcterms:W3CDTF">2013-12-19T12:44:18Z</dcterms:created>
  <dcterms:modified xsi:type="dcterms:W3CDTF">2014-01-27T10:16:18Z</dcterms:modified>
</cp:coreProperties>
</file>