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5" r:id="rId4"/>
    <p:sldMasterId id="2147483720" r:id="rId5"/>
    <p:sldMasterId id="2147483735" r:id="rId6"/>
    <p:sldMasterId id="2147483750" r:id="rId7"/>
    <p:sldMasterId id="2147483765" r:id="rId8"/>
  </p:sldMasterIdLst>
  <p:notesMasterIdLst>
    <p:notesMasterId r:id="rId37"/>
  </p:notesMasterIdLst>
  <p:sldIdLst>
    <p:sldId id="258" r:id="rId9"/>
    <p:sldId id="296" r:id="rId10"/>
    <p:sldId id="293" r:id="rId11"/>
    <p:sldId id="260" r:id="rId12"/>
    <p:sldId id="292" r:id="rId13"/>
    <p:sldId id="284" r:id="rId14"/>
    <p:sldId id="285" r:id="rId15"/>
    <p:sldId id="264" r:id="rId16"/>
    <p:sldId id="267" r:id="rId17"/>
    <p:sldId id="268" r:id="rId18"/>
    <p:sldId id="269" r:id="rId19"/>
    <p:sldId id="270" r:id="rId20"/>
    <p:sldId id="271" r:id="rId21"/>
    <p:sldId id="294" r:id="rId22"/>
    <p:sldId id="295" r:id="rId23"/>
    <p:sldId id="272" r:id="rId24"/>
    <p:sldId id="286" r:id="rId25"/>
    <p:sldId id="290" r:id="rId26"/>
    <p:sldId id="291" r:id="rId27"/>
    <p:sldId id="287" r:id="rId28"/>
    <p:sldId id="275" r:id="rId29"/>
    <p:sldId id="276" r:id="rId30"/>
    <p:sldId id="277" r:id="rId31"/>
    <p:sldId id="278" r:id="rId32"/>
    <p:sldId id="279" r:id="rId33"/>
    <p:sldId id="280" r:id="rId34"/>
    <p:sldId id="281" r:id="rId35"/>
    <p:sldId id="282" r:id="rId36"/>
  </p:sldIdLst>
  <p:sldSz cx="10058400" cy="7772400"/>
  <p:notesSz cx="6985000" cy="92837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270" y="-90"/>
      </p:cViewPr>
      <p:guideLst>
        <p:guide orient="horz" pos="2448"/>
        <p:guide pos="3168"/>
      </p:guideLst>
    </p:cSldViewPr>
  </p:slideViewPr>
  <p:notesTextViewPr>
    <p:cViewPr>
      <p:scale>
        <a:sx n="100" d="100"/>
        <a:sy n="100" d="100"/>
      </p:scale>
      <p:origin x="0" y="0"/>
    </p:cViewPr>
  </p:notesTextViewPr>
  <p:sorterViewPr>
    <p:cViewPr>
      <p:scale>
        <a:sx n="66" d="100"/>
        <a:sy n="66" d="100"/>
      </p:scale>
      <p:origin x="0" y="2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EC116-C3F1-4A43-A850-480D8B4EB8F5}" type="doc">
      <dgm:prSet loTypeId="urn:microsoft.com/office/officeart/2005/8/layout/process3" loCatId="process" qsTypeId="urn:microsoft.com/office/officeart/2005/8/quickstyle/simple5" qsCatId="simple" csTypeId="urn:microsoft.com/office/officeart/2005/8/colors/accent1_2" csCatId="accent1" phldr="1"/>
      <dgm:spPr/>
    </dgm:pt>
    <dgm:pt modelId="{F54EB72E-809C-4EE2-9233-1905AB508794}">
      <dgm:prSet phldrT="[Text]"/>
      <dgm:spPr/>
      <dgm:t>
        <a:bodyPr/>
        <a:lstStyle/>
        <a:p>
          <a:r>
            <a:rPr lang="en-US" dirty="0" smtClean="0"/>
            <a:t>inputs</a:t>
          </a:r>
          <a:endParaRPr lang="en-US" dirty="0"/>
        </a:p>
      </dgm:t>
    </dgm:pt>
    <dgm:pt modelId="{F2D36E8C-28D4-4198-A3EE-AE06593CEBD5}" type="parTrans" cxnId="{E255ADB5-4CC4-4B39-91CC-76E4CA20C353}">
      <dgm:prSet/>
      <dgm:spPr/>
      <dgm:t>
        <a:bodyPr/>
        <a:lstStyle/>
        <a:p>
          <a:endParaRPr lang="en-US"/>
        </a:p>
      </dgm:t>
    </dgm:pt>
    <dgm:pt modelId="{495F6C4E-5052-4990-893F-53CACB7DEC27}" type="sibTrans" cxnId="{E255ADB5-4CC4-4B39-91CC-76E4CA20C353}">
      <dgm:prSet/>
      <dgm:spPr/>
      <dgm:t>
        <a:bodyPr/>
        <a:lstStyle/>
        <a:p>
          <a:endParaRPr lang="en-US"/>
        </a:p>
      </dgm:t>
    </dgm:pt>
    <dgm:pt modelId="{12F308FB-3576-448D-AA50-06DFBD6D20CA}">
      <dgm:prSet phldrT="[Text]"/>
      <dgm:spPr/>
      <dgm:t>
        <a:bodyPr/>
        <a:lstStyle/>
        <a:p>
          <a:r>
            <a:rPr lang="en-US" dirty="0" smtClean="0"/>
            <a:t>outputs</a:t>
          </a:r>
          <a:endParaRPr lang="en-US" dirty="0"/>
        </a:p>
      </dgm:t>
    </dgm:pt>
    <dgm:pt modelId="{D00DCE37-10D7-4255-9EA8-BD53394AE364}" type="parTrans" cxnId="{1A3AB142-3951-423D-B911-F75511BCE056}">
      <dgm:prSet/>
      <dgm:spPr/>
      <dgm:t>
        <a:bodyPr/>
        <a:lstStyle/>
        <a:p>
          <a:endParaRPr lang="en-US"/>
        </a:p>
      </dgm:t>
    </dgm:pt>
    <dgm:pt modelId="{823903F2-3142-4883-918A-5D636F044215}" type="sibTrans" cxnId="{1A3AB142-3951-423D-B911-F75511BCE056}">
      <dgm:prSet/>
      <dgm:spPr/>
      <dgm:t>
        <a:bodyPr/>
        <a:lstStyle/>
        <a:p>
          <a:endParaRPr lang="en-US"/>
        </a:p>
      </dgm:t>
    </dgm:pt>
    <dgm:pt modelId="{D5A904D4-EF8C-4009-9048-E7CB8BC59E15}">
      <dgm:prSet phldrT="[Text]"/>
      <dgm:spPr/>
      <dgm:t>
        <a:bodyPr/>
        <a:lstStyle/>
        <a:p>
          <a:r>
            <a:rPr lang="en-US" dirty="0" smtClean="0"/>
            <a:t>outcomes</a:t>
          </a:r>
          <a:endParaRPr lang="en-US" dirty="0"/>
        </a:p>
      </dgm:t>
    </dgm:pt>
    <dgm:pt modelId="{FDDC95D5-C5D5-456A-A4A3-2EC0D7DB4454}" type="parTrans" cxnId="{C1BE5B57-D68F-4F6D-8D3E-5A09DCFC967A}">
      <dgm:prSet/>
      <dgm:spPr/>
      <dgm:t>
        <a:bodyPr/>
        <a:lstStyle/>
        <a:p>
          <a:endParaRPr lang="en-US"/>
        </a:p>
      </dgm:t>
    </dgm:pt>
    <dgm:pt modelId="{80538B51-2DB2-45FC-878D-24AB8D640CED}" type="sibTrans" cxnId="{C1BE5B57-D68F-4F6D-8D3E-5A09DCFC967A}">
      <dgm:prSet/>
      <dgm:spPr/>
      <dgm:t>
        <a:bodyPr/>
        <a:lstStyle/>
        <a:p>
          <a:endParaRPr lang="en-US"/>
        </a:p>
      </dgm:t>
    </dgm:pt>
    <dgm:pt modelId="{F7D045C6-07DC-467E-A56B-011F921D9F51}">
      <dgm:prSet/>
      <dgm:spPr/>
      <dgm:t>
        <a:bodyPr/>
        <a:lstStyle/>
        <a:p>
          <a:r>
            <a:rPr lang="en-US" dirty="0" smtClean="0"/>
            <a:t>Staff</a:t>
          </a:r>
          <a:endParaRPr lang="en-US" dirty="0"/>
        </a:p>
      </dgm:t>
    </dgm:pt>
    <dgm:pt modelId="{ED0F6E46-DBEA-42BE-BC00-38EB31898B65}" type="parTrans" cxnId="{755968B9-3C8D-41E6-8565-DF03E8C5FEC5}">
      <dgm:prSet/>
      <dgm:spPr/>
      <dgm:t>
        <a:bodyPr/>
        <a:lstStyle/>
        <a:p>
          <a:endParaRPr lang="en-US"/>
        </a:p>
      </dgm:t>
    </dgm:pt>
    <dgm:pt modelId="{475BCAC4-640C-4F94-9A39-A1FF72AF94F8}" type="sibTrans" cxnId="{755968B9-3C8D-41E6-8565-DF03E8C5FEC5}">
      <dgm:prSet/>
      <dgm:spPr/>
      <dgm:t>
        <a:bodyPr/>
        <a:lstStyle/>
        <a:p>
          <a:endParaRPr lang="en-US"/>
        </a:p>
      </dgm:t>
    </dgm:pt>
    <dgm:pt modelId="{605893F3-A4EB-4B8A-B48E-A8806DFF6A8F}">
      <dgm:prSet/>
      <dgm:spPr/>
      <dgm:t>
        <a:bodyPr/>
        <a:lstStyle/>
        <a:p>
          <a:r>
            <a:rPr lang="en-US" dirty="0" smtClean="0"/>
            <a:t>Funds</a:t>
          </a:r>
          <a:endParaRPr lang="en-US" dirty="0"/>
        </a:p>
      </dgm:t>
    </dgm:pt>
    <dgm:pt modelId="{BD95F9E1-8C5A-46EA-8E83-EA78F68B4674}" type="parTrans" cxnId="{6E941CB9-89CD-442F-80AC-F22D31A54BD4}">
      <dgm:prSet/>
      <dgm:spPr/>
      <dgm:t>
        <a:bodyPr/>
        <a:lstStyle/>
        <a:p>
          <a:endParaRPr lang="en-US"/>
        </a:p>
      </dgm:t>
    </dgm:pt>
    <dgm:pt modelId="{BF90161A-87E8-433B-830B-BAC1D4D2A114}" type="sibTrans" cxnId="{6E941CB9-89CD-442F-80AC-F22D31A54BD4}">
      <dgm:prSet/>
      <dgm:spPr/>
      <dgm:t>
        <a:bodyPr/>
        <a:lstStyle/>
        <a:p>
          <a:endParaRPr lang="en-US"/>
        </a:p>
      </dgm:t>
    </dgm:pt>
    <dgm:pt modelId="{717B11DE-DA74-4DFF-87B3-81685F1FF0DE}">
      <dgm:prSet/>
      <dgm:spPr/>
      <dgm:t>
        <a:bodyPr/>
        <a:lstStyle/>
        <a:p>
          <a:r>
            <a:rPr lang="en-US" dirty="0" smtClean="0"/>
            <a:t>Products</a:t>
          </a:r>
          <a:endParaRPr lang="en-US" dirty="0"/>
        </a:p>
      </dgm:t>
    </dgm:pt>
    <dgm:pt modelId="{0827A052-0914-4D59-849D-B74464A9B7E1}" type="parTrans" cxnId="{41DE8556-5D51-4733-896F-CD7980AB0D19}">
      <dgm:prSet/>
      <dgm:spPr/>
      <dgm:t>
        <a:bodyPr/>
        <a:lstStyle/>
        <a:p>
          <a:endParaRPr lang="en-US"/>
        </a:p>
      </dgm:t>
    </dgm:pt>
    <dgm:pt modelId="{1315D4B4-A560-4542-82A9-416152E0E551}" type="sibTrans" cxnId="{41DE8556-5D51-4733-896F-CD7980AB0D19}">
      <dgm:prSet/>
      <dgm:spPr/>
      <dgm:t>
        <a:bodyPr/>
        <a:lstStyle/>
        <a:p>
          <a:endParaRPr lang="en-US"/>
        </a:p>
      </dgm:t>
    </dgm:pt>
    <dgm:pt modelId="{C7032EB7-964E-4684-8078-F0B402E89083}">
      <dgm:prSet/>
      <dgm:spPr/>
      <dgm:t>
        <a:bodyPr/>
        <a:lstStyle/>
        <a:p>
          <a:endParaRPr lang="en-US" dirty="0"/>
        </a:p>
      </dgm:t>
    </dgm:pt>
    <dgm:pt modelId="{EFE52533-7BC9-4DD4-83C9-BC5F2B182139}" type="parTrans" cxnId="{046807B8-C79A-47A7-AF56-4A4CDCFE1ACA}">
      <dgm:prSet/>
      <dgm:spPr/>
      <dgm:t>
        <a:bodyPr/>
        <a:lstStyle/>
        <a:p>
          <a:endParaRPr lang="en-US"/>
        </a:p>
      </dgm:t>
    </dgm:pt>
    <dgm:pt modelId="{503BB973-0CF6-4D7E-B910-A9840323E836}" type="sibTrans" cxnId="{046807B8-C79A-47A7-AF56-4A4CDCFE1ACA}">
      <dgm:prSet/>
      <dgm:spPr/>
      <dgm:t>
        <a:bodyPr/>
        <a:lstStyle/>
        <a:p>
          <a:endParaRPr lang="en-US"/>
        </a:p>
      </dgm:t>
    </dgm:pt>
    <dgm:pt modelId="{53F69A26-8411-4C67-A049-F1668696A4F9}">
      <dgm:prSet/>
      <dgm:spPr/>
      <dgm:t>
        <a:bodyPr/>
        <a:lstStyle/>
        <a:p>
          <a:r>
            <a:rPr lang="en-US" dirty="0" smtClean="0"/>
            <a:t>(Activities)</a:t>
          </a:r>
          <a:endParaRPr lang="en-US" dirty="0"/>
        </a:p>
      </dgm:t>
    </dgm:pt>
    <dgm:pt modelId="{02B804F2-1B05-40CA-9880-C90237D2F041}" type="parTrans" cxnId="{8684E4C6-8C29-4106-A1BC-A69ACA2E1E04}">
      <dgm:prSet/>
      <dgm:spPr/>
      <dgm:t>
        <a:bodyPr/>
        <a:lstStyle/>
        <a:p>
          <a:endParaRPr lang="en-US"/>
        </a:p>
      </dgm:t>
    </dgm:pt>
    <dgm:pt modelId="{D50BED11-9EC4-49BB-B86B-940F1A79FE3B}" type="sibTrans" cxnId="{8684E4C6-8C29-4106-A1BC-A69ACA2E1E04}">
      <dgm:prSet/>
      <dgm:spPr/>
      <dgm:t>
        <a:bodyPr/>
        <a:lstStyle/>
        <a:p>
          <a:endParaRPr lang="en-US"/>
        </a:p>
      </dgm:t>
    </dgm:pt>
    <dgm:pt modelId="{79D8182A-6616-47E2-932C-E3613AEC9486}">
      <dgm:prSet/>
      <dgm:spPr/>
      <dgm:t>
        <a:bodyPr/>
        <a:lstStyle/>
        <a:p>
          <a:r>
            <a:rPr lang="en-US" dirty="0" smtClean="0"/>
            <a:t>Results</a:t>
          </a:r>
          <a:endParaRPr lang="en-US" dirty="0"/>
        </a:p>
      </dgm:t>
    </dgm:pt>
    <dgm:pt modelId="{11B12327-B00D-402C-9995-DEDD1034CE5D}" type="parTrans" cxnId="{9040500A-77AB-45B0-B192-7B3E62A6E418}">
      <dgm:prSet/>
      <dgm:spPr/>
      <dgm:t>
        <a:bodyPr/>
        <a:lstStyle/>
        <a:p>
          <a:endParaRPr lang="en-US"/>
        </a:p>
      </dgm:t>
    </dgm:pt>
    <dgm:pt modelId="{1D88221A-0A35-481D-965E-2D3C2425197A}" type="sibTrans" cxnId="{9040500A-77AB-45B0-B192-7B3E62A6E418}">
      <dgm:prSet/>
      <dgm:spPr/>
      <dgm:t>
        <a:bodyPr/>
        <a:lstStyle/>
        <a:p>
          <a:endParaRPr lang="en-US"/>
        </a:p>
      </dgm:t>
    </dgm:pt>
    <dgm:pt modelId="{0BB57E4E-9AD5-48D6-86E2-9B59EE6EE3A3}">
      <dgm:prSet/>
      <dgm:spPr/>
      <dgm:t>
        <a:bodyPr/>
        <a:lstStyle/>
        <a:p>
          <a:endParaRPr lang="en-US" dirty="0"/>
        </a:p>
      </dgm:t>
    </dgm:pt>
    <dgm:pt modelId="{68EE8CE9-45BF-4E1F-BEC0-9A539C48FE12}" type="parTrans" cxnId="{7C191ABE-ABBB-458C-9EA3-D182803979C9}">
      <dgm:prSet/>
      <dgm:spPr/>
      <dgm:t>
        <a:bodyPr/>
        <a:lstStyle/>
        <a:p>
          <a:endParaRPr lang="en-US"/>
        </a:p>
      </dgm:t>
    </dgm:pt>
    <dgm:pt modelId="{76E40F02-53C0-4191-A9D3-7FEFF3610552}" type="sibTrans" cxnId="{7C191ABE-ABBB-458C-9EA3-D182803979C9}">
      <dgm:prSet/>
      <dgm:spPr/>
      <dgm:t>
        <a:bodyPr/>
        <a:lstStyle/>
        <a:p>
          <a:endParaRPr lang="en-US"/>
        </a:p>
      </dgm:t>
    </dgm:pt>
    <dgm:pt modelId="{08F1E6E3-596F-4ADC-9730-DC0F469766BB}">
      <dgm:prSet/>
      <dgm:spPr/>
      <dgm:t>
        <a:bodyPr/>
        <a:lstStyle/>
        <a:p>
          <a:r>
            <a:rPr lang="en-US" dirty="0" smtClean="0"/>
            <a:t>Clients served</a:t>
          </a:r>
          <a:endParaRPr lang="en-US" dirty="0"/>
        </a:p>
      </dgm:t>
    </dgm:pt>
    <dgm:pt modelId="{4E9844CD-C2B2-4B16-956C-7F3EF39942D1}" type="parTrans" cxnId="{1DD35199-C90B-473D-8E8F-C52AB7B5DB99}">
      <dgm:prSet/>
      <dgm:spPr/>
      <dgm:t>
        <a:bodyPr/>
        <a:lstStyle/>
        <a:p>
          <a:endParaRPr lang="en-US"/>
        </a:p>
      </dgm:t>
    </dgm:pt>
    <dgm:pt modelId="{ED90C896-38F7-4D69-B470-4DA041A87ACB}" type="sibTrans" cxnId="{1DD35199-C90B-473D-8E8F-C52AB7B5DB99}">
      <dgm:prSet/>
      <dgm:spPr/>
      <dgm:t>
        <a:bodyPr/>
        <a:lstStyle/>
        <a:p>
          <a:endParaRPr lang="en-US"/>
        </a:p>
      </dgm:t>
    </dgm:pt>
    <dgm:pt modelId="{1A9CB66D-366A-4FF2-9165-C1BD9DE0C419}">
      <dgm:prSet/>
      <dgm:spPr/>
      <dgm:t>
        <a:bodyPr/>
        <a:lstStyle/>
        <a:p>
          <a:r>
            <a:rPr lang="en-US" dirty="0" smtClean="0"/>
            <a:t>Facilities </a:t>
          </a:r>
          <a:endParaRPr lang="en-US" dirty="0"/>
        </a:p>
      </dgm:t>
    </dgm:pt>
    <dgm:pt modelId="{D646F963-4862-444B-8563-7A8532290D94}" type="parTrans" cxnId="{F6090E1F-348A-44D1-BA32-2D234F95A304}">
      <dgm:prSet/>
      <dgm:spPr/>
      <dgm:t>
        <a:bodyPr/>
        <a:lstStyle/>
        <a:p>
          <a:endParaRPr lang="en-US"/>
        </a:p>
      </dgm:t>
    </dgm:pt>
    <dgm:pt modelId="{585B3D4B-0235-4881-BDA5-96D3B4183A73}" type="sibTrans" cxnId="{F6090E1F-348A-44D1-BA32-2D234F95A304}">
      <dgm:prSet/>
      <dgm:spPr/>
      <dgm:t>
        <a:bodyPr/>
        <a:lstStyle/>
        <a:p>
          <a:endParaRPr lang="en-US"/>
        </a:p>
      </dgm:t>
    </dgm:pt>
    <dgm:pt modelId="{7CAAC33B-E0AB-4BA4-8DE8-7E94E045EA9A}">
      <dgm:prSet/>
      <dgm:spPr/>
      <dgm:t>
        <a:bodyPr/>
        <a:lstStyle/>
        <a:p>
          <a:endParaRPr lang="en-US" dirty="0"/>
        </a:p>
      </dgm:t>
    </dgm:pt>
    <dgm:pt modelId="{47CA24A6-99FA-4CCE-8DFA-45F87DF6AA4B}" type="parTrans" cxnId="{1E22B0E6-4D5D-4B0B-B794-73BF462C504C}">
      <dgm:prSet/>
      <dgm:spPr/>
      <dgm:t>
        <a:bodyPr/>
        <a:lstStyle/>
        <a:p>
          <a:endParaRPr lang="en-US"/>
        </a:p>
      </dgm:t>
    </dgm:pt>
    <dgm:pt modelId="{0560F919-64F1-4908-9451-79E9D55CB76F}" type="sibTrans" cxnId="{1E22B0E6-4D5D-4B0B-B794-73BF462C504C}">
      <dgm:prSet/>
      <dgm:spPr/>
      <dgm:t>
        <a:bodyPr/>
        <a:lstStyle/>
        <a:p>
          <a:endParaRPr lang="en-US"/>
        </a:p>
      </dgm:t>
    </dgm:pt>
    <dgm:pt modelId="{85674D1D-ED02-4B46-818C-63F2CE158DD0}">
      <dgm:prSet/>
      <dgm:spPr/>
      <dgm:t>
        <a:bodyPr/>
        <a:lstStyle/>
        <a:p>
          <a:r>
            <a:rPr lang="en-US" dirty="0" smtClean="0"/>
            <a:t>Services delivered</a:t>
          </a:r>
          <a:endParaRPr lang="en-US" dirty="0"/>
        </a:p>
      </dgm:t>
    </dgm:pt>
    <dgm:pt modelId="{21D5E9BC-D750-44E8-B155-0A454435D76B}" type="parTrans" cxnId="{AB5953C5-9771-4C09-9FB3-70D7F79A71A2}">
      <dgm:prSet/>
      <dgm:spPr/>
      <dgm:t>
        <a:bodyPr/>
        <a:lstStyle/>
        <a:p>
          <a:endParaRPr lang="en-US"/>
        </a:p>
      </dgm:t>
    </dgm:pt>
    <dgm:pt modelId="{92222C5E-05EF-442E-81DD-25E43C48E2FC}" type="sibTrans" cxnId="{AB5953C5-9771-4C09-9FB3-70D7F79A71A2}">
      <dgm:prSet/>
      <dgm:spPr/>
      <dgm:t>
        <a:bodyPr/>
        <a:lstStyle/>
        <a:p>
          <a:endParaRPr lang="en-US"/>
        </a:p>
      </dgm:t>
    </dgm:pt>
    <dgm:pt modelId="{DFDB4CEF-F120-4CB2-8CFD-6E21A85CB604}">
      <dgm:prSet/>
      <dgm:spPr/>
      <dgm:t>
        <a:bodyPr/>
        <a:lstStyle/>
        <a:p>
          <a:endParaRPr lang="en-US" dirty="0"/>
        </a:p>
      </dgm:t>
    </dgm:pt>
    <dgm:pt modelId="{826DD756-347C-42B1-97AE-75858B399815}" type="parTrans" cxnId="{858D4E88-F2DB-43C6-AFF1-C86BF708EAA8}">
      <dgm:prSet/>
      <dgm:spPr/>
    </dgm:pt>
    <dgm:pt modelId="{212932B4-B1D8-47AC-B8D4-40563B9E8A7C}" type="sibTrans" cxnId="{858D4E88-F2DB-43C6-AFF1-C86BF708EAA8}">
      <dgm:prSet/>
      <dgm:spPr/>
    </dgm:pt>
    <dgm:pt modelId="{5F7D108C-B309-48B8-BC2F-A8BDB2E1560D}">
      <dgm:prSet/>
      <dgm:spPr/>
      <dgm:t>
        <a:bodyPr/>
        <a:lstStyle/>
        <a:p>
          <a:r>
            <a:rPr lang="en-US" dirty="0" smtClean="0"/>
            <a:t>Impact on citizen well-being</a:t>
          </a:r>
          <a:endParaRPr lang="en-US" dirty="0"/>
        </a:p>
      </dgm:t>
    </dgm:pt>
    <dgm:pt modelId="{31D135F6-2853-4F6C-8D94-B7090E0571AE}" type="parTrans" cxnId="{87053FA3-6918-431F-BAD7-A62476FDA6BD}">
      <dgm:prSet/>
      <dgm:spPr/>
    </dgm:pt>
    <dgm:pt modelId="{435C5285-6296-49C0-B31B-5F8EFE30367A}" type="sibTrans" cxnId="{87053FA3-6918-431F-BAD7-A62476FDA6BD}">
      <dgm:prSet/>
      <dgm:spPr/>
    </dgm:pt>
    <dgm:pt modelId="{845E97D3-91C0-463B-9F8F-CF9BFC0DC958}" type="pres">
      <dgm:prSet presAssocID="{1BFEC116-C3F1-4A43-A850-480D8B4EB8F5}" presName="linearFlow" presStyleCnt="0">
        <dgm:presLayoutVars>
          <dgm:dir/>
          <dgm:animLvl val="lvl"/>
          <dgm:resizeHandles val="exact"/>
        </dgm:presLayoutVars>
      </dgm:prSet>
      <dgm:spPr/>
    </dgm:pt>
    <dgm:pt modelId="{AC3AFFBB-3A27-4206-86EF-E3CB9AE5C09D}" type="pres">
      <dgm:prSet presAssocID="{F54EB72E-809C-4EE2-9233-1905AB508794}" presName="composite" presStyleCnt="0"/>
      <dgm:spPr/>
    </dgm:pt>
    <dgm:pt modelId="{DF27C7A3-978D-4D4B-B78B-52A0A0ADD4DF}" type="pres">
      <dgm:prSet presAssocID="{F54EB72E-809C-4EE2-9233-1905AB508794}" presName="parTx" presStyleLbl="node1" presStyleIdx="0" presStyleCnt="3">
        <dgm:presLayoutVars>
          <dgm:chMax val="0"/>
          <dgm:chPref val="0"/>
          <dgm:bulletEnabled val="1"/>
        </dgm:presLayoutVars>
      </dgm:prSet>
      <dgm:spPr/>
      <dgm:t>
        <a:bodyPr/>
        <a:lstStyle/>
        <a:p>
          <a:endParaRPr lang="en-US"/>
        </a:p>
      </dgm:t>
    </dgm:pt>
    <dgm:pt modelId="{DB8ABF9F-EA34-4A1F-840B-4A16B86C7D7C}" type="pres">
      <dgm:prSet presAssocID="{F54EB72E-809C-4EE2-9233-1905AB508794}" presName="parSh" presStyleLbl="node1" presStyleIdx="0" presStyleCnt="3"/>
      <dgm:spPr/>
      <dgm:t>
        <a:bodyPr/>
        <a:lstStyle/>
        <a:p>
          <a:endParaRPr lang="en-US"/>
        </a:p>
      </dgm:t>
    </dgm:pt>
    <dgm:pt modelId="{18DC795E-56A7-414F-A18B-C5E4719D429E}" type="pres">
      <dgm:prSet presAssocID="{F54EB72E-809C-4EE2-9233-1905AB508794}" presName="desTx" presStyleLbl="fgAcc1" presStyleIdx="0" presStyleCnt="3">
        <dgm:presLayoutVars>
          <dgm:bulletEnabled val="1"/>
        </dgm:presLayoutVars>
      </dgm:prSet>
      <dgm:spPr/>
      <dgm:t>
        <a:bodyPr/>
        <a:lstStyle/>
        <a:p>
          <a:endParaRPr lang="en-US"/>
        </a:p>
      </dgm:t>
    </dgm:pt>
    <dgm:pt modelId="{2D79AE3A-9E45-4BAB-9B5B-D251E4BAFDFE}" type="pres">
      <dgm:prSet presAssocID="{495F6C4E-5052-4990-893F-53CACB7DEC27}" presName="sibTrans" presStyleLbl="sibTrans2D1" presStyleIdx="0" presStyleCnt="2"/>
      <dgm:spPr/>
      <dgm:t>
        <a:bodyPr/>
        <a:lstStyle/>
        <a:p>
          <a:endParaRPr lang="en-US"/>
        </a:p>
      </dgm:t>
    </dgm:pt>
    <dgm:pt modelId="{0797BD20-C65F-427B-91F3-732D5C374184}" type="pres">
      <dgm:prSet presAssocID="{495F6C4E-5052-4990-893F-53CACB7DEC27}" presName="connTx" presStyleLbl="sibTrans2D1" presStyleIdx="0" presStyleCnt="2"/>
      <dgm:spPr/>
      <dgm:t>
        <a:bodyPr/>
        <a:lstStyle/>
        <a:p>
          <a:endParaRPr lang="en-US"/>
        </a:p>
      </dgm:t>
    </dgm:pt>
    <dgm:pt modelId="{A50AF1B1-75A3-4C86-8BEA-70211AA10547}" type="pres">
      <dgm:prSet presAssocID="{12F308FB-3576-448D-AA50-06DFBD6D20CA}" presName="composite" presStyleCnt="0"/>
      <dgm:spPr/>
    </dgm:pt>
    <dgm:pt modelId="{E7D888E7-20EE-4167-B81D-80D2501266DA}" type="pres">
      <dgm:prSet presAssocID="{12F308FB-3576-448D-AA50-06DFBD6D20CA}" presName="parTx" presStyleLbl="node1" presStyleIdx="0" presStyleCnt="3">
        <dgm:presLayoutVars>
          <dgm:chMax val="0"/>
          <dgm:chPref val="0"/>
          <dgm:bulletEnabled val="1"/>
        </dgm:presLayoutVars>
      </dgm:prSet>
      <dgm:spPr/>
      <dgm:t>
        <a:bodyPr/>
        <a:lstStyle/>
        <a:p>
          <a:endParaRPr lang="en-US"/>
        </a:p>
      </dgm:t>
    </dgm:pt>
    <dgm:pt modelId="{8AF282AD-6A22-44CE-95F5-2AC7424C085C}" type="pres">
      <dgm:prSet presAssocID="{12F308FB-3576-448D-AA50-06DFBD6D20CA}" presName="parSh" presStyleLbl="node1" presStyleIdx="1" presStyleCnt="3"/>
      <dgm:spPr/>
      <dgm:t>
        <a:bodyPr/>
        <a:lstStyle/>
        <a:p>
          <a:endParaRPr lang="en-US"/>
        </a:p>
      </dgm:t>
    </dgm:pt>
    <dgm:pt modelId="{9A34C5E5-B095-4DFF-8CA0-9189649112BB}" type="pres">
      <dgm:prSet presAssocID="{12F308FB-3576-448D-AA50-06DFBD6D20CA}" presName="desTx" presStyleLbl="fgAcc1" presStyleIdx="1" presStyleCnt="3">
        <dgm:presLayoutVars>
          <dgm:bulletEnabled val="1"/>
        </dgm:presLayoutVars>
      </dgm:prSet>
      <dgm:spPr/>
      <dgm:t>
        <a:bodyPr/>
        <a:lstStyle/>
        <a:p>
          <a:endParaRPr lang="en-US"/>
        </a:p>
      </dgm:t>
    </dgm:pt>
    <dgm:pt modelId="{2D90D12E-F53A-4D8B-9CA5-C175917791DC}" type="pres">
      <dgm:prSet presAssocID="{823903F2-3142-4883-918A-5D636F044215}" presName="sibTrans" presStyleLbl="sibTrans2D1" presStyleIdx="1" presStyleCnt="2"/>
      <dgm:spPr/>
      <dgm:t>
        <a:bodyPr/>
        <a:lstStyle/>
        <a:p>
          <a:endParaRPr lang="en-US"/>
        </a:p>
      </dgm:t>
    </dgm:pt>
    <dgm:pt modelId="{C0283D06-B912-4E9C-ABE6-02D68D1B4A2D}" type="pres">
      <dgm:prSet presAssocID="{823903F2-3142-4883-918A-5D636F044215}" presName="connTx" presStyleLbl="sibTrans2D1" presStyleIdx="1" presStyleCnt="2"/>
      <dgm:spPr/>
      <dgm:t>
        <a:bodyPr/>
        <a:lstStyle/>
        <a:p>
          <a:endParaRPr lang="en-US"/>
        </a:p>
      </dgm:t>
    </dgm:pt>
    <dgm:pt modelId="{22502E9D-EC3D-43E7-BFFD-98C3D5440E91}" type="pres">
      <dgm:prSet presAssocID="{D5A904D4-EF8C-4009-9048-E7CB8BC59E15}" presName="composite" presStyleCnt="0"/>
      <dgm:spPr/>
    </dgm:pt>
    <dgm:pt modelId="{C3C94FBD-3BFF-48B2-9FEB-9D0023A3954B}" type="pres">
      <dgm:prSet presAssocID="{D5A904D4-EF8C-4009-9048-E7CB8BC59E15}" presName="parTx" presStyleLbl="node1" presStyleIdx="1" presStyleCnt="3">
        <dgm:presLayoutVars>
          <dgm:chMax val="0"/>
          <dgm:chPref val="0"/>
          <dgm:bulletEnabled val="1"/>
        </dgm:presLayoutVars>
      </dgm:prSet>
      <dgm:spPr/>
      <dgm:t>
        <a:bodyPr/>
        <a:lstStyle/>
        <a:p>
          <a:endParaRPr lang="en-US"/>
        </a:p>
      </dgm:t>
    </dgm:pt>
    <dgm:pt modelId="{CDEE02AF-F802-4CD7-A52D-5D7A7A0081C5}" type="pres">
      <dgm:prSet presAssocID="{D5A904D4-EF8C-4009-9048-E7CB8BC59E15}" presName="parSh" presStyleLbl="node1" presStyleIdx="2" presStyleCnt="3"/>
      <dgm:spPr/>
      <dgm:t>
        <a:bodyPr/>
        <a:lstStyle/>
        <a:p>
          <a:endParaRPr lang="en-US"/>
        </a:p>
      </dgm:t>
    </dgm:pt>
    <dgm:pt modelId="{31DB4F0A-C14B-4819-A633-D720C05532B9}" type="pres">
      <dgm:prSet presAssocID="{D5A904D4-EF8C-4009-9048-E7CB8BC59E15}" presName="desTx" presStyleLbl="fgAcc1" presStyleIdx="2" presStyleCnt="3">
        <dgm:presLayoutVars>
          <dgm:bulletEnabled val="1"/>
        </dgm:presLayoutVars>
      </dgm:prSet>
      <dgm:spPr/>
      <dgm:t>
        <a:bodyPr/>
        <a:lstStyle/>
        <a:p>
          <a:endParaRPr lang="en-US"/>
        </a:p>
      </dgm:t>
    </dgm:pt>
  </dgm:ptLst>
  <dgm:cxnLst>
    <dgm:cxn modelId="{E255ADB5-4CC4-4B39-91CC-76E4CA20C353}" srcId="{1BFEC116-C3F1-4A43-A850-480D8B4EB8F5}" destId="{F54EB72E-809C-4EE2-9233-1905AB508794}" srcOrd="0" destOrd="0" parTransId="{F2D36E8C-28D4-4198-A3EE-AE06593CEBD5}" sibTransId="{495F6C4E-5052-4990-893F-53CACB7DEC27}"/>
    <dgm:cxn modelId="{BBB6588D-4118-47F6-8C32-1AEF3F4ACB15}" type="presOf" srcId="{7CAAC33B-E0AB-4BA4-8DE8-7E94E045EA9A}" destId="{31DB4F0A-C14B-4819-A633-D720C05532B9}" srcOrd="0" destOrd="3" presId="urn:microsoft.com/office/officeart/2005/8/layout/process3"/>
    <dgm:cxn modelId="{8684E4C6-8C29-4106-A1BC-A69ACA2E1E04}" srcId="{12F308FB-3576-448D-AA50-06DFBD6D20CA}" destId="{53F69A26-8411-4C67-A049-F1668696A4F9}" srcOrd="3" destOrd="0" parTransId="{02B804F2-1B05-40CA-9880-C90237D2F041}" sibTransId="{D50BED11-9EC4-49BB-B86B-940F1A79FE3B}"/>
    <dgm:cxn modelId="{AAEFC3DE-F649-4D49-A832-70F8DBBA98CD}" type="presOf" srcId="{85674D1D-ED02-4B46-818C-63F2CE158DD0}" destId="{9A34C5E5-B095-4DFF-8CA0-9189649112BB}" srcOrd="0" destOrd="1" presId="urn:microsoft.com/office/officeart/2005/8/layout/process3"/>
    <dgm:cxn modelId="{7C191ABE-ABBB-458C-9EA3-D182803979C9}" srcId="{D5A904D4-EF8C-4009-9048-E7CB8BC59E15}" destId="{0BB57E4E-9AD5-48D6-86E2-9B59EE6EE3A3}" srcOrd="4" destOrd="0" parTransId="{68EE8CE9-45BF-4E1F-BEC0-9A539C48FE12}" sibTransId="{76E40F02-53C0-4191-A9D3-7FEFF3610552}"/>
    <dgm:cxn modelId="{87053FA3-6918-431F-BAD7-A62476FDA6BD}" srcId="{D5A904D4-EF8C-4009-9048-E7CB8BC59E15}" destId="{5F7D108C-B309-48B8-BC2F-A8BDB2E1560D}" srcOrd="1" destOrd="0" parTransId="{31D135F6-2853-4F6C-8D94-B7090E0571AE}" sibTransId="{435C5285-6296-49C0-B31B-5F8EFE30367A}"/>
    <dgm:cxn modelId="{44408530-ACCC-401E-BB18-574747FCE386}" type="presOf" srcId="{12F308FB-3576-448D-AA50-06DFBD6D20CA}" destId="{E7D888E7-20EE-4167-B81D-80D2501266DA}" srcOrd="0" destOrd="0" presId="urn:microsoft.com/office/officeart/2005/8/layout/process3"/>
    <dgm:cxn modelId="{41DE8556-5D51-4733-896F-CD7980AB0D19}" srcId="{12F308FB-3576-448D-AA50-06DFBD6D20CA}" destId="{717B11DE-DA74-4DFF-87B3-81685F1FF0DE}" srcOrd="0" destOrd="0" parTransId="{0827A052-0914-4D59-849D-B74464A9B7E1}" sibTransId="{1315D4B4-A560-4542-82A9-416152E0E551}"/>
    <dgm:cxn modelId="{755968B9-3C8D-41E6-8565-DF03E8C5FEC5}" srcId="{F54EB72E-809C-4EE2-9233-1905AB508794}" destId="{F7D045C6-07DC-467E-A56B-011F921D9F51}" srcOrd="0" destOrd="0" parTransId="{ED0F6E46-DBEA-42BE-BC00-38EB31898B65}" sibTransId="{475BCAC4-640C-4F94-9A39-A1FF72AF94F8}"/>
    <dgm:cxn modelId="{F6090E1F-348A-44D1-BA32-2D234F95A304}" srcId="{F54EB72E-809C-4EE2-9233-1905AB508794}" destId="{1A9CB66D-366A-4FF2-9165-C1BD9DE0C419}" srcOrd="2" destOrd="0" parTransId="{D646F963-4862-444B-8563-7A8532290D94}" sibTransId="{585B3D4B-0235-4881-BDA5-96D3B4183A73}"/>
    <dgm:cxn modelId="{50378A08-523E-45A2-A4EF-56F317EBBC6B}" type="presOf" srcId="{DFDB4CEF-F120-4CB2-8CFD-6E21A85CB604}" destId="{31DB4F0A-C14B-4819-A633-D720C05532B9}" srcOrd="0" destOrd="2" presId="urn:microsoft.com/office/officeart/2005/8/layout/process3"/>
    <dgm:cxn modelId="{FC3B7242-BA8C-4B52-B4AC-86715C840AED}" type="presOf" srcId="{D5A904D4-EF8C-4009-9048-E7CB8BC59E15}" destId="{C3C94FBD-3BFF-48B2-9FEB-9D0023A3954B}" srcOrd="0" destOrd="0" presId="urn:microsoft.com/office/officeart/2005/8/layout/process3"/>
    <dgm:cxn modelId="{6E941CB9-89CD-442F-80AC-F22D31A54BD4}" srcId="{F54EB72E-809C-4EE2-9233-1905AB508794}" destId="{605893F3-A4EB-4B8A-B48E-A8806DFF6A8F}" srcOrd="1" destOrd="0" parTransId="{BD95F9E1-8C5A-46EA-8E83-EA78F68B4674}" sibTransId="{BF90161A-87E8-433B-830B-BAC1D4D2A114}"/>
    <dgm:cxn modelId="{AB5953C5-9771-4C09-9FB3-70D7F79A71A2}" srcId="{12F308FB-3576-448D-AA50-06DFBD6D20CA}" destId="{85674D1D-ED02-4B46-818C-63F2CE158DD0}" srcOrd="1" destOrd="0" parTransId="{21D5E9BC-D750-44E8-B155-0A454435D76B}" sibTransId="{92222C5E-05EF-442E-81DD-25E43C48E2FC}"/>
    <dgm:cxn modelId="{7FD084B7-8AB0-4108-8015-6F6E8ABB66F9}" type="presOf" srcId="{D5A904D4-EF8C-4009-9048-E7CB8BC59E15}" destId="{CDEE02AF-F802-4CD7-A52D-5D7A7A0081C5}" srcOrd="1" destOrd="0" presId="urn:microsoft.com/office/officeart/2005/8/layout/process3"/>
    <dgm:cxn modelId="{4B02CE58-D2F7-43D1-9533-22F0CB66F864}" type="presOf" srcId="{79D8182A-6616-47E2-932C-E3613AEC9486}" destId="{31DB4F0A-C14B-4819-A633-D720C05532B9}" srcOrd="0" destOrd="0" presId="urn:microsoft.com/office/officeart/2005/8/layout/process3"/>
    <dgm:cxn modelId="{57168E5B-ADF9-4962-A603-DCFD1960986E}" type="presOf" srcId="{495F6C4E-5052-4990-893F-53CACB7DEC27}" destId="{2D79AE3A-9E45-4BAB-9B5B-D251E4BAFDFE}" srcOrd="0" destOrd="0" presId="urn:microsoft.com/office/officeart/2005/8/layout/process3"/>
    <dgm:cxn modelId="{BDCECCD5-AC5F-4D49-BDC7-603147351F78}" type="presOf" srcId="{0BB57E4E-9AD5-48D6-86E2-9B59EE6EE3A3}" destId="{31DB4F0A-C14B-4819-A633-D720C05532B9}" srcOrd="0" destOrd="4" presId="urn:microsoft.com/office/officeart/2005/8/layout/process3"/>
    <dgm:cxn modelId="{642B4672-87D9-458F-BD69-3A5D944AF9C2}" type="presOf" srcId="{1BFEC116-C3F1-4A43-A850-480D8B4EB8F5}" destId="{845E97D3-91C0-463B-9F8F-CF9BFC0DC958}" srcOrd="0" destOrd="0" presId="urn:microsoft.com/office/officeart/2005/8/layout/process3"/>
    <dgm:cxn modelId="{7C695E86-221E-4C8B-B51D-3F413C647B9F}" type="presOf" srcId="{12F308FB-3576-448D-AA50-06DFBD6D20CA}" destId="{8AF282AD-6A22-44CE-95F5-2AC7424C085C}" srcOrd="1" destOrd="0" presId="urn:microsoft.com/office/officeart/2005/8/layout/process3"/>
    <dgm:cxn modelId="{858D4E88-F2DB-43C6-AFF1-C86BF708EAA8}" srcId="{D5A904D4-EF8C-4009-9048-E7CB8BC59E15}" destId="{DFDB4CEF-F120-4CB2-8CFD-6E21A85CB604}" srcOrd="2" destOrd="0" parTransId="{826DD756-347C-42B1-97AE-75858B399815}" sibTransId="{212932B4-B1D8-47AC-B8D4-40563B9E8A7C}"/>
    <dgm:cxn modelId="{9040500A-77AB-45B0-B192-7B3E62A6E418}" srcId="{D5A904D4-EF8C-4009-9048-E7CB8BC59E15}" destId="{79D8182A-6616-47E2-932C-E3613AEC9486}" srcOrd="0" destOrd="0" parTransId="{11B12327-B00D-402C-9995-DEDD1034CE5D}" sibTransId="{1D88221A-0A35-481D-965E-2D3C2425197A}"/>
    <dgm:cxn modelId="{3BB95DA9-C134-496C-820E-EDD0463056DB}" type="presOf" srcId="{495F6C4E-5052-4990-893F-53CACB7DEC27}" destId="{0797BD20-C65F-427B-91F3-732D5C374184}" srcOrd="1" destOrd="0" presId="urn:microsoft.com/office/officeart/2005/8/layout/process3"/>
    <dgm:cxn modelId="{419AF3D6-C3DD-47D1-9C82-348BEA0CCEC6}" type="presOf" srcId="{F54EB72E-809C-4EE2-9233-1905AB508794}" destId="{DB8ABF9F-EA34-4A1F-840B-4A16B86C7D7C}" srcOrd="1" destOrd="0" presId="urn:microsoft.com/office/officeart/2005/8/layout/process3"/>
    <dgm:cxn modelId="{7B8D78F2-5901-470F-BFD8-CD072CFA64A4}" type="presOf" srcId="{717B11DE-DA74-4DFF-87B3-81685F1FF0DE}" destId="{9A34C5E5-B095-4DFF-8CA0-9189649112BB}" srcOrd="0" destOrd="0" presId="urn:microsoft.com/office/officeart/2005/8/layout/process3"/>
    <dgm:cxn modelId="{1434BB6F-F182-4FAF-9E1C-74938A26A8E9}" type="presOf" srcId="{823903F2-3142-4883-918A-5D636F044215}" destId="{C0283D06-B912-4E9C-ABE6-02D68D1B4A2D}" srcOrd="1" destOrd="0" presId="urn:microsoft.com/office/officeart/2005/8/layout/process3"/>
    <dgm:cxn modelId="{6EB8140B-0D1F-447B-A3CC-BAF0D3F98701}" type="presOf" srcId="{5F7D108C-B309-48B8-BC2F-A8BDB2E1560D}" destId="{31DB4F0A-C14B-4819-A633-D720C05532B9}" srcOrd="0" destOrd="1" presId="urn:microsoft.com/office/officeart/2005/8/layout/process3"/>
    <dgm:cxn modelId="{805FCA0F-48F9-4A34-A070-C1891AC3F437}" type="presOf" srcId="{F54EB72E-809C-4EE2-9233-1905AB508794}" destId="{DF27C7A3-978D-4D4B-B78B-52A0A0ADD4DF}" srcOrd="0" destOrd="0" presId="urn:microsoft.com/office/officeart/2005/8/layout/process3"/>
    <dgm:cxn modelId="{1A3AB142-3951-423D-B911-F75511BCE056}" srcId="{1BFEC116-C3F1-4A43-A850-480D8B4EB8F5}" destId="{12F308FB-3576-448D-AA50-06DFBD6D20CA}" srcOrd="1" destOrd="0" parTransId="{D00DCE37-10D7-4255-9EA8-BD53394AE364}" sibTransId="{823903F2-3142-4883-918A-5D636F044215}"/>
    <dgm:cxn modelId="{1DD35199-C90B-473D-8E8F-C52AB7B5DB99}" srcId="{12F308FB-3576-448D-AA50-06DFBD6D20CA}" destId="{08F1E6E3-596F-4ADC-9730-DC0F469766BB}" srcOrd="2" destOrd="0" parTransId="{4E9844CD-C2B2-4B16-956C-7F3EF39942D1}" sibTransId="{ED90C896-38F7-4D69-B470-4DA041A87ACB}"/>
    <dgm:cxn modelId="{309FDA92-9189-4D26-9B39-484628AF15A9}" type="presOf" srcId="{C7032EB7-964E-4684-8078-F0B402E89083}" destId="{9A34C5E5-B095-4DFF-8CA0-9189649112BB}" srcOrd="0" destOrd="4" presId="urn:microsoft.com/office/officeart/2005/8/layout/process3"/>
    <dgm:cxn modelId="{774B9C6F-70E2-4FDA-91EA-8D91A1AB30FF}" type="presOf" srcId="{F7D045C6-07DC-467E-A56B-011F921D9F51}" destId="{18DC795E-56A7-414F-A18B-C5E4719D429E}" srcOrd="0" destOrd="0" presId="urn:microsoft.com/office/officeart/2005/8/layout/process3"/>
    <dgm:cxn modelId="{8D5C2EA9-CF87-448B-8AE5-F28F1C2D8B9A}" type="presOf" srcId="{08F1E6E3-596F-4ADC-9730-DC0F469766BB}" destId="{9A34C5E5-B095-4DFF-8CA0-9189649112BB}" srcOrd="0" destOrd="2" presId="urn:microsoft.com/office/officeart/2005/8/layout/process3"/>
    <dgm:cxn modelId="{1E22B0E6-4D5D-4B0B-B794-73BF462C504C}" srcId="{D5A904D4-EF8C-4009-9048-E7CB8BC59E15}" destId="{7CAAC33B-E0AB-4BA4-8DE8-7E94E045EA9A}" srcOrd="3" destOrd="0" parTransId="{47CA24A6-99FA-4CCE-8DFA-45F87DF6AA4B}" sibTransId="{0560F919-64F1-4908-9451-79E9D55CB76F}"/>
    <dgm:cxn modelId="{39303F89-7A74-463E-9277-2345868091D0}" type="presOf" srcId="{823903F2-3142-4883-918A-5D636F044215}" destId="{2D90D12E-F53A-4D8B-9CA5-C175917791DC}" srcOrd="0" destOrd="0" presId="urn:microsoft.com/office/officeart/2005/8/layout/process3"/>
    <dgm:cxn modelId="{A94079DD-2127-4F6B-96F7-4EC2E803820F}" type="presOf" srcId="{1A9CB66D-366A-4FF2-9165-C1BD9DE0C419}" destId="{18DC795E-56A7-414F-A18B-C5E4719D429E}" srcOrd="0" destOrd="2" presId="urn:microsoft.com/office/officeart/2005/8/layout/process3"/>
    <dgm:cxn modelId="{1D98C5CB-803B-4F28-B341-2731F4D2DF08}" type="presOf" srcId="{605893F3-A4EB-4B8A-B48E-A8806DFF6A8F}" destId="{18DC795E-56A7-414F-A18B-C5E4719D429E}" srcOrd="0" destOrd="1" presId="urn:microsoft.com/office/officeart/2005/8/layout/process3"/>
    <dgm:cxn modelId="{C1BE5B57-D68F-4F6D-8D3E-5A09DCFC967A}" srcId="{1BFEC116-C3F1-4A43-A850-480D8B4EB8F5}" destId="{D5A904D4-EF8C-4009-9048-E7CB8BC59E15}" srcOrd="2" destOrd="0" parTransId="{FDDC95D5-C5D5-456A-A4A3-2EC0D7DB4454}" sibTransId="{80538B51-2DB2-45FC-878D-24AB8D640CED}"/>
    <dgm:cxn modelId="{046807B8-C79A-47A7-AF56-4A4CDCFE1ACA}" srcId="{12F308FB-3576-448D-AA50-06DFBD6D20CA}" destId="{C7032EB7-964E-4684-8078-F0B402E89083}" srcOrd="4" destOrd="0" parTransId="{EFE52533-7BC9-4DD4-83C9-BC5F2B182139}" sibTransId="{503BB973-0CF6-4D7E-B910-A9840323E836}"/>
    <dgm:cxn modelId="{81F1BCE1-DB79-44CC-A48E-0F6E642719A7}" type="presOf" srcId="{53F69A26-8411-4C67-A049-F1668696A4F9}" destId="{9A34C5E5-B095-4DFF-8CA0-9189649112BB}" srcOrd="0" destOrd="3" presId="urn:microsoft.com/office/officeart/2005/8/layout/process3"/>
    <dgm:cxn modelId="{4AA180A6-BD4F-4328-814C-BFD0BBC0558D}" type="presParOf" srcId="{845E97D3-91C0-463B-9F8F-CF9BFC0DC958}" destId="{AC3AFFBB-3A27-4206-86EF-E3CB9AE5C09D}" srcOrd="0" destOrd="0" presId="urn:microsoft.com/office/officeart/2005/8/layout/process3"/>
    <dgm:cxn modelId="{0D2EA014-8B57-4439-9A8F-E90F10455B95}" type="presParOf" srcId="{AC3AFFBB-3A27-4206-86EF-E3CB9AE5C09D}" destId="{DF27C7A3-978D-4D4B-B78B-52A0A0ADD4DF}" srcOrd="0" destOrd="0" presId="urn:microsoft.com/office/officeart/2005/8/layout/process3"/>
    <dgm:cxn modelId="{B1B176E1-969E-4B4D-B202-24789DE81586}" type="presParOf" srcId="{AC3AFFBB-3A27-4206-86EF-E3CB9AE5C09D}" destId="{DB8ABF9F-EA34-4A1F-840B-4A16B86C7D7C}" srcOrd="1" destOrd="0" presId="urn:microsoft.com/office/officeart/2005/8/layout/process3"/>
    <dgm:cxn modelId="{E80B4EF3-1A06-4009-B995-B405CE287752}" type="presParOf" srcId="{AC3AFFBB-3A27-4206-86EF-E3CB9AE5C09D}" destId="{18DC795E-56A7-414F-A18B-C5E4719D429E}" srcOrd="2" destOrd="0" presId="urn:microsoft.com/office/officeart/2005/8/layout/process3"/>
    <dgm:cxn modelId="{1BEBA9ED-FEC2-4D7B-A6D5-EDF818449780}" type="presParOf" srcId="{845E97D3-91C0-463B-9F8F-CF9BFC0DC958}" destId="{2D79AE3A-9E45-4BAB-9B5B-D251E4BAFDFE}" srcOrd="1" destOrd="0" presId="urn:microsoft.com/office/officeart/2005/8/layout/process3"/>
    <dgm:cxn modelId="{97C9FB43-3527-4E7F-B3E9-6581AB788DF4}" type="presParOf" srcId="{2D79AE3A-9E45-4BAB-9B5B-D251E4BAFDFE}" destId="{0797BD20-C65F-427B-91F3-732D5C374184}" srcOrd="0" destOrd="0" presId="urn:microsoft.com/office/officeart/2005/8/layout/process3"/>
    <dgm:cxn modelId="{21FE4AA8-68F1-4483-9B56-0B3A28AF1708}" type="presParOf" srcId="{845E97D3-91C0-463B-9F8F-CF9BFC0DC958}" destId="{A50AF1B1-75A3-4C86-8BEA-70211AA10547}" srcOrd="2" destOrd="0" presId="urn:microsoft.com/office/officeart/2005/8/layout/process3"/>
    <dgm:cxn modelId="{4A164ABE-E7AB-445C-ADF7-FD6E17C3F984}" type="presParOf" srcId="{A50AF1B1-75A3-4C86-8BEA-70211AA10547}" destId="{E7D888E7-20EE-4167-B81D-80D2501266DA}" srcOrd="0" destOrd="0" presId="urn:microsoft.com/office/officeart/2005/8/layout/process3"/>
    <dgm:cxn modelId="{615D4867-B454-48C5-9DD3-38139A1006EE}" type="presParOf" srcId="{A50AF1B1-75A3-4C86-8BEA-70211AA10547}" destId="{8AF282AD-6A22-44CE-95F5-2AC7424C085C}" srcOrd="1" destOrd="0" presId="urn:microsoft.com/office/officeart/2005/8/layout/process3"/>
    <dgm:cxn modelId="{2141923F-1978-4F0A-96D3-BCC3CCCECB58}" type="presParOf" srcId="{A50AF1B1-75A3-4C86-8BEA-70211AA10547}" destId="{9A34C5E5-B095-4DFF-8CA0-9189649112BB}" srcOrd="2" destOrd="0" presId="urn:microsoft.com/office/officeart/2005/8/layout/process3"/>
    <dgm:cxn modelId="{F29BC307-3AD7-428C-8011-6A0400EC770A}" type="presParOf" srcId="{845E97D3-91C0-463B-9F8F-CF9BFC0DC958}" destId="{2D90D12E-F53A-4D8B-9CA5-C175917791DC}" srcOrd="3" destOrd="0" presId="urn:microsoft.com/office/officeart/2005/8/layout/process3"/>
    <dgm:cxn modelId="{3D4E6585-2FFC-42C5-8C3F-4E198C2596A3}" type="presParOf" srcId="{2D90D12E-F53A-4D8B-9CA5-C175917791DC}" destId="{C0283D06-B912-4E9C-ABE6-02D68D1B4A2D}" srcOrd="0" destOrd="0" presId="urn:microsoft.com/office/officeart/2005/8/layout/process3"/>
    <dgm:cxn modelId="{F69D9696-387C-422F-A8C2-4000D3936D82}" type="presParOf" srcId="{845E97D3-91C0-463B-9F8F-CF9BFC0DC958}" destId="{22502E9D-EC3D-43E7-BFFD-98C3D5440E91}" srcOrd="4" destOrd="0" presId="urn:microsoft.com/office/officeart/2005/8/layout/process3"/>
    <dgm:cxn modelId="{31974AB5-32A2-4D82-B25B-0F7F14A117B5}" type="presParOf" srcId="{22502E9D-EC3D-43E7-BFFD-98C3D5440E91}" destId="{C3C94FBD-3BFF-48B2-9FEB-9D0023A3954B}" srcOrd="0" destOrd="0" presId="urn:microsoft.com/office/officeart/2005/8/layout/process3"/>
    <dgm:cxn modelId="{F7B4B690-A305-413E-9F85-DCD8182952D3}" type="presParOf" srcId="{22502E9D-EC3D-43E7-BFFD-98C3D5440E91}" destId="{CDEE02AF-F802-4CD7-A52D-5D7A7A0081C5}" srcOrd="1" destOrd="0" presId="urn:microsoft.com/office/officeart/2005/8/layout/process3"/>
    <dgm:cxn modelId="{7F8D9554-F563-427B-B0F1-6DCFC72F86DA}" type="presParOf" srcId="{22502E9D-EC3D-43E7-BFFD-98C3D5440E91}" destId="{31DB4F0A-C14B-4819-A633-D720C05532B9}"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8ABF9F-EA34-4A1F-840B-4A16B86C7D7C}">
      <dsp:nvSpPr>
        <dsp:cNvPr id="0" name=""/>
        <dsp:cNvSpPr/>
      </dsp:nvSpPr>
      <dsp:spPr>
        <a:xfrm>
          <a:off x="4502" y="829793"/>
          <a:ext cx="2047169" cy="9936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US" sz="2300" kern="1200" dirty="0" smtClean="0"/>
            <a:t>inputs</a:t>
          </a:r>
          <a:endParaRPr lang="en-US" sz="2300" kern="1200" dirty="0"/>
        </a:p>
      </dsp:txBody>
      <dsp:txXfrm>
        <a:off x="4502" y="829793"/>
        <a:ext cx="2047169" cy="662400"/>
      </dsp:txXfrm>
    </dsp:sp>
    <dsp:sp modelId="{18DC795E-56A7-414F-A18B-C5E4719D429E}">
      <dsp:nvSpPr>
        <dsp:cNvPr id="0" name=""/>
        <dsp:cNvSpPr/>
      </dsp:nvSpPr>
      <dsp:spPr>
        <a:xfrm>
          <a:off x="423802" y="1492193"/>
          <a:ext cx="2047169" cy="2807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Staff</a:t>
          </a:r>
          <a:endParaRPr lang="en-US" sz="2300" kern="1200" dirty="0"/>
        </a:p>
        <a:p>
          <a:pPr marL="228600" lvl="1" indent="-228600" algn="l" defTabSz="1022350">
            <a:lnSpc>
              <a:spcPct val="90000"/>
            </a:lnSpc>
            <a:spcBef>
              <a:spcPct val="0"/>
            </a:spcBef>
            <a:spcAft>
              <a:spcPct val="15000"/>
            </a:spcAft>
            <a:buChar char="••"/>
          </a:pPr>
          <a:r>
            <a:rPr lang="en-US" sz="2300" kern="1200" dirty="0" smtClean="0"/>
            <a:t>Funds</a:t>
          </a:r>
          <a:endParaRPr lang="en-US" sz="2300" kern="1200" dirty="0"/>
        </a:p>
        <a:p>
          <a:pPr marL="228600" lvl="1" indent="-228600" algn="l" defTabSz="1022350">
            <a:lnSpc>
              <a:spcPct val="90000"/>
            </a:lnSpc>
            <a:spcBef>
              <a:spcPct val="0"/>
            </a:spcBef>
            <a:spcAft>
              <a:spcPct val="15000"/>
            </a:spcAft>
            <a:buChar char="••"/>
          </a:pPr>
          <a:r>
            <a:rPr lang="en-US" sz="2300" kern="1200" dirty="0" smtClean="0"/>
            <a:t>Facilities </a:t>
          </a:r>
          <a:endParaRPr lang="en-US" sz="2300" kern="1200" dirty="0"/>
        </a:p>
      </dsp:txBody>
      <dsp:txXfrm>
        <a:off x="423802" y="1492193"/>
        <a:ext cx="2047169" cy="2807437"/>
      </dsp:txXfrm>
    </dsp:sp>
    <dsp:sp modelId="{2D79AE3A-9E45-4BAB-9B5B-D251E4BAFDFE}">
      <dsp:nvSpPr>
        <dsp:cNvPr id="0" name=""/>
        <dsp:cNvSpPr/>
      </dsp:nvSpPr>
      <dsp:spPr>
        <a:xfrm>
          <a:off x="2362015" y="906150"/>
          <a:ext cx="657928" cy="50968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362015" y="906150"/>
        <a:ext cx="657928" cy="509685"/>
      </dsp:txXfrm>
    </dsp:sp>
    <dsp:sp modelId="{8AF282AD-6A22-44CE-95F5-2AC7424C085C}">
      <dsp:nvSpPr>
        <dsp:cNvPr id="0" name=""/>
        <dsp:cNvSpPr/>
      </dsp:nvSpPr>
      <dsp:spPr>
        <a:xfrm>
          <a:off x="3293045" y="829793"/>
          <a:ext cx="2047169" cy="9936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US" sz="2300" kern="1200" dirty="0" smtClean="0"/>
            <a:t>outputs</a:t>
          </a:r>
          <a:endParaRPr lang="en-US" sz="2300" kern="1200" dirty="0"/>
        </a:p>
      </dsp:txBody>
      <dsp:txXfrm>
        <a:off x="3293045" y="829793"/>
        <a:ext cx="2047169" cy="662400"/>
      </dsp:txXfrm>
    </dsp:sp>
    <dsp:sp modelId="{9A34C5E5-B095-4DFF-8CA0-9189649112BB}">
      <dsp:nvSpPr>
        <dsp:cNvPr id="0" name=""/>
        <dsp:cNvSpPr/>
      </dsp:nvSpPr>
      <dsp:spPr>
        <a:xfrm>
          <a:off x="3712345" y="1492193"/>
          <a:ext cx="2047169" cy="2807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Products</a:t>
          </a:r>
          <a:endParaRPr lang="en-US" sz="2300" kern="1200" dirty="0"/>
        </a:p>
        <a:p>
          <a:pPr marL="228600" lvl="1" indent="-228600" algn="l" defTabSz="1022350">
            <a:lnSpc>
              <a:spcPct val="90000"/>
            </a:lnSpc>
            <a:spcBef>
              <a:spcPct val="0"/>
            </a:spcBef>
            <a:spcAft>
              <a:spcPct val="15000"/>
            </a:spcAft>
            <a:buChar char="••"/>
          </a:pPr>
          <a:r>
            <a:rPr lang="en-US" sz="2300" kern="1200" dirty="0" smtClean="0"/>
            <a:t>Services delivered</a:t>
          </a:r>
          <a:endParaRPr lang="en-US" sz="2300" kern="1200" dirty="0"/>
        </a:p>
        <a:p>
          <a:pPr marL="228600" lvl="1" indent="-228600" algn="l" defTabSz="1022350">
            <a:lnSpc>
              <a:spcPct val="90000"/>
            </a:lnSpc>
            <a:spcBef>
              <a:spcPct val="0"/>
            </a:spcBef>
            <a:spcAft>
              <a:spcPct val="15000"/>
            </a:spcAft>
            <a:buChar char="••"/>
          </a:pPr>
          <a:r>
            <a:rPr lang="en-US" sz="2300" kern="1200" dirty="0" smtClean="0"/>
            <a:t>Clients served</a:t>
          </a:r>
          <a:endParaRPr lang="en-US" sz="2300" kern="1200" dirty="0"/>
        </a:p>
        <a:p>
          <a:pPr marL="228600" lvl="1" indent="-228600" algn="l" defTabSz="1022350">
            <a:lnSpc>
              <a:spcPct val="90000"/>
            </a:lnSpc>
            <a:spcBef>
              <a:spcPct val="0"/>
            </a:spcBef>
            <a:spcAft>
              <a:spcPct val="15000"/>
            </a:spcAft>
            <a:buChar char="••"/>
          </a:pPr>
          <a:r>
            <a:rPr lang="en-US" sz="2300" kern="1200" dirty="0" smtClean="0"/>
            <a:t>(Activities)</a:t>
          </a: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3712345" y="1492193"/>
        <a:ext cx="2047169" cy="2807437"/>
      </dsp:txXfrm>
    </dsp:sp>
    <dsp:sp modelId="{2D90D12E-F53A-4D8B-9CA5-C175917791DC}">
      <dsp:nvSpPr>
        <dsp:cNvPr id="0" name=""/>
        <dsp:cNvSpPr/>
      </dsp:nvSpPr>
      <dsp:spPr>
        <a:xfrm>
          <a:off x="5650558" y="906150"/>
          <a:ext cx="657928" cy="50968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650558" y="906150"/>
        <a:ext cx="657928" cy="509685"/>
      </dsp:txXfrm>
    </dsp:sp>
    <dsp:sp modelId="{CDEE02AF-F802-4CD7-A52D-5D7A7A0081C5}">
      <dsp:nvSpPr>
        <dsp:cNvPr id="0" name=""/>
        <dsp:cNvSpPr/>
      </dsp:nvSpPr>
      <dsp:spPr>
        <a:xfrm>
          <a:off x="6581588" y="829793"/>
          <a:ext cx="2047169" cy="9936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US" sz="2300" kern="1200" dirty="0" smtClean="0"/>
            <a:t>outcomes</a:t>
          </a:r>
          <a:endParaRPr lang="en-US" sz="2300" kern="1200" dirty="0"/>
        </a:p>
      </dsp:txBody>
      <dsp:txXfrm>
        <a:off x="6581588" y="829793"/>
        <a:ext cx="2047169" cy="662400"/>
      </dsp:txXfrm>
    </dsp:sp>
    <dsp:sp modelId="{31DB4F0A-C14B-4819-A633-D720C05532B9}">
      <dsp:nvSpPr>
        <dsp:cNvPr id="0" name=""/>
        <dsp:cNvSpPr/>
      </dsp:nvSpPr>
      <dsp:spPr>
        <a:xfrm>
          <a:off x="7000888" y="1492193"/>
          <a:ext cx="2047169" cy="2807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Results</a:t>
          </a:r>
          <a:endParaRPr lang="en-US" sz="2300" kern="1200" dirty="0"/>
        </a:p>
        <a:p>
          <a:pPr marL="228600" lvl="1" indent="-228600" algn="l" defTabSz="1022350">
            <a:lnSpc>
              <a:spcPct val="90000"/>
            </a:lnSpc>
            <a:spcBef>
              <a:spcPct val="0"/>
            </a:spcBef>
            <a:spcAft>
              <a:spcPct val="15000"/>
            </a:spcAft>
            <a:buChar char="••"/>
          </a:pPr>
          <a:r>
            <a:rPr lang="en-US" sz="2300" kern="1200" dirty="0" smtClean="0"/>
            <a:t>Impact on citizen well-being</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7000888" y="1492193"/>
        <a:ext cx="2047169" cy="28074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595A1C6D-3FC1-401F-9823-F35F2E884998}" type="datetimeFigureOut">
              <a:rPr lang="en-US" smtClean="0"/>
              <a:pPr/>
              <a:t>3/28/2013</a:t>
            </a:fld>
            <a:endParaRPr lang="en-US"/>
          </a:p>
        </p:txBody>
      </p:sp>
      <p:sp>
        <p:nvSpPr>
          <p:cNvPr id="4" name="Slide Image Placeholder 3"/>
          <p:cNvSpPr>
            <a:spLocks noGrp="1" noRot="1" noChangeAspect="1"/>
          </p:cNvSpPr>
          <p:nvPr>
            <p:ph type="sldImg" idx="2"/>
          </p:nvPr>
        </p:nvSpPr>
        <p:spPr>
          <a:xfrm>
            <a:off x="1239838" y="696913"/>
            <a:ext cx="450532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DF7876C6-EA95-47F5-A754-C02FDB7BF9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next page examples include items you discussed</a:t>
            </a:r>
            <a:r>
              <a:rPr lang="en-US" baseline="0" dirty="0" smtClean="0"/>
              <a:t> in this talk     </a:t>
            </a:r>
            <a:endParaRPr lang="en-US" dirty="0"/>
          </a:p>
        </p:txBody>
      </p:sp>
      <p:sp>
        <p:nvSpPr>
          <p:cNvPr id="4" name="Slide Number Placeholder 3"/>
          <p:cNvSpPr>
            <a:spLocks noGrp="1"/>
          </p:cNvSpPr>
          <p:nvPr>
            <p:ph type="sldNum" sz="quarter" idx="10"/>
          </p:nvPr>
        </p:nvSpPr>
        <p:spPr/>
        <p:txBody>
          <a:bodyPr/>
          <a:lstStyle/>
          <a:p>
            <a:pPr>
              <a:defRPr/>
            </a:pPr>
            <a:fld id="{CB0AC2F7-0FE2-4DF0-8FA6-74D26271AAE8}" type="slidenum">
              <a:rPr lang="en-US" smtClean="0"/>
              <a:pPr>
                <a:defRPr/>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520636-EA2E-4A93-8EB1-F63C30C26CA3}" type="slidenum">
              <a:rPr lang="en-US" smtClean="0"/>
              <a:pPr/>
              <a:t>21</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a:xfrm>
            <a:off x="698501" y="4409758"/>
            <a:ext cx="5830535" cy="4177665"/>
          </a:xfrm>
          <a:ln/>
        </p:spPr>
        <p:txBody>
          <a:bodyPr>
            <a:normAutofit lnSpcReduction="10000"/>
          </a:bodyPr>
          <a:lstStyle/>
          <a:p>
            <a:pPr>
              <a:buFontTx/>
              <a:buChar char="•"/>
              <a:defRPr/>
            </a:pPr>
            <a:r>
              <a:rPr lang="en-US" sz="1400" b="1" dirty="0" smtClean="0"/>
              <a:t> The stated purposes of the Recovery Act include:</a:t>
            </a:r>
          </a:p>
          <a:p>
            <a:pPr lvl="1">
              <a:buFontTx/>
              <a:buChar char="•"/>
              <a:defRPr/>
            </a:pPr>
            <a:r>
              <a:rPr lang="en-US" sz="1400" dirty="0" smtClean="0"/>
              <a:t> preserving and creating jobs &amp; promoting economic recovery </a:t>
            </a:r>
          </a:p>
          <a:p>
            <a:pPr lvl="1">
              <a:buFontTx/>
              <a:buChar char="•"/>
              <a:defRPr/>
            </a:pPr>
            <a:r>
              <a:rPr lang="en-US" sz="1400" dirty="0" smtClean="0"/>
              <a:t> assisting those most impacted by the recession</a:t>
            </a:r>
          </a:p>
          <a:p>
            <a:pPr lvl="1">
              <a:buFontTx/>
              <a:buChar char="•"/>
              <a:defRPr/>
            </a:pPr>
            <a:r>
              <a:rPr lang="en-US" sz="1400" dirty="0" smtClean="0"/>
              <a:t> investing in transportation, environmental protection, and other infrastructure to provide long-term economic benefits</a:t>
            </a:r>
          </a:p>
          <a:p>
            <a:pPr lvl="1">
              <a:buFontTx/>
              <a:buChar char="•"/>
              <a:defRPr/>
            </a:pPr>
            <a:r>
              <a:rPr lang="en-US" sz="1400" dirty="0" smtClean="0"/>
              <a:t> stabilizing state/local government budgets, to minimize &amp; avoid</a:t>
            </a:r>
          </a:p>
          <a:p>
            <a:pPr lvl="2">
              <a:buFontTx/>
              <a:buChar char="•"/>
              <a:defRPr/>
            </a:pPr>
            <a:r>
              <a:rPr lang="en-US" sz="1400" dirty="0" smtClean="0"/>
              <a:t> reductions in essential services</a:t>
            </a:r>
          </a:p>
          <a:p>
            <a:pPr lvl="2">
              <a:buFontTx/>
              <a:buChar char="•"/>
              <a:defRPr/>
            </a:pPr>
            <a:r>
              <a:rPr lang="en-US" sz="1400" dirty="0" smtClean="0"/>
              <a:t> increases in state and local taxes.  [GAO web site]</a:t>
            </a:r>
          </a:p>
          <a:p>
            <a:pPr>
              <a:spcBef>
                <a:spcPct val="45000"/>
              </a:spcBef>
              <a:buFontTx/>
              <a:buChar char="•"/>
              <a:defRPr/>
            </a:pPr>
            <a:r>
              <a:rPr lang="en-US" sz="1400" b="1" dirty="0" smtClean="0"/>
              <a:t> GAO’s main responsibility:</a:t>
            </a:r>
          </a:p>
          <a:p>
            <a:pPr lvl="1">
              <a:spcBef>
                <a:spcPct val="45000"/>
              </a:spcBef>
              <a:buFontTx/>
              <a:buChar char="•"/>
              <a:defRPr/>
            </a:pPr>
            <a:r>
              <a:rPr lang="en-US" sz="1400" dirty="0" smtClean="0"/>
              <a:t> bimonthly reviews of selected states’ and localities’ use of funds</a:t>
            </a:r>
          </a:p>
          <a:p>
            <a:pPr>
              <a:spcBef>
                <a:spcPct val="45000"/>
              </a:spcBef>
              <a:buFontTx/>
              <a:buChar char="•"/>
              <a:defRPr/>
            </a:pPr>
            <a:r>
              <a:rPr lang="en-US" sz="1400" b="1" dirty="0" smtClean="0"/>
              <a:t> Other GAO mandates include: </a:t>
            </a:r>
          </a:p>
          <a:p>
            <a:pPr lvl="1">
              <a:spcBef>
                <a:spcPct val="45000"/>
              </a:spcBef>
              <a:buFontTx/>
              <a:buChar char="•"/>
              <a:defRPr/>
            </a:pPr>
            <a:r>
              <a:rPr lang="en-US" sz="1400" dirty="0" smtClean="0"/>
              <a:t> commenting on recipient reports on jobs created or preserved</a:t>
            </a:r>
          </a:p>
          <a:p>
            <a:pPr lvl="1">
              <a:spcBef>
                <a:spcPct val="45000"/>
              </a:spcBef>
              <a:buFontTx/>
              <a:buChar char="•"/>
              <a:defRPr/>
            </a:pPr>
            <a:r>
              <a:rPr lang="en-US" sz="1400" dirty="0" smtClean="0"/>
              <a:t> reviewing small business lending</a:t>
            </a:r>
          </a:p>
          <a:p>
            <a:pPr lvl="1">
              <a:spcBef>
                <a:spcPct val="45000"/>
              </a:spcBef>
              <a:buFontTx/>
              <a:buChar char="•"/>
              <a:defRPr/>
            </a:pPr>
            <a:r>
              <a:rPr lang="en-US" sz="1400" dirty="0" smtClean="0"/>
              <a:t> monitoring downturn’s long-term effect on states </a:t>
            </a:r>
          </a:p>
          <a:p>
            <a:pPr>
              <a:spcBef>
                <a:spcPct val="45000"/>
              </a:spcBef>
              <a:buFontTx/>
              <a:buChar char="•"/>
              <a:defRPr/>
            </a:pPr>
            <a:r>
              <a:rPr lang="en-US" sz="1400" dirty="0" smtClean="0"/>
              <a:t> </a:t>
            </a:r>
            <a:r>
              <a:rPr lang="en-US" sz="1400" b="1" dirty="0" smtClean="0"/>
              <a:t>Of the $787 billion, $280 billion will be administered through states and localities. </a:t>
            </a:r>
            <a:r>
              <a:rPr lang="en-US" sz="1400" dirty="0" smtClean="0"/>
              <a:t> [Source: GAO-09-580 Summary]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622E56-D970-4A57-B794-03FB2B85294B}"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endParaRPr lang="en-US" sz="1700" b="1" dirty="0">
              <a:solidFill>
                <a:srgbClr val="000000"/>
              </a:solidFill>
              <a:latin typeface="Arial" pitchFamily="34" charset="0"/>
              <a:cs typeface="Arial" pitchFamily="34" charset="0"/>
            </a:endParaRPr>
          </a:p>
        </p:txBody>
      </p:sp>
      <p:sp>
        <p:nvSpPr>
          <p:cNvPr id="11" name="Rectangle 10"/>
          <p:cNvSpPr/>
          <p:nvPr userDrawn="1"/>
        </p:nvSpPr>
        <p:spPr>
          <a:xfrm>
            <a:off x="3886200" y="381000"/>
            <a:ext cx="2362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ABEBE-99C0-4EE3-AC5A-AE4337FAF019}"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0C1DF57-0694-4E80-A107-77D51588EA3C}" type="datetime1">
              <a:rPr lang="en-US" smtClean="0"/>
              <a:pPr/>
              <a:t>3/28/2013</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752A064-37AC-4417-92DE-4E8EF75B9F47}"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BBE0149C-1F7A-4FE4-AA6D-C839E9EA7070}"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AC8A-CB50-40C2-A995-188F860AE65A}"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91212-38F2-4D56-9F2C-690E319E7328}"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90A6BC-580D-424A-96E1-C9A053D47B8F}" type="datetime1">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0E033-8EFF-4207-922B-5A6F58C5F699}" type="datetime1">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C5A2-8A6D-462F-812E-572DB3B594B2}" type="datetime1">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16EBA-0216-4FA1-BFEC-225E79399361}" type="slidenum">
              <a:rPr lang="en-US" smtClean="0"/>
              <a:pPr/>
              <a:t>‹#›</a:t>
            </a:fld>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3/28/2013</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04899-C44D-4E7E-A3C8-6361523C5032}"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F7CBF-8622-4094-9B65-BF650A5A4EC7}"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B3008-5A55-4FD5-8886-06AE70C2ADDB}"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201CB-769B-4704-BDCE-FA680EC312A6}"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8C21-E214-41E2-B951-09C8E5ED29FC}"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548641" y="132588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AFE1B43-C3AD-47B4-97A6-BA504B0D0285}"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7044805D-0E86-4927-A0B2-2C1B76AD6F9D}"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
        <p:nvSpPr>
          <p:cNvPr id="7" name="Content Placeholder 2"/>
          <p:cNvSpPr>
            <a:spLocks noGrp="1"/>
          </p:cNvSpPr>
          <p:nvPr>
            <p:ph idx="1"/>
          </p:nvPr>
        </p:nvSpPr>
        <p:spPr>
          <a:xfrm>
            <a:off x="548641" y="132588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379B2B52-3AE0-4C85-9343-B830AC4B5FD5}" type="datetime1">
              <a:rPr lang="en-US" smtClean="0"/>
              <a:pPr/>
              <a:t>3/28/2013</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548641" y="132588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13C1FF84-4C96-4819-9C5E-DBFDAD175BBE}"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5CD064B-8CCF-432E-99FD-2724B16624D4}"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
        <p:nvSpPr>
          <p:cNvPr id="7" name="Content Placeholder 2"/>
          <p:cNvSpPr>
            <a:spLocks noGrp="1"/>
          </p:cNvSpPr>
          <p:nvPr>
            <p:ph idx="1"/>
          </p:nvPr>
        </p:nvSpPr>
        <p:spPr>
          <a:xfrm>
            <a:off x="548641" y="132588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2" name="Date Placeholder 3"/>
          <p:cNvSpPr>
            <a:spLocks noGrp="1"/>
          </p:cNvSpPr>
          <p:nvPr>
            <p:ph type="dt" sz="half" idx="10"/>
          </p:nvPr>
        </p:nvSpPr>
        <p:spPr>
          <a:xfrm>
            <a:off x="338328" y="7260336"/>
            <a:ext cx="2057400" cy="347472"/>
          </a:xfrm>
        </p:spPr>
        <p:txBody>
          <a:bodyPr/>
          <a:lstStyle/>
          <a:p>
            <a:fld id="{984A7EB9-44AE-4B28-A4D2-7CAD78E17B9A}" type="datetime1">
              <a:rPr lang="en-US" smtClean="0"/>
              <a:pPr/>
              <a:t>3/28/2013</a:t>
            </a:fld>
            <a:endParaRPr lang="en-US"/>
          </a:p>
        </p:txBody>
      </p:sp>
      <p:sp>
        <p:nvSpPr>
          <p:cNvPr id="13" name="Footer Placeholder 4"/>
          <p:cNvSpPr>
            <a:spLocks noGrp="1"/>
          </p:cNvSpPr>
          <p:nvPr>
            <p:ph type="ftr" sz="quarter" idx="11"/>
          </p:nvPr>
        </p:nvSpPr>
        <p:spPr>
          <a:xfrm>
            <a:off x="3436620" y="7260336"/>
            <a:ext cx="3185160" cy="356616"/>
          </a:xfrm>
        </p:spPr>
        <p:txBody>
          <a:bodyPr/>
          <a:lstStyle/>
          <a:p>
            <a:endParaRPr lang="en-US"/>
          </a:p>
        </p:txBody>
      </p:sp>
      <p:sp>
        <p:nvSpPr>
          <p:cNvPr id="14"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379B2B52-3AE0-4C85-9343-B830AC4B5FD5}" type="datetime1">
              <a:rPr lang="en-US" smtClean="0"/>
              <a:pPr/>
              <a:t>3/28/2013</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F63AD95-0E0F-41F7-91F7-693DFDE037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826CA-CA8A-4BE7-8234-A2AFB53F1EA5}"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6B60C8-CEB1-488B-A50A-EB38037F0BF7}"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BA97D-76FE-409D-848E-EA48B58E0399}" type="datetime1">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F0598-38C4-42DD-94B1-64DA6D2394C8}" type="datetime1">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16EBA-0216-4FA1-BFEC-225E79399361}" type="slidenum">
              <a:rPr lang="en-US" smtClean="0"/>
              <a:pPr/>
              <a:t>‹#›</a:t>
            </a:fld>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3/28/2013</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03D64-A88C-40C0-A6EA-9B69CAA6FF38}"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6FE05-D50B-41EF-BCC8-7E1756F38852}"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548641" y="132588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
        <p:nvSpPr>
          <p:cNvPr id="7" name="Content Placeholder 2"/>
          <p:cNvSpPr>
            <a:spLocks noGrp="1"/>
          </p:cNvSpPr>
          <p:nvPr>
            <p:ph idx="1"/>
          </p:nvPr>
        </p:nvSpPr>
        <p:spPr>
          <a:xfrm>
            <a:off x="548641" y="132588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83673-DA2E-41F3-AE0B-105E6330B9FF}"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02352F61-EF07-4CB2-9E24-BBA51903F0DC}" type="datetime1">
              <a:rPr lang="en-US" smtClean="0"/>
              <a:pPr/>
              <a:t>3/28/2013</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1CC374C-EA74-4071-8B0B-8974F1CEC343}"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36AEB453-DAFC-4091-B0DE-F51977A11FD3}"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6F2CA-307F-4E36-9C15-730FBE9BB4A0}"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9A15AB-2386-486E-9B94-0562F7423AE5}"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908D74-6EE3-4B95-95FA-DC1C0DB8D13F}" type="datetime1">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7E0DA-283D-4B59-80D3-E5D94F1F7A88}" type="datetime1">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51A7-4612-4EC8-A212-A164392B8E46}" type="datetime1">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16EBA-0216-4FA1-BFEC-225E79399361}" type="slidenum">
              <a:rPr lang="en-US" smtClean="0"/>
              <a:pPr/>
              <a:t>‹#›</a:t>
            </a:fld>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3/28/2013</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97BDC-2884-469E-9C38-FE545FA88461}"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F1895-B28B-4812-A459-20254EA78002}"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748388-E0C9-4E2F-AE34-C44D736F72D7}"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04709-72C3-4824-8FEF-FBC6C1D46530}"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4156F-56DA-4EE9-BC46-531D96B6D24B}"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548641" y="132588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D4E1262-4F2B-4BAC-9041-F94FF89EA2EB}"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27916EEB-1272-4DD1-B686-E4EA4913FF9C}"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
        <p:nvSpPr>
          <p:cNvPr id="7" name="Content Placeholder 2"/>
          <p:cNvSpPr>
            <a:spLocks noGrp="1"/>
          </p:cNvSpPr>
          <p:nvPr>
            <p:ph idx="1"/>
          </p:nvPr>
        </p:nvSpPr>
        <p:spPr>
          <a:xfrm>
            <a:off x="548641" y="132588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7324B07-F510-4AE0-9F5A-324E920CB5E3}" type="datetime1">
              <a:rPr lang="en-US" smtClean="0"/>
              <a:pPr/>
              <a:t>3/28/2013</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D670843-75F1-451F-B1F5-734376F7FF23}"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C6FF5B84-85D0-405A-AB03-8A5A108CBD3D}"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A165A-CF9F-496E-9529-12943221BD65}"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7C2A4-8B79-4BC4-95CC-AA10B1893934}"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26801-979B-4C4C-B338-91E76B352BCE}" type="datetime1">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BD8EA-2B89-4947-8ABE-BBE08C73245A}" type="datetime1">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3F577-2323-4ACB-99B4-2622E4565B26}" type="datetime1">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0E20-AB73-4504-B657-62FC9E10538C}" type="datetime1">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16EBA-0216-4FA1-BFEC-225E79399361}" type="slidenum">
              <a:rPr lang="en-US" smtClean="0"/>
              <a:pPr/>
              <a:t>‹#›</a:t>
            </a:fld>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3/28/2013</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43695-8ECD-498F-B722-D9A8A067E380}"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9047F-46A3-41B9-B6F7-6176FCBD36B3}"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E6E9-AFFA-41DD-B88E-B7E52B031903}"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E855-4301-4E37-AD8A-ED09471BC11B}"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548641" y="132588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AE2F0B0-AA6A-43FA-8139-A597F20D8515}"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5270CAA-465B-4596-9458-D562263F70BB}"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
        <p:nvSpPr>
          <p:cNvPr id="7" name="Content Placeholder 2"/>
          <p:cNvSpPr>
            <a:spLocks noGrp="1"/>
          </p:cNvSpPr>
          <p:nvPr>
            <p:ph idx="1"/>
          </p:nvPr>
        </p:nvSpPr>
        <p:spPr>
          <a:xfrm>
            <a:off x="548641" y="132588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F534C66E-3EB5-47DA-97CF-8700B20D5524}" type="datetime1">
              <a:rPr lang="en-US" smtClean="0"/>
              <a:pPr/>
              <a:t>3/28/2013</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69DB17A-B67B-4052-A6D8-D7DB3BC9A3DB}"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AE7B2-D199-412E-8090-7B99BDA24D1D}" type="datetime1">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82B5A289-61A6-432B-9AF5-5B38BDF030D1}"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20447-86B9-4BF6-9049-2F2460B47B25}"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5C9998-255C-45B9-A52D-EC9258BD00E0}"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DAE14-0F11-4D4A-859F-BC4C3A73D3C0}" type="datetime1">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659EE-2BCC-45B1-A0C0-086780306225}" type="datetime1">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F860-05C5-45C8-ABF0-E24FF4F93C1B}" type="datetime1">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16EBA-0216-4FA1-BFEC-225E79399361}" type="slidenum">
              <a:rPr lang="en-US" smtClean="0"/>
              <a:pPr/>
              <a:t>‹#›</a:t>
            </a:fld>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3/28/2013</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FBCCC-7D46-4309-AE25-D3C38E48D962}"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CBFA0-6F97-4CC1-90AA-BEF6A97F9259}"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622D-3E22-423E-85B8-6403522C7B89}"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D5CA0-A15D-4E80-85FD-96EBD2359918}"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EEA1-2960-4FA0-AD37-828A54FA296B}" type="datetime1">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16EBA-0216-4FA1-BFEC-225E79399361}" type="slidenum">
              <a:rPr lang="en-US" smtClean="0"/>
              <a:pPr/>
              <a:t>‹#›</a:t>
            </a:fld>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3/28/2013</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548641" y="132588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98CE5CB-C5C1-416C-9C65-F4DBDDD31568}"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42619A7-4763-4B70-93AC-7993BAB67675}"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
        <p:nvSpPr>
          <p:cNvPr id="7" name="Content Placeholder 2"/>
          <p:cNvSpPr>
            <a:spLocks noGrp="1"/>
          </p:cNvSpPr>
          <p:nvPr>
            <p:ph idx="1"/>
          </p:nvPr>
        </p:nvSpPr>
        <p:spPr>
          <a:xfrm>
            <a:off x="548641" y="132588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B65E777A-27B5-46BD-A1D1-F33971455DB1}" type="datetime1">
              <a:rPr lang="en-US" smtClean="0"/>
              <a:pPr/>
              <a:t>3/28/2013</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2C0351-BBD3-4E64-8CE5-FAFDB06EB62F}"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78168FAD-4798-4380-945B-1EB1FC5B714C}"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7D847-79EA-470A-86A0-D528EEBFC41F}"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235AB-1D15-4292-AA2C-1E5243D3FDD1}"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D0BB4-3D8A-4895-8FD2-ABE057C929C3}" type="datetime1">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68FB8-28B6-4096-BABA-D1DA4B8E8CBD}" type="datetime1">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0F556-C35D-4A4F-93B3-D84CD8BC4B8F}" type="datetime1">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16EBA-0216-4FA1-BFEC-225E79399361}" type="slidenum">
              <a:rPr lang="en-US" smtClean="0"/>
              <a:pPr/>
              <a:t>‹#›</a:t>
            </a:fld>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3/28/2013</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091E1-7A46-4B40-B438-4A6BF638EC9B}"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85950-E7FE-4A00-B64C-96BC5B5566FE}"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06938-009A-489C-BD73-3A200C9AE04E}"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EE51-11F9-4E61-BE0F-CE2693C3F6CF}"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77D57-BDB6-4D8A-BDF4-3093CC65C3CF}"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548641" y="132588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5A5ACBA-D5F2-4165-81B1-A1E8D8AB2D9D}"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843FF2E-697D-413E-AA4F-498A62DA7D8B}"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
        <p:nvSpPr>
          <p:cNvPr id="7" name="Content Placeholder 2"/>
          <p:cNvSpPr>
            <a:spLocks noGrp="1"/>
          </p:cNvSpPr>
          <p:nvPr>
            <p:ph idx="1"/>
          </p:nvPr>
        </p:nvSpPr>
        <p:spPr>
          <a:xfrm>
            <a:off x="548641" y="132588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9E35D973-2E2C-4B85-AE46-7F5F5DD5F34B}" type="datetime1">
              <a:rPr lang="en-US" smtClean="0"/>
              <a:pPr/>
              <a:t>3/28/2013</a:t>
            </a:fld>
            <a:endParaRPr lang="en-US"/>
          </a:p>
        </p:txBody>
      </p:sp>
      <p:sp>
        <p:nvSpPr>
          <p:cNvPr id="12" name="Footer Placeholder 4"/>
          <p:cNvSpPr>
            <a:spLocks noGrp="1"/>
          </p:cNvSpPr>
          <p:nvPr>
            <p:ph type="ftr" sz="quarter" idx="11"/>
          </p:nvPr>
        </p:nvSpPr>
        <p:spPr>
          <a:xfrm>
            <a:off x="3436620" y="7260336"/>
            <a:ext cx="3185160" cy="356616"/>
          </a:xfrm>
        </p:spPr>
        <p:txBody>
          <a:bodyPr/>
          <a:lstStyle/>
          <a:p>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B6DC0C7-CB73-4FAD-99B3-790D9362AEE2}"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A65B9A24-0F2A-4CCC-8CFC-441D12AC0866}"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6611B-7D61-44FD-B8C9-CFF3ACA997E3}"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F0A0-8F43-4978-811E-5180A9E33B09}"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FFA176-225F-4B07-9B7F-9561F23B148F}"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68908-781E-4EDC-83E6-176B40AC7E4A}" type="datetime1">
              <a:rPr lang="en-US" smtClean="0"/>
              <a:pPr/>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10CD5-FE79-4F81-BB3D-DC067502B3AF}" type="datetime1">
              <a:rPr lang="en-US" smtClean="0"/>
              <a:pPr/>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F928E-FA80-495C-8517-60BBDAFE33AF}" type="datetime1">
              <a:rPr lang="en-US" smtClean="0"/>
              <a:pPr/>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16EBA-0216-4FA1-BFEC-225E79399361}" type="slidenum">
              <a:rPr lang="en-US" smtClean="0"/>
              <a:pPr/>
              <a:t>‹#›</a:t>
            </a:fld>
            <a:endParaRPr lang="en-US"/>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3/28/2013</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12D8A-7637-476D-AEED-A3466B06EE1F}"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178A5-A0A8-4972-9ADC-8014F2611BCB}" type="datetime1">
              <a:rPr lang="en-US" smtClean="0"/>
              <a:pPr/>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1A80B-BA2A-4C77-BB16-5168A73D2124}"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922F-A6C4-497D-A90E-B0F6E0762035}" type="datetime1">
              <a:rPr lang="en-US" smtClean="0"/>
              <a:pPr/>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548641" y="132588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B01C0AA-BC15-41F2-9DAC-0E0F78AC436D}"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76E0380-880C-43F0-B23B-CD9F5C48CB20}" type="datetime1">
              <a:rPr lang="en-US" smtClean="0"/>
              <a:pPr>
                <a:defRPr/>
              </a:pPr>
              <a:t>3/28/2013</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pPr>
              <a:defRPr/>
            </a:pPr>
            <a:fld id="{0AC9B513-C9F9-48C8-83C8-7DC236A09DAE}" type="slidenum">
              <a:rPr lang="en-US" smtClean="0"/>
              <a:pPr>
                <a:defRPr/>
              </a:pPr>
              <a:t>‹#›</a:t>
            </a:fld>
            <a:endParaRPr lang="en-US"/>
          </a:p>
        </p:txBody>
      </p:sp>
      <p:sp>
        <p:nvSpPr>
          <p:cNvPr id="7" name="Content Placeholder 2"/>
          <p:cNvSpPr>
            <a:spLocks noGrp="1"/>
          </p:cNvSpPr>
          <p:nvPr>
            <p:ph idx="1"/>
          </p:nvPr>
        </p:nvSpPr>
        <p:spPr>
          <a:xfrm>
            <a:off x="548641" y="132588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png"/><Relationship Id="rId2" Type="http://schemas.openxmlformats.org/officeDocument/2006/relationships/slideLayout" Target="../slideLayouts/slideLayout32.xml"/><Relationship Id="rId16"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2.png"/><Relationship Id="rId2" Type="http://schemas.openxmlformats.org/officeDocument/2006/relationships/slideLayout" Target="../slideLayouts/slideLayout46.xml"/><Relationship Id="rId16" Type="http://schemas.openxmlformats.org/officeDocument/2006/relationships/image" Target="../media/image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2.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5.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6.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2.pn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7.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2.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8.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D666BD8D-96D9-4ABA-B2C8-115BF2903F59}" type="datetime1">
              <a:rPr lang="en-US" smtClean="0"/>
              <a:pPr/>
              <a:t>3/28/2013</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pic>
        <p:nvPicPr>
          <p:cNvPr id="8" name="Picture 56" descr="GAO logo (rgb color) [Converted]"/>
          <p:cNvPicPr>
            <a:picLocks noChangeAspect="1" noChangeArrowheads="1"/>
          </p:cNvPicPr>
          <p:nvPr/>
        </p:nvPicPr>
        <p:blipFill>
          <a:blip r:embed="rId19" cstate="print"/>
          <a:srcRect/>
          <a:stretch>
            <a:fillRect/>
          </a:stretch>
        </p:blipFill>
        <p:spPr bwMode="auto">
          <a:xfrm>
            <a:off x="7029450" y="58738"/>
            <a:ext cx="2693988" cy="977900"/>
          </a:xfrm>
          <a:prstGeom prst="rect">
            <a:avLst/>
          </a:prstGeom>
          <a:noFill/>
          <a:ln w="9525">
            <a:noFill/>
            <a:miter lim="800000"/>
            <a:headEnd/>
            <a:tailEnd/>
          </a:ln>
        </p:spPr>
      </p:pic>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962400" y="3810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92" r:id="rId15"/>
    <p:sldLayoutId id="2147483793" r:id="rId16"/>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BF2EBF65-BB55-498A-AB70-5F4176A22043}" type="datetime1">
              <a:rPr lang="en-US" smtClean="0"/>
              <a:pPr/>
              <a:t>3/28/2013</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pic>
        <p:nvPicPr>
          <p:cNvPr id="8" name="Picture 56" descr="GAO logo (rgb color) [Converted]"/>
          <p:cNvPicPr>
            <a:picLocks noChangeAspect="1" noChangeArrowheads="1"/>
          </p:cNvPicPr>
          <p:nvPr/>
        </p:nvPicPr>
        <p:blipFill>
          <a:blip r:embed="rId17" cstate="print"/>
          <a:srcRect/>
          <a:stretch>
            <a:fillRect/>
          </a:stretch>
        </p:blipFill>
        <p:spPr bwMode="auto">
          <a:xfrm>
            <a:off x="7029450" y="58738"/>
            <a:ext cx="2693988" cy="977900"/>
          </a:xfrm>
          <a:prstGeom prst="rect">
            <a:avLst/>
          </a:prstGeom>
          <a:noFill/>
          <a:ln w="9525">
            <a:noFill/>
            <a:miter lim="800000"/>
            <a:headEnd/>
            <a:tailEnd/>
          </a:ln>
        </p:spPr>
      </p:pic>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1FB68A62-2B2C-4307-B5A2-9C7E40409BE4}" type="datetime1">
              <a:rPr lang="en-US" smtClean="0"/>
              <a:pPr/>
              <a:t>3/28/2013</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pic>
        <p:nvPicPr>
          <p:cNvPr id="8" name="Picture 56" descr="GAO logo (rgb color) [Converted]"/>
          <p:cNvPicPr>
            <a:picLocks noChangeAspect="1" noChangeArrowheads="1"/>
          </p:cNvPicPr>
          <p:nvPr/>
        </p:nvPicPr>
        <p:blipFill>
          <a:blip r:embed="rId17" cstate="print">
            <a:grayscl/>
          </a:blip>
          <a:srcRect/>
          <a:stretch>
            <a:fillRect/>
          </a:stretch>
        </p:blipFill>
        <p:spPr bwMode="auto">
          <a:xfrm>
            <a:off x="7029450" y="58738"/>
            <a:ext cx="2693988" cy="977900"/>
          </a:xfrm>
          <a:prstGeom prst="rect">
            <a:avLst/>
          </a:prstGeom>
          <a:noFill/>
          <a:ln w="9525">
            <a:noFill/>
            <a:miter lim="800000"/>
            <a:headEnd/>
            <a:tailEnd/>
          </a:ln>
        </p:spPr>
      </p:pic>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B3D685D8-E52B-4131-824E-59B2D038003F}" type="datetime1">
              <a:rPr lang="en-US" smtClean="0"/>
              <a:pPr/>
              <a:t>3/28/2013</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pic>
        <p:nvPicPr>
          <p:cNvPr id="8" name="Picture 56" descr="GAO logo (rgb color) [Converted]"/>
          <p:cNvPicPr>
            <a:picLocks noChangeAspect="1" noChangeArrowheads="1"/>
          </p:cNvPicPr>
          <p:nvPr/>
        </p:nvPicPr>
        <p:blipFill>
          <a:blip r:embed="rId17" cstate="print">
            <a:grayscl/>
          </a:blip>
          <a:srcRect/>
          <a:stretch>
            <a:fillRect/>
          </a:stretch>
        </p:blipFill>
        <p:spPr bwMode="auto">
          <a:xfrm>
            <a:off x="7029450" y="58738"/>
            <a:ext cx="2693988" cy="977900"/>
          </a:xfrm>
          <a:prstGeom prst="rect">
            <a:avLst/>
          </a:prstGeom>
          <a:noFill/>
          <a:ln w="9525">
            <a:noFill/>
            <a:miter lim="800000"/>
            <a:headEnd/>
            <a:tailEnd/>
          </a:ln>
        </p:spPr>
      </p:pic>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FC7114BF-381C-44C0-BDE9-3CA28CC06FF8}" type="datetime1">
              <a:rPr lang="en-US" smtClean="0"/>
              <a:pPr/>
              <a:t>3/28/2013</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pic>
        <p:nvPicPr>
          <p:cNvPr id="8" name="Picture 56" descr="GAO logo (rgb color) [Converted]"/>
          <p:cNvPicPr>
            <a:picLocks noChangeAspect="1" noChangeArrowheads="1"/>
          </p:cNvPicPr>
          <p:nvPr/>
        </p:nvPicPr>
        <p:blipFill>
          <a:blip r:embed="rId16" cstate="print"/>
          <a:srcRect/>
          <a:stretch>
            <a:fillRect/>
          </a:stretch>
        </p:blipFill>
        <p:spPr bwMode="auto">
          <a:xfrm>
            <a:off x="7029450" y="58738"/>
            <a:ext cx="2693988" cy="977900"/>
          </a:xfrm>
          <a:prstGeom prst="rect">
            <a:avLst/>
          </a:prstGeom>
          <a:noFill/>
          <a:ln w="9525">
            <a:noFill/>
            <a:miter lim="800000"/>
            <a:headEnd/>
            <a:tailEnd/>
          </a:ln>
        </p:spPr>
      </p:pic>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D086FA2A-C11E-4A6A-8251-6A0296507E12}" type="datetime1">
              <a:rPr lang="en-US" smtClean="0"/>
              <a:pPr/>
              <a:t>3/28/2013</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pic>
        <p:nvPicPr>
          <p:cNvPr id="8" name="Picture 56" descr="GAO logo (rgb color) [Converted]"/>
          <p:cNvPicPr>
            <a:picLocks noChangeAspect="1" noChangeArrowheads="1"/>
          </p:cNvPicPr>
          <p:nvPr/>
        </p:nvPicPr>
        <p:blipFill>
          <a:blip r:embed="rId16" cstate="print"/>
          <a:srcRect/>
          <a:stretch>
            <a:fillRect/>
          </a:stretch>
        </p:blipFill>
        <p:spPr bwMode="auto">
          <a:xfrm>
            <a:off x="7029450" y="58738"/>
            <a:ext cx="2693988" cy="977900"/>
          </a:xfrm>
          <a:prstGeom prst="rect">
            <a:avLst/>
          </a:prstGeom>
          <a:noFill/>
          <a:ln w="9525">
            <a:noFill/>
            <a:miter lim="800000"/>
            <a:headEnd/>
            <a:tailEnd/>
          </a:ln>
        </p:spPr>
      </p:pic>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6FBB96D-542B-4156-8D4B-0F7DEF91E2BD}" type="datetime1">
              <a:rPr lang="en-US" smtClean="0"/>
              <a:pPr/>
              <a:t>3/28/2013</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pic>
        <p:nvPicPr>
          <p:cNvPr id="8" name="Picture 56" descr="GAO logo (rgb color) [Converted]"/>
          <p:cNvPicPr>
            <a:picLocks noChangeAspect="1" noChangeArrowheads="1"/>
          </p:cNvPicPr>
          <p:nvPr/>
        </p:nvPicPr>
        <p:blipFill>
          <a:blip r:embed="rId16" cstate="print">
            <a:grayscl/>
          </a:blip>
          <a:srcRect/>
          <a:stretch>
            <a:fillRect/>
          </a:stretch>
        </p:blipFill>
        <p:spPr bwMode="auto">
          <a:xfrm>
            <a:off x="7029450" y="58738"/>
            <a:ext cx="2693988" cy="977900"/>
          </a:xfrm>
          <a:prstGeom prst="rect">
            <a:avLst/>
          </a:prstGeom>
          <a:noFill/>
          <a:ln w="9525">
            <a:noFill/>
            <a:miter lim="800000"/>
            <a:headEnd/>
            <a:tailEnd/>
          </a:ln>
        </p:spPr>
      </p:pic>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B480E19-26EA-4967-B15A-AE7D54F13896}" type="datetime1">
              <a:rPr lang="en-US" smtClean="0"/>
              <a:pPr/>
              <a:t>3/28/2013</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pic>
        <p:nvPicPr>
          <p:cNvPr id="8" name="Picture 56" descr="GAO logo (rgb color) [Converted]"/>
          <p:cNvPicPr>
            <a:picLocks noChangeAspect="1" noChangeArrowheads="1"/>
          </p:cNvPicPr>
          <p:nvPr/>
        </p:nvPicPr>
        <p:blipFill>
          <a:blip r:embed="rId16" cstate="print">
            <a:grayscl/>
          </a:blip>
          <a:srcRect/>
          <a:stretch>
            <a:fillRect/>
          </a:stretch>
        </p:blipFill>
        <p:spPr bwMode="auto">
          <a:xfrm>
            <a:off x="7029450" y="58738"/>
            <a:ext cx="2693988" cy="977900"/>
          </a:xfrm>
          <a:prstGeom prst="rect">
            <a:avLst/>
          </a:prstGeom>
          <a:noFill/>
          <a:ln w="9525">
            <a:noFill/>
            <a:miter lim="800000"/>
            <a:headEnd/>
            <a:tailEnd/>
          </a:ln>
        </p:spPr>
      </p:pic>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gao.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gao.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iggerudk@gao.gov" TargetMode="External"/><Relationship Id="rId2" Type="http://schemas.openxmlformats.org/officeDocument/2006/relationships/hyperlink" Target="http://www.gao.gov/" TargetMode="External"/><Relationship Id="rId1" Type="http://schemas.openxmlformats.org/officeDocument/2006/relationships/slideLayout" Target="../slideLayouts/slideLayout14.xml"/><Relationship Id="rId4" Type="http://schemas.openxmlformats.org/officeDocument/2006/relationships/hyperlink" Target="mailto:youngc1@gao.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1925" y="1029884"/>
            <a:ext cx="8552095" cy="3030128"/>
          </a:xfrm>
        </p:spPr>
        <p:txBody>
          <a:bodyPr>
            <a:normAutofit/>
          </a:bodyPr>
          <a:lstStyle/>
          <a:p>
            <a:r>
              <a:rPr lang="en-US" sz="4000" dirty="0" smtClean="0"/>
              <a:t>Using KNIs to inform performance audits </a:t>
            </a:r>
            <a:r>
              <a:rPr lang="en-US" sz="4000" smtClean="0"/>
              <a:t>of crosscutting </a:t>
            </a:r>
            <a:r>
              <a:rPr lang="en-US" sz="4000" dirty="0" smtClean="0"/>
              <a:t>issues </a:t>
            </a:r>
            <a:br>
              <a:rPr lang="en-US" sz="4000" dirty="0" smtClean="0"/>
            </a:br>
            <a:endParaRPr lang="en-US" sz="4000" dirty="0"/>
          </a:p>
        </p:txBody>
      </p:sp>
      <p:sp>
        <p:nvSpPr>
          <p:cNvPr id="4" name="Subtitle 3"/>
          <p:cNvSpPr>
            <a:spLocks noGrp="1"/>
          </p:cNvSpPr>
          <p:nvPr>
            <p:ph type="subTitle" idx="1"/>
          </p:nvPr>
        </p:nvSpPr>
        <p:spPr/>
        <p:txBody>
          <a:bodyPr>
            <a:normAutofit/>
          </a:bodyPr>
          <a:lstStyle/>
          <a:p>
            <a:endParaRPr lang="en-US" dirty="0" smtClean="0"/>
          </a:p>
          <a:p>
            <a:endParaRPr lang="en-US" dirty="0" smtClean="0"/>
          </a:p>
          <a:p>
            <a:r>
              <a:rPr lang="en-US" dirty="0" smtClean="0"/>
              <a:t>J. Christopher Mihm</a:t>
            </a:r>
          </a:p>
          <a:p>
            <a:r>
              <a:rPr lang="en-US" dirty="0" smtClean="0"/>
              <a:t>Managing Director, Strategic Issues</a:t>
            </a:r>
          </a:p>
          <a:p>
            <a:r>
              <a:rPr lang="en-US" dirty="0" smtClean="0"/>
              <a:t>United States Government Accountability Office </a:t>
            </a:r>
            <a:endParaRPr lang="en-US" dirty="0"/>
          </a:p>
        </p:txBody>
      </p:sp>
      <p:sp>
        <p:nvSpPr>
          <p:cNvPr id="2" name="1 Marcador de número de diapositiva"/>
          <p:cNvSpPr>
            <a:spLocks noGrp="1"/>
          </p:cNvSpPr>
          <p:nvPr>
            <p:ph type="sldNum" sz="quarter" idx="12"/>
          </p:nvPr>
        </p:nvSpPr>
        <p:spPr/>
        <p:txBody>
          <a:bodyPr/>
          <a:lstStyle/>
          <a:p>
            <a:fld id="{3F77FF41-C150-4A9F-9313-164DBB44A9CD}" type="slidenum">
              <a:rPr lang="es-MX" smtClean="0"/>
              <a:pPr/>
              <a:t>1</a:t>
            </a:fld>
            <a:endParaRPr lang="es-MX" dirty="0"/>
          </a:p>
        </p:txBody>
      </p:sp>
      <p:sp>
        <p:nvSpPr>
          <p:cNvPr id="5" name="Rectangle 4"/>
          <p:cNvSpPr/>
          <p:nvPr/>
        </p:nvSpPr>
        <p:spPr>
          <a:xfrm>
            <a:off x="838200" y="3429000"/>
            <a:ext cx="8915400" cy="877163"/>
          </a:xfrm>
          <a:prstGeom prst="rect">
            <a:avLst/>
          </a:prstGeom>
        </p:spPr>
        <p:txBody>
          <a:bodyPr wrap="square">
            <a:spAutoFit/>
          </a:bodyPr>
          <a:lstStyle/>
          <a:p>
            <a:pPr algn="ctr">
              <a:lnSpc>
                <a:spcPct val="85000"/>
              </a:lnSpc>
            </a:pPr>
            <a:r>
              <a:rPr lang="en-US" b="1" dirty="0" smtClean="0"/>
              <a:t>6</a:t>
            </a:r>
            <a:r>
              <a:rPr lang="en-US" b="1" baseline="30000" dirty="0" smtClean="0"/>
              <a:t>th</a:t>
            </a:r>
            <a:r>
              <a:rPr lang="en-US" b="1" dirty="0" smtClean="0"/>
              <a:t> Meeting of the INTOSAI Working Group on Key National Indicators Krakow, Poland </a:t>
            </a:r>
          </a:p>
          <a:p>
            <a:pPr algn="ctr">
              <a:lnSpc>
                <a:spcPct val="85000"/>
              </a:lnSpc>
            </a:pPr>
            <a:r>
              <a:rPr lang="en-US" b="1" dirty="0" smtClean="0"/>
              <a:t>22-24 </a:t>
            </a:r>
            <a:r>
              <a:rPr lang="en-US" b="1" dirty="0" smtClean="0"/>
              <a:t>April, 2013</a:t>
            </a:r>
          </a:p>
        </p:txBody>
      </p:sp>
    </p:spTree>
    <p:extLst>
      <p:ext uri="{BB962C8B-B14F-4D97-AF65-F5344CB8AC3E}">
        <p14:creationId xmlns:p14="http://schemas.microsoft.com/office/powerpoint/2010/main" xmlns="" val="60674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How GAO is Evolving Its Approach to Performance Auditing to Include a More Direct Focus on Crosscutting Issues</a:t>
            </a:r>
            <a:endParaRPr lang="en-US" sz="2800" dirty="0"/>
          </a:p>
        </p:txBody>
      </p:sp>
      <p:sp>
        <p:nvSpPr>
          <p:cNvPr id="3" name="Content Placeholder 2"/>
          <p:cNvSpPr>
            <a:spLocks noGrp="1"/>
          </p:cNvSpPr>
          <p:nvPr>
            <p:ph idx="1"/>
          </p:nvPr>
        </p:nvSpPr>
        <p:spPr/>
        <p:txBody>
          <a:bodyPr>
            <a:normAutofit/>
          </a:bodyPr>
          <a:lstStyle/>
          <a:p>
            <a:endParaRPr lang="en-US" dirty="0" smtClean="0"/>
          </a:p>
          <a:p>
            <a:r>
              <a:rPr lang="en-US" dirty="0" smtClean="0"/>
              <a:t>Reviewing the federal government’s results-orientation</a:t>
            </a:r>
          </a:p>
          <a:p>
            <a:endParaRPr lang="en-US" dirty="0" smtClean="0"/>
          </a:p>
          <a:p>
            <a:r>
              <a:rPr lang="en-US" dirty="0" smtClean="0"/>
              <a:t>Evaluating collaborative mechanisms</a:t>
            </a:r>
          </a:p>
          <a:p>
            <a:endParaRPr lang="en-US" dirty="0" smtClean="0"/>
          </a:p>
          <a:p>
            <a:r>
              <a:rPr lang="en-US" dirty="0" smtClean="0"/>
              <a:t>Assessing government’s capacity</a:t>
            </a:r>
          </a:p>
          <a:p>
            <a:endParaRPr lang="en-US" dirty="0" smtClean="0"/>
          </a:p>
          <a:p>
            <a:r>
              <a:rPr lang="en-US" dirty="0" smtClean="0"/>
              <a:t>Responding internally</a:t>
            </a:r>
            <a:endParaRPr lang="en-US" dirty="0"/>
          </a:p>
        </p:txBody>
      </p:sp>
      <p:sp>
        <p:nvSpPr>
          <p:cNvPr id="4" name="Slide Number Placeholder 3"/>
          <p:cNvSpPr>
            <a:spLocks noGrp="1"/>
          </p:cNvSpPr>
          <p:nvPr>
            <p:ph type="sldNum" sz="quarter" idx="12"/>
          </p:nvPr>
        </p:nvSpPr>
        <p:spPr/>
        <p:txBody>
          <a:bodyPr/>
          <a:lstStyle/>
          <a:p>
            <a:fld id="{3F77FF41-C150-4A9F-9313-164DBB44A9CD}" type="slidenum">
              <a:rPr lang="es-MX" smtClean="0"/>
              <a:pPr/>
              <a:t>10</a:t>
            </a:fld>
            <a:endParaRPr 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Reviewing the Federal Government’s Results-Orientation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Do agencies have an appropriate crosscutting (also often called “whole of government” or enterprise) perspective to their intended results?  </a:t>
            </a:r>
          </a:p>
          <a:p>
            <a:pPr lvl="0"/>
            <a:r>
              <a:rPr lang="en-US" dirty="0" smtClean="0"/>
              <a:t>In that regard, are performance goals focused on meaningful outcomes (results) rather than outputs or activities?</a:t>
            </a:r>
          </a:p>
          <a:p>
            <a:pPr lvl="0"/>
            <a:r>
              <a:rPr lang="en-US" dirty="0" smtClean="0"/>
              <a:t>Are the public policy tools that are being used to achieve results effective and mutually reinforcing?</a:t>
            </a:r>
          </a:p>
          <a:p>
            <a:pPr lvl="0"/>
            <a:r>
              <a:rPr lang="en-US" dirty="0" smtClean="0"/>
              <a:t>How are performance data being used to drive decisions?</a:t>
            </a:r>
          </a:p>
          <a:p>
            <a:pPr lvl="0"/>
            <a:r>
              <a:rPr lang="en-US" dirty="0" smtClean="0"/>
              <a:t>Looking across related portfolios of programs and initiatives, what opportunities exist to better achieve results?</a:t>
            </a:r>
          </a:p>
          <a:p>
            <a:pPr lvl="0"/>
            <a:r>
              <a:rPr lang="en-US" dirty="0" smtClean="0"/>
              <a:t>What efforts are being undertaken to identify and address program overlap, duplication, and fragmentation? </a:t>
            </a:r>
          </a:p>
          <a:p>
            <a:endParaRPr lang="en-US" dirty="0"/>
          </a:p>
        </p:txBody>
      </p:sp>
      <p:sp>
        <p:nvSpPr>
          <p:cNvPr id="4" name="Slide Number Placeholder 3"/>
          <p:cNvSpPr>
            <a:spLocks noGrp="1"/>
          </p:cNvSpPr>
          <p:nvPr>
            <p:ph type="sldNum" sz="quarter" idx="12"/>
          </p:nvPr>
        </p:nvSpPr>
        <p:spPr/>
        <p:txBody>
          <a:bodyPr>
            <a:normAutofit/>
          </a:bodyPr>
          <a:lstStyle/>
          <a:p>
            <a:fld id="{3F77FF41-C150-4A9F-9313-164DBB44A9CD}" type="slidenum">
              <a:rPr lang="es-MX" smtClean="0"/>
              <a:pPr/>
              <a:t>11</a:t>
            </a:fld>
            <a:endParaRPr lang="es-MX"/>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Results Mapping</a:t>
            </a:r>
            <a:br>
              <a:rPr lang="en-US" dirty="0" smtClean="0"/>
            </a:br>
            <a:r>
              <a:rPr lang="en-US" dirty="0" smtClean="0"/>
              <a:t>( A typical “logic model”)</a:t>
            </a:r>
            <a:endParaRPr lang="en-US" dirty="0"/>
          </a:p>
        </p:txBody>
      </p:sp>
      <p:graphicFrame>
        <p:nvGraphicFramePr>
          <p:cNvPr id="7" name="Content Placeholder 6"/>
          <p:cNvGraphicFramePr>
            <a:graphicFrameLocks noGrp="1"/>
          </p:cNvGraphicFramePr>
          <p:nvPr>
            <p:ph idx="1"/>
          </p:nvPr>
        </p:nvGraphicFramePr>
        <p:xfrm>
          <a:off x="502920" y="1813560"/>
          <a:ext cx="9052560" cy="512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fld id="{3F77FF41-C150-4A9F-9313-164DBB44A9CD}" type="slidenum">
              <a:rPr lang="es-MX" smtClean="0"/>
              <a:pPr/>
              <a:t>12</a:t>
            </a:fld>
            <a:endParaRPr lang="es-MX"/>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Results Mapping </a:t>
            </a:r>
            <a:br>
              <a:rPr lang="en-US" dirty="0" smtClean="0"/>
            </a:br>
            <a:r>
              <a:rPr lang="en-US" dirty="0" smtClean="0"/>
              <a:t>( A Results Map) </a:t>
            </a:r>
            <a:endParaRPr lang="en-US" dirty="0"/>
          </a:p>
        </p:txBody>
      </p:sp>
      <p:sp>
        <p:nvSpPr>
          <p:cNvPr id="3" name="Content Placeholder 2"/>
          <p:cNvSpPr>
            <a:spLocks noGrp="1"/>
          </p:cNvSpPr>
          <p:nvPr>
            <p:ph idx="1"/>
          </p:nvPr>
        </p:nvSpPr>
        <p:spPr>
          <a:scene3d>
            <a:camera prst="orthographicFront"/>
            <a:lightRig rig="threePt" dir="t"/>
          </a:scene3d>
          <a:sp3d>
            <a:bevelT/>
          </a:sp3d>
        </p:spPr>
        <p:txBody>
          <a:bodyPr/>
          <a:lstStyle/>
          <a:p>
            <a:pPr>
              <a:buNone/>
            </a:pPr>
            <a:endParaRPr lang="en-US" dirty="0">
              <a:solidFill>
                <a:schemeClr val="bg2"/>
              </a:solidFill>
            </a:endParaRPr>
          </a:p>
        </p:txBody>
      </p:sp>
      <p:sp>
        <p:nvSpPr>
          <p:cNvPr id="4" name="Slide Number Placeholder 3"/>
          <p:cNvSpPr>
            <a:spLocks noGrp="1"/>
          </p:cNvSpPr>
          <p:nvPr>
            <p:ph type="sldNum" sz="quarter" idx="12"/>
          </p:nvPr>
        </p:nvSpPr>
        <p:spPr/>
        <p:txBody>
          <a:bodyPr>
            <a:normAutofit/>
          </a:bodyPr>
          <a:lstStyle/>
          <a:p>
            <a:fld id="{3F77FF41-C150-4A9F-9313-164DBB44A9CD}" type="slidenum">
              <a:rPr lang="es-MX" smtClean="0"/>
              <a:pPr/>
              <a:t>13</a:t>
            </a:fld>
            <a:endParaRPr lang="es-MX"/>
          </a:p>
        </p:txBody>
      </p:sp>
      <p:sp>
        <p:nvSpPr>
          <p:cNvPr id="8" name="Rectangle 7"/>
          <p:cNvSpPr/>
          <p:nvPr/>
        </p:nvSpPr>
        <p:spPr>
          <a:xfrm>
            <a:off x="3761859" y="3783428"/>
            <a:ext cx="2114763" cy="155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Outcomes and Results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ight Arrow 5"/>
          <p:cNvSpPr/>
          <p:nvPr/>
        </p:nvSpPr>
        <p:spPr>
          <a:xfrm>
            <a:off x="1752600" y="4327550"/>
            <a:ext cx="1868337" cy="54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Program </a:t>
            </a:r>
            <a:endParaRPr lang="en-US" dirty="0"/>
          </a:p>
        </p:txBody>
      </p:sp>
      <p:sp>
        <p:nvSpPr>
          <p:cNvPr id="7" name="Left Arrow 6"/>
          <p:cNvSpPr/>
          <p:nvPr/>
        </p:nvSpPr>
        <p:spPr>
          <a:xfrm>
            <a:off x="6052897" y="4327550"/>
            <a:ext cx="2100503" cy="5492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Program</a:t>
            </a:r>
            <a:endParaRPr lang="en-US" dirty="0"/>
          </a:p>
        </p:txBody>
      </p:sp>
      <p:sp>
        <p:nvSpPr>
          <p:cNvPr id="9" name="Up Arrow 8"/>
          <p:cNvSpPr/>
          <p:nvPr/>
        </p:nvSpPr>
        <p:spPr>
          <a:xfrm>
            <a:off x="4038600" y="5486400"/>
            <a:ext cx="645705"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10" name="Up Arrow 9"/>
          <p:cNvSpPr/>
          <p:nvPr/>
        </p:nvSpPr>
        <p:spPr>
          <a:xfrm>
            <a:off x="5105400" y="5486400"/>
            <a:ext cx="679781" cy="1349018"/>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2" name="Down Arrow 11"/>
          <p:cNvSpPr/>
          <p:nvPr/>
        </p:nvSpPr>
        <p:spPr>
          <a:xfrm>
            <a:off x="4157903" y="2396338"/>
            <a:ext cx="633670" cy="1108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3" name="Down Arrow 12"/>
          <p:cNvSpPr/>
          <p:nvPr/>
        </p:nvSpPr>
        <p:spPr>
          <a:xfrm>
            <a:off x="5266826" y="2362673"/>
            <a:ext cx="533095" cy="1142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14" name="Right Arrow 13"/>
          <p:cNvSpPr/>
          <p:nvPr/>
        </p:nvSpPr>
        <p:spPr>
          <a:xfrm>
            <a:off x="1066800" y="3478154"/>
            <a:ext cx="2613890" cy="54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Program </a:t>
            </a:r>
            <a:endParaRPr lang="en-US" dirty="0"/>
          </a:p>
        </p:txBody>
      </p:sp>
      <p:sp>
        <p:nvSpPr>
          <p:cNvPr id="15" name="Left Arrow 14"/>
          <p:cNvSpPr/>
          <p:nvPr/>
        </p:nvSpPr>
        <p:spPr>
          <a:xfrm>
            <a:off x="6051848" y="3538127"/>
            <a:ext cx="3168352" cy="652873"/>
          </a:xfrm>
          <a:prstGeom prst="leftArrow">
            <a:avLst>
              <a:gd name="adj1" fmla="val 50000"/>
              <a:gd name="adj2" fmla="val 51887"/>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Program</a:t>
            </a:r>
            <a:endParaRPr lang="en-US" dirty="0"/>
          </a:p>
        </p:txBody>
      </p:sp>
      <p:cxnSp>
        <p:nvCxnSpPr>
          <p:cNvPr id="17" name="Straight Arrow Connector 16"/>
          <p:cNvCxnSpPr/>
          <p:nvPr/>
        </p:nvCxnSpPr>
        <p:spPr>
          <a:xfrm flipH="1" flipV="1">
            <a:off x="7009420" y="4098573"/>
            <a:ext cx="158418" cy="244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712365" y="2743200"/>
            <a:ext cx="63367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828286" y="2689109"/>
            <a:ext cx="1029714" cy="81609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822268" y="4942655"/>
            <a:ext cx="1188132" cy="130574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48200" y="6019800"/>
            <a:ext cx="533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286000" y="5105400"/>
            <a:ext cx="1575150" cy="838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52936" y="3967809"/>
            <a:ext cx="0" cy="3264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415310" y="2667000"/>
            <a:ext cx="1821802" cy="81609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“Stat” Reviews to Assess Progress Toward Crosscutting Goals</a:t>
            </a:r>
            <a:endParaRPr lang="en-US" dirty="0"/>
          </a:p>
        </p:txBody>
      </p:sp>
      <p:sp>
        <p:nvSpPr>
          <p:cNvPr id="3" name="Content Placeholder 2"/>
          <p:cNvSpPr>
            <a:spLocks noGrp="1"/>
          </p:cNvSpPr>
          <p:nvPr>
            <p:ph idx="1"/>
          </p:nvPr>
        </p:nvSpPr>
        <p:spPr/>
        <p:txBody>
          <a:bodyPr/>
          <a:lstStyle/>
          <a:p>
            <a:r>
              <a:rPr lang="en-US" dirty="0" err="1" smtClean="0"/>
              <a:t>Compstat</a:t>
            </a:r>
            <a:endParaRPr lang="en-US" dirty="0" smtClean="0"/>
          </a:p>
          <a:p>
            <a:endParaRPr lang="en-US" dirty="0" smtClean="0"/>
          </a:p>
          <a:p>
            <a:r>
              <a:rPr lang="en-US" dirty="0" err="1" smtClean="0"/>
              <a:t>Citistat</a:t>
            </a:r>
            <a:endParaRPr lang="en-US" dirty="0" smtClean="0"/>
          </a:p>
          <a:p>
            <a:endParaRPr lang="en-US" dirty="0" smtClean="0"/>
          </a:p>
          <a:p>
            <a:r>
              <a:rPr lang="en-US" dirty="0" err="1" smtClean="0"/>
              <a:t>Statestat</a:t>
            </a:r>
            <a:endParaRPr lang="en-US" dirty="0" smtClean="0"/>
          </a:p>
          <a:p>
            <a:endParaRPr lang="en-US" dirty="0" smtClean="0"/>
          </a:p>
          <a:p>
            <a:r>
              <a:rPr lang="en-US" dirty="0" smtClean="0"/>
              <a:t>Topical stats</a:t>
            </a:r>
          </a:p>
          <a:p>
            <a:endParaRPr lang="en-US" dirty="0" smtClean="0"/>
          </a:p>
          <a:p>
            <a:r>
              <a:rPr lang="en-US" dirty="0" smtClean="0"/>
              <a:t>“Federal Data Driven Reviews” </a:t>
            </a:r>
            <a:endParaRPr lang="en-US" dirty="0"/>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152400" y="1066800"/>
            <a:ext cx="8900160" cy="990600"/>
          </a:xfrm>
        </p:spPr>
        <p:txBody>
          <a:bodyPr>
            <a:normAutofit fontScale="90000"/>
          </a:bodyPr>
          <a:lstStyle/>
          <a:p>
            <a:pPr>
              <a:defRPr/>
            </a:pPr>
            <a:r>
              <a:rPr lang="en-US" dirty="0" smtClean="0"/>
              <a:t>Practices that are Critical to Effective Stat Reviews</a:t>
            </a:r>
          </a:p>
        </p:txBody>
      </p:sp>
      <p:sp>
        <p:nvSpPr>
          <p:cNvPr id="27650" name="Rectangle 3"/>
          <p:cNvSpPr>
            <a:spLocks noGrp="1" noChangeArrowheads="1"/>
          </p:cNvSpPr>
          <p:nvPr>
            <p:ph type="body" idx="4294967295"/>
          </p:nvPr>
        </p:nvSpPr>
        <p:spPr>
          <a:xfrm>
            <a:off x="0" y="2286000"/>
            <a:ext cx="9052560" cy="4656985"/>
          </a:xfrm>
        </p:spPr>
        <p:txBody>
          <a:bodyPr>
            <a:normAutofit lnSpcReduction="10000"/>
          </a:bodyPr>
          <a:lstStyle/>
          <a:p>
            <a:pPr marL="679216" indent="-679216"/>
            <a:r>
              <a:rPr lang="en-US" sz="1800" dirty="0"/>
              <a:t>Agency leaders use data-driven reviews as a leadership strategy to drive performance improvement. </a:t>
            </a:r>
          </a:p>
          <a:p>
            <a:pPr marL="679216" indent="-679216"/>
            <a:r>
              <a:rPr lang="en-US" sz="1800" dirty="0"/>
              <a:t>Key players attend reviews to facilitate problem solving. </a:t>
            </a:r>
          </a:p>
          <a:p>
            <a:pPr marL="679216" indent="-679216"/>
            <a:r>
              <a:rPr lang="en-US" sz="1800" dirty="0"/>
              <a:t>Reviews ensure alignment between agency goals, program activities, and resources. </a:t>
            </a:r>
          </a:p>
          <a:p>
            <a:pPr marL="679216" indent="-679216"/>
            <a:r>
              <a:rPr lang="en-US" sz="1800" dirty="0"/>
              <a:t>Agency leaders hold managers accountable for diagnosing performance problems and identifying strategies for improvement.</a:t>
            </a:r>
          </a:p>
          <a:p>
            <a:pPr marL="679216" indent="-679216"/>
            <a:r>
              <a:rPr lang="en-US" sz="1800" dirty="0"/>
              <a:t>Agency has capacity to collect accurate, useful, and timely performance data.</a:t>
            </a:r>
          </a:p>
          <a:p>
            <a:pPr marL="679216" indent="-679216"/>
            <a:r>
              <a:rPr lang="en-US" sz="1800" dirty="0"/>
              <a:t>Agency staff have skills to analyze and clearly communicate complex data for decision making.</a:t>
            </a:r>
          </a:p>
          <a:p>
            <a:pPr marL="679216" indent="-679216"/>
            <a:r>
              <a:rPr lang="en-US" sz="1800" dirty="0"/>
              <a:t>Rigorous preparations enable meaningful performance discussions.</a:t>
            </a:r>
          </a:p>
          <a:p>
            <a:pPr marL="679216" indent="-679216"/>
            <a:r>
              <a:rPr lang="en-US" sz="1800" dirty="0"/>
              <a:t>Reviews are conducted on a frequent and regularly scheduled basis. </a:t>
            </a:r>
          </a:p>
          <a:p>
            <a:pPr marL="679216" indent="-679216"/>
            <a:r>
              <a:rPr lang="en-US" sz="1800" dirty="0"/>
              <a:t>Participants engage in rigorous and sustained follow-up on issues identified during meetings.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Evaluating Collaborative Mechanisms</a:t>
            </a:r>
            <a:endParaRPr lang="en-US" dirty="0"/>
          </a:p>
        </p:txBody>
      </p:sp>
      <p:sp>
        <p:nvSpPr>
          <p:cNvPr id="3" name="Content Placeholder 2"/>
          <p:cNvSpPr>
            <a:spLocks noGrp="1"/>
          </p:cNvSpPr>
          <p:nvPr>
            <p:ph idx="1"/>
          </p:nvPr>
        </p:nvSpPr>
        <p:spPr/>
        <p:txBody>
          <a:bodyPr>
            <a:normAutofit/>
          </a:bodyPr>
          <a:lstStyle/>
          <a:p>
            <a:pPr lvl="0"/>
            <a:r>
              <a:rPr lang="en-US" dirty="0" smtClean="0"/>
              <a:t>Are agencies effectively coordinating their efforts across levels of government and with other sectors?  </a:t>
            </a:r>
          </a:p>
          <a:p>
            <a:pPr lvl="0"/>
            <a:r>
              <a:rPr lang="en-US" dirty="0" smtClean="0"/>
              <a:t>What can be done using web and social media technologies to improve government transparency and public reporting both as an anti-corruption device and to foster opportunities for greater public participation and civic engagement? </a:t>
            </a:r>
          </a:p>
          <a:p>
            <a:pPr lvl="0"/>
            <a:r>
              <a:rPr lang="en-US" dirty="0" smtClean="0"/>
              <a:t>How do we ensure accountability for the proper use of funds in an environment where so much government effort is undertaken through third parties?       </a:t>
            </a:r>
          </a:p>
          <a:p>
            <a:endParaRPr lang="en-US" dirty="0"/>
          </a:p>
        </p:txBody>
      </p:sp>
      <p:sp>
        <p:nvSpPr>
          <p:cNvPr id="4" name="Slide Number Placeholder 3"/>
          <p:cNvSpPr>
            <a:spLocks noGrp="1"/>
          </p:cNvSpPr>
          <p:nvPr>
            <p:ph type="sldNum" sz="quarter" idx="12"/>
          </p:nvPr>
        </p:nvSpPr>
        <p:spPr/>
        <p:txBody>
          <a:bodyPr>
            <a:normAutofit/>
          </a:bodyPr>
          <a:lstStyle/>
          <a:p>
            <a:fld id="{3F77FF41-C150-4A9F-9313-164DBB44A9CD}" type="slidenum">
              <a:rPr lang="es-MX" smtClean="0"/>
              <a:pPr/>
              <a:t>16</a:t>
            </a:fld>
            <a:endParaRPr lang="es-MX"/>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Mechanisms</a:t>
            </a:r>
            <a:endParaRPr lang="en-US" dirty="0"/>
          </a:p>
        </p:txBody>
      </p:sp>
      <p:sp>
        <p:nvSpPr>
          <p:cNvPr id="3" name="Content Placeholder 2"/>
          <p:cNvSpPr>
            <a:spLocks noGrp="1"/>
          </p:cNvSpPr>
          <p:nvPr>
            <p:ph idx="1"/>
          </p:nvPr>
        </p:nvSpPr>
        <p:spPr/>
        <p:txBody>
          <a:bodyPr>
            <a:normAutofit fontScale="77500" lnSpcReduction="20000"/>
          </a:bodyPr>
          <a:lstStyle/>
          <a:p>
            <a:pPr indent="0"/>
            <a:r>
              <a:rPr lang="en-US" sz="2800" dirty="0" smtClean="0"/>
              <a:t>  Presidential </a:t>
            </a:r>
            <a:r>
              <a:rPr lang="en-US" sz="2800" dirty="0"/>
              <a:t>Assistants and Advisors</a:t>
            </a:r>
          </a:p>
          <a:p>
            <a:pPr indent="0"/>
            <a:r>
              <a:rPr lang="en-US" sz="2800" dirty="0" smtClean="0"/>
              <a:t>  Collaboration </a:t>
            </a:r>
            <a:r>
              <a:rPr lang="en-US" sz="2800" dirty="0"/>
              <a:t>Structures within the Executive Office of the President </a:t>
            </a:r>
          </a:p>
          <a:p>
            <a:pPr indent="0"/>
            <a:r>
              <a:rPr lang="en-US" sz="2800" dirty="0" smtClean="0"/>
              <a:t>  National </a:t>
            </a:r>
            <a:r>
              <a:rPr lang="en-US" sz="2800" dirty="0"/>
              <a:t>Strategies and Initiatives.</a:t>
            </a:r>
          </a:p>
          <a:p>
            <a:pPr indent="0"/>
            <a:r>
              <a:rPr lang="en-US" sz="2800" dirty="0" smtClean="0"/>
              <a:t>  Interagency </a:t>
            </a:r>
            <a:r>
              <a:rPr lang="en-US" sz="2800" dirty="0"/>
              <a:t>Groups</a:t>
            </a:r>
          </a:p>
          <a:p>
            <a:pPr indent="0"/>
            <a:r>
              <a:rPr lang="en-US" sz="2800" dirty="0" smtClean="0"/>
              <a:t>  Designation </a:t>
            </a:r>
            <a:r>
              <a:rPr lang="en-US" sz="2800" dirty="0"/>
              <a:t>of Leadership</a:t>
            </a:r>
          </a:p>
          <a:p>
            <a:pPr indent="0"/>
            <a:r>
              <a:rPr lang="en-US" sz="2800" dirty="0" smtClean="0"/>
              <a:t>  Geographic-Based </a:t>
            </a:r>
            <a:r>
              <a:rPr lang="en-US" sz="2800" dirty="0"/>
              <a:t>Offices/Co-location</a:t>
            </a:r>
          </a:p>
          <a:p>
            <a:pPr indent="0"/>
            <a:r>
              <a:rPr lang="en-US" sz="2800" dirty="0" smtClean="0"/>
              <a:t>  Positions </a:t>
            </a:r>
            <a:r>
              <a:rPr lang="en-US" sz="2800" dirty="0"/>
              <a:t>and Details</a:t>
            </a:r>
          </a:p>
          <a:p>
            <a:pPr indent="0"/>
            <a:r>
              <a:rPr lang="en-US" sz="2800" dirty="0" smtClean="0"/>
              <a:t>  Specially </a:t>
            </a:r>
            <a:r>
              <a:rPr lang="en-US" sz="2800" dirty="0"/>
              <a:t>Created Interagency Offices</a:t>
            </a:r>
          </a:p>
          <a:p>
            <a:pPr indent="0"/>
            <a:r>
              <a:rPr lang="en-US" sz="2800" dirty="0" smtClean="0"/>
              <a:t>  Interagency </a:t>
            </a:r>
            <a:r>
              <a:rPr lang="en-US" sz="2800" dirty="0"/>
              <a:t>Agreements and Memoranda of Understanding</a:t>
            </a:r>
          </a:p>
          <a:p>
            <a:pPr indent="0"/>
            <a:r>
              <a:rPr lang="en-US" sz="2800" dirty="0" smtClean="0"/>
              <a:t>  Joint </a:t>
            </a:r>
            <a:r>
              <a:rPr lang="en-US" sz="2800" dirty="0"/>
              <a:t>Program Efforts</a:t>
            </a:r>
          </a:p>
          <a:p>
            <a:pPr indent="0"/>
            <a:r>
              <a:rPr lang="en-US" sz="2800" dirty="0" smtClean="0"/>
              <a:t>  Conferences </a:t>
            </a:r>
            <a:r>
              <a:rPr lang="en-US" sz="2800" dirty="0"/>
              <a:t>and Communities of Practice</a:t>
            </a:r>
          </a:p>
          <a:p>
            <a:pPr indent="0"/>
            <a:r>
              <a:rPr lang="en-US" sz="2800" dirty="0" smtClean="0"/>
              <a:t>  Collaboration </a:t>
            </a:r>
            <a:r>
              <a:rPr lang="en-US" sz="2800" dirty="0"/>
              <a:t>Technologies</a:t>
            </a:r>
            <a:endParaRPr lang="en-US" dirty="0"/>
          </a:p>
        </p:txBody>
      </p:sp>
      <p:sp>
        <p:nvSpPr>
          <p:cNvPr id="4" name="Slide Number Placeholder 3"/>
          <p:cNvSpPr>
            <a:spLocks noGrp="1"/>
          </p:cNvSpPr>
          <p:nvPr>
            <p:ph type="sldNum" sz="quarter" idx="12"/>
          </p:nvPr>
        </p:nvSpPr>
        <p:spPr/>
        <p:txBody>
          <a:bodyPr/>
          <a:lstStyle/>
          <a:p>
            <a:fld id="{01E16EBA-0216-4FA1-BFEC-225E79399361}"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80873"/>
            <a:ext cx="10020428" cy="964651"/>
          </a:xfrm>
          <a:prstGeom prst="rect">
            <a:avLst/>
          </a:prstGeom>
          <a:noFill/>
          <a:ln w="9525">
            <a:noFill/>
            <a:miter lim="800000"/>
            <a:headEnd/>
            <a:tailEnd/>
          </a:ln>
        </p:spPr>
        <p:txBody>
          <a:bodyPr wrap="square" lIns="101882" tIns="50941" rIns="101882" bIns="50941" anchor="ctr">
            <a:spAutoFit/>
          </a:bodyPr>
          <a:lstStyle/>
          <a:p>
            <a:pPr>
              <a:tabLst>
                <a:tab pos="-318383" algn="l"/>
              </a:tabLst>
            </a:pPr>
            <a:endParaRPr lang="en-US" sz="1800" b="1" dirty="0" smtClean="0">
              <a:solidFill>
                <a:srgbClr val="000000"/>
              </a:solidFill>
              <a:latin typeface="Arial" charset="0"/>
              <a:cs typeface="Times New Roman" pitchFamily="18" charset="0"/>
            </a:endParaRPr>
          </a:p>
          <a:p>
            <a:pPr>
              <a:tabLst>
                <a:tab pos="-318383" algn="l"/>
              </a:tabLst>
            </a:pPr>
            <a:r>
              <a:rPr lang="en-US" sz="1800" b="1" dirty="0" smtClean="0">
                <a:solidFill>
                  <a:srgbClr val="000000"/>
                </a:solidFill>
                <a:latin typeface="Arial" charset="0"/>
                <a:cs typeface="Times New Roman" pitchFamily="18" charset="0"/>
              </a:rPr>
              <a:t>Selected </a:t>
            </a:r>
            <a:r>
              <a:rPr lang="en-US" sz="1800" b="1" dirty="0">
                <a:solidFill>
                  <a:srgbClr val="000000"/>
                </a:solidFill>
                <a:latin typeface="Arial" charset="0"/>
                <a:cs typeface="Times New Roman" pitchFamily="18" charset="0"/>
              </a:rPr>
              <a:t>Collaborative Mechanisms for Federal Climate Change Activities, as of May 2011</a:t>
            </a:r>
            <a:endParaRPr lang="en-US" sz="1800" dirty="0">
              <a:latin typeface="Arial" charset="0"/>
            </a:endParaRPr>
          </a:p>
          <a:p>
            <a:pPr>
              <a:tabLst>
                <a:tab pos="-318383" algn="l"/>
              </a:tabLst>
            </a:pPr>
            <a:endParaRPr lang="en-US" dirty="0">
              <a:latin typeface="Arial" charset="0"/>
            </a:endParaRPr>
          </a:p>
        </p:txBody>
      </p:sp>
      <p:pic>
        <p:nvPicPr>
          <p:cNvPr id="19459" name="Picture 1"/>
          <p:cNvPicPr>
            <a:picLocks noChangeAspect="1" noChangeArrowheads="1"/>
          </p:cNvPicPr>
          <p:nvPr/>
        </p:nvPicPr>
        <p:blipFill>
          <a:blip r:embed="rId2" cstate="print"/>
          <a:srcRect/>
          <a:stretch>
            <a:fillRect/>
          </a:stretch>
        </p:blipFill>
        <p:spPr bwMode="auto">
          <a:xfrm>
            <a:off x="0" y="518160"/>
            <a:ext cx="7627620" cy="7319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D718C8A9-8E5F-4E88-BFF4-0E602978EF42}" type="slidenum">
              <a:rPr lang="en-US" smtClean="0"/>
              <a:pPr/>
              <a:t>19</a:t>
            </a:fld>
            <a:endParaRPr lang="en-US" smtClean="0"/>
          </a:p>
        </p:txBody>
      </p:sp>
      <p:sp>
        <p:nvSpPr>
          <p:cNvPr id="18435" name="Rectangle 2"/>
          <p:cNvSpPr>
            <a:spLocks noGrp="1" noChangeArrowheads="1"/>
          </p:cNvSpPr>
          <p:nvPr>
            <p:ph type="title"/>
          </p:nvPr>
        </p:nvSpPr>
        <p:spPr/>
        <p:txBody>
          <a:bodyPr/>
          <a:lstStyle/>
          <a:p>
            <a:r>
              <a:rPr lang="en-US" dirty="0" smtClean="0"/>
              <a:t>Food Safety</a:t>
            </a:r>
          </a:p>
        </p:txBody>
      </p:sp>
      <p:sp>
        <p:nvSpPr>
          <p:cNvPr id="18436" name="Rectangle 3"/>
          <p:cNvSpPr>
            <a:spLocks noGrp="1" noChangeArrowheads="1"/>
          </p:cNvSpPr>
          <p:nvPr>
            <p:ph type="body" idx="1"/>
          </p:nvPr>
        </p:nvSpPr>
        <p:spPr/>
        <p:txBody>
          <a:bodyPr/>
          <a:lstStyle/>
          <a:p>
            <a:pPr>
              <a:lnSpc>
                <a:spcPct val="75000"/>
              </a:lnSpc>
            </a:pPr>
            <a:r>
              <a:rPr lang="en-US" sz="2000" dirty="0"/>
              <a:t>The January 2011—</a:t>
            </a:r>
            <a:r>
              <a:rPr lang="en-US" sz="2000" u="sng" dirty="0"/>
              <a:t>FDA Food Safety Modernization Act</a:t>
            </a:r>
            <a:r>
              <a:rPr lang="en-US" sz="2000" dirty="0"/>
              <a:t>—strengthens a major part of the food safety system.  It shifts FDA’s focus from responding to contamination to preventing it and expands FDA’s oversight authority. The law also requires interagency collaboration on food safety oversight in areas such as inspections, seafood safety, and food imports  </a:t>
            </a:r>
          </a:p>
          <a:p>
            <a:pPr>
              <a:lnSpc>
                <a:spcPct val="75000"/>
              </a:lnSpc>
            </a:pPr>
            <a:r>
              <a:rPr lang="en-US" sz="2000" dirty="0"/>
              <a:t>In March 2009, the President established the </a:t>
            </a:r>
            <a:r>
              <a:rPr lang="en-US" sz="2000" u="sng" dirty="0"/>
              <a:t>Food Safety Working Group</a:t>
            </a:r>
            <a:r>
              <a:rPr lang="en-US" sz="2000" dirty="0"/>
              <a:t> (FSWG), co-chaired by the Secretaries of Agriculture and HHS, to coordinate federal efforts and develop goals to make food safer. </a:t>
            </a:r>
          </a:p>
          <a:p>
            <a:pPr lvl="1">
              <a:lnSpc>
                <a:spcPct val="75000"/>
              </a:lnSpc>
            </a:pPr>
            <a:r>
              <a:rPr lang="en-US" sz="2000" dirty="0"/>
              <a:t>It also includes officials from FDA, FSIS, CDC, the EPA, and the Departments of Homeland Security, Commerce, and State, OMB, and others. </a:t>
            </a:r>
          </a:p>
          <a:p>
            <a:pPr lvl="1">
              <a:lnSpc>
                <a:spcPct val="75000"/>
              </a:lnSpc>
            </a:pPr>
            <a:r>
              <a:rPr lang="en-US" sz="2000" dirty="0"/>
              <a:t>Through the FSWG, federal agencies have taken steps designed to increase collaboration in some areas that cross regulatory jurisdictions, e.g., improving produce safety, reducing </a:t>
            </a:r>
            <a:r>
              <a:rPr lang="en-US" sz="2000" i="1" dirty="0"/>
              <a:t>Salmonella</a:t>
            </a:r>
            <a:r>
              <a:rPr lang="en-US" sz="2000" dirty="0"/>
              <a:t> contamination, and developing food safety performance measures. </a:t>
            </a:r>
          </a:p>
          <a:p>
            <a:pPr lvl="1">
              <a:lnSpc>
                <a:spcPct val="75000"/>
              </a:lnSpc>
            </a:pPr>
            <a:r>
              <a:rPr lang="en-US" sz="2000" dirty="0"/>
              <a:t>However, the FSWG has not developed a government wide performance plan that provides a comprehensive picture of the federal government’s food safety efforts.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from our last meeting in Riga </a:t>
            </a:r>
            <a:endParaRPr lang="en-US" dirty="0"/>
          </a:p>
        </p:txBody>
      </p:sp>
      <p:sp>
        <p:nvSpPr>
          <p:cNvPr id="3" name="Content Placeholder 2"/>
          <p:cNvSpPr>
            <a:spLocks noGrp="1"/>
          </p:cNvSpPr>
          <p:nvPr>
            <p:ph idx="1"/>
          </p:nvPr>
        </p:nvSpPr>
        <p:spPr/>
        <p:txBody>
          <a:bodyPr/>
          <a:lstStyle/>
          <a:p>
            <a:r>
              <a:rPr lang="en-US" dirty="0" smtClean="0"/>
              <a:t>My presentation last year discussed the status of national, regional, and sub-national KNI efforts in the United States in the broader context of efforts underway to enhance transparency and civic engagement under the “open government” banner.  </a:t>
            </a:r>
          </a:p>
          <a:p>
            <a:r>
              <a:rPr lang="en-US" dirty="0" smtClean="0"/>
              <a:t>This year, I will provide </a:t>
            </a:r>
          </a:p>
          <a:p>
            <a:pPr marL="457200" indent="-457200">
              <a:buFont typeface="+mj-lt"/>
              <a:buAutoNum type="arabicPeriod"/>
            </a:pPr>
            <a:r>
              <a:rPr lang="en-US" dirty="0" smtClean="0"/>
              <a:t>An update on the status of U.S. efforts, </a:t>
            </a:r>
          </a:p>
          <a:p>
            <a:pPr marL="457200" indent="-457200">
              <a:buFont typeface="+mj-lt"/>
              <a:buAutoNum type="arabicPeriod"/>
            </a:pPr>
            <a:r>
              <a:rPr lang="en-US" dirty="0"/>
              <a:t>D</a:t>
            </a:r>
            <a:r>
              <a:rPr lang="en-US" dirty="0" smtClean="0"/>
              <a:t>iscuss how GAO is evolving its approach to performance auditing to include a more direct focus on crosscutting issues, and </a:t>
            </a:r>
          </a:p>
          <a:p>
            <a:pPr marL="457200" indent="-457200">
              <a:buFont typeface="+mj-lt"/>
              <a:buAutoNum type="arabicPeriod"/>
            </a:pPr>
            <a:r>
              <a:rPr lang="en-US" dirty="0" smtClean="0"/>
              <a:t>What this evolution means for us internally.  </a:t>
            </a:r>
          </a:p>
          <a:p>
            <a:endParaRPr lang="en-US" dirty="0"/>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Issues When Implementing Collaborative Mechanisms</a:t>
            </a:r>
            <a:endParaRPr lang="en-US" dirty="0"/>
          </a:p>
        </p:txBody>
      </p:sp>
      <p:sp>
        <p:nvSpPr>
          <p:cNvPr id="3" name="Content Placeholder 2"/>
          <p:cNvSpPr>
            <a:spLocks noGrp="1"/>
          </p:cNvSpPr>
          <p:nvPr>
            <p:ph idx="1"/>
          </p:nvPr>
        </p:nvSpPr>
        <p:spPr/>
        <p:txBody>
          <a:bodyPr/>
          <a:lstStyle/>
          <a:p>
            <a:pPr marL="355528" indent="-355528"/>
            <a:r>
              <a:rPr lang="en-US" sz="2800" dirty="0"/>
              <a:t>Outcomes and </a:t>
            </a:r>
            <a:r>
              <a:rPr lang="en-US" sz="2800" dirty="0" smtClean="0"/>
              <a:t>accountability</a:t>
            </a:r>
            <a:endParaRPr lang="en-US" sz="2800" dirty="0"/>
          </a:p>
          <a:p>
            <a:pPr marL="355528" indent="-355528"/>
            <a:r>
              <a:rPr lang="en-US" sz="2800" dirty="0"/>
              <a:t>Bridging </a:t>
            </a:r>
            <a:r>
              <a:rPr lang="en-US" sz="2800" dirty="0" smtClean="0"/>
              <a:t>organizational cultures</a:t>
            </a:r>
            <a:endParaRPr lang="en-US" sz="2800" dirty="0"/>
          </a:p>
          <a:p>
            <a:pPr marL="355528" indent="-355528"/>
            <a:r>
              <a:rPr lang="en-US" sz="2800" dirty="0"/>
              <a:t>Leadership</a:t>
            </a:r>
          </a:p>
          <a:p>
            <a:pPr marL="355528" indent="-355528"/>
            <a:r>
              <a:rPr lang="en-US" sz="2800" dirty="0"/>
              <a:t>Clarity of </a:t>
            </a:r>
            <a:r>
              <a:rPr lang="en-US" sz="2800" dirty="0" smtClean="0"/>
              <a:t>roles </a:t>
            </a:r>
            <a:r>
              <a:rPr lang="en-US" sz="2800" dirty="0"/>
              <a:t>and </a:t>
            </a:r>
            <a:r>
              <a:rPr lang="en-US" sz="2800" dirty="0" smtClean="0"/>
              <a:t>responsibilities</a:t>
            </a:r>
            <a:endParaRPr lang="en-US" sz="2800" dirty="0"/>
          </a:p>
          <a:p>
            <a:pPr marL="355528" indent="-355528"/>
            <a:r>
              <a:rPr lang="en-US" sz="2800" dirty="0"/>
              <a:t>Participants</a:t>
            </a:r>
          </a:p>
          <a:p>
            <a:pPr marL="355528" indent="-355528"/>
            <a:r>
              <a:rPr lang="en-US" sz="2800" dirty="0"/>
              <a:t>Resources</a:t>
            </a:r>
          </a:p>
          <a:p>
            <a:pPr marL="355528" indent="-355528"/>
            <a:r>
              <a:rPr lang="en-US" sz="2800" dirty="0"/>
              <a:t>Written </a:t>
            </a:r>
            <a:r>
              <a:rPr lang="en-US" sz="2800" dirty="0" smtClean="0"/>
              <a:t>guidance </a:t>
            </a:r>
            <a:r>
              <a:rPr lang="en-US" sz="2800" dirty="0"/>
              <a:t>and </a:t>
            </a:r>
            <a:r>
              <a:rPr lang="en-US" sz="2800" dirty="0" smtClean="0"/>
              <a:t>agreements</a:t>
            </a:r>
            <a:endParaRPr lang="en-US" dirty="0"/>
          </a:p>
        </p:txBody>
      </p:sp>
      <p:sp>
        <p:nvSpPr>
          <p:cNvPr id="4" name="Slide Number Placeholder 3"/>
          <p:cNvSpPr>
            <a:spLocks noGrp="1"/>
          </p:cNvSpPr>
          <p:nvPr>
            <p:ph type="sldNum" sz="quarter" idx="12"/>
          </p:nvPr>
        </p:nvSpPr>
        <p:spPr/>
        <p:txBody>
          <a:bodyPr/>
          <a:lstStyle/>
          <a:p>
            <a:fld id="{01E16EBA-0216-4FA1-BFEC-225E7939936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762000"/>
            <a:ext cx="5943600" cy="990600"/>
          </a:xfrm>
          <a:noFill/>
        </p:spPr>
        <p:txBody>
          <a:bodyPr lIns="0">
            <a:normAutofit fontScale="90000"/>
          </a:bodyPr>
          <a:lstStyle/>
          <a:p>
            <a:pPr eaLnBrk="1" hangingPunct="1"/>
            <a:r>
              <a:rPr lang="en-US" sz="2500" dirty="0" smtClean="0">
                <a:solidFill>
                  <a:srgbClr val="00008A"/>
                </a:solidFill>
              </a:rPr>
              <a:t/>
            </a:r>
            <a:br>
              <a:rPr lang="en-US" sz="2500" dirty="0" smtClean="0">
                <a:solidFill>
                  <a:srgbClr val="00008A"/>
                </a:solidFill>
              </a:rPr>
            </a:br>
            <a:r>
              <a:rPr lang="en-US" sz="4000" dirty="0" smtClean="0">
                <a:solidFill>
                  <a:srgbClr val="00008A"/>
                </a:solidFill>
              </a:rPr>
              <a:t>WWW.recovery.gov</a:t>
            </a:r>
            <a:r>
              <a:rPr lang="en-US" sz="2500" dirty="0" smtClean="0">
                <a:solidFill>
                  <a:srgbClr val="00008A"/>
                </a:solidFill>
              </a:rPr>
              <a:t>  </a:t>
            </a:r>
          </a:p>
        </p:txBody>
      </p:sp>
      <p:sp>
        <p:nvSpPr>
          <p:cNvPr id="6" name="Slide Number Placeholder 5"/>
          <p:cNvSpPr>
            <a:spLocks noGrp="1"/>
          </p:cNvSpPr>
          <p:nvPr>
            <p:ph type="sldNum" sz="quarter" idx="12"/>
          </p:nvPr>
        </p:nvSpPr>
        <p:spPr/>
        <p:txBody>
          <a:bodyPr/>
          <a:lstStyle/>
          <a:p>
            <a:pPr>
              <a:defRPr/>
            </a:pPr>
            <a:fld id="{79FC5F29-65FA-482B-89D1-4A1149742908}" type="slidenum">
              <a:rPr lang="en-US" smtClean="0"/>
              <a:pPr>
                <a:defRPr/>
              </a:pPr>
              <a:t>21</a:t>
            </a:fld>
            <a:endParaRPr lang="en-US"/>
          </a:p>
        </p:txBody>
      </p:sp>
      <p:pic>
        <p:nvPicPr>
          <p:cNvPr id="17411" name="Picture 3"/>
          <p:cNvPicPr>
            <a:picLocks noGrp="1" noChangeAspect="1" noChangeArrowheads="1"/>
          </p:cNvPicPr>
          <p:nvPr>
            <p:ph idx="4294967295"/>
          </p:nvPr>
        </p:nvPicPr>
        <p:blipFill>
          <a:blip r:embed="rId3" cstate="print"/>
          <a:stretch>
            <a:fillRect/>
          </a:stretch>
        </p:blipFill>
        <p:spPr>
          <a:xfrm>
            <a:off x="1600200" y="1752600"/>
            <a:ext cx="7010400" cy="54165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Assessing Government’s Capacity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are agencies ensuring that they have the personnel skills, performance and financial information, technological capacity, and other core management capabilities that they need to respond to the challenges of governance? </a:t>
            </a:r>
            <a:endParaRPr lang="en-US" sz="2200" dirty="0"/>
          </a:p>
          <a:p>
            <a:r>
              <a:rPr lang="en-US" dirty="0" smtClean="0"/>
              <a:t>How well are agencies fixing known high risk problems? </a:t>
            </a:r>
            <a:endParaRPr lang="en-US" sz="2200" dirty="0"/>
          </a:p>
          <a:p>
            <a:r>
              <a:rPr lang="en-US" dirty="0" smtClean="0"/>
              <a:t>Do government agencies have robust risk management programs in place that systematically integrate the identification and management of risk into strategic and program planning? </a:t>
            </a:r>
            <a:endParaRPr lang="en-US" sz="2200" dirty="0"/>
          </a:p>
          <a:p>
            <a:pPr lvl="0"/>
            <a:r>
              <a:rPr lang="en-US" dirty="0" smtClean="0"/>
              <a:t>How could agencies better streamline their internal procedures to be more efficient?</a:t>
            </a:r>
            <a:endParaRPr lang="en-US" sz="2700" dirty="0"/>
          </a:p>
          <a:p>
            <a:pPr lvl="0"/>
            <a:r>
              <a:rPr lang="en-US" dirty="0" smtClean="0"/>
              <a:t>Overall, is the government an effective partner in the more complex third party governance arrangements, such a public-private partnerships (PPP or P3)?    </a:t>
            </a:r>
            <a:endParaRPr lang="en-US" sz="2700" dirty="0"/>
          </a:p>
          <a:p>
            <a:endParaRPr lang="en-US" dirty="0"/>
          </a:p>
        </p:txBody>
      </p:sp>
      <p:sp>
        <p:nvSpPr>
          <p:cNvPr id="4" name="Slide Number Placeholder 3"/>
          <p:cNvSpPr>
            <a:spLocks noGrp="1"/>
          </p:cNvSpPr>
          <p:nvPr>
            <p:ph type="sldNum" sz="quarter" idx="12"/>
          </p:nvPr>
        </p:nvSpPr>
        <p:spPr/>
        <p:txBody>
          <a:bodyPr>
            <a:normAutofit/>
          </a:bodyPr>
          <a:lstStyle/>
          <a:p>
            <a:fld id="{3F77FF41-C150-4A9F-9313-164DBB44A9CD}" type="slidenum">
              <a:rPr lang="es-MX" smtClean="0"/>
              <a:pPr/>
              <a:t>22</a:t>
            </a:fld>
            <a:endParaRPr lang="es-MX"/>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Internal Implications of Our Evolving Approach to Performance Audits</a:t>
            </a:r>
            <a:endParaRPr lang="en-US" dirty="0"/>
          </a:p>
        </p:txBody>
      </p:sp>
      <p:sp>
        <p:nvSpPr>
          <p:cNvPr id="3" name="Content Placeholder 2"/>
          <p:cNvSpPr>
            <a:spLocks noGrp="1"/>
          </p:cNvSpPr>
          <p:nvPr>
            <p:ph idx="1"/>
          </p:nvPr>
        </p:nvSpPr>
        <p:spPr/>
        <p:txBody>
          <a:bodyPr>
            <a:normAutofit/>
          </a:bodyPr>
          <a:lstStyle/>
          <a:p>
            <a:r>
              <a:rPr lang="en-US" dirty="0" smtClean="0"/>
              <a:t>Just as agencies need to change the way they do business in response to governance challenges, so too does GAO by</a:t>
            </a:r>
            <a:r>
              <a:rPr lang="en-US" smtClean="0"/>
              <a:t>: </a:t>
            </a:r>
            <a:endParaRPr lang="en-US" smtClean="0"/>
          </a:p>
          <a:p>
            <a:pPr lvl="1"/>
            <a:r>
              <a:rPr lang="en-US" smtClean="0"/>
              <a:t>Focusing </a:t>
            </a:r>
            <a:r>
              <a:rPr lang="en-US" dirty="0" smtClean="0"/>
              <a:t>our audit work on results and the relationships between products and services and </a:t>
            </a:r>
            <a:r>
              <a:rPr lang="en-US" dirty="0" smtClean="0"/>
              <a:t>outcomes,</a:t>
            </a:r>
            <a:endParaRPr lang="en-US" dirty="0" smtClean="0"/>
          </a:p>
          <a:p>
            <a:pPr lvl="1"/>
            <a:endParaRPr lang="en-US" dirty="0" smtClean="0"/>
          </a:p>
          <a:p>
            <a:pPr lvl="1"/>
            <a:r>
              <a:rPr lang="en-US" dirty="0" smtClean="0"/>
              <a:t>Ensuring we have the internal capacity to review and assess complex governance </a:t>
            </a:r>
            <a:r>
              <a:rPr lang="en-US" dirty="0" smtClean="0"/>
              <a:t>structures, and</a:t>
            </a:r>
            <a:endParaRPr lang="en-US" dirty="0" smtClean="0"/>
          </a:p>
          <a:p>
            <a:pPr lvl="1"/>
            <a:endParaRPr lang="en-US" dirty="0" smtClean="0"/>
          </a:p>
          <a:p>
            <a:pPr lvl="1"/>
            <a:r>
              <a:rPr lang="en-US" dirty="0" smtClean="0"/>
              <a:t>Engaging in collaboration among audit </a:t>
            </a:r>
            <a:r>
              <a:rPr lang="en-US" dirty="0" smtClean="0"/>
              <a:t>organizations </a:t>
            </a:r>
            <a:r>
              <a:rPr lang="en-US" dirty="0" smtClean="0"/>
              <a:t>in terms of good practice, substantive policy and program areas, and at times, </a:t>
            </a:r>
            <a:r>
              <a:rPr lang="en-US" dirty="0" smtClean="0"/>
              <a:t>on </a:t>
            </a:r>
            <a:r>
              <a:rPr lang="en-US" dirty="0" smtClean="0"/>
              <a:t>individual engagements.     </a:t>
            </a:r>
            <a:endParaRPr lang="en-US" dirty="0"/>
          </a:p>
        </p:txBody>
      </p:sp>
      <p:sp>
        <p:nvSpPr>
          <p:cNvPr id="4" name="Slide Number Placeholder 3"/>
          <p:cNvSpPr>
            <a:spLocks noGrp="1"/>
          </p:cNvSpPr>
          <p:nvPr>
            <p:ph type="sldNum" sz="quarter" idx="12"/>
          </p:nvPr>
        </p:nvSpPr>
        <p:spPr/>
        <p:txBody>
          <a:bodyPr>
            <a:normAutofit/>
          </a:bodyPr>
          <a:lstStyle/>
          <a:p>
            <a:fld id="{3F77FF41-C150-4A9F-9313-164DBB44A9CD}" type="slidenum">
              <a:rPr lang="es-MX" smtClean="0"/>
              <a:pPr/>
              <a:t>23</a:t>
            </a:fld>
            <a:endParaRPr lang="es-MX"/>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p:txBody>
          <a:bodyPr/>
          <a:lstStyle/>
          <a:p>
            <a:pPr algn="ctr" eaLnBrk="1" hangingPunct="1">
              <a:buFont typeface="Arial" charset="0"/>
              <a:buNone/>
            </a:pPr>
            <a:endParaRPr lang="en-US" dirty="0" smtClean="0"/>
          </a:p>
          <a:p>
            <a:pPr algn="ctr" eaLnBrk="1" hangingPunct="1">
              <a:buFont typeface="Arial" charset="0"/>
              <a:buNone/>
            </a:pPr>
            <a:r>
              <a:rPr lang="en-US" sz="8000" dirty="0"/>
              <a:t>Thank you! </a:t>
            </a:r>
          </a:p>
        </p:txBody>
      </p:sp>
      <p:sp>
        <p:nvSpPr>
          <p:cNvPr id="5" name="Slide Number Placeholder 4"/>
          <p:cNvSpPr>
            <a:spLocks noGrp="1"/>
          </p:cNvSpPr>
          <p:nvPr>
            <p:ph type="sldNum" sz="quarter" idx="12"/>
          </p:nvPr>
        </p:nvSpPr>
        <p:spPr/>
        <p:txBody>
          <a:bodyPr/>
          <a:lstStyle/>
          <a:p>
            <a:pPr>
              <a:defRPr/>
            </a:pPr>
            <a:fld id="{8DCC9CDB-B744-4321-97D8-34924C4A5F03}"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2962" y="1025525"/>
            <a:ext cx="8801100" cy="921173"/>
          </a:xfrm>
        </p:spPr>
        <p:txBody>
          <a:bodyPr>
            <a:normAutofit fontScale="90000"/>
          </a:bodyPr>
          <a:lstStyle/>
          <a:p>
            <a:pPr algn="ctr" defTabSz="1135565"/>
            <a:r>
              <a:rPr lang="en-US" sz="2500" dirty="0" smtClean="0">
                <a:solidFill>
                  <a:srgbClr val="00008A"/>
                </a:solidFill>
              </a:rPr>
              <a:t/>
            </a:r>
            <a:br>
              <a:rPr lang="en-US" sz="2500" dirty="0" smtClean="0">
                <a:solidFill>
                  <a:srgbClr val="00008A"/>
                </a:solidFill>
              </a:rPr>
            </a:br>
            <a:r>
              <a:rPr lang="en-US" sz="2500" dirty="0" smtClean="0">
                <a:solidFill>
                  <a:srgbClr val="00008A"/>
                </a:solidFill>
              </a:rPr>
              <a:t/>
            </a:r>
            <a:br>
              <a:rPr lang="en-US" sz="2500" dirty="0" smtClean="0">
                <a:solidFill>
                  <a:srgbClr val="00008A"/>
                </a:solidFill>
              </a:rPr>
            </a:br>
            <a:r>
              <a:rPr lang="en-US" sz="2500" dirty="0" smtClean="0">
                <a:solidFill>
                  <a:srgbClr val="00008A"/>
                </a:solidFill>
              </a:rPr>
              <a:t/>
            </a:r>
            <a:br>
              <a:rPr lang="en-US" sz="2500" dirty="0" smtClean="0">
                <a:solidFill>
                  <a:srgbClr val="00008A"/>
                </a:solidFill>
              </a:rPr>
            </a:br>
            <a:r>
              <a:rPr lang="en-US" sz="5500" dirty="0" smtClean="0">
                <a:solidFill>
                  <a:srgbClr val="00008A"/>
                </a:solidFill>
              </a:rPr>
              <a:t>www.gao.gov </a:t>
            </a:r>
            <a:r>
              <a:rPr lang="en-US" sz="5500" dirty="0" smtClean="0"/>
              <a:t/>
            </a:r>
            <a:br>
              <a:rPr lang="en-US" sz="5500" dirty="0" smtClean="0"/>
            </a:br>
            <a:endParaRPr lang="en-US" sz="5500" dirty="0" smtClean="0">
              <a:solidFill>
                <a:srgbClr val="00008A"/>
              </a:solidFill>
            </a:endParaRPr>
          </a:p>
        </p:txBody>
      </p:sp>
      <p:sp>
        <p:nvSpPr>
          <p:cNvPr id="35843" name="Rectangle 3"/>
          <p:cNvSpPr>
            <a:spLocks noGrp="1" noChangeArrowheads="1"/>
          </p:cNvSpPr>
          <p:nvPr>
            <p:ph idx="1"/>
          </p:nvPr>
        </p:nvSpPr>
        <p:spPr>
          <a:xfrm>
            <a:off x="922020" y="2146406"/>
            <a:ext cx="8801100" cy="4778587"/>
          </a:xfrm>
        </p:spPr>
        <p:txBody>
          <a:bodyPr>
            <a:normAutofit fontScale="85000" lnSpcReduction="10000"/>
          </a:bodyPr>
          <a:lstStyle/>
          <a:p>
            <a:pPr defTabSz="1135565">
              <a:lnSpc>
                <a:spcPct val="80000"/>
              </a:lnSpc>
              <a:buNone/>
            </a:pPr>
            <a:endParaRPr lang="en-US" sz="1800" dirty="0"/>
          </a:p>
          <a:p>
            <a:pPr defTabSz="1135565"/>
            <a:r>
              <a:rPr lang="en-US" sz="1800" dirty="0" smtClean="0"/>
              <a:t>2013 </a:t>
            </a:r>
            <a:r>
              <a:rPr lang="en-US" sz="1800" dirty="0"/>
              <a:t>Annual Report: Actions Needed to Reduce Fragmentation, Overlap, and Duplication and Achieve Other Financial </a:t>
            </a:r>
            <a:r>
              <a:rPr lang="en-US" sz="1800" dirty="0" smtClean="0"/>
              <a:t>Benefits (GAO-13-279SP April </a:t>
            </a:r>
            <a:r>
              <a:rPr lang="en-US" sz="1800" dirty="0"/>
              <a:t>9, </a:t>
            </a:r>
            <a:r>
              <a:rPr lang="en-US" sz="1800" dirty="0" smtClean="0"/>
              <a:t>2013) </a:t>
            </a:r>
          </a:p>
          <a:p>
            <a:pPr defTabSz="1135565"/>
            <a:r>
              <a:rPr lang="en-US" sz="1800" dirty="0" smtClean="0"/>
              <a:t>Managing </a:t>
            </a:r>
            <a:r>
              <a:rPr lang="en-US" sz="1800" dirty="0"/>
              <a:t>for Results: Data-Driven Performance Reviews Show Promise But Agencies Should Explore How to Involve Other Relevant </a:t>
            </a:r>
            <a:r>
              <a:rPr lang="en-US" sz="1800" dirty="0" smtClean="0"/>
              <a:t>Agencies (GAO-13-228</a:t>
            </a:r>
            <a:r>
              <a:rPr lang="en-US" sz="1800" dirty="0"/>
              <a:t>, Feb 27, </a:t>
            </a:r>
            <a:r>
              <a:rPr lang="en-US" sz="1800" dirty="0" smtClean="0"/>
              <a:t>2013)</a:t>
            </a:r>
            <a:endParaRPr lang="en-US" sz="1800" dirty="0"/>
          </a:p>
          <a:p>
            <a:pPr defTabSz="1135565"/>
            <a:r>
              <a:rPr lang="en-US" sz="1800" dirty="0" smtClean="0"/>
              <a:t>High </a:t>
            </a:r>
            <a:r>
              <a:rPr lang="en-US" sz="1800" dirty="0"/>
              <a:t>Risk Series:  An Update (February 2013, GAO-13-283) </a:t>
            </a:r>
          </a:p>
          <a:p>
            <a:pPr defTabSz="1135565"/>
            <a:r>
              <a:rPr lang="en-US" sz="1800" dirty="0"/>
              <a:t>Managing for Results: Key Considerations for Implementing Interagency Collaborative Mechanisms (Sept. 27, 2012, GAO-12-1022) </a:t>
            </a:r>
          </a:p>
          <a:p>
            <a:pPr defTabSz="1135565"/>
            <a:r>
              <a:rPr lang="en-US" sz="1800" dirty="0"/>
              <a:t>Managing for Results: A Guide for Using the GPRA Modernization Act to Help Inform Congressional </a:t>
            </a:r>
            <a:r>
              <a:rPr lang="en-US" sz="1800" dirty="0" err="1"/>
              <a:t>Decisionmaking</a:t>
            </a:r>
            <a:r>
              <a:rPr lang="en-US" sz="1800" dirty="0"/>
              <a:t> (June 15, 2012, GAO-12-621SP)</a:t>
            </a:r>
          </a:p>
          <a:p>
            <a:pPr defTabSz="1135565"/>
            <a:r>
              <a:rPr lang="en-US" sz="1800" dirty="0"/>
              <a:t>Managing for Results:  GAO’s Work Related to the Interim Crosscutting Priority Goals Under the GPRA Modernization Act (May 31, 2012, GAO-12-620R)</a:t>
            </a:r>
          </a:p>
          <a:p>
            <a:pPr defTabSz="1135565"/>
            <a:r>
              <a:rPr lang="en-US" sz="1800" dirty="0"/>
              <a:t>Streamlining Government:  Questions to Consider When Evaluating Proposals to Consolidate Physical Infrastructure and Management Functions (May 23,  2012, GAO-12-542)</a:t>
            </a:r>
          </a:p>
          <a:p>
            <a:pPr defTabSz="1135565"/>
            <a:r>
              <a:rPr lang="en-US" sz="1800" dirty="0"/>
              <a:t>Climate Change: Improvements Needed to Clarify National Priorities and Better Align Them with Funding Decisions (May 20, 2011, GAO-11-317)</a:t>
            </a:r>
          </a:p>
          <a:p>
            <a:pPr defTabSz="1135565"/>
            <a:r>
              <a:rPr lang="en-US" sz="1800" dirty="0"/>
              <a:t>Streamlining Government: Opportunities Exist to Strengthen OMB’s Approach to Improving Efficiency (May 2010, GAO-10-394</a:t>
            </a:r>
            <a:r>
              <a:rPr lang="en-US" sz="1800" dirty="0" smtClean="0"/>
              <a:t>)</a:t>
            </a:r>
            <a:endParaRPr lang="en-US" sz="1200" dirty="0"/>
          </a:p>
        </p:txBody>
      </p:sp>
      <p:sp>
        <p:nvSpPr>
          <p:cNvPr id="35845" name="Slide Number Placeholder 5"/>
          <p:cNvSpPr>
            <a:spLocks noGrp="1"/>
          </p:cNvSpPr>
          <p:nvPr>
            <p:ph type="sldNum" sz="quarter" idx="12"/>
          </p:nvPr>
        </p:nvSpPr>
        <p:spPr>
          <a:noFill/>
        </p:spPr>
        <p:txBody>
          <a:bodyPr/>
          <a:lstStyle/>
          <a:p>
            <a:fld id="{CBBC6244-C1D6-4F09-9D0C-CF5EEB1C9024}"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58692" y="1083098"/>
            <a:ext cx="8675370" cy="978747"/>
          </a:xfrm>
        </p:spPr>
        <p:txBody>
          <a:bodyPr/>
          <a:lstStyle/>
          <a:p>
            <a:pPr algn="ctr" eaLnBrk="1" hangingPunct="1"/>
            <a:r>
              <a:rPr lang="en-US" dirty="0" smtClean="0">
                <a:hlinkClick r:id="rId2"/>
              </a:rPr>
              <a:t>www.gao.gov</a:t>
            </a:r>
            <a:r>
              <a:rPr lang="en-US" dirty="0" smtClean="0"/>
              <a:t> (continued)</a:t>
            </a:r>
            <a:r>
              <a:rPr lang="en-US" dirty="0" smtClean="0">
                <a:solidFill>
                  <a:srgbClr val="00008A"/>
                </a:solidFill>
              </a:rPr>
              <a:t> </a:t>
            </a:r>
          </a:p>
        </p:txBody>
      </p:sp>
      <p:sp>
        <p:nvSpPr>
          <p:cNvPr id="36867" name="Rectangle 3"/>
          <p:cNvSpPr>
            <a:spLocks noGrp="1" noChangeArrowheads="1"/>
          </p:cNvSpPr>
          <p:nvPr>
            <p:ph idx="1"/>
          </p:nvPr>
        </p:nvSpPr>
        <p:spPr>
          <a:xfrm>
            <a:off x="935990" y="2434273"/>
            <a:ext cx="8787130" cy="4733607"/>
          </a:xfrm>
        </p:spPr>
        <p:txBody>
          <a:bodyPr/>
          <a:lstStyle/>
          <a:p>
            <a:pPr defTabSz="1135565"/>
            <a:r>
              <a:rPr lang="en-US" sz="1800" dirty="0"/>
              <a:t>A Call for Stewardship:  Enhancing the Federal Government’s Ability to Address Key Fiscal and Other 21</a:t>
            </a:r>
            <a:r>
              <a:rPr lang="en-US" sz="1800" baseline="30000" dirty="0"/>
              <a:t>st</a:t>
            </a:r>
            <a:r>
              <a:rPr lang="en-US" sz="1800" dirty="0"/>
              <a:t> Century Challenges (GAO-08-93SP)</a:t>
            </a:r>
          </a:p>
          <a:p>
            <a:pPr defTabSz="1135565"/>
            <a:r>
              <a:rPr lang="en-US" sz="1800" dirty="0"/>
              <a:t>Organizational Transformation:  Implementing Chief Operating Officer/Chief Management Officer Positions in Federal Agencies (GAO-08-34)</a:t>
            </a:r>
          </a:p>
          <a:p>
            <a:pPr defTabSz="1135565"/>
            <a:r>
              <a:rPr lang="en-US" sz="1800" dirty="0"/>
              <a:t>Results-Oriented Government:  Practices That Can Help Enhance and Sustain Collaboration Among Federal Agencies (GAO-06-15)</a:t>
            </a:r>
          </a:p>
          <a:p>
            <a:pPr defTabSz="1135565"/>
            <a:r>
              <a:rPr lang="en-US" sz="1800" dirty="0"/>
              <a:t>Human Capital:   Symposium on Designing and Managing Market-Based and More Performance-Oriented Pay Systems (GAO-05-832SP)</a:t>
            </a:r>
          </a:p>
          <a:p>
            <a:pPr defTabSz="1135565"/>
            <a:r>
              <a:rPr lang="en-US" sz="1800" dirty="0"/>
              <a:t>21</a:t>
            </a:r>
            <a:r>
              <a:rPr lang="en-US" sz="1800" baseline="30000" dirty="0"/>
              <a:t>st</a:t>
            </a:r>
            <a:r>
              <a:rPr lang="en-US" sz="1800" dirty="0"/>
              <a:t> Century Challenges:  Reexamining the Base of the Federal Government  (GAO-05-325SP)</a:t>
            </a:r>
          </a:p>
          <a:p>
            <a:pPr defTabSz="1135565"/>
            <a:r>
              <a:rPr lang="en-US" sz="1800" dirty="0"/>
              <a:t>Human Capital:  Principles, Criteria, and Processes for </a:t>
            </a:r>
            <a:r>
              <a:rPr lang="en-US" sz="1800" dirty="0" err="1"/>
              <a:t>Governmentwide</a:t>
            </a:r>
            <a:r>
              <a:rPr lang="en-US" sz="1800" dirty="0"/>
              <a:t> Human Capital Reform (GAO-05-69SP)</a:t>
            </a:r>
          </a:p>
          <a:p>
            <a:pPr defTabSz="1135565">
              <a:lnSpc>
                <a:spcPct val="80000"/>
              </a:lnSpc>
              <a:buNone/>
            </a:pPr>
            <a:endParaRPr lang="en-US" sz="1800" dirty="0"/>
          </a:p>
        </p:txBody>
      </p:sp>
      <p:sp>
        <p:nvSpPr>
          <p:cNvPr id="36869" name="Slide Number Placeholder 5"/>
          <p:cNvSpPr>
            <a:spLocks noGrp="1"/>
          </p:cNvSpPr>
          <p:nvPr>
            <p:ph type="sldNum" sz="quarter" idx="12"/>
          </p:nvPr>
        </p:nvSpPr>
        <p:spPr>
          <a:noFill/>
        </p:spPr>
        <p:txBody>
          <a:bodyPr/>
          <a:lstStyle/>
          <a:p>
            <a:fld id="{F5BB38A2-7F59-4906-9831-77A70B3C1F8A}"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58692" y="1083098"/>
            <a:ext cx="8675370" cy="978747"/>
          </a:xfrm>
        </p:spPr>
        <p:txBody>
          <a:bodyPr/>
          <a:lstStyle/>
          <a:p>
            <a:pPr algn="ctr" eaLnBrk="1" hangingPunct="1"/>
            <a:r>
              <a:rPr lang="en-US" smtClean="0">
                <a:hlinkClick r:id="rId2"/>
              </a:rPr>
              <a:t>www.gao.gov</a:t>
            </a:r>
            <a:r>
              <a:rPr lang="en-US" smtClean="0"/>
              <a:t> (continued)</a:t>
            </a:r>
            <a:r>
              <a:rPr lang="en-US" smtClean="0">
                <a:solidFill>
                  <a:srgbClr val="00008A"/>
                </a:solidFill>
              </a:rPr>
              <a:t> </a:t>
            </a:r>
          </a:p>
        </p:txBody>
      </p:sp>
      <p:sp>
        <p:nvSpPr>
          <p:cNvPr id="37891" name="Rectangle 3"/>
          <p:cNvSpPr>
            <a:spLocks noGrp="1" noChangeArrowheads="1"/>
          </p:cNvSpPr>
          <p:nvPr>
            <p:ph idx="1"/>
          </p:nvPr>
        </p:nvSpPr>
        <p:spPr>
          <a:xfrm>
            <a:off x="935990" y="2434273"/>
            <a:ext cx="8787130" cy="4733607"/>
          </a:xfrm>
        </p:spPr>
        <p:txBody>
          <a:bodyPr/>
          <a:lstStyle/>
          <a:p>
            <a:pPr defTabSz="1135565"/>
            <a:r>
              <a:rPr lang="en-US" sz="1800" dirty="0"/>
              <a:t>High-Performing Organizations:  Metrics, Means, and Mechanisms for Achieving High Performance in the 21</a:t>
            </a:r>
            <a:r>
              <a:rPr lang="en-US" sz="1800" baseline="30000" dirty="0"/>
              <a:t>st</a:t>
            </a:r>
            <a:r>
              <a:rPr lang="en-US" sz="1800" dirty="0"/>
              <a:t> Century Public Management Environment (GAO-04-343SP)</a:t>
            </a:r>
          </a:p>
          <a:p>
            <a:pPr defTabSz="1135565"/>
            <a:r>
              <a:rPr lang="en-US" sz="1800" dirty="0"/>
              <a:t>Results-Oriented Cultures:  Creating a Clear Linkage between Individual Performance and Organizational Success (GAO-03-488)</a:t>
            </a:r>
          </a:p>
          <a:p>
            <a:pPr defTabSz="1135565">
              <a:lnSpc>
                <a:spcPct val="80000"/>
              </a:lnSpc>
              <a:buNone/>
            </a:pPr>
            <a:endParaRPr lang="en-US" sz="1800" dirty="0"/>
          </a:p>
        </p:txBody>
      </p:sp>
      <p:sp>
        <p:nvSpPr>
          <p:cNvPr id="37893" name="Slide Number Placeholder 5"/>
          <p:cNvSpPr>
            <a:spLocks noGrp="1"/>
          </p:cNvSpPr>
          <p:nvPr>
            <p:ph type="sldNum" sz="quarter" idx="12"/>
          </p:nvPr>
        </p:nvSpPr>
        <p:spPr>
          <a:noFill/>
        </p:spPr>
        <p:txBody>
          <a:bodyPr/>
          <a:lstStyle/>
          <a:p>
            <a:fld id="{48506548-4DFB-4A2B-A2C3-D5A4D2F5F8E0}"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57201" y="2438400"/>
            <a:ext cx="9144000" cy="4647426"/>
          </a:xfrm>
          <a:prstGeom prst="rect">
            <a:avLst/>
          </a:prstGeom>
          <a:noFill/>
          <a:ln w="9525">
            <a:noFill/>
            <a:miter lim="800000"/>
            <a:headEnd/>
            <a:tailEnd/>
          </a:ln>
        </p:spPr>
        <p:txBody>
          <a:bodyPr wrap="square" lIns="0" tIns="0" rIns="0" bIns="0">
            <a:spAutoFit/>
          </a:bodyPr>
          <a:lstStyle/>
          <a:p>
            <a:pPr eaLnBrk="0" hangingPunct="0">
              <a:lnSpc>
                <a:spcPct val="95000"/>
              </a:lnSpc>
              <a:defRPr/>
            </a:pPr>
            <a:r>
              <a:rPr lang="en-US" sz="1800" b="1" dirty="0">
                <a:solidFill>
                  <a:schemeClr val="tx1">
                    <a:lumMod val="50000"/>
                  </a:schemeClr>
                </a:solidFill>
                <a:latin typeface="Arial" pitchFamily="34" charset="0"/>
                <a:cs typeface="Arial" pitchFamily="34" charset="0"/>
              </a:rPr>
              <a:t>GAO on the Web</a:t>
            </a:r>
            <a:r>
              <a:rPr lang="en-US" sz="1600" b="1" dirty="0">
                <a:solidFill>
                  <a:schemeClr val="tx1">
                    <a:lumMod val="50000"/>
                  </a:schemeClr>
                </a:solidFill>
                <a:latin typeface="Arial" pitchFamily="34" charset="0"/>
                <a:cs typeface="Arial" pitchFamily="34" charset="0"/>
              </a:rPr>
              <a:t>	</a:t>
            </a:r>
            <a:endParaRPr lang="en-US" sz="1600" dirty="0">
              <a:solidFill>
                <a:schemeClr val="tx1">
                  <a:lumMod val="50000"/>
                </a:schemeClr>
              </a:solidFill>
              <a:latin typeface="Arial" pitchFamily="34" charset="0"/>
              <a:cs typeface="Arial" pitchFamily="34" charset="0"/>
            </a:endParaRPr>
          </a:p>
          <a:p>
            <a:pPr eaLnBrk="0" hangingPunct="0">
              <a:lnSpc>
                <a:spcPct val="95000"/>
              </a:lnSpc>
              <a:defRPr/>
            </a:pPr>
            <a:r>
              <a:rPr lang="en-US" sz="1600" dirty="0">
                <a:solidFill>
                  <a:schemeClr val="tx1">
                    <a:lumMod val="50000"/>
                  </a:schemeClr>
                </a:solidFill>
                <a:latin typeface="Arial" pitchFamily="34" charset="0"/>
                <a:cs typeface="Arial" pitchFamily="34" charset="0"/>
              </a:rPr>
              <a:t>Web site: </a:t>
            </a:r>
            <a:r>
              <a:rPr lang="en-US" sz="1600" dirty="0">
                <a:solidFill>
                  <a:schemeClr val="tx1">
                    <a:lumMod val="50000"/>
                  </a:schemeClr>
                </a:solidFill>
                <a:latin typeface="Arial" pitchFamily="34" charset="0"/>
                <a:cs typeface="Arial" pitchFamily="34" charset="0"/>
                <a:hlinkClick r:id="rId2"/>
              </a:rPr>
              <a:t>http://www.gao.gov/</a:t>
            </a:r>
            <a:r>
              <a:rPr lang="en-US" sz="1600" dirty="0">
                <a:solidFill>
                  <a:schemeClr val="tx1">
                    <a:lumMod val="50000"/>
                  </a:schemeClr>
                </a:solidFill>
                <a:latin typeface="Arial" pitchFamily="34" charset="0"/>
                <a:cs typeface="Arial" pitchFamily="34" charset="0"/>
              </a:rPr>
              <a:t> </a:t>
            </a:r>
          </a:p>
          <a:p>
            <a:pPr eaLnBrk="0" hangingPunct="0">
              <a:lnSpc>
                <a:spcPct val="95000"/>
              </a:lnSpc>
              <a:defRPr/>
            </a:pPr>
            <a:endParaRPr lang="en-US" sz="1600" dirty="0">
              <a:solidFill>
                <a:schemeClr val="tx1">
                  <a:lumMod val="50000"/>
                </a:schemeClr>
              </a:solidFill>
              <a:latin typeface="Arial" pitchFamily="34" charset="0"/>
              <a:cs typeface="Arial" pitchFamily="34" charset="0"/>
            </a:endParaRPr>
          </a:p>
          <a:p>
            <a:pPr eaLnBrk="0" hangingPunct="0">
              <a:lnSpc>
                <a:spcPct val="95000"/>
              </a:lnSpc>
              <a:defRPr/>
            </a:pPr>
            <a:r>
              <a:rPr lang="en-US" sz="1800" b="1" dirty="0">
                <a:solidFill>
                  <a:schemeClr val="tx1">
                    <a:lumMod val="50000"/>
                  </a:schemeClr>
                </a:solidFill>
                <a:latin typeface="Arial" pitchFamily="34" charset="0"/>
                <a:cs typeface="Arial" pitchFamily="34" charset="0"/>
              </a:rPr>
              <a:t>Congressional Relations</a:t>
            </a:r>
            <a:endParaRPr lang="en-US" sz="1800" dirty="0">
              <a:solidFill>
                <a:schemeClr val="tx1">
                  <a:lumMod val="50000"/>
                </a:schemeClr>
              </a:solidFill>
              <a:latin typeface="Arial" pitchFamily="34" charset="0"/>
              <a:cs typeface="Arial" pitchFamily="34" charset="0"/>
            </a:endParaRPr>
          </a:p>
          <a:p>
            <a:pPr>
              <a:spcBef>
                <a:spcPct val="20000"/>
              </a:spcBef>
              <a:defRPr/>
            </a:pPr>
            <a:r>
              <a:rPr lang="en-US" sz="1600" dirty="0">
                <a:solidFill>
                  <a:schemeClr val="tx1">
                    <a:lumMod val="50000"/>
                  </a:schemeClr>
                </a:solidFill>
                <a:latin typeface="Arial" pitchFamily="34" charset="0"/>
                <a:cs typeface="Arial" pitchFamily="34" charset="0"/>
              </a:rPr>
              <a:t>Katherine </a:t>
            </a:r>
            <a:r>
              <a:rPr lang="en-US" sz="1600" dirty="0" err="1">
                <a:solidFill>
                  <a:schemeClr val="tx1">
                    <a:lumMod val="50000"/>
                  </a:schemeClr>
                </a:solidFill>
                <a:latin typeface="Arial" pitchFamily="34" charset="0"/>
                <a:cs typeface="Arial" pitchFamily="34" charset="0"/>
              </a:rPr>
              <a:t>Siggerud</a:t>
            </a:r>
            <a:r>
              <a:rPr lang="en-US" sz="1600" dirty="0">
                <a:solidFill>
                  <a:schemeClr val="tx1">
                    <a:lumMod val="50000"/>
                  </a:schemeClr>
                </a:solidFill>
                <a:latin typeface="Arial" pitchFamily="34" charset="0"/>
                <a:cs typeface="Arial" pitchFamily="34" charset="0"/>
              </a:rPr>
              <a:t>, Managing Director, </a:t>
            </a:r>
            <a:r>
              <a:rPr lang="en-US" sz="1600" u="sng" dirty="0">
                <a:solidFill>
                  <a:schemeClr val="tx1">
                    <a:lumMod val="50000"/>
                  </a:schemeClr>
                </a:solidFill>
                <a:latin typeface="Arial" pitchFamily="34" charset="0"/>
                <a:cs typeface="Arial" pitchFamily="34" charset="0"/>
                <a:hlinkClick r:id="rId3"/>
              </a:rPr>
              <a:t>siggerudk@gao.gov</a:t>
            </a:r>
            <a:r>
              <a:rPr lang="en-US" sz="1600" dirty="0">
                <a:solidFill>
                  <a:schemeClr val="tx1">
                    <a:lumMod val="50000"/>
                  </a:schemeClr>
                </a:solidFill>
                <a:latin typeface="Arial" pitchFamily="34" charset="0"/>
                <a:cs typeface="Arial" pitchFamily="34" charset="0"/>
              </a:rPr>
              <a:t/>
            </a:r>
            <a:br>
              <a:rPr lang="en-US" sz="1600" dirty="0">
                <a:solidFill>
                  <a:schemeClr val="tx1">
                    <a:lumMod val="50000"/>
                  </a:schemeClr>
                </a:solidFill>
                <a:latin typeface="Arial" pitchFamily="34" charset="0"/>
                <a:cs typeface="Arial" pitchFamily="34" charset="0"/>
              </a:rPr>
            </a:br>
            <a:r>
              <a:rPr lang="en-US" sz="1600" dirty="0">
                <a:solidFill>
                  <a:schemeClr val="tx1">
                    <a:lumMod val="50000"/>
                  </a:schemeClr>
                </a:solidFill>
                <a:latin typeface="Arial" pitchFamily="34" charset="0"/>
                <a:cs typeface="Arial" pitchFamily="34" charset="0"/>
              </a:rPr>
              <a:t>(202) 512-4400, U.S. Government Accountability Office </a:t>
            </a:r>
            <a:br>
              <a:rPr lang="en-US" sz="1600" dirty="0">
                <a:solidFill>
                  <a:schemeClr val="tx1">
                    <a:lumMod val="50000"/>
                  </a:schemeClr>
                </a:solidFill>
                <a:latin typeface="Arial" pitchFamily="34" charset="0"/>
                <a:cs typeface="Arial" pitchFamily="34" charset="0"/>
              </a:rPr>
            </a:br>
            <a:r>
              <a:rPr lang="en-US" sz="1600" dirty="0">
                <a:solidFill>
                  <a:schemeClr val="tx1">
                    <a:lumMod val="50000"/>
                  </a:schemeClr>
                </a:solidFill>
                <a:latin typeface="Arial" pitchFamily="34" charset="0"/>
                <a:cs typeface="Arial" pitchFamily="34" charset="0"/>
              </a:rPr>
              <a:t>441 G Street, NW, Room 7125, Washington, DC 20548</a:t>
            </a:r>
          </a:p>
          <a:p>
            <a:pPr eaLnBrk="0" hangingPunct="0">
              <a:lnSpc>
                <a:spcPct val="95000"/>
              </a:lnSpc>
              <a:defRPr/>
            </a:pPr>
            <a:endParaRPr lang="en-US" sz="1600" b="1" dirty="0">
              <a:solidFill>
                <a:schemeClr val="tx1">
                  <a:lumMod val="50000"/>
                </a:schemeClr>
              </a:solidFill>
              <a:latin typeface="Arial" pitchFamily="34" charset="0"/>
              <a:cs typeface="Arial" pitchFamily="34" charset="0"/>
            </a:endParaRPr>
          </a:p>
          <a:p>
            <a:pPr eaLnBrk="0" hangingPunct="0">
              <a:lnSpc>
                <a:spcPct val="95000"/>
              </a:lnSpc>
              <a:defRPr/>
            </a:pPr>
            <a:r>
              <a:rPr lang="en-US" sz="1800" b="1" dirty="0">
                <a:solidFill>
                  <a:schemeClr val="tx1">
                    <a:lumMod val="50000"/>
                  </a:schemeClr>
                </a:solidFill>
                <a:latin typeface="Arial" pitchFamily="34" charset="0"/>
                <a:cs typeface="Arial" pitchFamily="34" charset="0"/>
              </a:rPr>
              <a:t>Public Affairs</a:t>
            </a:r>
            <a:endParaRPr lang="en-US" sz="1800" dirty="0">
              <a:solidFill>
                <a:schemeClr val="tx1">
                  <a:lumMod val="50000"/>
                </a:schemeClr>
              </a:solidFill>
              <a:latin typeface="Arial" pitchFamily="34" charset="0"/>
              <a:cs typeface="Arial" pitchFamily="34" charset="0"/>
            </a:endParaRPr>
          </a:p>
          <a:p>
            <a:pPr eaLnBrk="0" hangingPunct="0">
              <a:lnSpc>
                <a:spcPct val="95000"/>
              </a:lnSpc>
              <a:defRPr/>
            </a:pPr>
            <a:r>
              <a:rPr lang="en-US" sz="1600" dirty="0">
                <a:solidFill>
                  <a:schemeClr val="tx1">
                    <a:lumMod val="50000"/>
                  </a:schemeClr>
                </a:solidFill>
                <a:latin typeface="Arial" pitchFamily="34" charset="0"/>
                <a:cs typeface="Arial" pitchFamily="34" charset="0"/>
              </a:rPr>
              <a:t>Chuck Young, Managing Director, </a:t>
            </a:r>
            <a:r>
              <a:rPr lang="en-US" sz="1600" u="sng" dirty="0">
                <a:solidFill>
                  <a:schemeClr val="tx1">
                    <a:lumMod val="50000"/>
                  </a:schemeClr>
                </a:solidFill>
                <a:latin typeface="Arial" pitchFamily="34" charset="0"/>
                <a:cs typeface="Arial" pitchFamily="34" charset="0"/>
                <a:hlinkClick r:id="rId4"/>
              </a:rPr>
              <a:t>youngc1@gao.gov</a:t>
            </a:r>
            <a:r>
              <a:rPr lang="en-US" sz="1600" dirty="0">
                <a:solidFill>
                  <a:schemeClr val="tx1">
                    <a:lumMod val="50000"/>
                  </a:schemeClr>
                </a:solidFill>
                <a:latin typeface="Arial" pitchFamily="34" charset="0"/>
                <a:cs typeface="Arial" pitchFamily="34" charset="0"/>
              </a:rPr>
              <a:t/>
            </a:r>
            <a:br>
              <a:rPr lang="en-US" sz="1600" dirty="0">
                <a:solidFill>
                  <a:schemeClr val="tx1">
                    <a:lumMod val="50000"/>
                  </a:schemeClr>
                </a:solidFill>
                <a:latin typeface="Arial" pitchFamily="34" charset="0"/>
                <a:cs typeface="Arial" pitchFamily="34" charset="0"/>
              </a:rPr>
            </a:br>
            <a:r>
              <a:rPr lang="en-US" sz="1600" dirty="0">
                <a:solidFill>
                  <a:schemeClr val="tx1">
                    <a:lumMod val="50000"/>
                  </a:schemeClr>
                </a:solidFill>
                <a:latin typeface="Arial" pitchFamily="34" charset="0"/>
                <a:cs typeface="Arial" pitchFamily="34" charset="0"/>
              </a:rPr>
              <a:t>(202) 512-4800, U.S. Government Accountability Office</a:t>
            </a:r>
            <a:br>
              <a:rPr lang="en-US" sz="1600" dirty="0">
                <a:solidFill>
                  <a:schemeClr val="tx1">
                    <a:lumMod val="50000"/>
                  </a:schemeClr>
                </a:solidFill>
                <a:latin typeface="Arial" pitchFamily="34" charset="0"/>
                <a:cs typeface="Arial" pitchFamily="34" charset="0"/>
              </a:rPr>
            </a:br>
            <a:r>
              <a:rPr lang="en-US" sz="1600" dirty="0">
                <a:solidFill>
                  <a:schemeClr val="tx1">
                    <a:lumMod val="50000"/>
                  </a:schemeClr>
                </a:solidFill>
                <a:latin typeface="Arial" pitchFamily="34" charset="0"/>
                <a:cs typeface="Arial" pitchFamily="34" charset="0"/>
              </a:rPr>
              <a:t>441 G Street, NW, Room 7149, Washington, DC 20548</a:t>
            </a:r>
            <a:br>
              <a:rPr lang="en-US" sz="1600" dirty="0">
                <a:solidFill>
                  <a:schemeClr val="tx1">
                    <a:lumMod val="50000"/>
                  </a:schemeClr>
                </a:solidFill>
                <a:latin typeface="Arial" pitchFamily="34" charset="0"/>
                <a:cs typeface="Arial" pitchFamily="34" charset="0"/>
              </a:rPr>
            </a:br>
            <a:endParaRPr lang="en-US" sz="1600" dirty="0">
              <a:solidFill>
                <a:schemeClr val="tx1">
                  <a:lumMod val="50000"/>
                </a:schemeClr>
              </a:solidFill>
              <a:latin typeface="Arial" pitchFamily="34" charset="0"/>
              <a:cs typeface="Arial" pitchFamily="34" charset="0"/>
            </a:endParaRPr>
          </a:p>
          <a:p>
            <a:pPr eaLnBrk="0" hangingPunct="0">
              <a:lnSpc>
                <a:spcPct val="95000"/>
              </a:lnSpc>
              <a:defRPr/>
            </a:pPr>
            <a:r>
              <a:rPr lang="en-US" sz="1800" b="1" dirty="0">
                <a:solidFill>
                  <a:schemeClr val="tx1">
                    <a:lumMod val="50000"/>
                  </a:schemeClr>
                </a:solidFill>
                <a:latin typeface="Arial" pitchFamily="34" charset="0"/>
                <a:cs typeface="Arial" pitchFamily="34" charset="0"/>
              </a:rPr>
              <a:t>Copyright</a:t>
            </a:r>
            <a:endParaRPr lang="en-US" sz="1800" dirty="0">
              <a:solidFill>
                <a:schemeClr val="tx1">
                  <a:lumMod val="50000"/>
                </a:schemeClr>
              </a:solidFill>
              <a:latin typeface="Arial" pitchFamily="34" charset="0"/>
              <a:cs typeface="Arial" pitchFamily="34" charset="0"/>
            </a:endParaRPr>
          </a:p>
          <a:p>
            <a:pPr eaLnBrk="0" hangingPunct="0">
              <a:lnSpc>
                <a:spcPct val="95000"/>
              </a:lnSpc>
              <a:defRPr/>
            </a:pPr>
            <a:r>
              <a:rPr lang="en-US" sz="1600" dirty="0">
                <a:solidFill>
                  <a:schemeClr val="tx1">
                    <a:lumMod val="50000"/>
                  </a:schemeClr>
                </a:solidFill>
                <a:latin typeface="Arial" pitchFamily="34" charset="0"/>
                <a:cs typeface="Arial" pitchFamily="34" charset="0"/>
              </a:rPr>
              <a:t>This is a work of the U.S. government and is not subject to copyright protection in the United States. The published product may be reproduced and distributed in its entirety without further permission from GAO. However, because this work may contain copyrighted images or other material, permission from the copyright holder may be necessary if you wish to reproduce this material separately. </a:t>
            </a:r>
          </a:p>
        </p:txBody>
      </p:sp>
      <p:sp>
        <p:nvSpPr>
          <p:cNvPr id="3" name="Slide Number Placeholder 2"/>
          <p:cNvSpPr>
            <a:spLocks noGrp="1"/>
          </p:cNvSpPr>
          <p:nvPr>
            <p:ph type="sldNum" sz="quarter" idx="12"/>
          </p:nvPr>
        </p:nvSpPr>
        <p:spPr/>
        <p:txBody>
          <a:bodyPr/>
          <a:lstStyle/>
          <a:p>
            <a:fld id="{01E16EBA-0216-4FA1-BFEC-225E79399361}" type="slidenum">
              <a:rPr lang="en-US" smtClean="0"/>
              <a:pPr/>
              <a:t>28</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1" y="1066801"/>
            <a:ext cx="9399746" cy="1143000"/>
          </a:xfrm>
        </p:spPr>
        <p:txBody>
          <a:bodyPr>
            <a:normAutofit fontScale="90000"/>
          </a:bodyPr>
          <a:lstStyle/>
          <a:p>
            <a:pPr eaLnBrk="1" hangingPunct="1"/>
            <a:r>
              <a:rPr lang="en-US" sz="2700" dirty="0" smtClean="0"/>
              <a:t>As was discussed last year, the US is part of the “global public management revolution” with certain overarching characteristics  </a:t>
            </a:r>
          </a:p>
        </p:txBody>
      </p:sp>
      <p:sp>
        <p:nvSpPr>
          <p:cNvPr id="16387" name="Rectangle 3"/>
          <p:cNvSpPr>
            <a:spLocks noGrp="1" noChangeArrowheads="1"/>
          </p:cNvSpPr>
          <p:nvPr>
            <p:ph idx="1"/>
          </p:nvPr>
        </p:nvSpPr>
        <p:spPr>
          <a:xfrm>
            <a:off x="888842" y="2340716"/>
            <a:ext cx="8636158" cy="4745884"/>
          </a:xfrm>
        </p:spPr>
        <p:txBody>
          <a:bodyPr>
            <a:normAutofit/>
          </a:bodyPr>
          <a:lstStyle/>
          <a:p>
            <a:pPr eaLnBrk="1" hangingPunct="1"/>
            <a:r>
              <a:rPr lang="en-US" sz="2000" dirty="0">
                <a:cs typeface="Times New Roman" pitchFamily="18" charset="0"/>
              </a:rPr>
              <a:t>The types of issues that government confronts are growing more complex and boundary-less (wicked issues).</a:t>
            </a:r>
          </a:p>
          <a:p>
            <a:pPr eaLnBrk="1" hangingPunct="1"/>
            <a:endParaRPr lang="en-US" sz="2000" dirty="0">
              <a:cs typeface="Times New Roman" pitchFamily="18" charset="0"/>
            </a:endParaRPr>
          </a:p>
          <a:p>
            <a:pPr eaLnBrk="1" hangingPunct="1"/>
            <a:r>
              <a:rPr lang="en-US" sz="2000" dirty="0">
                <a:cs typeface="Times New Roman" pitchFamily="18" charset="0"/>
              </a:rPr>
              <a:t>The approaches (policy tools) that government uses to address these issues are wide ranging and increasingly indirect (hollow or third-party government).</a:t>
            </a:r>
          </a:p>
          <a:p>
            <a:pPr eaLnBrk="1" hangingPunct="1"/>
            <a:endParaRPr lang="en-US" sz="2000" dirty="0">
              <a:cs typeface="Times New Roman" pitchFamily="18" charset="0"/>
            </a:endParaRPr>
          </a:p>
          <a:p>
            <a:pPr eaLnBrk="1" hangingPunct="1">
              <a:lnSpc>
                <a:spcPct val="80000"/>
              </a:lnSpc>
            </a:pPr>
            <a:r>
              <a:rPr lang="en-US" sz="2000" dirty="0">
                <a:cs typeface="Times New Roman" pitchFamily="18" charset="0"/>
              </a:rPr>
              <a:t>Citizen confidence in the federal government is at historic lows and citizens are rightly demanding increased transparency and opportunities for active engagement.   </a:t>
            </a:r>
          </a:p>
          <a:p>
            <a:pPr eaLnBrk="1" hangingPunct="1">
              <a:lnSpc>
                <a:spcPct val="80000"/>
              </a:lnSpc>
            </a:pPr>
            <a:endParaRPr lang="en-US" sz="2000" dirty="0">
              <a:cs typeface="Times New Roman" pitchFamily="18" charset="0"/>
            </a:endParaRPr>
          </a:p>
          <a:p>
            <a:pPr eaLnBrk="1" hangingPunct="1"/>
            <a:r>
              <a:rPr lang="en-US" sz="2000" dirty="0">
                <a:cs typeface="Times New Roman" pitchFamily="18" charset="0"/>
              </a:rPr>
              <a:t>All of this must take place in an environment where agencies are stressed to develop and maintain the basic capacities they need (austerity budgets, the “thinning of the hollow state</a:t>
            </a:r>
            <a:r>
              <a:rPr lang="en-US" sz="2000" dirty="0" smtClean="0">
                <a:cs typeface="Times New Roman" pitchFamily="18" charset="0"/>
              </a:rPr>
              <a:t>”).</a:t>
            </a:r>
            <a:endParaRPr lang="en-US" sz="2600" dirty="0">
              <a:cs typeface="Times New Roman" pitchFamily="18" charset="0"/>
            </a:endParaRPr>
          </a:p>
        </p:txBody>
      </p:sp>
      <p:sp>
        <p:nvSpPr>
          <p:cNvPr id="6" name="Slide Number Placeholder 5"/>
          <p:cNvSpPr>
            <a:spLocks noGrp="1"/>
          </p:cNvSpPr>
          <p:nvPr>
            <p:ph type="sldNum" sz="quarter" idx="12"/>
          </p:nvPr>
        </p:nvSpPr>
        <p:spPr/>
        <p:txBody>
          <a:bodyPr>
            <a:normAutofit/>
          </a:bodyPr>
          <a:lstStyle/>
          <a:p>
            <a:pPr>
              <a:defRPr/>
            </a:pPr>
            <a:fld id="{8E4CD761-1630-4B4B-BFA0-B0E9F7B709D8}"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dirty="0" smtClean="0"/>
              <a:t>This Governance Environment is Consistent with Europe’s Plan for 2025</a:t>
            </a:r>
          </a:p>
        </p:txBody>
      </p:sp>
      <p:sp>
        <p:nvSpPr>
          <p:cNvPr id="32771" name="Rectangle 3"/>
          <p:cNvSpPr>
            <a:spLocks noGrp="1" noChangeArrowheads="1"/>
          </p:cNvSpPr>
          <p:nvPr>
            <p:ph idx="1"/>
          </p:nvPr>
        </p:nvSpPr>
        <p:spPr/>
        <p:txBody>
          <a:bodyPr/>
          <a:lstStyle/>
          <a:p>
            <a:r>
              <a:rPr lang="en-US" dirty="0" smtClean="0"/>
              <a:t>The European Parliament 2025:  Preparing for Complexity</a:t>
            </a:r>
          </a:p>
          <a:p>
            <a:endParaRPr lang="en-US" dirty="0" smtClean="0"/>
          </a:p>
          <a:p>
            <a:r>
              <a:rPr lang="en-US" dirty="0" smtClean="0"/>
              <a:t>Four major trends</a:t>
            </a:r>
          </a:p>
          <a:p>
            <a:pPr lvl="1"/>
            <a:r>
              <a:rPr lang="en-US" dirty="0" smtClean="0"/>
              <a:t>A multi-polar world</a:t>
            </a:r>
          </a:p>
          <a:p>
            <a:pPr lvl="1"/>
            <a:r>
              <a:rPr lang="en-US" dirty="0" smtClean="0"/>
              <a:t>Multi-level governance</a:t>
            </a:r>
          </a:p>
          <a:p>
            <a:pPr lvl="1"/>
            <a:r>
              <a:rPr lang="en-US" dirty="0" smtClean="0"/>
              <a:t>Multi-actor</a:t>
            </a:r>
          </a:p>
          <a:p>
            <a:pPr lvl="1"/>
            <a:r>
              <a:rPr lang="en-US" dirty="0" smtClean="0"/>
              <a:t>Multi-tech  </a:t>
            </a:r>
          </a:p>
        </p:txBody>
      </p:sp>
      <p:sp>
        <p:nvSpPr>
          <p:cNvPr id="4" name="Slide Number Placeholder 3"/>
          <p:cNvSpPr>
            <a:spLocks noGrp="1"/>
          </p:cNvSpPr>
          <p:nvPr>
            <p:ph type="sldNum" sz="quarter" idx="12"/>
          </p:nvPr>
        </p:nvSpPr>
        <p:spPr/>
        <p:txBody>
          <a:bodyPr/>
          <a:lstStyle/>
          <a:p>
            <a:fld id="{01E16EBA-0216-4FA1-BFEC-225E7939936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Status of KNI Development in the United States</a:t>
            </a:r>
            <a:endParaRPr lang="en-US" dirty="0"/>
          </a:p>
        </p:txBody>
      </p:sp>
      <p:sp>
        <p:nvSpPr>
          <p:cNvPr id="3" name="Content Placeholder 2"/>
          <p:cNvSpPr>
            <a:spLocks noGrp="1"/>
          </p:cNvSpPr>
          <p:nvPr>
            <p:ph idx="1"/>
          </p:nvPr>
        </p:nvSpPr>
        <p:spPr/>
        <p:txBody>
          <a:bodyPr>
            <a:normAutofit/>
          </a:bodyPr>
          <a:lstStyle/>
          <a:p>
            <a:r>
              <a:rPr lang="en-US" dirty="0" smtClean="0"/>
              <a:t>Coordinated national effort is dormant. </a:t>
            </a:r>
          </a:p>
          <a:p>
            <a:r>
              <a:rPr lang="en-US" dirty="0" smtClean="0"/>
              <a:t>On the other hand:  topical, regional, state, and local key indicator efforts continue to grow.</a:t>
            </a:r>
          </a:p>
          <a:p>
            <a:r>
              <a:rPr lang="en-US" dirty="0" smtClean="0"/>
              <a:t>Likewise, international indicator efforts (e.g., World Bank, and OECD </a:t>
            </a:r>
            <a:r>
              <a:rPr lang="en-US" dirty="0" smtClean="0"/>
              <a:t>Your Better </a:t>
            </a:r>
            <a:r>
              <a:rPr lang="en-US" dirty="0" smtClean="0"/>
              <a:t>Life Index) are receiving increased attention in the United States.</a:t>
            </a:r>
          </a:p>
          <a:p>
            <a:r>
              <a:rPr lang="en-US" dirty="0" smtClean="0"/>
              <a:t>The Government Performance and Result Act Modernization Act (GPRAMA) provides another opportunity to align </a:t>
            </a:r>
            <a:r>
              <a:rPr lang="en-US" dirty="0" smtClean="0"/>
              <a:t>individual  </a:t>
            </a:r>
            <a:r>
              <a:rPr lang="en-US" dirty="0" smtClean="0"/>
              <a:t>programs with </a:t>
            </a:r>
            <a:r>
              <a:rPr lang="en-US" dirty="0" smtClean="0"/>
              <a:t>crosscutting </a:t>
            </a:r>
            <a:r>
              <a:rPr lang="en-US" dirty="0" smtClean="0"/>
              <a:t>national results.</a:t>
            </a:r>
          </a:p>
          <a:p>
            <a:r>
              <a:rPr lang="en-US" dirty="0" smtClean="0"/>
              <a:t>Thus, KNI efforts in the U.S. will need to grow from the “bottom up</a:t>
            </a:r>
            <a:r>
              <a:rPr lang="en-US" dirty="0" smtClean="0"/>
              <a:t>” and “middle out” rather </a:t>
            </a:r>
            <a:r>
              <a:rPr lang="en-US" dirty="0" smtClean="0"/>
              <a:t>than the “top down”.  </a:t>
            </a:r>
            <a:endParaRPr lang="en-US" dirty="0"/>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and GAO’s High-Risk List</a:t>
            </a:r>
            <a:endParaRPr lang="en-US" dirty="0"/>
          </a:p>
        </p:txBody>
      </p:sp>
      <p:sp>
        <p:nvSpPr>
          <p:cNvPr id="3" name="Content Placeholder 2"/>
          <p:cNvSpPr>
            <a:spLocks noGrp="1"/>
          </p:cNvSpPr>
          <p:nvPr>
            <p:ph idx="1"/>
          </p:nvPr>
        </p:nvSpPr>
        <p:spPr/>
        <p:txBody>
          <a:bodyPr>
            <a:normAutofit lnSpcReduction="10000"/>
          </a:bodyPr>
          <a:lstStyle/>
          <a:p>
            <a:pPr marL="320152" indent="-320152"/>
            <a:r>
              <a:rPr lang="en-US" sz="2800" dirty="0"/>
              <a:t>Areas most in need of reform or most vulnerable to fraud, waste, abuse, and mismanagement</a:t>
            </a:r>
          </a:p>
          <a:p>
            <a:pPr marL="320152" indent="-320152"/>
            <a:endParaRPr lang="en-US" sz="2800" dirty="0"/>
          </a:p>
          <a:p>
            <a:pPr marL="320152" indent="-320152"/>
            <a:r>
              <a:rPr lang="en-US" sz="2800" dirty="0"/>
              <a:t>30 areas currently on GAO’s High-Risk list</a:t>
            </a:r>
          </a:p>
          <a:p>
            <a:pPr marL="320152" indent="-320152"/>
            <a:endParaRPr lang="en-US" sz="2800" dirty="0"/>
          </a:p>
          <a:p>
            <a:pPr marL="320152" indent="-320152"/>
            <a:r>
              <a:rPr lang="en-US" sz="2800" dirty="0"/>
              <a:t>Helps focus attention of both agencies and the Congress on important issues</a:t>
            </a:r>
          </a:p>
          <a:p>
            <a:pPr marL="320152" indent="-320152"/>
            <a:endParaRPr lang="en-US" sz="2800" dirty="0"/>
          </a:p>
          <a:p>
            <a:pPr marL="320152" indent="-320152"/>
            <a:r>
              <a:rPr lang="en-US" sz="2800" dirty="0"/>
              <a:t>Began in the 1990s.  Issued with each new Congress (i.e.,  every 2 years</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01E16EBA-0216-4FA1-BFEC-225E7939936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High-Risk Areas Involve Working Across Boundaries</a:t>
            </a:r>
            <a:endParaRPr lang="en-US" dirty="0"/>
          </a:p>
        </p:txBody>
      </p:sp>
      <p:sp>
        <p:nvSpPr>
          <p:cNvPr id="3" name="Content Placeholder 2"/>
          <p:cNvSpPr>
            <a:spLocks noGrp="1"/>
          </p:cNvSpPr>
          <p:nvPr>
            <p:ph idx="1"/>
          </p:nvPr>
        </p:nvSpPr>
        <p:spPr/>
        <p:txBody>
          <a:bodyPr>
            <a:normAutofit/>
          </a:bodyPr>
          <a:lstStyle/>
          <a:p>
            <a:pPr marL="320152" indent="-320152"/>
            <a:r>
              <a:rPr lang="en-US" sz="2200" dirty="0"/>
              <a:t>Limiting the Federal Government’s Fiscal Exposure by Better Managing Climate Change Risks—federal agencies, state and local governments, civil society organizations, private sector, other nations </a:t>
            </a:r>
          </a:p>
          <a:p>
            <a:pPr marL="320152" indent="-320152"/>
            <a:r>
              <a:rPr lang="en-US" sz="2200" dirty="0"/>
              <a:t>Mitigating Gaps in Weather Satellite Data—NOAA, NASA, DOD, other nations, contractors </a:t>
            </a:r>
          </a:p>
          <a:p>
            <a:pPr marL="320152" indent="-320152"/>
            <a:r>
              <a:rPr lang="en-US" sz="2200" dirty="0"/>
              <a:t>Food Safety – 15 federal agencies involved</a:t>
            </a:r>
          </a:p>
          <a:p>
            <a:pPr marL="320152" indent="-320152"/>
            <a:r>
              <a:rPr lang="en-US" sz="2200" dirty="0"/>
              <a:t>Protecting Critical Technologies – DOD, DHS, Commerce, State Department</a:t>
            </a:r>
          </a:p>
          <a:p>
            <a:pPr marL="320152" indent="-320152"/>
            <a:r>
              <a:rPr lang="en-US" sz="2200" dirty="0"/>
              <a:t>Transportation Funding– DOT, state and local governments</a:t>
            </a:r>
          </a:p>
          <a:p>
            <a:pPr marL="320152" indent="-320152"/>
            <a:r>
              <a:rPr lang="en-US" sz="2200" dirty="0"/>
              <a:t>Terrorism-Related Information Sharing – Several federal agencies, state and local governments</a:t>
            </a:r>
          </a:p>
        </p:txBody>
      </p:sp>
      <p:sp>
        <p:nvSpPr>
          <p:cNvPr id="4" name="Slide Number Placeholder 3"/>
          <p:cNvSpPr>
            <a:spLocks noGrp="1"/>
          </p:cNvSpPr>
          <p:nvPr>
            <p:ph type="sldNum" sz="quarter" idx="12"/>
          </p:nvPr>
        </p:nvSpPr>
        <p:spPr/>
        <p:txBody>
          <a:bodyPr/>
          <a:lstStyle/>
          <a:p>
            <a:fld id="{01E16EBA-0216-4FA1-BFEC-225E79399361}"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Mandate for GAO Duplication Reviews</a:t>
            </a:r>
            <a:endParaRPr lang="en-US" dirty="0"/>
          </a:p>
        </p:txBody>
      </p:sp>
      <p:sp>
        <p:nvSpPr>
          <p:cNvPr id="3" name="Content Placeholder 2"/>
          <p:cNvSpPr>
            <a:spLocks noGrp="1"/>
          </p:cNvSpPr>
          <p:nvPr>
            <p:ph idx="1"/>
          </p:nvPr>
        </p:nvSpPr>
        <p:spPr/>
        <p:txBody>
          <a:bodyPr>
            <a:normAutofit lnSpcReduction="10000"/>
          </a:bodyPr>
          <a:lstStyle/>
          <a:p>
            <a:r>
              <a:rPr lang="en-US" sz="2700" dirty="0"/>
              <a:t>Enacted in 2010</a:t>
            </a:r>
          </a:p>
          <a:p>
            <a:pPr lvl="1"/>
            <a:r>
              <a:rPr lang="en-US" sz="2700" dirty="0"/>
              <a:t>Identify overlap and duplication</a:t>
            </a:r>
          </a:p>
          <a:p>
            <a:pPr lvl="1"/>
            <a:r>
              <a:rPr lang="en-US" sz="2700" dirty="0"/>
              <a:t>Identify opportunities for cost saving and revenue enhancement</a:t>
            </a:r>
          </a:p>
          <a:p>
            <a:pPr lvl="1">
              <a:buNone/>
            </a:pPr>
            <a:endParaRPr lang="en-US" sz="2700" dirty="0"/>
          </a:p>
          <a:p>
            <a:r>
              <a:rPr lang="en-US" sz="2700" dirty="0"/>
              <a:t>Reports issue in 2011, </a:t>
            </a:r>
            <a:r>
              <a:rPr lang="en-US" sz="2700" dirty="0" smtClean="0"/>
              <a:t>2012, and 2013 </a:t>
            </a:r>
            <a:r>
              <a:rPr lang="en-US" sz="2700" dirty="0"/>
              <a:t>identified </a:t>
            </a:r>
            <a:r>
              <a:rPr lang="en-US" sz="2700" dirty="0" smtClean="0"/>
              <a:t>162 </a:t>
            </a:r>
            <a:r>
              <a:rPr lang="en-US" sz="2700" dirty="0"/>
              <a:t>areas</a:t>
            </a:r>
          </a:p>
          <a:p>
            <a:pPr>
              <a:buNone/>
            </a:pPr>
            <a:r>
              <a:rPr lang="en-US" sz="2700" dirty="0"/>
              <a:t> </a:t>
            </a:r>
          </a:p>
          <a:p>
            <a:r>
              <a:rPr lang="en-US" sz="2700" dirty="0" smtClean="0"/>
              <a:t>Most recent report was issued on 9 April 2013</a:t>
            </a:r>
            <a:endParaRPr lang="en-US" sz="2700" dirty="0"/>
          </a:p>
          <a:p>
            <a:pPr lvl="1"/>
            <a:r>
              <a:rPr lang="en-US" sz="2700" dirty="0" smtClean="0"/>
              <a:t>Also followed </a:t>
            </a:r>
            <a:r>
              <a:rPr lang="en-US" sz="2700" dirty="0"/>
              <a:t>up on </a:t>
            </a:r>
            <a:r>
              <a:rPr lang="en-US" sz="2700" dirty="0" smtClean="0"/>
              <a:t>about 380 actions to address areas identified </a:t>
            </a:r>
            <a:r>
              <a:rPr lang="en-US" sz="2700" dirty="0"/>
              <a:t>in 2011 and 2012 reports</a:t>
            </a:r>
          </a:p>
        </p:txBody>
      </p:sp>
      <p:sp>
        <p:nvSpPr>
          <p:cNvPr id="4" name="Slide Number Placeholder 3"/>
          <p:cNvSpPr>
            <a:spLocks noGrp="1"/>
          </p:cNvSpPr>
          <p:nvPr>
            <p:ph type="sldNum" sz="quarter" idx="12"/>
          </p:nvPr>
        </p:nvSpPr>
        <p:spPr/>
        <p:txBody>
          <a:bodyPr/>
          <a:lstStyle/>
          <a:p>
            <a:fld id="{D576A224-D477-4D31-AB77-C47962031A6D}" type="slidenum">
              <a:rPr lang="en-US" smtClean="0"/>
              <a:pPr/>
              <a:t>8</a:t>
            </a:fld>
            <a:endParaRPr lang="en-US" dirty="0">
              <a:solidFill>
                <a:srgbClr val="044F9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International Standards of Supreme Audit Institutions (ISSAI)</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Public accountability means that those in charge of a government program or ministry are held responsible for the efficient and effective running of such. Accountability presupposes public insight into the activities of the program or ministry. Performance auditing is a way for taxpayers, financiers, legislatures, executives, ordinary citizens and the media to ‘execute control’ and to obtain insight into the running and outcome of different government activities. </a:t>
            </a:r>
            <a:r>
              <a:rPr lang="en-US" u="sng" dirty="0" smtClean="0"/>
              <a:t>Performance auditing also provides answers to questions such as: Do we get value for money or is it possible to spend the money better or more wisely? </a:t>
            </a:r>
            <a:r>
              <a:rPr lang="en-US" dirty="0" smtClean="0"/>
              <a:t>A criterion of good governance is that all public services (or all government programs) are subjected to auditing.</a:t>
            </a:r>
          </a:p>
          <a:p>
            <a:r>
              <a:rPr lang="en-US" b="1" dirty="0" smtClean="0"/>
              <a:t>Performance auditing </a:t>
            </a:r>
            <a:r>
              <a:rPr lang="en-US" dirty="0" smtClean="0"/>
              <a:t>is an independent examination of the efficiency and effectiveness of government undertakings, programs or organizations, with due regard to economy, and the aim of leading to improvements.</a:t>
            </a:r>
            <a:endParaRPr lang="en-US" dirty="0"/>
          </a:p>
        </p:txBody>
      </p:sp>
      <p:sp>
        <p:nvSpPr>
          <p:cNvPr id="3" name="Slide Number Placeholder 2"/>
          <p:cNvSpPr>
            <a:spLocks noGrp="1"/>
          </p:cNvSpPr>
          <p:nvPr>
            <p:ph type="sldNum" sz="quarter" idx="12"/>
          </p:nvPr>
        </p:nvSpPr>
        <p:spPr/>
        <p:txBody>
          <a:bodyPr/>
          <a:lstStyle/>
          <a:p>
            <a:fld id="{3F77FF41-C150-4A9F-9313-164DBB44A9CD}" type="slidenum">
              <a:rPr lang="es-MX" smtClean="0"/>
              <a:pPr/>
              <a:t>9</a:t>
            </a:fld>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O_Combined_Templates">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GAO_Combined_Templates</Template>
  <TotalTime>781</TotalTime>
  <Words>2135</Words>
  <Application>Microsoft Office PowerPoint</Application>
  <PresentationFormat>Custom</PresentationFormat>
  <Paragraphs>241</Paragraphs>
  <Slides>28</Slides>
  <Notes>2</Notes>
  <HiddenSlides>0</HiddenSlides>
  <MMClips>0</MMClips>
  <ScaleCrop>false</ScaleCrop>
  <HeadingPairs>
    <vt:vector size="4" baseType="variant">
      <vt:variant>
        <vt:lpstr>Theme</vt:lpstr>
      </vt:variant>
      <vt:variant>
        <vt:i4>8</vt:i4>
      </vt:variant>
      <vt:variant>
        <vt:lpstr>Slide Titles</vt:lpstr>
      </vt:variant>
      <vt:variant>
        <vt:i4>28</vt:i4>
      </vt:variant>
    </vt:vector>
  </HeadingPairs>
  <TitlesOfParts>
    <vt:vector size="36" baseType="lpstr">
      <vt:lpstr>GAO_Combined_Templates</vt:lpstr>
      <vt:lpstr>GAO Color Final with Flag</vt:lpstr>
      <vt:lpstr>GAO B&amp;W Preliminary with Flag</vt:lpstr>
      <vt:lpstr>GAO B&amp;W Final with Flag</vt:lpstr>
      <vt:lpstr>GAO Color Preliminary w/o Flag</vt:lpstr>
      <vt:lpstr>GAO Color Final w/o Flag</vt:lpstr>
      <vt:lpstr>GAO B&amp;W Preliminary w/o Flag</vt:lpstr>
      <vt:lpstr>GAO B&amp;W Final w/o Flag</vt:lpstr>
      <vt:lpstr>Using KNIs to inform performance audits of crosscutting issues  </vt:lpstr>
      <vt:lpstr>Update from our last meeting in Riga </vt:lpstr>
      <vt:lpstr>As was discussed last year, the US is part of the “global public management revolution” with certain overarching characteristics  </vt:lpstr>
      <vt:lpstr>This Governance Environment is Consistent with Europe’s Plan for 2025</vt:lpstr>
      <vt:lpstr>The Status of KNI Development in the United States</vt:lpstr>
      <vt:lpstr>Governance and GAO’s High-Risk List</vt:lpstr>
      <vt:lpstr>Most High-Risk Areas Involve Working Across Boundaries</vt:lpstr>
      <vt:lpstr>Mandate for GAO Duplication Reviews</vt:lpstr>
      <vt:lpstr>International Standards of Supreme Audit Institutions (ISSAI)</vt:lpstr>
      <vt:lpstr>How GAO is Evolving Its Approach to Performance Auditing to Include a More Direct Focus on Crosscutting Issues</vt:lpstr>
      <vt:lpstr>Reviewing the Federal Government’s Results-Orientation </vt:lpstr>
      <vt:lpstr>Using Results Mapping ( A typical “logic model”)</vt:lpstr>
      <vt:lpstr>Using Results Mapping  ( A Results Map) </vt:lpstr>
      <vt:lpstr>Using “Stat” Reviews to Assess Progress Toward Crosscutting Goals</vt:lpstr>
      <vt:lpstr>Practices that are Critical to Effective Stat Reviews</vt:lpstr>
      <vt:lpstr>Evaluating Collaborative Mechanisms</vt:lpstr>
      <vt:lpstr>Collaborative Mechanisms</vt:lpstr>
      <vt:lpstr>Slide 18</vt:lpstr>
      <vt:lpstr>Food Safety</vt:lpstr>
      <vt:lpstr>Key Issues When Implementing Collaborative Mechanisms</vt:lpstr>
      <vt:lpstr> WWW.recovery.gov  </vt:lpstr>
      <vt:lpstr>Assessing Government’s Capacity</vt:lpstr>
      <vt:lpstr>Some Internal Implications of Our Evolving Approach to Performance Audits</vt:lpstr>
      <vt:lpstr>Slide 24</vt:lpstr>
      <vt:lpstr>   www.gao.gov  </vt:lpstr>
      <vt:lpstr>www.gao.gov (continued) </vt:lpstr>
      <vt:lpstr>www.gao.gov (continued) </vt:lpstr>
      <vt:lpstr>Slide 28</vt:lpstr>
    </vt:vector>
  </TitlesOfParts>
  <Company>GAO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Wicked Issues, and the Evolving Role of Performance Auditing  </dc:title>
  <dc:creator> GAO</dc:creator>
  <cp:lastModifiedBy>chris mihm</cp:lastModifiedBy>
  <cp:revision>56</cp:revision>
  <dcterms:created xsi:type="dcterms:W3CDTF">2013-02-26T11:16:16Z</dcterms:created>
  <dcterms:modified xsi:type="dcterms:W3CDTF">2013-03-28T12:57:57Z</dcterms:modified>
</cp:coreProperties>
</file>