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451" r:id="rId4"/>
    <p:sldId id="499" r:id="rId5"/>
    <p:sldId id="539" r:id="rId6"/>
    <p:sldId id="540" r:id="rId7"/>
    <p:sldId id="531" r:id="rId8"/>
    <p:sldId id="533" r:id="rId9"/>
    <p:sldId id="534" r:id="rId10"/>
    <p:sldId id="541" r:id="rId11"/>
    <p:sldId id="535" r:id="rId12"/>
    <p:sldId id="536" r:id="rId13"/>
    <p:sldId id="501" r:id="rId14"/>
    <p:sldId id="470" r:id="rId15"/>
    <p:sldId id="506" r:id="rId16"/>
    <p:sldId id="523" r:id="rId17"/>
    <p:sldId id="503" r:id="rId18"/>
    <p:sldId id="525" r:id="rId19"/>
    <p:sldId id="537" r:id="rId20"/>
    <p:sldId id="500"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7B"/>
    <a:srgbClr val="003B7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882" autoAdjust="0"/>
    <p:restoredTop sz="83148" autoAdjust="0"/>
  </p:normalViewPr>
  <p:slideViewPr>
    <p:cSldViewPr>
      <p:cViewPr>
        <p:scale>
          <a:sx n="66" d="100"/>
          <a:sy n="66" d="100"/>
        </p:scale>
        <p:origin x="-1260" y="22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notesViewPr>
    <p:cSldViewPr>
      <p:cViewPr varScale="1">
        <p:scale>
          <a:sx n="70" d="100"/>
          <a:sy n="70" d="100"/>
        </p:scale>
        <p:origin x="-2730" y="-108"/>
      </p:cViewPr>
      <p:guideLst>
        <p:guide orient="horz" pos="2928"/>
        <p:guide pos="216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1C308-05C5-480B-AC1F-EDE23CE9473E}"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en-ZA"/>
        </a:p>
      </dgm:t>
    </dgm:pt>
    <dgm:pt modelId="{2E39EDF8-C754-4BA2-8E98-11B2283192FA}">
      <dgm:prSet phldrT="[Text]"/>
      <dgm:spPr/>
      <dgm:t>
        <a:bodyPr/>
        <a:lstStyle/>
        <a:p>
          <a:r>
            <a:rPr lang="en-US" dirty="0" smtClean="0">
              <a:cs typeface="Arial" charset="0"/>
            </a:rPr>
            <a:t>Development and use of KNI’s in SA </a:t>
          </a:r>
          <a:endParaRPr lang="en-ZA" dirty="0"/>
        </a:p>
      </dgm:t>
    </dgm:pt>
    <dgm:pt modelId="{977374C4-04AD-4C8A-A49B-329FE13DF445}" type="parTrans" cxnId="{B3EA1D4E-E8EB-4F38-B7D0-809F8042CBE1}">
      <dgm:prSet/>
      <dgm:spPr/>
      <dgm:t>
        <a:bodyPr/>
        <a:lstStyle/>
        <a:p>
          <a:endParaRPr lang="en-ZA"/>
        </a:p>
      </dgm:t>
    </dgm:pt>
    <dgm:pt modelId="{14F63C77-A453-495E-B6A8-1DE597C20277}" type="sibTrans" cxnId="{B3EA1D4E-E8EB-4F38-B7D0-809F8042CBE1}">
      <dgm:prSet/>
      <dgm:spPr/>
      <dgm:t>
        <a:bodyPr/>
        <a:lstStyle/>
        <a:p>
          <a:endParaRPr lang="en-ZA"/>
        </a:p>
      </dgm:t>
    </dgm:pt>
    <dgm:pt modelId="{8BA7E85E-EC15-4747-A9D7-1137959B65ED}">
      <dgm:prSet/>
      <dgm:spPr/>
      <dgm:t>
        <a:bodyPr/>
        <a:lstStyle/>
        <a:p>
          <a:r>
            <a:rPr lang="en-ZA" dirty="0" smtClean="0"/>
            <a:t>Overview of developments in SA:  2001 to 2013</a:t>
          </a:r>
          <a:endParaRPr lang="en-US" dirty="0" smtClean="0">
            <a:cs typeface="Arial" charset="0"/>
          </a:endParaRPr>
        </a:p>
      </dgm:t>
    </dgm:pt>
    <dgm:pt modelId="{F50D8A86-ECF2-41F4-9EE9-5C53D04E47B2}" type="parTrans" cxnId="{58BAA241-89BD-42BA-93F0-477505B63F2E}">
      <dgm:prSet/>
      <dgm:spPr/>
      <dgm:t>
        <a:bodyPr/>
        <a:lstStyle/>
        <a:p>
          <a:endParaRPr lang="en-ZA"/>
        </a:p>
      </dgm:t>
    </dgm:pt>
    <dgm:pt modelId="{BC20898D-EF3F-4B82-A68B-F4FE09504FA5}" type="sibTrans" cxnId="{58BAA241-89BD-42BA-93F0-477505B63F2E}">
      <dgm:prSet/>
      <dgm:spPr/>
      <dgm:t>
        <a:bodyPr/>
        <a:lstStyle/>
        <a:p>
          <a:endParaRPr lang="en-ZA"/>
        </a:p>
      </dgm:t>
    </dgm:pt>
    <dgm:pt modelId="{515E5C0D-A6E8-4F78-AAC1-1BD71ACB44DF}">
      <dgm:prSet/>
      <dgm:spPr/>
      <dgm:t>
        <a:bodyPr/>
        <a:lstStyle/>
        <a:p>
          <a:r>
            <a:rPr lang="en-US" dirty="0" smtClean="0">
              <a:cs typeface="Arial" charset="0"/>
            </a:rPr>
            <a:t>Audit mandate and strategy </a:t>
          </a:r>
        </a:p>
      </dgm:t>
    </dgm:pt>
    <dgm:pt modelId="{503E555F-6A8B-49CF-A2C3-FC536B0AB830}" type="parTrans" cxnId="{0357E360-26EB-4179-8F2E-8167139333D1}">
      <dgm:prSet/>
      <dgm:spPr/>
      <dgm:t>
        <a:bodyPr/>
        <a:lstStyle/>
        <a:p>
          <a:endParaRPr lang="en-ZA"/>
        </a:p>
      </dgm:t>
    </dgm:pt>
    <dgm:pt modelId="{0BDDEA37-D848-42CB-BAC4-BB639CF53805}" type="sibTrans" cxnId="{0357E360-26EB-4179-8F2E-8167139333D1}">
      <dgm:prSet/>
      <dgm:spPr/>
      <dgm:t>
        <a:bodyPr/>
        <a:lstStyle/>
        <a:p>
          <a:endParaRPr lang="en-ZA"/>
        </a:p>
      </dgm:t>
    </dgm:pt>
    <dgm:pt modelId="{F79D31C6-8038-4A0D-80D7-31026D2466F3}">
      <dgm:prSet/>
      <dgm:spPr/>
      <dgm:t>
        <a:bodyPr/>
        <a:lstStyle/>
        <a:p>
          <a:r>
            <a:rPr lang="en-US" dirty="0" smtClean="0">
              <a:cs typeface="Arial" charset="0"/>
            </a:rPr>
            <a:t>Audit results to date </a:t>
          </a:r>
        </a:p>
      </dgm:t>
    </dgm:pt>
    <dgm:pt modelId="{C658D552-735C-432D-9D4E-8ED267946F75}" type="parTrans" cxnId="{D489A50C-AC1D-40FE-8CF6-FF9855410E4D}">
      <dgm:prSet/>
      <dgm:spPr/>
      <dgm:t>
        <a:bodyPr/>
        <a:lstStyle/>
        <a:p>
          <a:endParaRPr lang="en-ZA"/>
        </a:p>
      </dgm:t>
    </dgm:pt>
    <dgm:pt modelId="{BC9F3041-C900-4368-81C8-D3526A295D74}" type="sibTrans" cxnId="{D489A50C-AC1D-40FE-8CF6-FF9855410E4D}">
      <dgm:prSet/>
      <dgm:spPr/>
      <dgm:t>
        <a:bodyPr/>
        <a:lstStyle/>
        <a:p>
          <a:endParaRPr lang="en-ZA"/>
        </a:p>
      </dgm:t>
    </dgm:pt>
    <dgm:pt modelId="{C144F837-A6FD-4592-B86E-70B77E384FCD}">
      <dgm:prSet/>
      <dgm:spPr/>
      <dgm:t>
        <a:bodyPr/>
        <a:lstStyle/>
        <a:p>
          <a:r>
            <a:rPr lang="en-US" dirty="0" smtClean="0">
              <a:cs typeface="Arial" charset="0"/>
            </a:rPr>
            <a:t>Role of the Auditor-General in auditing KNI’s</a:t>
          </a:r>
        </a:p>
      </dgm:t>
    </dgm:pt>
    <dgm:pt modelId="{82B67B15-8EA6-4B85-9C05-29139C77107B}" type="parTrans" cxnId="{020E365A-BFA8-4B27-909A-E785276EB237}">
      <dgm:prSet/>
      <dgm:spPr/>
      <dgm:t>
        <a:bodyPr/>
        <a:lstStyle/>
        <a:p>
          <a:endParaRPr lang="en-US"/>
        </a:p>
      </dgm:t>
    </dgm:pt>
    <dgm:pt modelId="{836EB6DD-0E9C-443C-B846-0DAE5BE6E859}" type="sibTrans" cxnId="{020E365A-BFA8-4B27-909A-E785276EB237}">
      <dgm:prSet/>
      <dgm:spPr/>
      <dgm:t>
        <a:bodyPr/>
        <a:lstStyle/>
        <a:p>
          <a:endParaRPr lang="en-US"/>
        </a:p>
      </dgm:t>
    </dgm:pt>
    <dgm:pt modelId="{78B94020-9D84-4997-A1EE-45DA8AEEADAD}">
      <dgm:prSet/>
      <dgm:spPr/>
      <dgm:t>
        <a:bodyPr/>
        <a:lstStyle/>
        <a:p>
          <a:r>
            <a:rPr lang="en-US" dirty="0" smtClean="0">
              <a:cs typeface="Arial" charset="0"/>
            </a:rPr>
            <a:t>The way forward</a:t>
          </a:r>
        </a:p>
      </dgm:t>
    </dgm:pt>
    <dgm:pt modelId="{4509834A-2F7D-4CAE-A7C9-4E9C57576640}" type="parTrans" cxnId="{7ED8765B-F192-47EB-AEDD-0FB45B69876D}">
      <dgm:prSet/>
      <dgm:spPr/>
    </dgm:pt>
    <dgm:pt modelId="{B4BFD0B5-A0FE-483B-85BF-32CBC3A9C24A}" type="sibTrans" cxnId="{7ED8765B-F192-47EB-AEDD-0FB45B69876D}">
      <dgm:prSet/>
      <dgm:spPr/>
    </dgm:pt>
    <dgm:pt modelId="{9F91A9F2-06D7-4A8C-AB81-6609396E6CDA}" type="pres">
      <dgm:prSet presAssocID="{2CC1C308-05C5-480B-AC1F-EDE23CE9473E}" presName="linear" presStyleCnt="0">
        <dgm:presLayoutVars>
          <dgm:animLvl val="lvl"/>
          <dgm:resizeHandles val="exact"/>
        </dgm:presLayoutVars>
      </dgm:prSet>
      <dgm:spPr/>
      <dgm:t>
        <a:bodyPr/>
        <a:lstStyle/>
        <a:p>
          <a:endParaRPr lang="en-ZA"/>
        </a:p>
      </dgm:t>
    </dgm:pt>
    <dgm:pt modelId="{1527EC1B-FE02-425C-A05D-ED3E64A88029}" type="pres">
      <dgm:prSet presAssocID="{2E39EDF8-C754-4BA2-8E98-11B2283192FA}" presName="parentText" presStyleLbl="node1" presStyleIdx="0" presStyleCnt="2">
        <dgm:presLayoutVars>
          <dgm:chMax val="0"/>
          <dgm:bulletEnabled val="1"/>
        </dgm:presLayoutVars>
      </dgm:prSet>
      <dgm:spPr/>
      <dgm:t>
        <a:bodyPr/>
        <a:lstStyle/>
        <a:p>
          <a:endParaRPr lang="en-ZA"/>
        </a:p>
      </dgm:t>
    </dgm:pt>
    <dgm:pt modelId="{7BAF267A-2A56-4070-A239-640BF806154F}" type="pres">
      <dgm:prSet presAssocID="{2E39EDF8-C754-4BA2-8E98-11B2283192FA}" presName="childText" presStyleLbl="revTx" presStyleIdx="0" presStyleCnt="2">
        <dgm:presLayoutVars>
          <dgm:bulletEnabled val="1"/>
        </dgm:presLayoutVars>
      </dgm:prSet>
      <dgm:spPr/>
      <dgm:t>
        <a:bodyPr/>
        <a:lstStyle/>
        <a:p>
          <a:endParaRPr lang="en-US"/>
        </a:p>
      </dgm:t>
    </dgm:pt>
    <dgm:pt modelId="{024B9DD7-C0B3-43D4-878A-345790184539}" type="pres">
      <dgm:prSet presAssocID="{C144F837-A6FD-4592-B86E-70B77E384FCD}" presName="parentText" presStyleLbl="node1" presStyleIdx="1" presStyleCnt="2">
        <dgm:presLayoutVars>
          <dgm:chMax val="0"/>
          <dgm:bulletEnabled val="1"/>
        </dgm:presLayoutVars>
      </dgm:prSet>
      <dgm:spPr/>
      <dgm:t>
        <a:bodyPr/>
        <a:lstStyle/>
        <a:p>
          <a:endParaRPr lang="en-US"/>
        </a:p>
      </dgm:t>
    </dgm:pt>
    <dgm:pt modelId="{02E8E372-2A15-4EDA-AE2D-1D8B74F799A3}" type="pres">
      <dgm:prSet presAssocID="{C144F837-A6FD-4592-B86E-70B77E384FCD}" presName="childText" presStyleLbl="revTx" presStyleIdx="1" presStyleCnt="2">
        <dgm:presLayoutVars>
          <dgm:bulletEnabled val="1"/>
        </dgm:presLayoutVars>
      </dgm:prSet>
      <dgm:spPr/>
      <dgm:t>
        <a:bodyPr/>
        <a:lstStyle/>
        <a:p>
          <a:endParaRPr lang="en-US"/>
        </a:p>
      </dgm:t>
    </dgm:pt>
  </dgm:ptLst>
  <dgm:cxnLst>
    <dgm:cxn modelId="{58BAA241-89BD-42BA-93F0-477505B63F2E}" srcId="{2E39EDF8-C754-4BA2-8E98-11B2283192FA}" destId="{8BA7E85E-EC15-4747-A9D7-1137959B65ED}" srcOrd="0" destOrd="0" parTransId="{F50D8A86-ECF2-41F4-9EE9-5C53D04E47B2}" sibTransId="{BC20898D-EF3F-4B82-A68B-F4FE09504FA5}"/>
    <dgm:cxn modelId="{A2C0F1AC-347A-4D60-B5EF-F9B1883AD0DA}" type="presOf" srcId="{2E39EDF8-C754-4BA2-8E98-11B2283192FA}" destId="{1527EC1B-FE02-425C-A05D-ED3E64A88029}" srcOrd="0" destOrd="0" presId="urn:microsoft.com/office/officeart/2005/8/layout/vList2"/>
    <dgm:cxn modelId="{C789DEE7-532A-461E-B203-2DE839245B6B}" type="presOf" srcId="{8BA7E85E-EC15-4747-A9D7-1137959B65ED}" destId="{7BAF267A-2A56-4070-A239-640BF806154F}" srcOrd="0" destOrd="0" presId="urn:microsoft.com/office/officeart/2005/8/layout/vList2"/>
    <dgm:cxn modelId="{C9A2A7EA-0D45-4D56-9E9E-F237ED173325}" type="presOf" srcId="{515E5C0D-A6E8-4F78-AAC1-1BD71ACB44DF}" destId="{02E8E372-2A15-4EDA-AE2D-1D8B74F799A3}" srcOrd="0" destOrd="0" presId="urn:microsoft.com/office/officeart/2005/8/layout/vList2"/>
    <dgm:cxn modelId="{0357E360-26EB-4179-8F2E-8167139333D1}" srcId="{C144F837-A6FD-4592-B86E-70B77E384FCD}" destId="{515E5C0D-A6E8-4F78-AAC1-1BD71ACB44DF}" srcOrd="0" destOrd="0" parTransId="{503E555F-6A8B-49CF-A2C3-FC536B0AB830}" sibTransId="{0BDDEA37-D848-42CB-BAC4-BB639CF53805}"/>
    <dgm:cxn modelId="{D489A50C-AC1D-40FE-8CF6-FF9855410E4D}" srcId="{C144F837-A6FD-4592-B86E-70B77E384FCD}" destId="{F79D31C6-8038-4A0D-80D7-31026D2466F3}" srcOrd="1" destOrd="0" parTransId="{C658D552-735C-432D-9D4E-8ED267946F75}" sibTransId="{BC9F3041-C900-4368-81C8-D3526A295D74}"/>
    <dgm:cxn modelId="{B3C66865-9E4F-44F6-BED1-8F4CCDCDEF9D}" type="presOf" srcId="{78B94020-9D84-4997-A1EE-45DA8AEEADAD}" destId="{7BAF267A-2A56-4070-A239-640BF806154F}" srcOrd="0" destOrd="1" presId="urn:microsoft.com/office/officeart/2005/8/layout/vList2"/>
    <dgm:cxn modelId="{FFF72F68-1DE9-4601-9D8B-BB6AFBFC64D5}" type="presOf" srcId="{C144F837-A6FD-4592-B86E-70B77E384FCD}" destId="{024B9DD7-C0B3-43D4-878A-345790184539}" srcOrd="0" destOrd="0" presId="urn:microsoft.com/office/officeart/2005/8/layout/vList2"/>
    <dgm:cxn modelId="{210B0A37-EC91-40E5-A4D4-2DD7BACA49DC}" type="presOf" srcId="{2CC1C308-05C5-480B-AC1F-EDE23CE9473E}" destId="{9F91A9F2-06D7-4A8C-AB81-6609396E6CDA}" srcOrd="0" destOrd="0" presId="urn:microsoft.com/office/officeart/2005/8/layout/vList2"/>
    <dgm:cxn modelId="{020E365A-BFA8-4B27-909A-E785276EB237}" srcId="{2CC1C308-05C5-480B-AC1F-EDE23CE9473E}" destId="{C144F837-A6FD-4592-B86E-70B77E384FCD}" srcOrd="1" destOrd="0" parTransId="{82B67B15-8EA6-4B85-9C05-29139C77107B}" sibTransId="{836EB6DD-0E9C-443C-B846-0DAE5BE6E859}"/>
    <dgm:cxn modelId="{7ED8765B-F192-47EB-AEDD-0FB45B69876D}" srcId="{2E39EDF8-C754-4BA2-8E98-11B2283192FA}" destId="{78B94020-9D84-4997-A1EE-45DA8AEEADAD}" srcOrd="1" destOrd="0" parTransId="{4509834A-2F7D-4CAE-A7C9-4E9C57576640}" sibTransId="{B4BFD0B5-A0FE-483B-85BF-32CBC3A9C24A}"/>
    <dgm:cxn modelId="{B3EA1D4E-E8EB-4F38-B7D0-809F8042CBE1}" srcId="{2CC1C308-05C5-480B-AC1F-EDE23CE9473E}" destId="{2E39EDF8-C754-4BA2-8E98-11B2283192FA}" srcOrd="0" destOrd="0" parTransId="{977374C4-04AD-4C8A-A49B-329FE13DF445}" sibTransId="{14F63C77-A453-495E-B6A8-1DE597C20277}"/>
    <dgm:cxn modelId="{DFE6A1E9-6AAE-45EE-9478-60F35D9F5165}" type="presOf" srcId="{F79D31C6-8038-4A0D-80D7-31026D2466F3}" destId="{02E8E372-2A15-4EDA-AE2D-1D8B74F799A3}" srcOrd="0" destOrd="1" presId="urn:microsoft.com/office/officeart/2005/8/layout/vList2"/>
    <dgm:cxn modelId="{FB768F34-A77A-48D4-9757-11FA481F7F27}" type="presParOf" srcId="{9F91A9F2-06D7-4A8C-AB81-6609396E6CDA}" destId="{1527EC1B-FE02-425C-A05D-ED3E64A88029}" srcOrd="0" destOrd="0" presId="urn:microsoft.com/office/officeart/2005/8/layout/vList2"/>
    <dgm:cxn modelId="{27CDD1DC-EDE1-4113-9D2F-DB4CB19ED1A3}" type="presParOf" srcId="{9F91A9F2-06D7-4A8C-AB81-6609396E6CDA}" destId="{7BAF267A-2A56-4070-A239-640BF806154F}" srcOrd="1" destOrd="0" presId="urn:microsoft.com/office/officeart/2005/8/layout/vList2"/>
    <dgm:cxn modelId="{3D74F383-60A2-44CC-A8AE-C5633C4CAB60}" type="presParOf" srcId="{9F91A9F2-06D7-4A8C-AB81-6609396E6CDA}" destId="{024B9DD7-C0B3-43D4-878A-345790184539}" srcOrd="2" destOrd="0" presId="urn:microsoft.com/office/officeart/2005/8/layout/vList2"/>
    <dgm:cxn modelId="{C28728E3-C347-4104-AC14-081691A5006A}" type="presParOf" srcId="{9F91A9F2-06D7-4A8C-AB81-6609396E6CDA}" destId="{02E8E372-2A15-4EDA-AE2D-1D8B74F799A3}"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7C9E3B-C603-4B9C-BC96-DE61B5166B42}" type="doc">
      <dgm:prSet loTypeId="urn:microsoft.com/office/officeart/2005/8/layout/arrow4" loCatId="relationship" qsTypeId="urn:microsoft.com/office/officeart/2005/8/quickstyle/simple1" qsCatId="simple" csTypeId="urn:microsoft.com/office/officeart/2005/8/colors/colorful3" csCatId="colorful" phldr="1"/>
      <dgm:spPr/>
      <dgm:t>
        <a:bodyPr/>
        <a:lstStyle/>
        <a:p>
          <a:endParaRPr lang="en-US"/>
        </a:p>
      </dgm:t>
    </dgm:pt>
    <dgm:pt modelId="{D6252178-A3E3-4B72-ACA4-79D55949EBB8}">
      <dgm:prSet phldrT="[Text]"/>
      <dgm:spPr/>
      <dgm:t>
        <a:bodyPr/>
        <a:lstStyle/>
        <a:p>
          <a:r>
            <a:rPr lang="en-US" dirty="0" smtClean="0"/>
            <a:t>2000 – 2008: </a:t>
          </a:r>
        </a:p>
        <a:p>
          <a:r>
            <a:rPr lang="en-US" dirty="0" smtClean="0"/>
            <a:t>Development of KNI’s closely linked to planning and budgeting</a:t>
          </a:r>
        </a:p>
        <a:p>
          <a:r>
            <a:rPr lang="en-US" dirty="0" smtClean="0"/>
            <a:t>A </a:t>
          </a:r>
          <a:r>
            <a:rPr lang="en-US" b="1" dirty="0" smtClean="0"/>
            <a:t>bottom-up approach</a:t>
          </a:r>
        </a:p>
      </dgm:t>
    </dgm:pt>
    <dgm:pt modelId="{6AA8E5AD-1583-4211-AAEE-612343656964}" type="parTrans" cxnId="{5AA0B235-ED6D-4904-9613-0FE469B1BD95}">
      <dgm:prSet/>
      <dgm:spPr/>
      <dgm:t>
        <a:bodyPr/>
        <a:lstStyle/>
        <a:p>
          <a:endParaRPr lang="en-US"/>
        </a:p>
      </dgm:t>
    </dgm:pt>
    <dgm:pt modelId="{17FE8D9E-7583-41A2-9F53-8332090ABA1C}" type="sibTrans" cxnId="{5AA0B235-ED6D-4904-9613-0FE469B1BD95}">
      <dgm:prSet/>
      <dgm:spPr/>
      <dgm:t>
        <a:bodyPr/>
        <a:lstStyle/>
        <a:p>
          <a:endParaRPr lang="en-US"/>
        </a:p>
      </dgm:t>
    </dgm:pt>
    <dgm:pt modelId="{134E27BA-E0D8-46F2-A100-61D90DF8523E}">
      <dgm:prSet phldrT="[Text]"/>
      <dgm:spPr/>
      <dgm:t>
        <a:bodyPr/>
        <a:lstStyle/>
        <a:p>
          <a:r>
            <a:rPr lang="en-US" dirty="0" smtClean="0"/>
            <a:t>2009 – 2013:</a:t>
          </a:r>
        </a:p>
        <a:p>
          <a:r>
            <a:rPr lang="en-US" dirty="0" smtClean="0"/>
            <a:t>Cabinet approved 12 national outcomes to guide overall development of KNI’s</a:t>
          </a:r>
        </a:p>
        <a:p>
          <a:r>
            <a:rPr lang="en-US" dirty="0" smtClean="0"/>
            <a:t>A </a:t>
          </a:r>
          <a:r>
            <a:rPr lang="en-US" b="1" dirty="0" smtClean="0"/>
            <a:t>top-down approach </a:t>
          </a:r>
          <a:endParaRPr lang="en-US" b="1" dirty="0"/>
        </a:p>
      </dgm:t>
    </dgm:pt>
    <dgm:pt modelId="{A55AC365-A0F9-4AD4-A38D-1DA8B3F058EF}" type="parTrans" cxnId="{5B265AA8-9947-4C2F-A968-AB103A677B8F}">
      <dgm:prSet/>
      <dgm:spPr/>
      <dgm:t>
        <a:bodyPr/>
        <a:lstStyle/>
        <a:p>
          <a:endParaRPr lang="en-US"/>
        </a:p>
      </dgm:t>
    </dgm:pt>
    <dgm:pt modelId="{00389FD0-6786-453C-B4DC-D4EF4DEDBD42}" type="sibTrans" cxnId="{5B265AA8-9947-4C2F-A968-AB103A677B8F}">
      <dgm:prSet/>
      <dgm:spPr/>
      <dgm:t>
        <a:bodyPr/>
        <a:lstStyle/>
        <a:p>
          <a:endParaRPr lang="en-US"/>
        </a:p>
      </dgm:t>
    </dgm:pt>
    <dgm:pt modelId="{0E1A8EEC-E924-4913-9022-D746A9B71F27}" type="pres">
      <dgm:prSet presAssocID="{F07C9E3B-C603-4B9C-BC96-DE61B5166B42}" presName="compositeShape" presStyleCnt="0">
        <dgm:presLayoutVars>
          <dgm:chMax val="2"/>
          <dgm:dir/>
          <dgm:resizeHandles val="exact"/>
        </dgm:presLayoutVars>
      </dgm:prSet>
      <dgm:spPr/>
      <dgm:t>
        <a:bodyPr/>
        <a:lstStyle/>
        <a:p>
          <a:endParaRPr lang="en-US"/>
        </a:p>
      </dgm:t>
    </dgm:pt>
    <dgm:pt modelId="{869FA1CA-E254-4C6D-A4D6-615673940C50}" type="pres">
      <dgm:prSet presAssocID="{D6252178-A3E3-4B72-ACA4-79D55949EBB8}" presName="upArrow" presStyleLbl="node1" presStyleIdx="0" presStyleCnt="2"/>
      <dgm:spPr/>
    </dgm:pt>
    <dgm:pt modelId="{EFFFBE1D-D6F1-4699-A754-DE41C87C8826}" type="pres">
      <dgm:prSet presAssocID="{D6252178-A3E3-4B72-ACA4-79D55949EBB8}" presName="upArrowText" presStyleLbl="revTx" presStyleIdx="0" presStyleCnt="2" custScaleX="119320">
        <dgm:presLayoutVars>
          <dgm:chMax val="0"/>
          <dgm:bulletEnabled val="1"/>
        </dgm:presLayoutVars>
      </dgm:prSet>
      <dgm:spPr/>
      <dgm:t>
        <a:bodyPr/>
        <a:lstStyle/>
        <a:p>
          <a:endParaRPr lang="en-US"/>
        </a:p>
      </dgm:t>
    </dgm:pt>
    <dgm:pt modelId="{54A9F4C0-03B5-4B6C-99DA-F0BB0F4B3770}" type="pres">
      <dgm:prSet presAssocID="{134E27BA-E0D8-46F2-A100-61D90DF8523E}" presName="downArrow" presStyleLbl="node1" presStyleIdx="1" presStyleCnt="2"/>
      <dgm:spPr/>
    </dgm:pt>
    <dgm:pt modelId="{9750778B-8E2C-4DAF-A010-6599BA241C7A}" type="pres">
      <dgm:prSet presAssocID="{134E27BA-E0D8-46F2-A100-61D90DF8523E}" presName="downArrowText" presStyleLbl="revTx" presStyleIdx="1" presStyleCnt="2">
        <dgm:presLayoutVars>
          <dgm:chMax val="0"/>
          <dgm:bulletEnabled val="1"/>
        </dgm:presLayoutVars>
      </dgm:prSet>
      <dgm:spPr/>
      <dgm:t>
        <a:bodyPr/>
        <a:lstStyle/>
        <a:p>
          <a:endParaRPr lang="en-US"/>
        </a:p>
      </dgm:t>
    </dgm:pt>
  </dgm:ptLst>
  <dgm:cxnLst>
    <dgm:cxn modelId="{6C555850-57B1-4F96-AF8A-B596A235964C}" type="presOf" srcId="{D6252178-A3E3-4B72-ACA4-79D55949EBB8}" destId="{EFFFBE1D-D6F1-4699-A754-DE41C87C8826}" srcOrd="0" destOrd="0" presId="urn:microsoft.com/office/officeart/2005/8/layout/arrow4"/>
    <dgm:cxn modelId="{7217CE38-4868-4760-A99F-52F2F5EE0DB4}" type="presOf" srcId="{F07C9E3B-C603-4B9C-BC96-DE61B5166B42}" destId="{0E1A8EEC-E924-4913-9022-D746A9B71F27}" srcOrd="0" destOrd="0" presId="urn:microsoft.com/office/officeart/2005/8/layout/arrow4"/>
    <dgm:cxn modelId="{38B15497-9E50-47CC-B987-9BD17622B02D}" type="presOf" srcId="{134E27BA-E0D8-46F2-A100-61D90DF8523E}" destId="{9750778B-8E2C-4DAF-A010-6599BA241C7A}" srcOrd="0" destOrd="0" presId="urn:microsoft.com/office/officeart/2005/8/layout/arrow4"/>
    <dgm:cxn modelId="{5B265AA8-9947-4C2F-A968-AB103A677B8F}" srcId="{F07C9E3B-C603-4B9C-BC96-DE61B5166B42}" destId="{134E27BA-E0D8-46F2-A100-61D90DF8523E}" srcOrd="1" destOrd="0" parTransId="{A55AC365-A0F9-4AD4-A38D-1DA8B3F058EF}" sibTransId="{00389FD0-6786-453C-B4DC-D4EF4DEDBD42}"/>
    <dgm:cxn modelId="{5AA0B235-ED6D-4904-9613-0FE469B1BD95}" srcId="{F07C9E3B-C603-4B9C-BC96-DE61B5166B42}" destId="{D6252178-A3E3-4B72-ACA4-79D55949EBB8}" srcOrd="0" destOrd="0" parTransId="{6AA8E5AD-1583-4211-AAEE-612343656964}" sibTransId="{17FE8D9E-7583-41A2-9F53-8332090ABA1C}"/>
    <dgm:cxn modelId="{83CEE24C-736D-4280-980C-93E456661335}" type="presParOf" srcId="{0E1A8EEC-E924-4913-9022-D746A9B71F27}" destId="{869FA1CA-E254-4C6D-A4D6-615673940C50}" srcOrd="0" destOrd="0" presId="urn:microsoft.com/office/officeart/2005/8/layout/arrow4"/>
    <dgm:cxn modelId="{7302E6A4-702F-46D9-BEE0-51B7CCAD6FFF}" type="presParOf" srcId="{0E1A8EEC-E924-4913-9022-D746A9B71F27}" destId="{EFFFBE1D-D6F1-4699-A754-DE41C87C8826}" srcOrd="1" destOrd="0" presId="urn:microsoft.com/office/officeart/2005/8/layout/arrow4"/>
    <dgm:cxn modelId="{CB662634-7A42-42AB-982C-2A4721DEA223}" type="presParOf" srcId="{0E1A8EEC-E924-4913-9022-D746A9B71F27}" destId="{54A9F4C0-03B5-4B6C-99DA-F0BB0F4B3770}" srcOrd="2" destOrd="0" presId="urn:microsoft.com/office/officeart/2005/8/layout/arrow4"/>
    <dgm:cxn modelId="{E2A8C642-A842-47FF-B460-7E1003901761}" type="presParOf" srcId="{0E1A8EEC-E924-4913-9022-D746A9B71F27}" destId="{9750778B-8E2C-4DAF-A010-6599BA241C7A}"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AC626-E70C-4C59-A1A0-834FA5E30671}"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7A71AC31-F22B-4F61-94FE-5F6A3A799CDB}">
      <dgm:prSet phldrT="[Text]" custT="1"/>
      <dgm:spPr/>
      <dgm:t>
        <a:bodyPr/>
        <a:lstStyle/>
        <a:p>
          <a:r>
            <a:rPr lang="en-US" sz="2800" b="1" dirty="0" smtClean="0"/>
            <a:t>2000 - 2008</a:t>
          </a:r>
          <a:endParaRPr lang="en-US" sz="2800" b="1" dirty="0"/>
        </a:p>
      </dgm:t>
    </dgm:pt>
    <dgm:pt modelId="{EBCD1F85-450F-42C1-BFB8-BCF2023ADF3E}" type="parTrans" cxnId="{B36E2F79-B18F-412C-9596-B766FE5F1258}">
      <dgm:prSet/>
      <dgm:spPr/>
      <dgm:t>
        <a:bodyPr/>
        <a:lstStyle/>
        <a:p>
          <a:endParaRPr lang="en-US"/>
        </a:p>
      </dgm:t>
    </dgm:pt>
    <dgm:pt modelId="{9CC3B1AD-01CB-4CEC-A636-CC4141A62D92}" type="sibTrans" cxnId="{B36E2F79-B18F-412C-9596-B766FE5F1258}">
      <dgm:prSet/>
      <dgm:spPr/>
      <dgm:t>
        <a:bodyPr/>
        <a:lstStyle/>
        <a:p>
          <a:endParaRPr lang="en-US"/>
        </a:p>
      </dgm:t>
    </dgm:pt>
    <dgm:pt modelId="{F3ED32F4-A18D-47C8-BC71-C65F397D9CCC}">
      <dgm:prSet phldrT="[Text]" custT="1"/>
      <dgm:spPr/>
      <dgm:t>
        <a:bodyPr/>
        <a:lstStyle/>
        <a:p>
          <a:r>
            <a:rPr lang="en-ZA" sz="2200" dirty="0" smtClean="0"/>
            <a:t>1.  Development of standard budget performance programmes for  concurrent functions like Education and Health</a:t>
          </a:r>
          <a:endParaRPr lang="en-US" sz="2200" dirty="0"/>
        </a:p>
      </dgm:t>
    </dgm:pt>
    <dgm:pt modelId="{A0512F0D-7970-4620-A43E-5252678BCBEB}" type="parTrans" cxnId="{BEDCE55D-F483-41B3-8C95-158E28EE131E}">
      <dgm:prSet/>
      <dgm:spPr/>
      <dgm:t>
        <a:bodyPr/>
        <a:lstStyle/>
        <a:p>
          <a:endParaRPr lang="en-US"/>
        </a:p>
      </dgm:t>
    </dgm:pt>
    <dgm:pt modelId="{D7E02CCD-9380-4FA3-AC17-597CBDAD3D6C}" type="sibTrans" cxnId="{BEDCE55D-F483-41B3-8C95-158E28EE131E}">
      <dgm:prSet/>
      <dgm:spPr/>
      <dgm:t>
        <a:bodyPr/>
        <a:lstStyle/>
        <a:p>
          <a:endParaRPr lang="en-US"/>
        </a:p>
      </dgm:t>
    </dgm:pt>
    <dgm:pt modelId="{C559C7F3-835E-41C6-B3CE-E70C1511FDB7}">
      <dgm:prSet phldrT="[Text]"/>
      <dgm:spPr/>
      <dgm:t>
        <a:bodyPr/>
        <a:lstStyle/>
        <a:p>
          <a:r>
            <a:rPr lang="en-ZA" dirty="0" smtClean="0"/>
            <a:t>2.  Treasury introduced steering committees  for all national and provincial departments to agree on performance indicators for budget programmes</a:t>
          </a:r>
          <a:endParaRPr lang="en-US" dirty="0"/>
        </a:p>
      </dgm:t>
    </dgm:pt>
    <dgm:pt modelId="{5E18D433-DDAB-4B7B-8F30-0C5BBFCCD288}" type="parTrans" cxnId="{8B058372-C2CF-468C-A814-8B40090D85D9}">
      <dgm:prSet/>
      <dgm:spPr/>
      <dgm:t>
        <a:bodyPr/>
        <a:lstStyle/>
        <a:p>
          <a:endParaRPr lang="en-US"/>
        </a:p>
      </dgm:t>
    </dgm:pt>
    <dgm:pt modelId="{58302816-8D36-478F-A669-3A840B53582B}" type="sibTrans" cxnId="{8B058372-C2CF-468C-A814-8B40090D85D9}">
      <dgm:prSet/>
      <dgm:spPr/>
      <dgm:t>
        <a:bodyPr/>
        <a:lstStyle/>
        <a:p>
          <a:endParaRPr lang="en-US"/>
        </a:p>
      </dgm:t>
    </dgm:pt>
    <dgm:pt modelId="{F377AB4C-339D-4E5C-A019-84DBFB092744}">
      <dgm:prSet phldrT="[Text]" custT="1"/>
      <dgm:spPr/>
      <dgm:t>
        <a:bodyPr/>
        <a:lstStyle/>
        <a:p>
          <a:r>
            <a:rPr lang="en-ZA" sz="2200" dirty="0" smtClean="0"/>
            <a:t>3.  The indicator development process was challenging and still is  due to lack of adequate performance information gathering systems</a:t>
          </a:r>
          <a:endParaRPr lang="en-US" sz="2200" dirty="0"/>
        </a:p>
      </dgm:t>
    </dgm:pt>
    <dgm:pt modelId="{A987D547-E43B-4813-A633-F650869ACCEF}" type="parTrans" cxnId="{8D838D49-BD22-44DF-BC48-35D8D8B6733C}">
      <dgm:prSet/>
      <dgm:spPr/>
      <dgm:t>
        <a:bodyPr/>
        <a:lstStyle/>
        <a:p>
          <a:endParaRPr lang="en-US"/>
        </a:p>
      </dgm:t>
    </dgm:pt>
    <dgm:pt modelId="{C3C64D79-46B1-4F31-99BB-81A3888E9F86}" type="sibTrans" cxnId="{8D838D49-BD22-44DF-BC48-35D8D8B6733C}">
      <dgm:prSet/>
      <dgm:spPr/>
      <dgm:t>
        <a:bodyPr/>
        <a:lstStyle/>
        <a:p>
          <a:endParaRPr lang="en-US"/>
        </a:p>
      </dgm:t>
    </dgm:pt>
    <dgm:pt modelId="{005F4984-3E8B-4957-AC19-C9CD726E32E4}">
      <dgm:prSet phldrT="[Text]"/>
      <dgm:spPr/>
      <dgm:t>
        <a:bodyPr/>
        <a:lstStyle/>
        <a:p>
          <a:r>
            <a:rPr lang="en-ZA" dirty="0" smtClean="0"/>
            <a:t>4. However departments agree on a core set of indicators and strive to improve the data used for reporting purposes</a:t>
          </a:r>
          <a:endParaRPr lang="en-US" dirty="0"/>
        </a:p>
      </dgm:t>
    </dgm:pt>
    <dgm:pt modelId="{E170DEDE-A32C-4EF9-B458-ED75E2CFD490}" type="parTrans" cxnId="{632EC69D-9793-4D23-BB33-914E02F258D8}">
      <dgm:prSet/>
      <dgm:spPr/>
      <dgm:t>
        <a:bodyPr/>
        <a:lstStyle/>
        <a:p>
          <a:endParaRPr lang="en-US"/>
        </a:p>
      </dgm:t>
    </dgm:pt>
    <dgm:pt modelId="{942D70F3-ECBB-45F5-A6A8-B4FF1449668C}" type="sibTrans" cxnId="{632EC69D-9793-4D23-BB33-914E02F258D8}">
      <dgm:prSet/>
      <dgm:spPr/>
      <dgm:t>
        <a:bodyPr/>
        <a:lstStyle/>
        <a:p>
          <a:endParaRPr lang="en-US"/>
        </a:p>
      </dgm:t>
    </dgm:pt>
    <dgm:pt modelId="{08890843-B8C3-454B-904F-8649D78DC399}" type="pres">
      <dgm:prSet presAssocID="{295AC626-E70C-4C59-A1A0-834FA5E30671}" presName="diagram" presStyleCnt="0">
        <dgm:presLayoutVars>
          <dgm:chMax val="1"/>
          <dgm:dir/>
          <dgm:animLvl val="ctr"/>
          <dgm:resizeHandles val="exact"/>
        </dgm:presLayoutVars>
      </dgm:prSet>
      <dgm:spPr/>
      <dgm:t>
        <a:bodyPr/>
        <a:lstStyle/>
        <a:p>
          <a:endParaRPr lang="en-US"/>
        </a:p>
      </dgm:t>
    </dgm:pt>
    <dgm:pt modelId="{B9916EC2-A38B-482F-997A-45AC899F2C29}" type="pres">
      <dgm:prSet presAssocID="{295AC626-E70C-4C59-A1A0-834FA5E30671}" presName="matrix" presStyleCnt="0"/>
      <dgm:spPr/>
    </dgm:pt>
    <dgm:pt modelId="{D7FB31BA-39D4-4E47-B5CA-C5B74F24F779}" type="pres">
      <dgm:prSet presAssocID="{295AC626-E70C-4C59-A1A0-834FA5E30671}" presName="tile1" presStyleLbl="node1" presStyleIdx="0" presStyleCnt="4"/>
      <dgm:spPr/>
      <dgm:t>
        <a:bodyPr/>
        <a:lstStyle/>
        <a:p>
          <a:endParaRPr lang="en-US"/>
        </a:p>
      </dgm:t>
    </dgm:pt>
    <dgm:pt modelId="{A349A466-5C60-4F03-AE7D-7D1EBEA6FF9D}" type="pres">
      <dgm:prSet presAssocID="{295AC626-E70C-4C59-A1A0-834FA5E30671}" presName="tile1text" presStyleLbl="node1" presStyleIdx="0" presStyleCnt="4">
        <dgm:presLayoutVars>
          <dgm:chMax val="0"/>
          <dgm:chPref val="0"/>
          <dgm:bulletEnabled val="1"/>
        </dgm:presLayoutVars>
      </dgm:prSet>
      <dgm:spPr/>
      <dgm:t>
        <a:bodyPr/>
        <a:lstStyle/>
        <a:p>
          <a:endParaRPr lang="en-US"/>
        </a:p>
      </dgm:t>
    </dgm:pt>
    <dgm:pt modelId="{076D758C-9D96-4981-A5FA-E63B37F3BD42}" type="pres">
      <dgm:prSet presAssocID="{295AC626-E70C-4C59-A1A0-834FA5E30671}" presName="tile2" presStyleLbl="node1" presStyleIdx="1" presStyleCnt="4"/>
      <dgm:spPr/>
      <dgm:t>
        <a:bodyPr/>
        <a:lstStyle/>
        <a:p>
          <a:endParaRPr lang="en-US"/>
        </a:p>
      </dgm:t>
    </dgm:pt>
    <dgm:pt modelId="{259009F4-D3C9-48EE-BF98-D5AAD78AC27B}" type="pres">
      <dgm:prSet presAssocID="{295AC626-E70C-4C59-A1A0-834FA5E30671}" presName="tile2text" presStyleLbl="node1" presStyleIdx="1" presStyleCnt="4">
        <dgm:presLayoutVars>
          <dgm:chMax val="0"/>
          <dgm:chPref val="0"/>
          <dgm:bulletEnabled val="1"/>
        </dgm:presLayoutVars>
      </dgm:prSet>
      <dgm:spPr/>
      <dgm:t>
        <a:bodyPr/>
        <a:lstStyle/>
        <a:p>
          <a:endParaRPr lang="en-US"/>
        </a:p>
      </dgm:t>
    </dgm:pt>
    <dgm:pt modelId="{01EB36F9-F141-4306-8153-0D775BCBEAB8}" type="pres">
      <dgm:prSet presAssocID="{295AC626-E70C-4C59-A1A0-834FA5E30671}" presName="tile3" presStyleLbl="node1" presStyleIdx="2" presStyleCnt="4"/>
      <dgm:spPr/>
      <dgm:t>
        <a:bodyPr/>
        <a:lstStyle/>
        <a:p>
          <a:endParaRPr lang="en-US"/>
        </a:p>
      </dgm:t>
    </dgm:pt>
    <dgm:pt modelId="{0CC20B2C-3BC6-48F4-962B-BC66AB295C4F}" type="pres">
      <dgm:prSet presAssocID="{295AC626-E70C-4C59-A1A0-834FA5E30671}" presName="tile3text" presStyleLbl="node1" presStyleIdx="2" presStyleCnt="4">
        <dgm:presLayoutVars>
          <dgm:chMax val="0"/>
          <dgm:chPref val="0"/>
          <dgm:bulletEnabled val="1"/>
        </dgm:presLayoutVars>
      </dgm:prSet>
      <dgm:spPr/>
      <dgm:t>
        <a:bodyPr/>
        <a:lstStyle/>
        <a:p>
          <a:endParaRPr lang="en-US"/>
        </a:p>
      </dgm:t>
    </dgm:pt>
    <dgm:pt modelId="{3031748F-7574-4145-B6B3-93733C68DE1E}" type="pres">
      <dgm:prSet presAssocID="{295AC626-E70C-4C59-A1A0-834FA5E30671}" presName="tile4" presStyleLbl="node1" presStyleIdx="3" presStyleCnt="4"/>
      <dgm:spPr/>
      <dgm:t>
        <a:bodyPr/>
        <a:lstStyle/>
        <a:p>
          <a:endParaRPr lang="en-US"/>
        </a:p>
      </dgm:t>
    </dgm:pt>
    <dgm:pt modelId="{CC51DAE6-F7FF-4DB7-BC66-48D1FF572B04}" type="pres">
      <dgm:prSet presAssocID="{295AC626-E70C-4C59-A1A0-834FA5E30671}" presName="tile4text" presStyleLbl="node1" presStyleIdx="3" presStyleCnt="4">
        <dgm:presLayoutVars>
          <dgm:chMax val="0"/>
          <dgm:chPref val="0"/>
          <dgm:bulletEnabled val="1"/>
        </dgm:presLayoutVars>
      </dgm:prSet>
      <dgm:spPr/>
      <dgm:t>
        <a:bodyPr/>
        <a:lstStyle/>
        <a:p>
          <a:endParaRPr lang="en-US"/>
        </a:p>
      </dgm:t>
    </dgm:pt>
    <dgm:pt modelId="{89B14361-E112-44E5-86DE-630764765EB6}" type="pres">
      <dgm:prSet presAssocID="{295AC626-E70C-4C59-A1A0-834FA5E30671}" presName="centerTile" presStyleLbl="fgShp" presStyleIdx="0" presStyleCnt="1" custScaleY="54313" custLinFactNeighborY="-1623">
        <dgm:presLayoutVars>
          <dgm:chMax val="0"/>
          <dgm:chPref val="0"/>
        </dgm:presLayoutVars>
      </dgm:prSet>
      <dgm:spPr/>
      <dgm:t>
        <a:bodyPr/>
        <a:lstStyle/>
        <a:p>
          <a:endParaRPr lang="en-US"/>
        </a:p>
      </dgm:t>
    </dgm:pt>
  </dgm:ptLst>
  <dgm:cxnLst>
    <dgm:cxn modelId="{BEDCE55D-F483-41B3-8C95-158E28EE131E}" srcId="{7A71AC31-F22B-4F61-94FE-5F6A3A799CDB}" destId="{F3ED32F4-A18D-47C8-BC71-C65F397D9CCC}" srcOrd="0" destOrd="0" parTransId="{A0512F0D-7970-4620-A43E-5252678BCBEB}" sibTransId="{D7E02CCD-9380-4FA3-AC17-597CBDAD3D6C}"/>
    <dgm:cxn modelId="{A645A56C-9E9F-4C30-AFE5-18A0F56E1EF4}" type="presOf" srcId="{C559C7F3-835E-41C6-B3CE-E70C1511FDB7}" destId="{076D758C-9D96-4981-A5FA-E63B37F3BD42}" srcOrd="0" destOrd="0" presId="urn:microsoft.com/office/officeart/2005/8/layout/matrix1"/>
    <dgm:cxn modelId="{71ADD17F-F9BF-4F09-9184-C29A17FDA4DE}" type="presOf" srcId="{7A71AC31-F22B-4F61-94FE-5F6A3A799CDB}" destId="{89B14361-E112-44E5-86DE-630764765EB6}" srcOrd="0" destOrd="0" presId="urn:microsoft.com/office/officeart/2005/8/layout/matrix1"/>
    <dgm:cxn modelId="{8B058372-C2CF-468C-A814-8B40090D85D9}" srcId="{7A71AC31-F22B-4F61-94FE-5F6A3A799CDB}" destId="{C559C7F3-835E-41C6-B3CE-E70C1511FDB7}" srcOrd="1" destOrd="0" parTransId="{5E18D433-DDAB-4B7B-8F30-0C5BBFCCD288}" sibTransId="{58302816-8D36-478F-A669-3A840B53582B}"/>
    <dgm:cxn modelId="{2CB41497-6A97-4D03-AFC8-C0A442278815}" type="presOf" srcId="{005F4984-3E8B-4957-AC19-C9CD726E32E4}" destId="{3031748F-7574-4145-B6B3-93733C68DE1E}" srcOrd="0" destOrd="0" presId="urn:microsoft.com/office/officeart/2005/8/layout/matrix1"/>
    <dgm:cxn modelId="{8FF5B6FA-66EF-4D54-917F-9C5493754F1A}" type="presOf" srcId="{F377AB4C-339D-4E5C-A019-84DBFB092744}" destId="{0CC20B2C-3BC6-48F4-962B-BC66AB295C4F}" srcOrd="1" destOrd="0" presId="urn:microsoft.com/office/officeart/2005/8/layout/matrix1"/>
    <dgm:cxn modelId="{8D838D49-BD22-44DF-BC48-35D8D8B6733C}" srcId="{7A71AC31-F22B-4F61-94FE-5F6A3A799CDB}" destId="{F377AB4C-339D-4E5C-A019-84DBFB092744}" srcOrd="2" destOrd="0" parTransId="{A987D547-E43B-4813-A633-F650869ACCEF}" sibTransId="{C3C64D79-46B1-4F31-99BB-81A3888E9F86}"/>
    <dgm:cxn modelId="{06A7AF8E-3A26-4AE0-8DF0-2BA4E30E9729}" type="presOf" srcId="{295AC626-E70C-4C59-A1A0-834FA5E30671}" destId="{08890843-B8C3-454B-904F-8649D78DC399}" srcOrd="0" destOrd="0" presId="urn:microsoft.com/office/officeart/2005/8/layout/matrix1"/>
    <dgm:cxn modelId="{255C3252-20A2-4726-B2CD-981A4D60E82D}" type="presOf" srcId="{F377AB4C-339D-4E5C-A019-84DBFB092744}" destId="{01EB36F9-F141-4306-8153-0D775BCBEAB8}" srcOrd="0" destOrd="0" presId="urn:microsoft.com/office/officeart/2005/8/layout/matrix1"/>
    <dgm:cxn modelId="{556AAD6C-488F-4981-BA0C-0A8C824F8504}" type="presOf" srcId="{F3ED32F4-A18D-47C8-BC71-C65F397D9CCC}" destId="{D7FB31BA-39D4-4E47-B5CA-C5B74F24F779}" srcOrd="0" destOrd="0" presId="urn:microsoft.com/office/officeart/2005/8/layout/matrix1"/>
    <dgm:cxn modelId="{B36E2F79-B18F-412C-9596-B766FE5F1258}" srcId="{295AC626-E70C-4C59-A1A0-834FA5E30671}" destId="{7A71AC31-F22B-4F61-94FE-5F6A3A799CDB}" srcOrd="0" destOrd="0" parTransId="{EBCD1F85-450F-42C1-BFB8-BCF2023ADF3E}" sibTransId="{9CC3B1AD-01CB-4CEC-A636-CC4141A62D92}"/>
    <dgm:cxn modelId="{62CF1935-D6C4-4D32-BE0D-473F155E76EB}" type="presOf" srcId="{F3ED32F4-A18D-47C8-BC71-C65F397D9CCC}" destId="{A349A466-5C60-4F03-AE7D-7D1EBEA6FF9D}" srcOrd="1" destOrd="0" presId="urn:microsoft.com/office/officeart/2005/8/layout/matrix1"/>
    <dgm:cxn modelId="{632EC69D-9793-4D23-BB33-914E02F258D8}" srcId="{7A71AC31-F22B-4F61-94FE-5F6A3A799CDB}" destId="{005F4984-3E8B-4957-AC19-C9CD726E32E4}" srcOrd="3" destOrd="0" parTransId="{E170DEDE-A32C-4EF9-B458-ED75E2CFD490}" sibTransId="{942D70F3-ECBB-45F5-A6A8-B4FF1449668C}"/>
    <dgm:cxn modelId="{A1B7E6BF-E785-411C-9C6C-A0DEF9662852}" type="presOf" srcId="{005F4984-3E8B-4957-AC19-C9CD726E32E4}" destId="{CC51DAE6-F7FF-4DB7-BC66-48D1FF572B04}" srcOrd="1" destOrd="0" presId="urn:microsoft.com/office/officeart/2005/8/layout/matrix1"/>
    <dgm:cxn modelId="{C814502B-81BA-45CE-98D8-D6E000205CA4}" type="presOf" srcId="{C559C7F3-835E-41C6-B3CE-E70C1511FDB7}" destId="{259009F4-D3C9-48EE-BF98-D5AAD78AC27B}" srcOrd="1" destOrd="0" presId="urn:microsoft.com/office/officeart/2005/8/layout/matrix1"/>
    <dgm:cxn modelId="{CE525F60-C9BE-4900-B425-0372CBE7B837}" type="presParOf" srcId="{08890843-B8C3-454B-904F-8649D78DC399}" destId="{B9916EC2-A38B-482F-997A-45AC899F2C29}" srcOrd="0" destOrd="0" presId="urn:microsoft.com/office/officeart/2005/8/layout/matrix1"/>
    <dgm:cxn modelId="{562D3A03-2F26-4D83-8F58-8339E3C554BD}" type="presParOf" srcId="{B9916EC2-A38B-482F-997A-45AC899F2C29}" destId="{D7FB31BA-39D4-4E47-B5CA-C5B74F24F779}" srcOrd="0" destOrd="0" presId="urn:microsoft.com/office/officeart/2005/8/layout/matrix1"/>
    <dgm:cxn modelId="{070647E9-5498-4D56-9F88-C4D9D02E0C4E}" type="presParOf" srcId="{B9916EC2-A38B-482F-997A-45AC899F2C29}" destId="{A349A466-5C60-4F03-AE7D-7D1EBEA6FF9D}" srcOrd="1" destOrd="0" presId="urn:microsoft.com/office/officeart/2005/8/layout/matrix1"/>
    <dgm:cxn modelId="{5F7EE2AD-37E8-4D31-95B9-D1CF8B01ACBE}" type="presParOf" srcId="{B9916EC2-A38B-482F-997A-45AC899F2C29}" destId="{076D758C-9D96-4981-A5FA-E63B37F3BD42}" srcOrd="2" destOrd="0" presId="urn:microsoft.com/office/officeart/2005/8/layout/matrix1"/>
    <dgm:cxn modelId="{5F8A1F96-8472-4AB2-8BA6-5954C6F8D88D}" type="presParOf" srcId="{B9916EC2-A38B-482F-997A-45AC899F2C29}" destId="{259009F4-D3C9-48EE-BF98-D5AAD78AC27B}" srcOrd="3" destOrd="0" presId="urn:microsoft.com/office/officeart/2005/8/layout/matrix1"/>
    <dgm:cxn modelId="{9CF2747D-59C3-45B3-81CA-D16625D778FD}" type="presParOf" srcId="{B9916EC2-A38B-482F-997A-45AC899F2C29}" destId="{01EB36F9-F141-4306-8153-0D775BCBEAB8}" srcOrd="4" destOrd="0" presId="urn:microsoft.com/office/officeart/2005/8/layout/matrix1"/>
    <dgm:cxn modelId="{4FFEC76E-1638-467E-B0B4-9E1E7007201A}" type="presParOf" srcId="{B9916EC2-A38B-482F-997A-45AC899F2C29}" destId="{0CC20B2C-3BC6-48F4-962B-BC66AB295C4F}" srcOrd="5" destOrd="0" presId="urn:microsoft.com/office/officeart/2005/8/layout/matrix1"/>
    <dgm:cxn modelId="{48DF2AB4-888D-4094-9989-49553710E5CF}" type="presParOf" srcId="{B9916EC2-A38B-482F-997A-45AC899F2C29}" destId="{3031748F-7574-4145-B6B3-93733C68DE1E}" srcOrd="6" destOrd="0" presId="urn:microsoft.com/office/officeart/2005/8/layout/matrix1"/>
    <dgm:cxn modelId="{134C5ACB-3E8B-44D3-9EA2-B8C25A862F48}" type="presParOf" srcId="{B9916EC2-A38B-482F-997A-45AC899F2C29}" destId="{CC51DAE6-F7FF-4DB7-BC66-48D1FF572B04}" srcOrd="7" destOrd="0" presId="urn:microsoft.com/office/officeart/2005/8/layout/matrix1"/>
    <dgm:cxn modelId="{1271B9A6-7FF8-4C5B-9E6B-1AC34360B1BF}" type="presParOf" srcId="{08890843-B8C3-454B-904F-8649D78DC399}" destId="{89B14361-E112-44E5-86DE-630764765EB6}"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84BB4D-9082-4832-8FDC-228B2A3BF2C7}" type="doc">
      <dgm:prSet loTypeId="urn:microsoft.com/office/officeart/2005/8/layout/pyramid2" loCatId="pyramid" qsTypeId="urn:microsoft.com/office/officeart/2005/8/quickstyle/simple1" qsCatId="simple" csTypeId="urn:microsoft.com/office/officeart/2005/8/colors/colorful5" csCatId="colorful" phldr="1"/>
      <dgm:spPr/>
    </dgm:pt>
    <dgm:pt modelId="{C6EE7BCD-DE54-4C07-AC0B-F82481D892B1}">
      <dgm:prSet phldrT="[Text]"/>
      <dgm:spPr/>
      <dgm:t>
        <a:bodyPr/>
        <a:lstStyle/>
        <a:p>
          <a:r>
            <a:rPr lang="en-US" dirty="0" smtClean="0"/>
            <a:t>National development plan (until 2030)</a:t>
          </a:r>
          <a:endParaRPr lang="en-US" dirty="0"/>
        </a:p>
      </dgm:t>
    </dgm:pt>
    <dgm:pt modelId="{E8918AB2-3B8D-4710-9865-0049E6FC8EF6}" type="parTrans" cxnId="{B9F46730-1CC4-45BD-8A09-76863A323C40}">
      <dgm:prSet/>
      <dgm:spPr/>
      <dgm:t>
        <a:bodyPr/>
        <a:lstStyle/>
        <a:p>
          <a:endParaRPr lang="en-US"/>
        </a:p>
      </dgm:t>
    </dgm:pt>
    <dgm:pt modelId="{3439C66F-D393-407C-8442-612976B3FB3C}" type="sibTrans" cxnId="{B9F46730-1CC4-45BD-8A09-76863A323C40}">
      <dgm:prSet/>
      <dgm:spPr/>
      <dgm:t>
        <a:bodyPr/>
        <a:lstStyle/>
        <a:p>
          <a:endParaRPr lang="en-US"/>
        </a:p>
      </dgm:t>
    </dgm:pt>
    <dgm:pt modelId="{9825BE3B-8892-4FC9-9B7C-11E6B6AAB755}">
      <dgm:prSet phldrT="[Text]"/>
      <dgm:spPr/>
      <dgm:t>
        <a:bodyPr/>
        <a:lstStyle/>
        <a:p>
          <a:r>
            <a:rPr lang="en-US" dirty="0" smtClean="0"/>
            <a:t>Medium strategic framework (2019/2024/2029)</a:t>
          </a:r>
          <a:endParaRPr lang="en-US" dirty="0"/>
        </a:p>
      </dgm:t>
    </dgm:pt>
    <dgm:pt modelId="{A8A390B8-5F5B-4A31-9987-29482A3E9EC2}" type="parTrans" cxnId="{7F8AECA1-06F6-4336-ABBB-D6750331FF89}">
      <dgm:prSet/>
      <dgm:spPr/>
      <dgm:t>
        <a:bodyPr/>
        <a:lstStyle/>
        <a:p>
          <a:endParaRPr lang="en-US"/>
        </a:p>
      </dgm:t>
    </dgm:pt>
    <dgm:pt modelId="{8D83EE59-6342-49DD-8665-6540BAA6DA6A}" type="sibTrans" cxnId="{7F8AECA1-06F6-4336-ABBB-D6750331FF89}">
      <dgm:prSet/>
      <dgm:spPr/>
      <dgm:t>
        <a:bodyPr/>
        <a:lstStyle/>
        <a:p>
          <a:endParaRPr lang="en-US"/>
        </a:p>
      </dgm:t>
    </dgm:pt>
    <dgm:pt modelId="{958EAD5B-679F-40AC-99FC-305AF6E21BFA}">
      <dgm:prSet phldrT="[Text]"/>
      <dgm:spPr/>
      <dgm:t>
        <a:bodyPr/>
        <a:lstStyle/>
        <a:p>
          <a:r>
            <a:rPr lang="en-US" dirty="0" smtClean="0"/>
            <a:t>Detail (key) indicators and plans </a:t>
          </a:r>
          <a:endParaRPr lang="en-US" dirty="0"/>
        </a:p>
      </dgm:t>
    </dgm:pt>
    <dgm:pt modelId="{644C526A-1C32-4A96-8535-290FC5706652}" type="parTrans" cxnId="{7ADA4C8C-5581-4F86-B509-D10E4E41A51B}">
      <dgm:prSet/>
      <dgm:spPr/>
      <dgm:t>
        <a:bodyPr/>
        <a:lstStyle/>
        <a:p>
          <a:endParaRPr lang="en-US"/>
        </a:p>
      </dgm:t>
    </dgm:pt>
    <dgm:pt modelId="{64399BEF-23E1-4FCB-A0F5-CF91A3EBBAEC}" type="sibTrans" cxnId="{7ADA4C8C-5581-4F86-B509-D10E4E41A51B}">
      <dgm:prSet/>
      <dgm:spPr/>
      <dgm:t>
        <a:bodyPr/>
        <a:lstStyle/>
        <a:p>
          <a:endParaRPr lang="en-US"/>
        </a:p>
      </dgm:t>
    </dgm:pt>
    <dgm:pt modelId="{53723916-71D3-403E-9A57-AAF1A36CD253}" type="pres">
      <dgm:prSet presAssocID="{2084BB4D-9082-4832-8FDC-228B2A3BF2C7}" presName="compositeShape" presStyleCnt="0">
        <dgm:presLayoutVars>
          <dgm:dir/>
          <dgm:resizeHandles/>
        </dgm:presLayoutVars>
      </dgm:prSet>
      <dgm:spPr/>
    </dgm:pt>
    <dgm:pt modelId="{38A8B5F9-FA94-446F-8325-AF96641ABCCF}" type="pres">
      <dgm:prSet presAssocID="{2084BB4D-9082-4832-8FDC-228B2A3BF2C7}" presName="pyramid" presStyleLbl="node1" presStyleIdx="0" presStyleCnt="1"/>
      <dgm:spPr/>
    </dgm:pt>
    <dgm:pt modelId="{71BD2362-8E02-4345-9E80-AE5364011F40}" type="pres">
      <dgm:prSet presAssocID="{2084BB4D-9082-4832-8FDC-228B2A3BF2C7}" presName="theList" presStyleCnt="0"/>
      <dgm:spPr/>
    </dgm:pt>
    <dgm:pt modelId="{0E1DFF79-966D-442E-8DFC-DDA2B65B60D8}" type="pres">
      <dgm:prSet presAssocID="{C6EE7BCD-DE54-4C07-AC0B-F82481D892B1}" presName="aNode" presStyleLbl="fgAcc1" presStyleIdx="0" presStyleCnt="3">
        <dgm:presLayoutVars>
          <dgm:bulletEnabled val="1"/>
        </dgm:presLayoutVars>
      </dgm:prSet>
      <dgm:spPr/>
      <dgm:t>
        <a:bodyPr/>
        <a:lstStyle/>
        <a:p>
          <a:endParaRPr lang="en-US"/>
        </a:p>
      </dgm:t>
    </dgm:pt>
    <dgm:pt modelId="{8F3C2356-AF3B-40E3-AFD8-AB51EB707D35}" type="pres">
      <dgm:prSet presAssocID="{C6EE7BCD-DE54-4C07-AC0B-F82481D892B1}" presName="aSpace" presStyleCnt="0"/>
      <dgm:spPr/>
    </dgm:pt>
    <dgm:pt modelId="{59B3726B-C5EF-4384-B0BB-B9E7EFBB155C}" type="pres">
      <dgm:prSet presAssocID="{9825BE3B-8892-4FC9-9B7C-11E6B6AAB755}" presName="aNode" presStyleLbl="fgAcc1" presStyleIdx="1" presStyleCnt="3">
        <dgm:presLayoutVars>
          <dgm:bulletEnabled val="1"/>
        </dgm:presLayoutVars>
      </dgm:prSet>
      <dgm:spPr/>
      <dgm:t>
        <a:bodyPr/>
        <a:lstStyle/>
        <a:p>
          <a:endParaRPr lang="en-US"/>
        </a:p>
      </dgm:t>
    </dgm:pt>
    <dgm:pt modelId="{71B96853-86F2-47FA-8A1B-3C83AC9AF177}" type="pres">
      <dgm:prSet presAssocID="{9825BE3B-8892-4FC9-9B7C-11E6B6AAB755}" presName="aSpace" presStyleCnt="0"/>
      <dgm:spPr/>
    </dgm:pt>
    <dgm:pt modelId="{BE4D84F0-8513-43E6-A1E3-D87B5807950A}" type="pres">
      <dgm:prSet presAssocID="{958EAD5B-679F-40AC-99FC-305AF6E21BFA}" presName="aNode" presStyleLbl="fgAcc1" presStyleIdx="2" presStyleCnt="3">
        <dgm:presLayoutVars>
          <dgm:bulletEnabled val="1"/>
        </dgm:presLayoutVars>
      </dgm:prSet>
      <dgm:spPr/>
      <dgm:t>
        <a:bodyPr/>
        <a:lstStyle/>
        <a:p>
          <a:endParaRPr lang="en-US"/>
        </a:p>
      </dgm:t>
    </dgm:pt>
    <dgm:pt modelId="{D0E1B9DA-2F3F-42D4-BFAA-A463BFFE7DCF}" type="pres">
      <dgm:prSet presAssocID="{958EAD5B-679F-40AC-99FC-305AF6E21BFA}" presName="aSpace" presStyleCnt="0"/>
      <dgm:spPr/>
    </dgm:pt>
  </dgm:ptLst>
  <dgm:cxnLst>
    <dgm:cxn modelId="{9F8D762A-324A-40C4-9E87-8E02A3A4D3B8}" type="presOf" srcId="{9825BE3B-8892-4FC9-9B7C-11E6B6AAB755}" destId="{59B3726B-C5EF-4384-B0BB-B9E7EFBB155C}" srcOrd="0" destOrd="0" presId="urn:microsoft.com/office/officeart/2005/8/layout/pyramid2"/>
    <dgm:cxn modelId="{B9F46730-1CC4-45BD-8A09-76863A323C40}" srcId="{2084BB4D-9082-4832-8FDC-228B2A3BF2C7}" destId="{C6EE7BCD-DE54-4C07-AC0B-F82481D892B1}" srcOrd="0" destOrd="0" parTransId="{E8918AB2-3B8D-4710-9865-0049E6FC8EF6}" sibTransId="{3439C66F-D393-407C-8442-612976B3FB3C}"/>
    <dgm:cxn modelId="{DD9DADCE-357B-48A9-AAEA-59981AFE157B}" type="presOf" srcId="{2084BB4D-9082-4832-8FDC-228B2A3BF2C7}" destId="{53723916-71D3-403E-9A57-AAF1A36CD253}" srcOrd="0" destOrd="0" presId="urn:microsoft.com/office/officeart/2005/8/layout/pyramid2"/>
    <dgm:cxn modelId="{6FCCDDF1-6F3C-4C31-BFF7-94A777E485C0}" type="presOf" srcId="{C6EE7BCD-DE54-4C07-AC0B-F82481D892B1}" destId="{0E1DFF79-966D-442E-8DFC-DDA2B65B60D8}" srcOrd="0" destOrd="0" presId="urn:microsoft.com/office/officeart/2005/8/layout/pyramid2"/>
    <dgm:cxn modelId="{BEC6CADD-22AF-4030-8094-2FB0A1187AB0}" type="presOf" srcId="{958EAD5B-679F-40AC-99FC-305AF6E21BFA}" destId="{BE4D84F0-8513-43E6-A1E3-D87B5807950A}" srcOrd="0" destOrd="0" presId="urn:microsoft.com/office/officeart/2005/8/layout/pyramid2"/>
    <dgm:cxn modelId="{7ADA4C8C-5581-4F86-B509-D10E4E41A51B}" srcId="{2084BB4D-9082-4832-8FDC-228B2A3BF2C7}" destId="{958EAD5B-679F-40AC-99FC-305AF6E21BFA}" srcOrd="2" destOrd="0" parTransId="{644C526A-1C32-4A96-8535-290FC5706652}" sibTransId="{64399BEF-23E1-4FCB-A0F5-CF91A3EBBAEC}"/>
    <dgm:cxn modelId="{7F8AECA1-06F6-4336-ABBB-D6750331FF89}" srcId="{2084BB4D-9082-4832-8FDC-228B2A3BF2C7}" destId="{9825BE3B-8892-4FC9-9B7C-11E6B6AAB755}" srcOrd="1" destOrd="0" parTransId="{A8A390B8-5F5B-4A31-9987-29482A3E9EC2}" sibTransId="{8D83EE59-6342-49DD-8665-6540BAA6DA6A}"/>
    <dgm:cxn modelId="{C7C9C672-1E64-4684-B2E3-7266415B422D}" type="presParOf" srcId="{53723916-71D3-403E-9A57-AAF1A36CD253}" destId="{38A8B5F9-FA94-446F-8325-AF96641ABCCF}" srcOrd="0" destOrd="0" presId="urn:microsoft.com/office/officeart/2005/8/layout/pyramid2"/>
    <dgm:cxn modelId="{CAB3461E-5C03-4108-9BDF-5AC70FEA71D0}" type="presParOf" srcId="{53723916-71D3-403E-9A57-AAF1A36CD253}" destId="{71BD2362-8E02-4345-9E80-AE5364011F40}" srcOrd="1" destOrd="0" presId="urn:microsoft.com/office/officeart/2005/8/layout/pyramid2"/>
    <dgm:cxn modelId="{DB6DCE3D-5765-42B0-9B7D-EEC29257E571}" type="presParOf" srcId="{71BD2362-8E02-4345-9E80-AE5364011F40}" destId="{0E1DFF79-966D-442E-8DFC-DDA2B65B60D8}" srcOrd="0" destOrd="0" presId="urn:microsoft.com/office/officeart/2005/8/layout/pyramid2"/>
    <dgm:cxn modelId="{32615D34-5763-4660-9F74-BA914D980394}" type="presParOf" srcId="{71BD2362-8E02-4345-9E80-AE5364011F40}" destId="{8F3C2356-AF3B-40E3-AFD8-AB51EB707D35}" srcOrd="1" destOrd="0" presId="urn:microsoft.com/office/officeart/2005/8/layout/pyramid2"/>
    <dgm:cxn modelId="{573A0986-9E3B-4E78-933F-24E16AEBAD2E}" type="presParOf" srcId="{71BD2362-8E02-4345-9E80-AE5364011F40}" destId="{59B3726B-C5EF-4384-B0BB-B9E7EFBB155C}" srcOrd="2" destOrd="0" presId="urn:microsoft.com/office/officeart/2005/8/layout/pyramid2"/>
    <dgm:cxn modelId="{B1CFEF2E-8314-4DFC-BAD6-90D2297FD884}" type="presParOf" srcId="{71BD2362-8E02-4345-9E80-AE5364011F40}" destId="{71B96853-86F2-47FA-8A1B-3C83AC9AF177}" srcOrd="3" destOrd="0" presId="urn:microsoft.com/office/officeart/2005/8/layout/pyramid2"/>
    <dgm:cxn modelId="{84FB316A-1ACB-4F6B-9851-F3BD81F2BC03}" type="presParOf" srcId="{71BD2362-8E02-4345-9E80-AE5364011F40}" destId="{BE4D84F0-8513-43E6-A1E3-D87B5807950A}" srcOrd="4" destOrd="0" presId="urn:microsoft.com/office/officeart/2005/8/layout/pyramid2"/>
    <dgm:cxn modelId="{02659C9D-FB56-4B33-A6C3-397FFCD978C1}" type="presParOf" srcId="{71BD2362-8E02-4345-9E80-AE5364011F40}" destId="{D0E1B9DA-2F3F-42D4-BFAA-A463BFFE7DCF}"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F74DEE-1A84-4902-A741-783708558C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031C19D4-681D-4865-9047-BAA85B87B36E}">
      <dgm:prSet phldrT="[Text]"/>
      <dgm:spPr/>
      <dgm:t>
        <a:bodyPr/>
        <a:lstStyle/>
        <a:p>
          <a:r>
            <a:rPr lang="en-ZA" dirty="0" smtClean="0"/>
            <a:t>Annual mandatory audits</a:t>
          </a:r>
          <a:endParaRPr lang="en-ZA" dirty="0"/>
        </a:p>
      </dgm:t>
    </dgm:pt>
    <dgm:pt modelId="{120122DA-EEF7-434C-886D-56000BF6DD08}" type="parTrans" cxnId="{6A398A99-71B5-4B2F-9BEB-140EC5FBA977}">
      <dgm:prSet/>
      <dgm:spPr/>
      <dgm:t>
        <a:bodyPr/>
        <a:lstStyle/>
        <a:p>
          <a:endParaRPr lang="en-ZA"/>
        </a:p>
      </dgm:t>
    </dgm:pt>
    <dgm:pt modelId="{5E50EC11-DCA9-4AF3-B398-47B890A1FFF2}" type="sibTrans" cxnId="{6A398A99-71B5-4B2F-9BEB-140EC5FBA977}">
      <dgm:prSet/>
      <dgm:spPr/>
      <dgm:t>
        <a:bodyPr/>
        <a:lstStyle/>
        <a:p>
          <a:endParaRPr lang="en-ZA"/>
        </a:p>
      </dgm:t>
    </dgm:pt>
    <dgm:pt modelId="{BCDFF84F-E3F1-4274-AD56-02B266D1E869}">
      <dgm:prSet phldrT="[Text]"/>
      <dgm:spPr/>
      <dgm:t>
        <a:bodyPr/>
        <a:lstStyle/>
        <a:p>
          <a:r>
            <a:rPr lang="en-ZA" dirty="0" smtClean="0"/>
            <a:t>Audit of financial statements</a:t>
          </a:r>
          <a:endParaRPr lang="en-ZA" dirty="0"/>
        </a:p>
      </dgm:t>
    </dgm:pt>
    <dgm:pt modelId="{5578973C-10F7-459E-BA7F-2FD1EF671288}" type="parTrans" cxnId="{A0D06975-34B4-425D-A57B-10D2479D4252}">
      <dgm:prSet/>
      <dgm:spPr/>
      <dgm:t>
        <a:bodyPr/>
        <a:lstStyle/>
        <a:p>
          <a:endParaRPr lang="en-ZA"/>
        </a:p>
      </dgm:t>
    </dgm:pt>
    <dgm:pt modelId="{C77EE7D2-7C2C-4DAD-8B26-25A0FAB52D5A}" type="sibTrans" cxnId="{A0D06975-34B4-425D-A57B-10D2479D4252}">
      <dgm:prSet/>
      <dgm:spPr/>
      <dgm:t>
        <a:bodyPr/>
        <a:lstStyle/>
        <a:p>
          <a:endParaRPr lang="en-ZA"/>
        </a:p>
      </dgm:t>
    </dgm:pt>
    <dgm:pt modelId="{D974E220-97F1-4BEE-92E0-A77EE933512D}">
      <dgm:prSet phldrT="[Text]"/>
      <dgm:spPr/>
      <dgm:t>
        <a:bodyPr/>
        <a:lstStyle/>
        <a:p>
          <a:r>
            <a:rPr lang="en-ZA" dirty="0" smtClean="0"/>
            <a:t>Discretionary audits</a:t>
          </a:r>
          <a:endParaRPr lang="en-ZA" dirty="0"/>
        </a:p>
      </dgm:t>
    </dgm:pt>
    <dgm:pt modelId="{09F83B46-4926-4F2A-AB2A-2BA2B3DA294B}" type="parTrans" cxnId="{CBF29EBB-BD9B-4593-94E3-C661BDE06D13}">
      <dgm:prSet/>
      <dgm:spPr/>
      <dgm:t>
        <a:bodyPr/>
        <a:lstStyle/>
        <a:p>
          <a:endParaRPr lang="en-ZA"/>
        </a:p>
      </dgm:t>
    </dgm:pt>
    <dgm:pt modelId="{F044876B-A0BB-4BD5-99A5-163EC7384480}" type="sibTrans" cxnId="{CBF29EBB-BD9B-4593-94E3-C661BDE06D13}">
      <dgm:prSet/>
      <dgm:spPr/>
      <dgm:t>
        <a:bodyPr/>
        <a:lstStyle/>
        <a:p>
          <a:endParaRPr lang="en-ZA"/>
        </a:p>
      </dgm:t>
    </dgm:pt>
    <dgm:pt modelId="{F8D301A9-6DB4-47D8-8720-FF0714BFB458}">
      <dgm:prSet phldrT="[Text]"/>
      <dgm:spPr/>
      <dgm:t>
        <a:bodyPr/>
        <a:lstStyle/>
        <a:p>
          <a:r>
            <a:rPr lang="en-ZA" dirty="0" smtClean="0"/>
            <a:t>Performance audits  </a:t>
          </a:r>
          <a:endParaRPr lang="en-ZA" dirty="0"/>
        </a:p>
      </dgm:t>
    </dgm:pt>
    <dgm:pt modelId="{58F11087-39E3-48A6-92EB-A0C824285AE4}" type="parTrans" cxnId="{11B7F1E2-D8AA-44B6-AC3E-BD16630A3084}">
      <dgm:prSet/>
      <dgm:spPr/>
      <dgm:t>
        <a:bodyPr/>
        <a:lstStyle/>
        <a:p>
          <a:endParaRPr lang="en-ZA"/>
        </a:p>
      </dgm:t>
    </dgm:pt>
    <dgm:pt modelId="{2917E276-FA84-4473-82E7-9AC620E27859}" type="sibTrans" cxnId="{11B7F1E2-D8AA-44B6-AC3E-BD16630A3084}">
      <dgm:prSet/>
      <dgm:spPr/>
      <dgm:t>
        <a:bodyPr/>
        <a:lstStyle/>
        <a:p>
          <a:endParaRPr lang="en-ZA"/>
        </a:p>
      </dgm:t>
    </dgm:pt>
    <dgm:pt modelId="{342EAE7E-DB16-4BA8-94EC-17891501AA63}">
      <dgm:prSet phldrT="[Text]"/>
      <dgm:spPr/>
      <dgm:t>
        <a:bodyPr/>
        <a:lstStyle/>
        <a:p>
          <a:r>
            <a:rPr lang="en-ZA" dirty="0" smtClean="0"/>
            <a:t>Audit of performance reports (Reports on key indicators)</a:t>
          </a:r>
          <a:endParaRPr lang="en-ZA" dirty="0"/>
        </a:p>
      </dgm:t>
    </dgm:pt>
    <dgm:pt modelId="{9C60315B-3BA8-45D8-B829-FFC9CDA9F3CA}" type="parTrans" cxnId="{AEB622D5-15BB-401B-B9AE-4CE5BE773B94}">
      <dgm:prSet/>
      <dgm:spPr/>
      <dgm:t>
        <a:bodyPr/>
        <a:lstStyle/>
        <a:p>
          <a:endParaRPr lang="en-ZA"/>
        </a:p>
      </dgm:t>
    </dgm:pt>
    <dgm:pt modelId="{862BEF5B-F358-4E34-8CBF-A38EE5821794}" type="sibTrans" cxnId="{AEB622D5-15BB-401B-B9AE-4CE5BE773B94}">
      <dgm:prSet/>
      <dgm:spPr/>
      <dgm:t>
        <a:bodyPr/>
        <a:lstStyle/>
        <a:p>
          <a:endParaRPr lang="en-ZA"/>
        </a:p>
      </dgm:t>
    </dgm:pt>
    <dgm:pt modelId="{C09773AC-F191-4BE2-80C7-344C15142197}">
      <dgm:prSet phldrT="[Text]"/>
      <dgm:spPr/>
      <dgm:t>
        <a:bodyPr/>
        <a:lstStyle/>
        <a:p>
          <a:r>
            <a:rPr lang="en-ZA" dirty="0" smtClean="0"/>
            <a:t>Audit of compliance with laws and regulations</a:t>
          </a:r>
          <a:endParaRPr lang="en-ZA" dirty="0"/>
        </a:p>
      </dgm:t>
    </dgm:pt>
    <dgm:pt modelId="{4F4A07E0-8834-4ABF-B04D-8610C31B027F}" type="sibTrans" cxnId="{B127F250-ED55-4387-90D8-AD2995889C2E}">
      <dgm:prSet/>
      <dgm:spPr/>
      <dgm:t>
        <a:bodyPr/>
        <a:lstStyle/>
        <a:p>
          <a:endParaRPr lang="en-ZA"/>
        </a:p>
      </dgm:t>
    </dgm:pt>
    <dgm:pt modelId="{66B330FA-7C51-4DE4-9FFE-1D8DC24F510F}" type="parTrans" cxnId="{B127F250-ED55-4387-90D8-AD2995889C2E}">
      <dgm:prSet/>
      <dgm:spPr/>
      <dgm:t>
        <a:bodyPr/>
        <a:lstStyle/>
        <a:p>
          <a:endParaRPr lang="en-ZA"/>
        </a:p>
      </dgm:t>
    </dgm:pt>
    <dgm:pt modelId="{DC4EA340-B9F1-47D8-898F-EEC532B73EA4}" type="pres">
      <dgm:prSet presAssocID="{35F74DEE-1A84-4902-A741-783708558C3B}" presName="linear" presStyleCnt="0">
        <dgm:presLayoutVars>
          <dgm:animLvl val="lvl"/>
          <dgm:resizeHandles val="exact"/>
        </dgm:presLayoutVars>
      </dgm:prSet>
      <dgm:spPr/>
      <dgm:t>
        <a:bodyPr/>
        <a:lstStyle/>
        <a:p>
          <a:endParaRPr lang="en-ZA"/>
        </a:p>
      </dgm:t>
    </dgm:pt>
    <dgm:pt modelId="{EDFC885B-F1F3-43DB-A01D-4D816663E4FF}" type="pres">
      <dgm:prSet presAssocID="{031C19D4-681D-4865-9047-BAA85B87B36E}" presName="parentText" presStyleLbl="node1" presStyleIdx="0" presStyleCnt="2">
        <dgm:presLayoutVars>
          <dgm:chMax val="0"/>
          <dgm:bulletEnabled val="1"/>
        </dgm:presLayoutVars>
      </dgm:prSet>
      <dgm:spPr/>
      <dgm:t>
        <a:bodyPr/>
        <a:lstStyle/>
        <a:p>
          <a:endParaRPr lang="en-ZA"/>
        </a:p>
      </dgm:t>
    </dgm:pt>
    <dgm:pt modelId="{6AC49D48-CD0F-445C-99CA-DDB6C4A200FE}" type="pres">
      <dgm:prSet presAssocID="{031C19D4-681D-4865-9047-BAA85B87B36E}" presName="childText" presStyleLbl="revTx" presStyleIdx="0" presStyleCnt="2">
        <dgm:presLayoutVars>
          <dgm:bulletEnabled val="1"/>
        </dgm:presLayoutVars>
      </dgm:prSet>
      <dgm:spPr/>
      <dgm:t>
        <a:bodyPr/>
        <a:lstStyle/>
        <a:p>
          <a:endParaRPr lang="en-ZA"/>
        </a:p>
      </dgm:t>
    </dgm:pt>
    <dgm:pt modelId="{BC2BC9BC-1715-4289-B4A6-C584139F083A}" type="pres">
      <dgm:prSet presAssocID="{D974E220-97F1-4BEE-92E0-A77EE933512D}" presName="parentText" presStyleLbl="node1" presStyleIdx="1" presStyleCnt="2">
        <dgm:presLayoutVars>
          <dgm:chMax val="0"/>
          <dgm:bulletEnabled val="1"/>
        </dgm:presLayoutVars>
      </dgm:prSet>
      <dgm:spPr/>
      <dgm:t>
        <a:bodyPr/>
        <a:lstStyle/>
        <a:p>
          <a:endParaRPr lang="en-ZA"/>
        </a:p>
      </dgm:t>
    </dgm:pt>
    <dgm:pt modelId="{049D36C7-A15C-4B02-9F19-7607953C5E44}" type="pres">
      <dgm:prSet presAssocID="{D974E220-97F1-4BEE-92E0-A77EE933512D}" presName="childText" presStyleLbl="revTx" presStyleIdx="1" presStyleCnt="2">
        <dgm:presLayoutVars>
          <dgm:bulletEnabled val="1"/>
        </dgm:presLayoutVars>
      </dgm:prSet>
      <dgm:spPr/>
      <dgm:t>
        <a:bodyPr/>
        <a:lstStyle/>
        <a:p>
          <a:endParaRPr lang="en-ZA"/>
        </a:p>
      </dgm:t>
    </dgm:pt>
  </dgm:ptLst>
  <dgm:cxnLst>
    <dgm:cxn modelId="{A0D06975-34B4-425D-A57B-10D2479D4252}" srcId="{031C19D4-681D-4865-9047-BAA85B87B36E}" destId="{BCDFF84F-E3F1-4274-AD56-02B266D1E869}" srcOrd="0" destOrd="0" parTransId="{5578973C-10F7-459E-BA7F-2FD1EF671288}" sibTransId="{C77EE7D2-7C2C-4DAD-8B26-25A0FAB52D5A}"/>
    <dgm:cxn modelId="{9A499D33-5FEC-491B-9791-12B5039A0D7D}" type="presOf" srcId="{C09773AC-F191-4BE2-80C7-344C15142197}" destId="{6AC49D48-CD0F-445C-99CA-DDB6C4A200FE}" srcOrd="0" destOrd="2" presId="urn:microsoft.com/office/officeart/2005/8/layout/vList2"/>
    <dgm:cxn modelId="{B127F250-ED55-4387-90D8-AD2995889C2E}" srcId="{031C19D4-681D-4865-9047-BAA85B87B36E}" destId="{C09773AC-F191-4BE2-80C7-344C15142197}" srcOrd="2" destOrd="0" parTransId="{66B330FA-7C51-4DE4-9FFE-1D8DC24F510F}" sibTransId="{4F4A07E0-8834-4ABF-B04D-8610C31B027F}"/>
    <dgm:cxn modelId="{AEB622D5-15BB-401B-B9AE-4CE5BE773B94}" srcId="{031C19D4-681D-4865-9047-BAA85B87B36E}" destId="{342EAE7E-DB16-4BA8-94EC-17891501AA63}" srcOrd="1" destOrd="0" parTransId="{9C60315B-3BA8-45D8-B829-FFC9CDA9F3CA}" sibTransId="{862BEF5B-F358-4E34-8CBF-A38EE5821794}"/>
    <dgm:cxn modelId="{89E3BFB0-9645-4E7F-BB21-7C99B6089109}" type="presOf" srcId="{342EAE7E-DB16-4BA8-94EC-17891501AA63}" destId="{6AC49D48-CD0F-445C-99CA-DDB6C4A200FE}" srcOrd="0" destOrd="1" presId="urn:microsoft.com/office/officeart/2005/8/layout/vList2"/>
    <dgm:cxn modelId="{F1E738B2-857A-4CD1-8E66-0E65210EA225}" type="presOf" srcId="{35F74DEE-1A84-4902-A741-783708558C3B}" destId="{DC4EA340-B9F1-47D8-898F-EEC532B73EA4}" srcOrd="0" destOrd="0" presId="urn:microsoft.com/office/officeart/2005/8/layout/vList2"/>
    <dgm:cxn modelId="{6A398A99-71B5-4B2F-9BEB-140EC5FBA977}" srcId="{35F74DEE-1A84-4902-A741-783708558C3B}" destId="{031C19D4-681D-4865-9047-BAA85B87B36E}" srcOrd="0" destOrd="0" parTransId="{120122DA-EEF7-434C-886D-56000BF6DD08}" sibTransId="{5E50EC11-DCA9-4AF3-B398-47B890A1FFF2}"/>
    <dgm:cxn modelId="{2DCBD5A9-61C9-4F98-A42E-ACF5F7AD0581}" type="presOf" srcId="{031C19D4-681D-4865-9047-BAA85B87B36E}" destId="{EDFC885B-F1F3-43DB-A01D-4D816663E4FF}" srcOrd="0" destOrd="0" presId="urn:microsoft.com/office/officeart/2005/8/layout/vList2"/>
    <dgm:cxn modelId="{CFEB1697-96F2-4F09-95C4-F6FB25A10F1D}" type="presOf" srcId="{F8D301A9-6DB4-47D8-8720-FF0714BFB458}" destId="{049D36C7-A15C-4B02-9F19-7607953C5E44}" srcOrd="0" destOrd="0" presId="urn:microsoft.com/office/officeart/2005/8/layout/vList2"/>
    <dgm:cxn modelId="{AEC7B416-DBE2-450F-868E-A785A08162B3}" type="presOf" srcId="{D974E220-97F1-4BEE-92E0-A77EE933512D}" destId="{BC2BC9BC-1715-4289-B4A6-C584139F083A}" srcOrd="0" destOrd="0" presId="urn:microsoft.com/office/officeart/2005/8/layout/vList2"/>
    <dgm:cxn modelId="{CBF29EBB-BD9B-4593-94E3-C661BDE06D13}" srcId="{35F74DEE-1A84-4902-A741-783708558C3B}" destId="{D974E220-97F1-4BEE-92E0-A77EE933512D}" srcOrd="1" destOrd="0" parTransId="{09F83B46-4926-4F2A-AB2A-2BA2B3DA294B}" sibTransId="{F044876B-A0BB-4BD5-99A5-163EC7384480}"/>
    <dgm:cxn modelId="{11B7F1E2-D8AA-44B6-AC3E-BD16630A3084}" srcId="{D974E220-97F1-4BEE-92E0-A77EE933512D}" destId="{F8D301A9-6DB4-47D8-8720-FF0714BFB458}" srcOrd="0" destOrd="0" parTransId="{58F11087-39E3-48A6-92EB-A0C824285AE4}" sibTransId="{2917E276-FA84-4473-82E7-9AC620E27859}"/>
    <dgm:cxn modelId="{F15CD297-F36C-472E-9D9A-C3E49B7628AE}" type="presOf" srcId="{BCDFF84F-E3F1-4274-AD56-02B266D1E869}" destId="{6AC49D48-CD0F-445C-99CA-DDB6C4A200FE}" srcOrd="0" destOrd="0" presId="urn:microsoft.com/office/officeart/2005/8/layout/vList2"/>
    <dgm:cxn modelId="{929EED8E-A7C7-473F-876A-A07D296C928B}" type="presParOf" srcId="{DC4EA340-B9F1-47D8-898F-EEC532B73EA4}" destId="{EDFC885B-F1F3-43DB-A01D-4D816663E4FF}" srcOrd="0" destOrd="0" presId="urn:microsoft.com/office/officeart/2005/8/layout/vList2"/>
    <dgm:cxn modelId="{408F7453-EC26-4AFE-BB5F-C1CE5DB01DDF}" type="presParOf" srcId="{DC4EA340-B9F1-47D8-898F-EEC532B73EA4}" destId="{6AC49D48-CD0F-445C-99CA-DDB6C4A200FE}" srcOrd="1" destOrd="0" presId="urn:microsoft.com/office/officeart/2005/8/layout/vList2"/>
    <dgm:cxn modelId="{3FCA5BE4-0B6D-4AED-9B92-DD6326B1DCEF}" type="presParOf" srcId="{DC4EA340-B9F1-47D8-898F-EEC532B73EA4}" destId="{BC2BC9BC-1715-4289-B4A6-C584139F083A}" srcOrd="2" destOrd="0" presId="urn:microsoft.com/office/officeart/2005/8/layout/vList2"/>
    <dgm:cxn modelId="{F805E18C-6FF2-4804-A8B4-CA37E5BBBE21}" type="presParOf" srcId="{DC4EA340-B9F1-47D8-898F-EEC532B73EA4}" destId="{049D36C7-A15C-4B02-9F19-7607953C5E44}"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27EC1B-FE02-425C-A05D-ED3E64A88029}">
      <dsp:nvSpPr>
        <dsp:cNvPr id="0" name=""/>
        <dsp:cNvSpPr/>
      </dsp:nvSpPr>
      <dsp:spPr>
        <a:xfrm>
          <a:off x="0" y="8562"/>
          <a:ext cx="7239000" cy="135065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cs typeface="Arial" charset="0"/>
            </a:rPr>
            <a:t>Development and use of KNI’s in SA </a:t>
          </a:r>
          <a:endParaRPr lang="en-ZA" sz="3400" kern="1200" dirty="0"/>
        </a:p>
      </dsp:txBody>
      <dsp:txXfrm>
        <a:off x="0" y="8562"/>
        <a:ext cx="7239000" cy="1350655"/>
      </dsp:txXfrm>
    </dsp:sp>
    <dsp:sp modelId="{7BAF267A-2A56-4070-A239-640BF806154F}">
      <dsp:nvSpPr>
        <dsp:cNvPr id="0" name=""/>
        <dsp:cNvSpPr/>
      </dsp:nvSpPr>
      <dsp:spPr>
        <a:xfrm>
          <a:off x="0" y="1359217"/>
          <a:ext cx="7239000" cy="1302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3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ZA" sz="2700" kern="1200" dirty="0" smtClean="0"/>
            <a:t>Overview of developments in SA:  2001 to 2013</a:t>
          </a:r>
          <a:endParaRPr lang="en-US" sz="2700" kern="1200" dirty="0" smtClean="0">
            <a:cs typeface="Arial" charset="0"/>
          </a:endParaRPr>
        </a:p>
        <a:p>
          <a:pPr marL="228600" lvl="1" indent="-228600" algn="l" defTabSz="1200150">
            <a:lnSpc>
              <a:spcPct val="90000"/>
            </a:lnSpc>
            <a:spcBef>
              <a:spcPct val="0"/>
            </a:spcBef>
            <a:spcAft>
              <a:spcPct val="20000"/>
            </a:spcAft>
            <a:buChar char="••"/>
          </a:pPr>
          <a:r>
            <a:rPr lang="en-US" sz="2700" kern="1200" dirty="0" smtClean="0">
              <a:cs typeface="Arial" charset="0"/>
            </a:rPr>
            <a:t>The way forward</a:t>
          </a:r>
        </a:p>
      </dsp:txBody>
      <dsp:txXfrm>
        <a:off x="0" y="1359217"/>
        <a:ext cx="7239000" cy="1302029"/>
      </dsp:txXfrm>
    </dsp:sp>
    <dsp:sp modelId="{024B9DD7-C0B3-43D4-878A-345790184539}">
      <dsp:nvSpPr>
        <dsp:cNvPr id="0" name=""/>
        <dsp:cNvSpPr/>
      </dsp:nvSpPr>
      <dsp:spPr>
        <a:xfrm>
          <a:off x="0" y="2661247"/>
          <a:ext cx="7239000" cy="135065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cs typeface="Arial" charset="0"/>
            </a:rPr>
            <a:t>Role of the Auditor-General in auditing KNI’s</a:t>
          </a:r>
        </a:p>
      </dsp:txBody>
      <dsp:txXfrm>
        <a:off x="0" y="2661247"/>
        <a:ext cx="7239000" cy="1350655"/>
      </dsp:txXfrm>
    </dsp:sp>
    <dsp:sp modelId="{02E8E372-2A15-4EDA-AE2D-1D8B74F799A3}">
      <dsp:nvSpPr>
        <dsp:cNvPr id="0" name=""/>
        <dsp:cNvSpPr/>
      </dsp:nvSpPr>
      <dsp:spPr>
        <a:xfrm>
          <a:off x="0" y="4011902"/>
          <a:ext cx="7239000" cy="932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3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smtClean="0">
              <a:cs typeface="Arial" charset="0"/>
            </a:rPr>
            <a:t>Audit mandate and strategy </a:t>
          </a:r>
        </a:p>
        <a:p>
          <a:pPr marL="228600" lvl="1" indent="-228600" algn="l" defTabSz="1200150">
            <a:lnSpc>
              <a:spcPct val="90000"/>
            </a:lnSpc>
            <a:spcBef>
              <a:spcPct val="0"/>
            </a:spcBef>
            <a:spcAft>
              <a:spcPct val="20000"/>
            </a:spcAft>
            <a:buChar char="••"/>
          </a:pPr>
          <a:r>
            <a:rPr lang="en-US" sz="2700" kern="1200" dirty="0" smtClean="0">
              <a:cs typeface="Arial" charset="0"/>
            </a:rPr>
            <a:t>Audit results to date </a:t>
          </a:r>
        </a:p>
      </dsp:txBody>
      <dsp:txXfrm>
        <a:off x="0" y="4011902"/>
        <a:ext cx="7239000" cy="93253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223" cy="465429"/>
          </a:xfrm>
          <a:prstGeom prst="rect">
            <a:avLst/>
          </a:prstGeom>
        </p:spPr>
        <p:txBody>
          <a:bodyPr vert="horz" lIns="94668" tIns="47334" rIns="94668" bIns="4733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84192" y="0"/>
            <a:ext cx="2972223" cy="465429"/>
          </a:xfrm>
          <a:prstGeom prst="rect">
            <a:avLst/>
          </a:prstGeom>
        </p:spPr>
        <p:txBody>
          <a:bodyPr vert="horz" lIns="94668" tIns="47334" rIns="94668" bIns="47334" rtlCol="0"/>
          <a:lstStyle>
            <a:lvl1pPr algn="r" fontAlgn="auto">
              <a:spcBef>
                <a:spcPts val="0"/>
              </a:spcBef>
              <a:spcAft>
                <a:spcPts val="0"/>
              </a:spcAft>
              <a:defRPr sz="1200" smtClean="0">
                <a:latin typeface="+mn-lt"/>
              </a:defRPr>
            </a:lvl1pPr>
          </a:lstStyle>
          <a:p>
            <a:pPr>
              <a:defRPr/>
            </a:pPr>
            <a:fld id="{C0181CB0-F679-4E13-95AA-E2E5A155F1D2}" type="datetimeFigureOut">
              <a:rPr lang="en-US"/>
              <a:pPr>
                <a:defRPr/>
              </a:pPr>
              <a:t>4/19/2013</a:t>
            </a:fld>
            <a:endParaRPr lang="en-US" dirty="0"/>
          </a:p>
        </p:txBody>
      </p:sp>
      <p:sp>
        <p:nvSpPr>
          <p:cNvPr id="4" name="Footer Placeholder 3"/>
          <p:cNvSpPr>
            <a:spLocks noGrp="1"/>
          </p:cNvSpPr>
          <p:nvPr>
            <p:ph type="ftr" sz="quarter" idx="2"/>
          </p:nvPr>
        </p:nvSpPr>
        <p:spPr>
          <a:xfrm>
            <a:off x="1" y="8829451"/>
            <a:ext cx="2972223" cy="465429"/>
          </a:xfrm>
          <a:prstGeom prst="rect">
            <a:avLst/>
          </a:prstGeom>
        </p:spPr>
        <p:txBody>
          <a:bodyPr vert="horz" lIns="94668" tIns="47334" rIns="94668" bIns="4733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192" y="8829451"/>
            <a:ext cx="2972223" cy="465429"/>
          </a:xfrm>
          <a:prstGeom prst="rect">
            <a:avLst/>
          </a:prstGeom>
        </p:spPr>
        <p:txBody>
          <a:bodyPr vert="horz" lIns="94668" tIns="47334" rIns="94668" bIns="47334" rtlCol="0" anchor="b"/>
          <a:lstStyle>
            <a:lvl1pPr algn="r" fontAlgn="auto">
              <a:spcBef>
                <a:spcPts val="0"/>
              </a:spcBef>
              <a:spcAft>
                <a:spcPts val="0"/>
              </a:spcAft>
              <a:defRPr sz="1200" smtClean="0">
                <a:latin typeface="+mn-lt"/>
              </a:defRPr>
            </a:lvl1pPr>
          </a:lstStyle>
          <a:p>
            <a:pPr>
              <a:defRPr/>
            </a:pPr>
            <a:fld id="{3F0E2016-130A-419A-B15C-F80BC9B3E01B}"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223" cy="465429"/>
          </a:xfrm>
          <a:prstGeom prst="rect">
            <a:avLst/>
          </a:prstGeom>
        </p:spPr>
        <p:txBody>
          <a:bodyPr vert="horz" lIns="94668" tIns="47334" rIns="94668" bIns="4733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192" y="0"/>
            <a:ext cx="2972223" cy="465429"/>
          </a:xfrm>
          <a:prstGeom prst="rect">
            <a:avLst/>
          </a:prstGeom>
        </p:spPr>
        <p:txBody>
          <a:bodyPr vert="horz" lIns="94668" tIns="47334" rIns="94668" bIns="47334" rtlCol="0"/>
          <a:lstStyle>
            <a:lvl1pPr algn="r" fontAlgn="auto">
              <a:spcBef>
                <a:spcPts val="0"/>
              </a:spcBef>
              <a:spcAft>
                <a:spcPts val="0"/>
              </a:spcAft>
              <a:defRPr sz="1200" smtClean="0">
                <a:latin typeface="+mn-lt"/>
              </a:defRPr>
            </a:lvl1pPr>
          </a:lstStyle>
          <a:p>
            <a:pPr>
              <a:defRPr/>
            </a:pPr>
            <a:fld id="{9C0E238E-5695-4921-9C2B-F299AE720524}" type="datetimeFigureOut">
              <a:rPr lang="en-US"/>
              <a:pPr>
                <a:defRPr/>
              </a:pPr>
              <a:t>4/19/2013</a:t>
            </a:fld>
            <a:endParaRPr lang="en-US" dirty="0"/>
          </a:p>
        </p:txBody>
      </p:sp>
      <p:sp>
        <p:nvSpPr>
          <p:cNvPr id="4" name="Slide Image Placeholder 3"/>
          <p:cNvSpPr>
            <a:spLocks noGrp="1" noRot="1" noChangeAspect="1"/>
          </p:cNvSpPr>
          <p:nvPr>
            <p:ph type="sldImg" idx="2"/>
          </p:nvPr>
        </p:nvSpPr>
        <p:spPr>
          <a:xfrm>
            <a:off x="1106488" y="696913"/>
            <a:ext cx="4645025" cy="3484562"/>
          </a:xfrm>
          <a:prstGeom prst="rect">
            <a:avLst/>
          </a:prstGeom>
          <a:noFill/>
          <a:ln w="12700">
            <a:solidFill>
              <a:prstClr val="black"/>
            </a:solidFill>
          </a:ln>
        </p:spPr>
        <p:txBody>
          <a:bodyPr vert="horz" lIns="94668" tIns="47334" rIns="94668" bIns="47334" rtlCol="0" anchor="ctr"/>
          <a:lstStyle/>
          <a:p>
            <a:pPr lvl="0"/>
            <a:endParaRPr lang="en-US" noProof="0" dirty="0"/>
          </a:p>
        </p:txBody>
      </p:sp>
      <p:sp>
        <p:nvSpPr>
          <p:cNvPr id="5" name="Notes Placeholder 4"/>
          <p:cNvSpPr>
            <a:spLocks noGrp="1"/>
          </p:cNvSpPr>
          <p:nvPr>
            <p:ph type="body" sz="quarter" idx="3"/>
          </p:nvPr>
        </p:nvSpPr>
        <p:spPr>
          <a:xfrm>
            <a:off x="685166" y="4415487"/>
            <a:ext cx="5487669" cy="4184292"/>
          </a:xfrm>
          <a:prstGeom prst="rect">
            <a:avLst/>
          </a:prstGeom>
        </p:spPr>
        <p:txBody>
          <a:bodyPr vert="horz" lIns="94668" tIns="47334" rIns="94668" bIns="473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451"/>
            <a:ext cx="2972223" cy="465429"/>
          </a:xfrm>
          <a:prstGeom prst="rect">
            <a:avLst/>
          </a:prstGeom>
        </p:spPr>
        <p:txBody>
          <a:bodyPr vert="horz" lIns="94668" tIns="47334" rIns="94668" bIns="4733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192" y="8829451"/>
            <a:ext cx="2972223" cy="465429"/>
          </a:xfrm>
          <a:prstGeom prst="rect">
            <a:avLst/>
          </a:prstGeom>
        </p:spPr>
        <p:txBody>
          <a:bodyPr vert="horz" lIns="94668" tIns="47334" rIns="94668" bIns="47334" rtlCol="0" anchor="b"/>
          <a:lstStyle>
            <a:lvl1pPr algn="r" fontAlgn="auto">
              <a:spcBef>
                <a:spcPts val="0"/>
              </a:spcBef>
              <a:spcAft>
                <a:spcPts val="0"/>
              </a:spcAft>
              <a:defRPr sz="1200" smtClean="0">
                <a:latin typeface="+mn-lt"/>
              </a:defRPr>
            </a:lvl1pPr>
          </a:lstStyle>
          <a:p>
            <a:pPr>
              <a:defRPr/>
            </a:pPr>
            <a:fld id="{BA469777-D4CD-449C-9974-E87B9D216C53}"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Presentation</a:t>
            </a:r>
            <a:r>
              <a:rPr lang="en-US" b="1" baseline="0" dirty="0" smtClean="0"/>
              <a:t>  n</a:t>
            </a:r>
            <a:r>
              <a:rPr lang="en-US" b="1" dirty="0" smtClean="0"/>
              <a:t>otes:</a:t>
            </a:r>
          </a:p>
          <a:p>
            <a:endParaRPr lang="en-US" dirty="0" smtClean="0"/>
          </a:p>
          <a:p>
            <a:r>
              <a:rPr lang="en-US" dirty="0" smtClean="0"/>
              <a:t>After</a:t>
            </a:r>
            <a:r>
              <a:rPr lang="en-US" baseline="0" dirty="0" smtClean="0"/>
              <a:t> the democratic elections of 1994, South Africa developed a semi  federal system with three spheres of government: national, provincial and local. </a:t>
            </a:r>
          </a:p>
          <a:p>
            <a:endParaRPr lang="en-US" baseline="0" dirty="0" smtClean="0"/>
          </a:p>
          <a:p>
            <a:r>
              <a:rPr lang="en-US" baseline="0" dirty="0" smtClean="0"/>
              <a:t>Some areas of competence are unique to one sphere of government, for example land and justice are a national function.  Others are shared between different spheres, for example education and health are both national and provincial and all spheres of government have responsibilities for housing and roads.  </a:t>
            </a:r>
          </a:p>
          <a:p>
            <a:endParaRPr lang="en-US" baseline="0" dirty="0" smtClean="0"/>
          </a:p>
          <a:p>
            <a:r>
              <a:rPr lang="en-US" baseline="0" dirty="0" smtClean="0"/>
              <a:t>The provinces  are responsible  for implementation of most developmental functions, such as education, health, agriculture, social development and others; while local government is responsible for the delivery of water, electricity distribution, integrated planning, local roads and amenities.  </a:t>
            </a:r>
          </a:p>
          <a:p>
            <a:endParaRPr lang="en-US" baseline="0" dirty="0" smtClean="0"/>
          </a:p>
          <a:p>
            <a:r>
              <a:rPr lang="en-US" baseline="0" dirty="0" smtClean="0"/>
              <a:t>Provinces have provincial legislatures and a strong degree of autonomy, but not as much as in a federal system ( e.g. as in Canada)</a:t>
            </a:r>
          </a:p>
          <a:p>
            <a:endParaRPr lang="en-US" baseline="0" dirty="0" smtClean="0"/>
          </a:p>
          <a:p>
            <a:r>
              <a:rPr lang="en-US" baseline="0" dirty="0" smtClean="0"/>
              <a:t>The development of KNI’s have thus to  happen across these different levels, and developing a common approach across the multiple actors is a complex process.</a:t>
            </a:r>
            <a:endParaRPr lang="en-US"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B138064-969A-404F-8167-A59A1595DCBC}" type="slidenum">
              <a:rPr lang="en-GB" smtClean="0"/>
              <a:pPr/>
              <a:t>14</a:t>
            </a:fld>
            <a:endParaRPr lang="en-GB" dirty="0"/>
          </a:p>
        </p:txBody>
      </p:sp>
    </p:spTree>
    <p:extLst>
      <p:ext uri="{BB962C8B-B14F-4D97-AF65-F5344CB8AC3E}">
        <p14:creationId xmlns="" xmlns:p14="http://schemas.microsoft.com/office/powerpoint/2010/main" val="1430369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0" fontAlgn="base" hangingPunct="0"/>
            <a:r>
              <a:rPr lang="en-US" sz="1200" b="1" kern="1200" dirty="0" smtClean="0">
                <a:solidFill>
                  <a:schemeClr val="tx1"/>
                </a:solidFill>
                <a:effectLst/>
                <a:latin typeface="+mn-lt"/>
                <a:ea typeface="+mn-ea"/>
                <a:cs typeface="+mn-cs"/>
              </a:rPr>
              <a:t>Compliance with regulatory requirements:</a:t>
            </a:r>
            <a:endParaRPr lang="en-ZA" dirty="0" smtClean="0">
              <a:effectLst/>
            </a:endParaRPr>
          </a:p>
          <a:p>
            <a:pPr rtl="0" eaLnBrk="0" fontAlgn="base" hangingPunct="0"/>
            <a:r>
              <a:rPr lang="en-US" sz="1200" kern="1200" dirty="0" smtClean="0">
                <a:solidFill>
                  <a:schemeClr val="tx1"/>
                </a:solidFill>
                <a:effectLst/>
                <a:latin typeface="+mn-lt"/>
                <a:ea typeface="+mn-ea"/>
                <a:cs typeface="+mn-cs"/>
              </a:rPr>
              <a:t>Existence : Objectives, indicators and targets must be predetermined and performance information must be reported against them</a:t>
            </a:r>
            <a:endParaRPr lang="en-ZA" dirty="0" smtClean="0">
              <a:effectLst/>
            </a:endParaRPr>
          </a:p>
          <a:p>
            <a:pPr rtl="0" eaLnBrk="0" fontAlgn="base" hangingPunct="0"/>
            <a:r>
              <a:rPr lang="en-US" sz="1200" kern="1200" dirty="0" smtClean="0">
                <a:solidFill>
                  <a:schemeClr val="tx1"/>
                </a:solidFill>
                <a:effectLst/>
                <a:latin typeface="+mn-lt"/>
                <a:ea typeface="+mn-ea"/>
                <a:cs typeface="+mn-cs"/>
              </a:rPr>
              <a:t>Timeliness</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Performance information must be reported within two months after year end</a:t>
            </a:r>
            <a:endParaRPr lang="en-ZA" dirty="0" smtClean="0">
              <a:effectLst/>
            </a:endParaRPr>
          </a:p>
          <a:p>
            <a:pPr rtl="0" eaLnBrk="0" fontAlgn="base" hangingPunct="0"/>
            <a:endParaRPr lang="en-US" sz="1200" b="1" kern="1200" dirty="0" smtClean="0">
              <a:solidFill>
                <a:schemeClr val="tx1"/>
              </a:solidFill>
              <a:effectLst/>
              <a:latin typeface="+mn-lt"/>
              <a:ea typeface="+mn-ea"/>
              <a:cs typeface="+mn-cs"/>
            </a:endParaRPr>
          </a:p>
          <a:p>
            <a:pPr rtl="0" eaLnBrk="0" fontAlgn="base" hangingPunct="0"/>
            <a:r>
              <a:rPr lang="en-US" sz="1200" b="1" kern="1200" dirty="0" smtClean="0">
                <a:solidFill>
                  <a:schemeClr val="tx1"/>
                </a:solidFill>
                <a:effectLst/>
                <a:latin typeface="+mn-lt"/>
                <a:ea typeface="+mn-ea"/>
                <a:cs typeface="+mn-cs"/>
              </a:rPr>
              <a:t>Usefulness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mn-lt"/>
                <a:ea typeface="+mn-ea"/>
                <a:cs typeface="+mn-cs"/>
              </a:rPr>
              <a:t>Presentation:</a:t>
            </a:r>
            <a:r>
              <a:rPr lang="en-US" sz="1200" b="0" kern="1200" baseline="0" dirty="0" smtClean="0">
                <a:solidFill>
                  <a:schemeClr val="tx1"/>
                </a:solidFill>
                <a:effectLst/>
                <a:latin typeface="+mn-lt"/>
                <a:ea typeface="+mn-ea"/>
                <a:cs typeface="+mn-cs"/>
              </a:rPr>
              <a:t>  </a:t>
            </a:r>
            <a:r>
              <a:rPr lang="en-ZA" sz="1200" kern="1200" dirty="0" smtClean="0">
                <a:solidFill>
                  <a:schemeClr val="tx1"/>
                </a:solidFill>
                <a:latin typeface="+mn-lt"/>
                <a:ea typeface="+mn-ea"/>
                <a:cs typeface="+mn-cs"/>
              </a:rPr>
              <a:t>Performance against predetermined objectives is reported using the relevant principles from the National Treasury guidelines.</a:t>
            </a:r>
            <a:endParaRPr lang="en-ZA" b="0" dirty="0" smtClean="0">
              <a:effectLst/>
            </a:endParaRPr>
          </a:p>
          <a:p>
            <a:pPr rtl="0" eaLnBrk="0" fontAlgn="base" hangingPunct="0"/>
            <a:r>
              <a:rPr lang="en-US" sz="1200" b="0" kern="1200" dirty="0" smtClean="0">
                <a:solidFill>
                  <a:schemeClr val="tx1"/>
                </a:solidFill>
                <a:effectLst/>
                <a:latin typeface="+mn-lt"/>
                <a:ea typeface="+mn-ea"/>
                <a:cs typeface="+mn-cs"/>
              </a:rPr>
              <a:t>Measurability</a:t>
            </a:r>
            <a:r>
              <a:rPr lang="en-US" sz="1200" b="0" kern="1200" baseline="0" dirty="0" smtClean="0">
                <a:solidFill>
                  <a:schemeClr val="tx1"/>
                </a:solidFill>
                <a:effectLst/>
                <a:latin typeface="+mn-lt"/>
                <a:ea typeface="+mn-ea"/>
                <a:cs typeface="+mn-cs"/>
              </a:rPr>
              <a:t> : </a:t>
            </a:r>
            <a:r>
              <a:rPr lang="en-ZA" sz="1200" kern="1200" dirty="0" smtClean="0">
                <a:solidFill>
                  <a:schemeClr val="tx1"/>
                </a:solidFill>
                <a:latin typeface="+mn-lt"/>
                <a:ea typeface="+mn-ea"/>
                <a:cs typeface="+mn-cs"/>
              </a:rPr>
              <a:t>Indicators are well defined and verifiable, and targets are specific, measurable and time bound, as required by the National Treasury </a:t>
            </a:r>
            <a:r>
              <a:rPr lang="en-ZA" sz="1200" i="1" kern="1200" dirty="0" smtClean="0">
                <a:solidFill>
                  <a:schemeClr val="tx1"/>
                </a:solidFill>
                <a:latin typeface="+mn-lt"/>
                <a:ea typeface="+mn-ea"/>
                <a:cs typeface="+mn-cs"/>
              </a:rPr>
              <a:t>Framework for managing programme performance information</a:t>
            </a:r>
            <a:r>
              <a:rPr lang="en-ZA" sz="1200" kern="1200" dirty="0" smtClean="0">
                <a:solidFill>
                  <a:schemeClr val="tx1"/>
                </a:solidFill>
                <a:latin typeface="+mn-lt"/>
                <a:ea typeface="+mn-ea"/>
                <a:cs typeface="+mn-cs"/>
              </a:rPr>
              <a:t>.</a:t>
            </a:r>
            <a:r>
              <a:rPr lang="en-US" sz="1200" kern="1200" dirty="0" smtClean="0">
                <a:solidFill>
                  <a:schemeClr val="tx1"/>
                </a:solidFill>
                <a:effectLst/>
                <a:latin typeface="+mn-lt"/>
                <a:ea typeface="+mn-ea"/>
                <a:cs typeface="+mn-cs"/>
              </a:rPr>
              <a:t> </a:t>
            </a:r>
            <a:endParaRPr lang="en-ZA"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mn-lt"/>
                <a:ea typeface="+mn-ea"/>
                <a:cs typeface="+mn-cs"/>
              </a:rPr>
              <a:t>Relevance : </a:t>
            </a:r>
            <a:r>
              <a:rPr lang="en-ZA" sz="1200" kern="1200" dirty="0" smtClean="0">
                <a:solidFill>
                  <a:schemeClr val="tx1"/>
                </a:solidFill>
                <a:latin typeface="+mn-lt"/>
                <a:ea typeface="+mn-ea"/>
                <a:cs typeface="+mn-cs"/>
              </a:rPr>
              <a:t>The indicators/measures relate logically and directly to an aspect of the institution's mandate and the realisation of strategic goals and objectives, as required by the National Treasury </a:t>
            </a:r>
            <a:r>
              <a:rPr lang="en-ZA" sz="1200" i="1" kern="1200" dirty="0" smtClean="0">
                <a:solidFill>
                  <a:schemeClr val="tx1"/>
                </a:solidFill>
                <a:latin typeface="+mn-lt"/>
                <a:ea typeface="+mn-ea"/>
                <a:cs typeface="+mn-cs"/>
              </a:rPr>
              <a:t>Framework for managing programme performance information</a:t>
            </a:r>
            <a:r>
              <a:rPr lang="en-ZA" sz="1200" kern="1200" dirty="0" smtClean="0">
                <a:solidFill>
                  <a:schemeClr val="tx1"/>
                </a:solidFill>
                <a:latin typeface="+mn-lt"/>
                <a:ea typeface="+mn-ea"/>
                <a:cs typeface="+mn-cs"/>
              </a:rPr>
              <a:t>.</a:t>
            </a:r>
            <a:endParaRPr lang="en-ZA"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mn-lt"/>
                <a:ea typeface="+mn-ea"/>
                <a:cs typeface="+mn-cs"/>
              </a:rPr>
              <a:t>Consistency : </a:t>
            </a:r>
            <a:r>
              <a:rPr lang="en-ZA" sz="1200" kern="1200" dirty="0" smtClean="0">
                <a:solidFill>
                  <a:schemeClr val="tx1"/>
                </a:solidFill>
                <a:latin typeface="+mn-lt"/>
                <a:ea typeface="+mn-ea"/>
                <a:cs typeface="+mn-cs"/>
              </a:rPr>
              <a:t>Objectives, indicators and targets are consistent between planning and reporting documents as required by the National Treasury regulations.</a:t>
            </a:r>
            <a:endParaRPr lang="en-ZA" dirty="0" smtClean="0">
              <a:effectLst/>
            </a:endParaRPr>
          </a:p>
          <a:p>
            <a:pPr rtl="0" eaLnBrk="0" fontAlgn="base" hangingPunct="0"/>
            <a:endParaRPr lang="en-US" sz="1200" b="1" kern="1200" dirty="0" smtClean="0">
              <a:solidFill>
                <a:schemeClr val="tx1"/>
              </a:solidFill>
              <a:effectLst/>
              <a:latin typeface="+mn-lt"/>
              <a:ea typeface="+mn-ea"/>
              <a:cs typeface="+mn-cs"/>
            </a:endParaRPr>
          </a:p>
          <a:p>
            <a:pPr rtl="0" eaLnBrk="0" fontAlgn="base" hangingPunct="0"/>
            <a:r>
              <a:rPr lang="en-US" sz="1200" b="1" kern="1200" dirty="0" smtClean="0">
                <a:solidFill>
                  <a:schemeClr val="tx1"/>
                </a:solidFill>
                <a:effectLst/>
                <a:latin typeface="+mn-lt"/>
                <a:ea typeface="+mn-ea"/>
                <a:cs typeface="+mn-cs"/>
              </a:rPr>
              <a:t>Reliability:</a:t>
            </a:r>
            <a:endParaRPr lang="en-ZA" dirty="0" smtClean="0">
              <a:effectLst/>
            </a:endParaRPr>
          </a:p>
          <a:p>
            <a:pPr rtl="0" eaLnBrk="0" fontAlgn="base" hangingPunct="0"/>
            <a:r>
              <a:rPr lang="en-US" sz="1200" b="0" kern="1200" dirty="0" smtClean="0">
                <a:solidFill>
                  <a:schemeClr val="tx1"/>
                </a:solidFill>
                <a:effectLst/>
                <a:latin typeface="+mn-lt"/>
                <a:ea typeface="+mn-ea"/>
                <a:cs typeface="+mn-cs"/>
              </a:rPr>
              <a:t>Validity</a:t>
            </a:r>
            <a:r>
              <a:rPr lang="en-US" sz="1200" b="0" kern="1200" baseline="0" dirty="0" smtClean="0">
                <a:solidFill>
                  <a:schemeClr val="tx1"/>
                </a:solidFill>
                <a:effectLst/>
                <a:latin typeface="+mn-lt"/>
                <a:ea typeface="+mn-ea"/>
                <a:cs typeface="+mn-cs"/>
              </a:rPr>
              <a:t> : </a:t>
            </a:r>
            <a:r>
              <a:rPr lang="en-ZA" sz="1200" kern="1200" dirty="0" smtClean="0">
                <a:solidFill>
                  <a:schemeClr val="tx1"/>
                </a:solidFill>
                <a:latin typeface="+mn-lt"/>
                <a:ea typeface="+mn-ea"/>
                <a:cs typeface="+mn-cs"/>
              </a:rPr>
              <a:t>Reported performance has occurred and relates to the institution.</a:t>
            </a:r>
            <a:endParaRPr lang="en-ZA" dirty="0" smtClean="0">
              <a:effectLst/>
            </a:endParaRPr>
          </a:p>
          <a:p>
            <a:pPr rtl="0" eaLnBrk="0" fontAlgn="base" hangingPunct="0"/>
            <a:r>
              <a:rPr lang="en-US" sz="1200" b="0" kern="1200" dirty="0" smtClean="0">
                <a:solidFill>
                  <a:schemeClr val="tx1"/>
                </a:solidFill>
                <a:effectLst/>
                <a:latin typeface="+mn-lt"/>
                <a:ea typeface="+mn-ea"/>
                <a:cs typeface="+mn-cs"/>
              </a:rPr>
              <a:t>Accuracy :</a:t>
            </a:r>
            <a:r>
              <a:rPr lang="en-US" sz="1200" b="1" kern="1200" dirty="0" smtClean="0">
                <a:solidFill>
                  <a:schemeClr val="tx1"/>
                </a:solidFill>
                <a:effectLst/>
                <a:latin typeface="+mn-lt"/>
                <a:ea typeface="+mn-ea"/>
                <a:cs typeface="+mn-cs"/>
              </a:rPr>
              <a:t>  </a:t>
            </a:r>
            <a:r>
              <a:rPr lang="en-ZA" sz="1200" kern="1200" dirty="0" smtClean="0">
                <a:solidFill>
                  <a:schemeClr val="tx1"/>
                </a:solidFill>
                <a:latin typeface="+mn-lt"/>
                <a:ea typeface="+mn-ea"/>
                <a:cs typeface="+mn-cs"/>
              </a:rPr>
              <a:t>: Amounts, numbers and other data relating to reported performance have been recorded and reported correctly.</a:t>
            </a:r>
            <a:endParaRPr lang="en-ZA"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mn-lt"/>
                <a:ea typeface="+mn-ea"/>
                <a:cs typeface="+mn-cs"/>
              </a:rPr>
              <a:t>Completeness</a:t>
            </a:r>
            <a:r>
              <a:rPr lang="en-US" sz="1200" b="0" kern="1200" baseline="0" dirty="0" smtClean="0">
                <a:solidFill>
                  <a:schemeClr val="tx1"/>
                </a:solidFill>
                <a:effectLst/>
                <a:latin typeface="+mn-lt"/>
                <a:ea typeface="+mn-ea"/>
                <a:cs typeface="+mn-cs"/>
              </a:rPr>
              <a:t> : </a:t>
            </a:r>
            <a:r>
              <a:rPr lang="en-ZA" sz="1200" kern="1200" dirty="0" smtClean="0">
                <a:solidFill>
                  <a:schemeClr val="tx1"/>
                </a:solidFill>
                <a:latin typeface="+mn-lt"/>
                <a:ea typeface="+mn-ea"/>
                <a:cs typeface="+mn-cs"/>
              </a:rPr>
              <a:t>All actual performance that should have been recorded has been included in the reported performance information.</a:t>
            </a:r>
            <a:endParaRPr lang="en-ZA" dirty="0" smtClean="0">
              <a:effectLst/>
            </a:endParaRPr>
          </a:p>
          <a:p>
            <a:endParaRPr lang="en-ZA" dirty="0"/>
          </a:p>
        </p:txBody>
      </p:sp>
      <p:sp>
        <p:nvSpPr>
          <p:cNvPr id="4" name="Slide Number Placeholder 3"/>
          <p:cNvSpPr>
            <a:spLocks noGrp="1"/>
          </p:cNvSpPr>
          <p:nvPr>
            <p:ph type="sldNum" sz="quarter" idx="10"/>
          </p:nvPr>
        </p:nvSpPr>
        <p:spPr/>
        <p:txBody>
          <a:bodyPr/>
          <a:lstStyle/>
          <a:p>
            <a:fld id="{8B138064-969A-404F-8167-A59A1595DCBC}" type="slidenum">
              <a:rPr lang="en-GB" smtClean="0"/>
              <a:pPr/>
              <a:t>15</a:t>
            </a:fld>
            <a:endParaRPr lang="en-GB" dirty="0"/>
          </a:p>
        </p:txBody>
      </p:sp>
    </p:spTree>
    <p:extLst>
      <p:ext uri="{BB962C8B-B14F-4D97-AF65-F5344CB8AC3E}">
        <p14:creationId xmlns="" xmlns:p14="http://schemas.microsoft.com/office/powerpoint/2010/main" val="387608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138064-969A-404F-8167-A59A1595DCBC}" type="slidenum">
              <a:rPr lang="en-GB" smtClean="0"/>
              <a:pPr/>
              <a:t>16</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ZA" dirty="0" smtClean="0"/>
              <a:t>Slight overall</a:t>
            </a:r>
            <a:r>
              <a:rPr lang="en-ZA" baseline="0" dirty="0" smtClean="0"/>
              <a:t> improvement in number of auditees with findings on PDO (71 improved but 50 regressed). Good results and improvement more pronounced for public entities</a:t>
            </a:r>
          </a:p>
          <a:p>
            <a:pPr marL="228600" indent="-228600">
              <a:buAutoNum type="arabicPeriod"/>
            </a:pPr>
            <a:endParaRPr lang="en-ZA" baseline="0" dirty="0" smtClean="0"/>
          </a:p>
          <a:p>
            <a:pPr marL="228600" indent="-228600">
              <a:buAutoNum type="arabicPeriod"/>
            </a:pPr>
            <a:r>
              <a:rPr lang="en-ZA" baseline="0" dirty="0" smtClean="0"/>
              <a:t>Most findings relate to Usefulness of the performance reporting – an area where correction can not be made by the auditee as it can for the reliability criteria.</a:t>
            </a:r>
            <a:endParaRPr lang="en-ZA"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t>Presentation  notes:</a:t>
            </a:r>
          </a:p>
          <a:p>
            <a:endParaRPr lang="en-US" dirty="0" smtClean="0"/>
          </a:p>
          <a:p>
            <a:r>
              <a:rPr lang="en-US" dirty="0" smtClean="0"/>
              <a:t>Historically there have been various poles of development of KNI’s in South Africa, without a fully</a:t>
            </a:r>
            <a:r>
              <a:rPr lang="en-US" baseline="0" dirty="0" smtClean="0"/>
              <a:t> functional centrally driven system. </a:t>
            </a:r>
          </a:p>
          <a:p>
            <a:endParaRPr lang="en-US" baseline="0" dirty="0" smtClean="0"/>
          </a:p>
          <a:p>
            <a:r>
              <a:rPr lang="en-US" b="1" baseline="0" dirty="0" smtClean="0"/>
              <a:t>2000 – 2008:</a:t>
            </a:r>
          </a:p>
          <a:p>
            <a:pPr marL="228600" indent="-228600">
              <a:buAutoNum type="arabicPeriod"/>
            </a:pPr>
            <a:r>
              <a:rPr lang="en-US" baseline="0" dirty="0" smtClean="0"/>
              <a:t>During 2000  the Public Finance management act , PFMA (1999) was implemented with amongst others the specific requirement for accounting offices to ensure the effective, efficient economical and transparent use of resources.  The PFMA requires annual reporting on the actual performance achieved against predetermined key performance indicators (KPI’s) </a:t>
            </a:r>
          </a:p>
          <a:p>
            <a:pPr marL="228600" indent="-228600">
              <a:buAutoNum type="arabicPeriod"/>
            </a:pPr>
            <a:r>
              <a:rPr lang="en-US" baseline="0" dirty="0" smtClean="0"/>
              <a:t>During the period of 2000 – 2008 the development of KNI’s and specific KPI’s for departments were closely linked to the planning and budgeting cycle of government in South Africa.</a:t>
            </a:r>
          </a:p>
          <a:p>
            <a:pPr marL="228600" indent="-228600">
              <a:buAutoNum type="arabicPeriod"/>
            </a:pPr>
            <a:r>
              <a:rPr lang="en-US" baseline="0" dirty="0" smtClean="0"/>
              <a:t>In this regard the National Treasury was the main driver of the process and the Treasury established the basic planning and monitoring and evaluation system for the South African government – BUT there was no clear overall national plan with a clear indication of national KNI’s .</a:t>
            </a:r>
          </a:p>
          <a:p>
            <a:pPr marL="228600" indent="-228600">
              <a:buAutoNum type="arabicPeriod"/>
            </a:pPr>
            <a:r>
              <a:rPr lang="en-US" baseline="0" dirty="0" smtClean="0"/>
              <a:t>In terms of this system national and provincial departments produced five year strategic plans and annual performance plans.</a:t>
            </a:r>
          </a:p>
          <a:p>
            <a:pPr algn="just"/>
            <a:r>
              <a:rPr lang="en-US" sz="1200" b="0" baseline="0" dirty="0" smtClean="0"/>
              <a:t>5.   The </a:t>
            </a:r>
            <a:r>
              <a:rPr lang="en-ZA" sz="1200" b="1" dirty="0" smtClean="0"/>
              <a:t>National Treasury also introduce programme performance budgeting in national and provincial departments  as part of the reform process.</a:t>
            </a:r>
          </a:p>
          <a:p>
            <a:pPr algn="just"/>
            <a:r>
              <a:rPr lang="en-ZA" dirty="0" smtClean="0"/>
              <a:t>Departments had to  specify what funds are needed to achieve the desired outcomes and impacts by identifying the outputs and activities that needs to be undertaken to produce the outputs, and inputs required to perform the identified activities.</a:t>
            </a:r>
            <a:endParaRPr lang="en-US" dirty="0" smtClean="0"/>
          </a:p>
          <a:p>
            <a:pPr marL="228600" lvl="0" indent="-228600">
              <a:buNone/>
            </a:pPr>
            <a:r>
              <a:rPr lang="en-US" baseline="0" dirty="0" smtClean="0"/>
              <a:t>6. </a:t>
            </a:r>
            <a:r>
              <a:rPr lang="en-ZA" dirty="0" smtClean="0"/>
              <a:t>2004 </a:t>
            </a:r>
          </a:p>
          <a:p>
            <a:pPr marL="0" indent="0">
              <a:buNone/>
            </a:pPr>
            <a:r>
              <a:rPr lang="en-ZA" dirty="0" smtClean="0"/>
              <a:t>Treasury and</a:t>
            </a:r>
            <a:r>
              <a:rPr lang="en-ZA" baseline="0" dirty="0" smtClean="0"/>
              <a:t> Presidency departments started with the d</a:t>
            </a:r>
            <a:r>
              <a:rPr lang="en-ZA" dirty="0" smtClean="0"/>
              <a:t>evelopment of Frameworks for:</a:t>
            </a:r>
          </a:p>
          <a:p>
            <a:r>
              <a:rPr lang="en-ZA" dirty="0" smtClean="0"/>
              <a:t> Strategic Plans,</a:t>
            </a:r>
          </a:p>
          <a:p>
            <a:r>
              <a:rPr lang="en-ZA" dirty="0" smtClean="0"/>
              <a:t> Annual Performance Plans</a:t>
            </a:r>
          </a:p>
          <a:p>
            <a:r>
              <a:rPr lang="en-ZA" dirty="0" smtClean="0"/>
              <a:t> Quarterly Performance Reporting (non-financial data)</a:t>
            </a:r>
          </a:p>
          <a:p>
            <a:r>
              <a:rPr lang="en-ZA" dirty="0" smtClean="0"/>
              <a:t>Managing Programme Performance Information – containing</a:t>
            </a:r>
            <a:r>
              <a:rPr lang="en-ZA" baseline="0" dirty="0" smtClean="0"/>
              <a:t> key principles when designing key indicators and targets</a:t>
            </a:r>
            <a:r>
              <a:rPr lang="en-ZA" dirty="0" smtClean="0"/>
              <a:t> </a:t>
            </a:r>
            <a:endParaRPr lang="en-US" dirty="0" smtClean="0"/>
          </a:p>
          <a:p>
            <a:pPr marL="228600" indent="-228600">
              <a:buNone/>
            </a:pPr>
            <a:endParaRPr lang="en-US" baseline="0" dirty="0" smtClean="0"/>
          </a:p>
          <a:p>
            <a:endParaRPr lang="en-US" dirty="0" smtClean="0"/>
          </a:p>
          <a:p>
            <a:r>
              <a:rPr lang="en-US" b="1" dirty="0" smtClean="0"/>
              <a:t>2009 :</a:t>
            </a:r>
          </a:p>
          <a:p>
            <a:pPr marL="228600" indent="-228600">
              <a:buAutoNum type="arabicPeriod"/>
            </a:pPr>
            <a:r>
              <a:rPr lang="en-US" b="0" dirty="0" smtClean="0"/>
              <a:t>The</a:t>
            </a:r>
            <a:r>
              <a:rPr lang="en-US" b="0" baseline="0" dirty="0" smtClean="0"/>
              <a:t>  government that came to power following the 2009 elections faced a number of pressures including widespread service delivery protests. </a:t>
            </a:r>
          </a:p>
          <a:p>
            <a:pPr marL="228600" indent="-228600">
              <a:buAutoNum type="arabicPeriod"/>
            </a:pPr>
            <a:r>
              <a:rPr lang="en-US" b="0" baseline="0" dirty="0" smtClean="0"/>
              <a:t>The Ministry of performance monitoring and evaluation was created in the Presidency in 2009 and the  Presidency in early 2009 announced that an outcomes approach to the development and use of KNI’s  will be established in government.   </a:t>
            </a:r>
          </a:p>
          <a:p>
            <a:pPr marL="228600" indent="-228600">
              <a:buAutoNum type="arabicPeriod"/>
            </a:pPr>
            <a:r>
              <a:rPr lang="en-US" b="0" baseline="0" dirty="0" smtClean="0"/>
              <a:t> This resulted in the approval of a limited number (eventually only 12) of cross government outcomes so that efforts to promote change could be focused.</a:t>
            </a:r>
            <a:endParaRPr lang="en-US" b="0"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ZA" b="1" dirty="0" smtClean="0"/>
              <a:t>Presentation notes:</a:t>
            </a:r>
          </a:p>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ZA" b="1" dirty="0" smtClean="0"/>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ZA" b="1" dirty="0" smtClean="0"/>
              <a:t>Although there was no</a:t>
            </a:r>
            <a:r>
              <a:rPr lang="en-ZA" b="1" baseline="0" dirty="0" smtClean="0"/>
              <a:t> </a:t>
            </a:r>
            <a:r>
              <a:rPr lang="en-ZA" b="1" dirty="0" smtClean="0"/>
              <a:t>central driven system  or a national plan within which</a:t>
            </a:r>
            <a:r>
              <a:rPr lang="en-ZA" b="1" baseline="0" dirty="0" smtClean="0"/>
              <a:t> </a:t>
            </a:r>
            <a:r>
              <a:rPr lang="en-ZA" b="1" dirty="0" smtClean="0"/>
              <a:t>to establish</a:t>
            </a:r>
            <a:r>
              <a:rPr lang="en-ZA" b="1" baseline="0" dirty="0" smtClean="0"/>
              <a:t> KNI’s  (during the period 2000 to 2008),  the system evolved and departments were able to identify key performance indicators to  initiate appropriate and relevant service delivery in some areas.  Herewith some of the benefits and challenges that were experienced during the period:</a:t>
            </a:r>
            <a:endParaRPr lang="en-ZA" b="1" dirty="0" smtClean="0"/>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endParaRPr lang="en-ZA" dirty="0" smtClean="0"/>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ZA" dirty="0" smtClean="0"/>
              <a:t>National departments focus on policy development and provincial departments on implementing policy via pre determined objectives, indicators and programmes</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ZA" dirty="0" smtClean="0"/>
              <a:t>National Treasury introduced steering committees  attended by all national and provincial departments where they all agreed on performance indicators for budget programmes (to link outputs with inputs as per budget allocations)</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ZA" dirty="0" smtClean="0"/>
              <a:t>The indicator development process was challenging and still is  due to lack of adequate performance information gathering systems</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ZA" dirty="0" smtClean="0"/>
              <a:t>However departments agree on a core set of indicators and strive to improve the data they use for reporting purposes</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ZA" dirty="0" smtClean="0"/>
              <a:t>Treasury facilitate workshops to allow departments to review their programme indicators annually (but keep the key set untouched as far as possible)</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endParaRPr lang="en-ZA" dirty="0" smtClean="0"/>
          </a:p>
          <a:p>
            <a:r>
              <a:rPr lang="en-US" dirty="0" smtClean="0"/>
              <a:t>Other challenges</a:t>
            </a:r>
            <a:r>
              <a:rPr lang="en-US" baseline="0" dirty="0" smtClean="0"/>
              <a:t> included:</a:t>
            </a:r>
          </a:p>
          <a:p>
            <a:endParaRPr lang="en-US" baseline="0" dirty="0" smtClean="0"/>
          </a:p>
          <a:p>
            <a:pPr marL="228600" indent="-228600">
              <a:buAutoNum type="arabicPeriod"/>
            </a:pPr>
            <a:r>
              <a:rPr lang="en-US" baseline="0" dirty="0" smtClean="0"/>
              <a:t>The individual strategic plans of departments generally included KPI at quite a low level  with the result that  the impact of achievement of KPI had limited results</a:t>
            </a:r>
          </a:p>
          <a:p>
            <a:pPr marL="228600" indent="-228600">
              <a:buAutoNum type="arabicPeriod"/>
            </a:pPr>
            <a:r>
              <a:rPr lang="en-US" baseline="0" dirty="0" smtClean="0"/>
              <a:t>In the absence of an overall national plan, integration between departments and performance systems were limited and in some instances not coordinated or integrated.</a:t>
            </a:r>
          </a:p>
          <a:p>
            <a:pPr marL="228600" indent="-228600">
              <a:buAutoNum type="arabicPeriod"/>
            </a:pPr>
            <a:r>
              <a:rPr lang="en-US" baseline="0" dirty="0" smtClean="0"/>
              <a:t>In other instances conceptual misalignments of KPI’s between various departments were evident.</a:t>
            </a:r>
            <a:endParaRPr lang="en-US"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fontAlgn="auto" hangingPunct="1">
              <a:spcAft>
                <a:spcPts val="0"/>
              </a:spcAft>
              <a:defRPr/>
            </a:pPr>
            <a:r>
              <a:rPr lang="en-ZA" sz="1800" b="1" dirty="0" smtClean="0"/>
              <a:t>Presentation notes:</a:t>
            </a:r>
          </a:p>
          <a:p>
            <a:pPr eaLnBrk="1" fontAlgn="auto" hangingPunct="1">
              <a:spcAft>
                <a:spcPts val="0"/>
              </a:spcAft>
              <a:defRPr/>
            </a:pPr>
            <a:endParaRPr lang="en-ZA" sz="1800" b="0" dirty="0" smtClean="0"/>
          </a:p>
          <a:p>
            <a:pPr eaLnBrk="1" fontAlgn="auto" hangingPunct="1">
              <a:spcAft>
                <a:spcPts val="0"/>
              </a:spcAft>
              <a:defRPr/>
            </a:pPr>
            <a:r>
              <a:rPr lang="en-ZA" sz="1800" b="0" dirty="0" smtClean="0"/>
              <a:t>The aim of</a:t>
            </a:r>
            <a:r>
              <a:rPr lang="en-ZA" sz="1800" b="0" baseline="0" dirty="0" smtClean="0"/>
              <a:t> the outcomes approach adopted by the SA government in January 2009 was</a:t>
            </a:r>
            <a:r>
              <a:rPr lang="en-ZA" sz="1800" b="0" dirty="0" smtClean="0"/>
              <a:t> to improve service delivery by</a:t>
            </a:r>
            <a:r>
              <a:rPr lang="en-ZA" sz="1600" b="0" dirty="0" smtClean="0"/>
              <a:t>:</a:t>
            </a:r>
          </a:p>
          <a:p>
            <a:pPr lvl="1" eaLnBrk="1" fontAlgn="auto" hangingPunct="1">
              <a:spcAft>
                <a:spcPts val="0"/>
              </a:spcAft>
              <a:buFont typeface="Wingdings" pitchFamily="2" charset="2"/>
              <a:buChar char="q"/>
              <a:defRPr/>
            </a:pPr>
            <a:r>
              <a:rPr lang="en-ZA" sz="1600" dirty="0" smtClean="0"/>
              <a:t>Increasing strategic focus of government</a:t>
            </a:r>
          </a:p>
          <a:p>
            <a:pPr lvl="1" eaLnBrk="1" fontAlgn="auto" hangingPunct="1">
              <a:spcAft>
                <a:spcPts val="0"/>
              </a:spcAft>
              <a:buFont typeface="Wingdings" pitchFamily="2" charset="2"/>
              <a:buChar char="q"/>
              <a:defRPr/>
            </a:pPr>
            <a:r>
              <a:rPr lang="en-ZA" sz="1600" dirty="0" smtClean="0"/>
              <a:t>Making more efficient and effective use of limited resources through introducing more systematic monitoring and evaluation:</a:t>
            </a:r>
          </a:p>
          <a:p>
            <a:pPr lvl="2" eaLnBrk="1" fontAlgn="auto" hangingPunct="1">
              <a:spcAft>
                <a:spcPts val="0"/>
              </a:spcAft>
              <a:buFont typeface="Wingdings" pitchFamily="2" charset="2"/>
              <a:buChar char="§"/>
              <a:defRPr/>
            </a:pPr>
            <a:r>
              <a:rPr lang="en-ZA" sz="1600" dirty="0" smtClean="0">
                <a:latin typeface="Arial" pitchFamily="34" charset="0"/>
                <a:cs typeface="Arial" pitchFamily="34" charset="0"/>
              </a:rPr>
              <a:t>Identifying suitable indicators and regularly measuring or monitoring them</a:t>
            </a:r>
          </a:p>
          <a:p>
            <a:pPr lvl="2" eaLnBrk="1" fontAlgn="auto" hangingPunct="1">
              <a:spcAft>
                <a:spcPts val="0"/>
              </a:spcAft>
              <a:buFont typeface="Wingdings" pitchFamily="2" charset="2"/>
              <a:buChar char="§"/>
              <a:defRPr/>
            </a:pPr>
            <a:r>
              <a:rPr lang="en-ZA" sz="1600" dirty="0" smtClean="0">
                <a:latin typeface="Arial" pitchFamily="34" charset="0"/>
                <a:cs typeface="Arial" pitchFamily="34" charset="0"/>
              </a:rPr>
              <a:t>Carrying out periodic evaluations of the impact of government’s work on society</a:t>
            </a:r>
          </a:p>
          <a:p>
            <a:pPr lvl="2" eaLnBrk="1" fontAlgn="auto" hangingPunct="1">
              <a:spcAft>
                <a:spcPts val="0"/>
              </a:spcAft>
              <a:buFont typeface="Wingdings" pitchFamily="2" charset="2"/>
              <a:buChar char="§"/>
              <a:defRPr/>
            </a:pPr>
            <a:r>
              <a:rPr lang="en-ZA" sz="1600" dirty="0" smtClean="0">
                <a:latin typeface="Arial" pitchFamily="34" charset="0"/>
                <a:cs typeface="Arial" pitchFamily="34" charset="0"/>
              </a:rPr>
              <a:t>Analysing the results of monitoring and evaluation</a:t>
            </a:r>
          </a:p>
          <a:p>
            <a:pPr lvl="2" eaLnBrk="1" fontAlgn="auto" hangingPunct="1">
              <a:spcAft>
                <a:spcPts val="0"/>
              </a:spcAft>
              <a:buFont typeface="Wingdings" pitchFamily="2" charset="2"/>
              <a:buChar char="§"/>
              <a:defRPr/>
            </a:pPr>
            <a:r>
              <a:rPr lang="en-ZA" sz="1600" dirty="0" smtClean="0">
                <a:latin typeface="Arial" pitchFamily="34" charset="0"/>
                <a:cs typeface="Arial" pitchFamily="34" charset="0"/>
              </a:rPr>
              <a:t>Using this analysis to:</a:t>
            </a:r>
          </a:p>
          <a:p>
            <a:pPr lvl="3" eaLnBrk="1" fontAlgn="auto" hangingPunct="1">
              <a:spcAft>
                <a:spcPts val="0"/>
              </a:spcAft>
              <a:defRPr/>
            </a:pPr>
            <a:r>
              <a:rPr lang="en-ZA" sz="1600" dirty="0" smtClean="0">
                <a:latin typeface="Arial" pitchFamily="34" charset="0"/>
                <a:cs typeface="Arial" pitchFamily="34" charset="0"/>
              </a:rPr>
              <a:t>inform government decisions </a:t>
            </a:r>
          </a:p>
          <a:p>
            <a:pPr lvl="3" eaLnBrk="1" fontAlgn="auto" hangingPunct="1">
              <a:spcAft>
                <a:spcPts val="0"/>
              </a:spcAft>
              <a:defRPr/>
            </a:pPr>
            <a:r>
              <a:rPr lang="en-ZA" sz="1600" dirty="0" smtClean="0">
                <a:latin typeface="Arial" pitchFamily="34" charset="0"/>
                <a:cs typeface="Arial" pitchFamily="34" charset="0"/>
              </a:rPr>
              <a:t>continuously improve government programmes</a:t>
            </a:r>
          </a:p>
          <a:p>
            <a:pPr lvl="3" eaLnBrk="1" fontAlgn="auto" hangingPunct="1">
              <a:spcAft>
                <a:spcPts val="0"/>
              </a:spcAft>
              <a:defRPr/>
            </a:pPr>
            <a:r>
              <a:rPr lang="en-ZA" sz="1600" dirty="0" smtClean="0">
                <a:latin typeface="Arial" pitchFamily="34" charset="0"/>
                <a:cs typeface="Arial" pitchFamily="34" charset="0"/>
              </a:rPr>
              <a:t>promote evidence-based policy making.</a:t>
            </a:r>
          </a:p>
          <a:p>
            <a:pPr algn="just"/>
            <a:endParaRPr lang="en-ZA" dirty="0" smtClean="0"/>
          </a:p>
          <a:p>
            <a:pPr algn="just"/>
            <a:r>
              <a:rPr lang="en-ZA" dirty="0" smtClean="0"/>
              <a:t>In 2010 the SA Government establish the Department of Performance Monitoring (DPME). The objective of  this department is to monitor the implementation of Government priorities grouped into 12 key outcomes.</a:t>
            </a:r>
          </a:p>
          <a:p>
            <a:pPr algn="just"/>
            <a:r>
              <a:rPr lang="en-ZA" dirty="0" smtClean="0"/>
              <a:t>This work compliment the work done by Treasury (in the period</a:t>
            </a:r>
            <a:r>
              <a:rPr lang="en-ZA" baseline="0" dirty="0" smtClean="0"/>
              <a:t> of 2000 – 2008) </a:t>
            </a:r>
            <a:r>
              <a:rPr lang="en-ZA" dirty="0" smtClean="0"/>
              <a:t>as departments in many instance use the same dataset for reporting purposes on progress made against the 12 key outcomes.</a:t>
            </a:r>
          </a:p>
          <a:p>
            <a:pPr algn="just"/>
            <a:endParaRPr lang="en-ZA" dirty="0" smtClean="0"/>
          </a:p>
          <a:p>
            <a:endParaRPr lang="en-US" dirty="0" smtClean="0"/>
          </a:p>
          <a:p>
            <a:endParaRPr lang="en-US" dirty="0" smtClean="0"/>
          </a:p>
          <a:p>
            <a:endParaRPr lang="en-US" sz="1100" dirty="0" smtClean="0">
              <a:latin typeface="Arial" pitchFamily="34" charset="0"/>
              <a:ea typeface="ＭＳ Ｐゴシック"/>
              <a:cs typeface="Arial" pitchFamily="34" charset="0"/>
            </a:endParaRPr>
          </a:p>
          <a:p>
            <a:endParaRPr lang="en-US" sz="1100" dirty="0" smtClean="0">
              <a:latin typeface="Arial" pitchFamily="34" charset="0"/>
              <a:ea typeface="ＭＳ Ｐゴシック"/>
              <a:cs typeface="Arial" pitchFamily="34" charset="0"/>
            </a:endParaRPr>
          </a:p>
          <a:p>
            <a:endParaRPr lang="en-US" sz="1100" dirty="0" smtClean="0">
              <a:latin typeface="Arial" pitchFamily="34" charset="0"/>
              <a:ea typeface="ＭＳ Ｐゴシック"/>
              <a:cs typeface="Arial" pitchFamily="34" charset="0"/>
            </a:endParaRPr>
          </a:p>
          <a:p>
            <a:endParaRPr lang="en-US" sz="1100" dirty="0" smtClean="0">
              <a:latin typeface="Arial" pitchFamily="34" charset="0"/>
              <a:ea typeface="ＭＳ Ｐゴシック"/>
              <a:cs typeface="Arial" pitchFamily="34" charset="0"/>
            </a:endParaRPr>
          </a:p>
          <a:p>
            <a:r>
              <a:rPr lang="en-US" sz="1100" dirty="0" smtClean="0">
                <a:latin typeface="Arial" pitchFamily="34" charset="0"/>
                <a:ea typeface="ＭＳ Ｐゴシック"/>
                <a:cs typeface="Arial" pitchFamily="34" charset="0"/>
              </a:rPr>
              <a:t>Until recently, the focus has been on measuring and reporting on what is done and what is produced. The new focus extends this interest into the area of outcomes. It asks what is achieved with what is done. This does not mean that the focus is shifted away from activities and outputs so that the only interest is in outcomes. Results based management (RBM) extends the focus so that all the elements are important.</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93A41F-5604-4C4A-8ACD-5E9D32277751}" type="slidenum">
              <a:rPr lang="en-US" smtClean="0">
                <a:latin typeface="Arial" pitchFamily="34" charset="0"/>
                <a:ea typeface="ＭＳ Ｐゴシック"/>
                <a:cs typeface="ＭＳ Ｐゴシック"/>
              </a:rPr>
              <a:pPr fontAlgn="base">
                <a:spcBef>
                  <a:spcPct val="0"/>
                </a:spcBef>
                <a:spcAft>
                  <a:spcPct val="0"/>
                </a:spcAft>
              </a:pPr>
              <a:t>7</a:t>
            </a:fld>
            <a:endParaRPr lang="en-US" dirty="0" smtClean="0">
              <a:latin typeface="Arial"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r>
              <a:rPr lang="en-US" b="1" dirty="0" smtClean="0"/>
              <a:t>Presentation  notes:</a:t>
            </a:r>
          </a:p>
          <a:p>
            <a:endParaRPr lang="en-US" b="1" dirty="0" smtClean="0"/>
          </a:p>
          <a:p>
            <a:pPr marL="228600" indent="-228600">
              <a:buAutoNum type="arabicPeriod"/>
            </a:pPr>
            <a:r>
              <a:rPr lang="en-US" dirty="0" smtClean="0"/>
              <a:t>With the announcement of the 12 National outcomes the Cabinet</a:t>
            </a:r>
            <a:r>
              <a:rPr lang="en-US" baseline="0" dirty="0" smtClean="0"/>
              <a:t> clearly indicated the 12 key priority areas for South Africa for the next 5 years ( 2009  2014).  This formed the basis of the overall national plan for South Africa  and  departments had to develop appropriate indicators to allow for accurate monitoring of their services.  </a:t>
            </a:r>
          </a:p>
          <a:p>
            <a:pPr marL="228600" indent="-228600">
              <a:buAutoNum type="arabicPeriod"/>
            </a:pPr>
            <a:endParaRPr lang="en-US" baseline="0" dirty="0" smtClean="0"/>
          </a:p>
          <a:p>
            <a:pPr marL="228600" indent="-228600">
              <a:buAutoNum type="arabicPeriod"/>
            </a:pPr>
            <a:r>
              <a:rPr lang="en-US" baseline="0" dirty="0" smtClean="0"/>
              <a:t>The initial work on the outcomes approach was very much driven by the Presidency.</a:t>
            </a:r>
          </a:p>
          <a:p>
            <a:pPr marL="228600" indent="-228600">
              <a:buAutoNum type="arabicPeriod"/>
            </a:pPr>
            <a:endParaRPr lang="en-US" baseline="0" dirty="0" smtClean="0"/>
          </a:p>
          <a:p>
            <a:pPr marL="228600" indent="-228600">
              <a:buAutoNum type="arabicPeriod"/>
            </a:pPr>
            <a:r>
              <a:rPr lang="en-US" baseline="0" dirty="0" smtClean="0"/>
              <a:t>Initially departments struggled to fulfill its responsibility to develop clear and appropriate indicators in support of the 12 national outcomes – this was in some instances due to lack of  skills and capacity and in some instances bureaucratic unwillingness to be transparent.</a:t>
            </a:r>
          </a:p>
          <a:p>
            <a:pPr marL="228600" indent="-228600">
              <a:buAutoNum type="arabicPeriod"/>
            </a:pPr>
            <a:endParaRPr lang="en-US" baseline="0" dirty="0" smtClean="0"/>
          </a:p>
          <a:p>
            <a:pPr marL="228600" indent="-228600">
              <a:buAutoNum type="arabicPeriod"/>
            </a:pPr>
            <a:r>
              <a:rPr lang="en-US" dirty="0" smtClean="0"/>
              <a:t>To attain an outcome, all the key partners that contribute to achieving the outcome for a sector must be involved.  In this regard  delivery agreement</a:t>
            </a:r>
            <a:r>
              <a:rPr lang="en-US" baseline="0" dirty="0" smtClean="0"/>
              <a:t> s were concluded  with the relevant  departments .  These agreements were </a:t>
            </a:r>
            <a:r>
              <a:rPr lang="en-US" dirty="0" smtClean="0"/>
              <a:t>refine and provide more detail to the outputs, targets, indicators and key activities for each outcome, and identify required inputs and clarify roles and responsibilities. It essentially spells out who will do what, by when and with what resources. A Delivery Agreement is a negotiated agreement between the key partners who will work together to deliver on an outcome.</a:t>
            </a:r>
          </a:p>
          <a:p>
            <a:endParaRPr lang="en-US" dirty="0" smtClean="0"/>
          </a:p>
          <a:p>
            <a:pPr marL="228600" indent="-228600">
              <a:buAutoNum type="arabicPeriod" startAt="5"/>
            </a:pPr>
            <a:r>
              <a:rPr lang="en-US" dirty="0" smtClean="0"/>
              <a:t>The </a:t>
            </a:r>
            <a:r>
              <a:rPr lang="en-US" b="1" dirty="0" smtClean="0"/>
              <a:t>12 outcomes</a:t>
            </a:r>
            <a:r>
              <a:rPr lang="en-US" b="1" baseline="0" dirty="0" smtClean="0"/>
              <a:t> were not initially categorized for example in social, economic and environmental</a:t>
            </a:r>
            <a:r>
              <a:rPr lang="en-US" baseline="0" dirty="0" smtClean="0"/>
              <a:t> categories but as part of the monitoring of the 12 outcomes  several Cabinet committees (referred to as Clusters) were tasked with this responsibility.  These  Cabinet t committees are structured to deal with the indicators in the context of social, economic, human development, infrastructure and environmental aspects.  In future the categorization of indicators will be more prominent. </a:t>
            </a:r>
          </a:p>
          <a:p>
            <a:pPr marL="228600" indent="-228600">
              <a:buAutoNum type="arabicPeriod" startAt="5"/>
            </a:pP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18B4E4D7-2423-4C90-8079-221036A1377E}"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Presentation notes:</a:t>
            </a:r>
          </a:p>
          <a:p>
            <a:endParaRPr lang="en-US" b="1" dirty="0" smtClean="0"/>
          </a:p>
          <a:p>
            <a:r>
              <a:rPr lang="en-US" b="1" dirty="0" smtClean="0"/>
              <a:t>This slide presents</a:t>
            </a:r>
            <a:r>
              <a:rPr lang="en-US" b="1" baseline="0" dirty="0" smtClean="0"/>
              <a:t> some of the details from the Health delivery agreement and give an indication  of the key health indicators to be achieved to ensure the achievement of the Health outcome.</a:t>
            </a:r>
            <a:endParaRPr lang="en-US" b="1" dirty="0" smtClean="0"/>
          </a:p>
          <a:p>
            <a:endParaRPr lang="en-US" dirty="0" smtClean="0"/>
          </a:p>
          <a:p>
            <a:r>
              <a:rPr lang="en-US" sz="1200" kern="1200" baseline="0" dirty="0" smtClean="0">
                <a:solidFill>
                  <a:schemeClr val="tx1"/>
                </a:solidFill>
                <a:latin typeface="+mn-lt"/>
                <a:ea typeface="+mn-ea"/>
                <a:cs typeface="+mn-cs"/>
              </a:rPr>
              <a:t>For the health sector, the priority is improving the health status of the entire population and to contribute to Government’s vision of </a:t>
            </a:r>
            <a:r>
              <a:rPr lang="en-US" sz="1200" b="1" kern="1200" baseline="0" dirty="0" smtClean="0">
                <a:solidFill>
                  <a:schemeClr val="tx1"/>
                </a:solidFill>
                <a:latin typeface="+mn-lt"/>
                <a:ea typeface="+mn-ea"/>
                <a:cs typeface="+mn-cs"/>
              </a:rPr>
              <a:t>“A Long and Healthy Life for All South Africans”. To accomplish this vision government has identified four strategic outputs which the health sector must achieve. These are: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Output 1: Increasing Life Expectancy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Output 2: Decreasing Maternal and Child mortality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Output 3: Combating HIV and AIDS and decreasing the burden of disease from Tuberculosis </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Output 4: Strengthening Health System Effectiveness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Linked to these outputs are indicators and targets – refer to details on slide. </a:t>
            </a:r>
          </a:p>
          <a:p>
            <a:endParaRPr lang="en-US" dirty="0" smtClean="0"/>
          </a:p>
          <a:p>
            <a:r>
              <a:rPr lang="en-US" dirty="0" smtClean="0"/>
              <a:t>These indicators were established</a:t>
            </a:r>
            <a:r>
              <a:rPr lang="en-US" baseline="0" dirty="0" smtClean="0"/>
              <a:t> in conjunction with the Presidency (DPME), all departments of health in SA (National and provincial), health sector experts and considering international trends </a:t>
            </a:r>
            <a:endParaRPr lang="en-US"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Presentation notes:</a:t>
            </a:r>
          </a:p>
          <a:p>
            <a:endParaRPr lang="en-US" b="1" dirty="0" smtClean="0"/>
          </a:p>
          <a:p>
            <a:pPr marL="228600" indent="-228600">
              <a:buNone/>
            </a:pPr>
            <a:r>
              <a:rPr lang="en-US" b="1" dirty="0" smtClean="0"/>
              <a:t>National</a:t>
            </a:r>
            <a:r>
              <a:rPr lang="en-US" b="1" baseline="0" dirty="0" smtClean="0"/>
              <a:t> development plan:  </a:t>
            </a:r>
          </a:p>
          <a:p>
            <a:pPr marL="228600" indent="-228600">
              <a:buAutoNum type="arabicPeriod"/>
            </a:pPr>
            <a:r>
              <a:rPr lang="en-US" b="0" baseline="0" dirty="0" smtClean="0"/>
              <a:t>In May 2010 the President appointed the National Planning Commission to draft a vision and national development plan for South Africa .  The final plan was adopted in December 2012 by the ruling party in South Africa.</a:t>
            </a:r>
          </a:p>
          <a:p>
            <a:pPr marL="228600" indent="-228600">
              <a:buAutoNum type="arabicPeriod"/>
            </a:pPr>
            <a:endParaRPr lang="en-US" b="0" baseline="0" dirty="0" smtClean="0"/>
          </a:p>
          <a:p>
            <a:pPr marL="228600" indent="-228600">
              <a:buAutoNum type="arabicPeriod"/>
            </a:pPr>
            <a:r>
              <a:rPr lang="en-US" b="0" baseline="0" dirty="0" smtClean="0"/>
              <a:t>The National development plan is a broad strategic framework.  It sets out a coherent and holistic approach to confronting poverty and inequality.  The plan presents a long-term strategy to increase employment and broaden opportunities through education, vocational training and work experience, public employment programmes, health, nutrition, public transport and access to information.</a:t>
            </a:r>
          </a:p>
          <a:p>
            <a:pPr marL="228600" indent="-228600">
              <a:buAutoNum type="arabicPeriod"/>
            </a:pPr>
            <a:r>
              <a:rPr lang="en-US" b="0" baseline="0" dirty="0" smtClean="0"/>
              <a:t>The plan will provide a common focus for action across all sectors and sections of the South African society.</a:t>
            </a:r>
          </a:p>
          <a:p>
            <a:pPr marL="228600" indent="-228600">
              <a:buAutoNum type="arabicPeriod"/>
            </a:pPr>
            <a:r>
              <a:rPr lang="en-US" b="1" dirty="0" smtClean="0"/>
              <a:t>With</a:t>
            </a:r>
            <a:r>
              <a:rPr lang="en-US" b="1" baseline="0" dirty="0" smtClean="0"/>
              <a:t> the adoption of the national development plan , planning in South Africa can now happen within the context of a long-term overall national strategic vision and plan.</a:t>
            </a:r>
          </a:p>
          <a:p>
            <a:pPr marL="228600" indent="-228600">
              <a:buAutoNum type="arabicPeriod"/>
            </a:pPr>
            <a:r>
              <a:rPr lang="en-US" b="1" baseline="0" dirty="0" smtClean="0"/>
              <a:t>The plan was drafted considering the context of a changing global economy, globalization, climate change, technological changes and other relevant factors.</a:t>
            </a:r>
          </a:p>
          <a:p>
            <a:pPr marL="228600" indent="-228600">
              <a:buAutoNum type="arabicPeriod"/>
            </a:pPr>
            <a:endParaRPr lang="en-US" b="1" baseline="0" dirty="0" smtClean="0"/>
          </a:p>
          <a:p>
            <a:pPr marL="228600" indent="-228600">
              <a:buNone/>
            </a:pPr>
            <a:r>
              <a:rPr lang="en-US" b="1" baseline="0" dirty="0" smtClean="0"/>
              <a:t>Medium strategic framework (MTSF) and key indicators:</a:t>
            </a:r>
          </a:p>
          <a:p>
            <a:pPr marL="228600" indent="-228600">
              <a:buAutoNum type="arabicPeriod"/>
            </a:pPr>
            <a:endParaRPr lang="en-US" b="1" baseline="0" dirty="0" smtClean="0"/>
          </a:p>
          <a:p>
            <a:pPr marL="228600" indent="-228600">
              <a:buAutoNum type="arabicPeriod"/>
            </a:pPr>
            <a:r>
              <a:rPr lang="en-US" b="0" dirty="0" smtClean="0"/>
              <a:t>This</a:t>
            </a:r>
            <a:r>
              <a:rPr lang="en-US" b="0" baseline="0" dirty="0" smtClean="0"/>
              <a:t> framework will contain the critical indicators and targets to be achieved for 2014  - 2019 and for every subsequent 5 year cycle thereafter.  The MTSF  in each cycle should clearly contextualize the overall national priorities as per the national development plan to ensure that the long term vision and plan is achieved by 2030.</a:t>
            </a:r>
          </a:p>
          <a:p>
            <a:pPr marL="228600" indent="-228600">
              <a:buAutoNum type="arabicPeriod"/>
            </a:pPr>
            <a:r>
              <a:rPr lang="en-US" b="0" baseline="0" dirty="0" smtClean="0"/>
              <a:t>It is foreseen that some of the 12 national outcomes will have to be extended or changed to ensure alignment with the overall vision as per the National development plan.</a:t>
            </a:r>
          </a:p>
          <a:p>
            <a:pPr marL="228600" indent="-228600">
              <a:buAutoNum type="arabicPeriod"/>
            </a:pPr>
            <a:r>
              <a:rPr lang="en-US" b="0" baseline="0" dirty="0" smtClean="0"/>
              <a:t>The formulation of key national indicators will still happen within the broader outcomes approach framework – thus the national development plan objectives will have to be translated into measurable indicators and targets at outcome, output and activity level.</a:t>
            </a:r>
          </a:p>
          <a:p>
            <a:pPr marL="228600" indent="-228600">
              <a:buAutoNum type="arabicPeriod"/>
            </a:pPr>
            <a:endParaRPr lang="en-US" b="0" baseline="0" dirty="0" smtClean="0"/>
          </a:p>
          <a:p>
            <a:pPr marL="228600" indent="-228600">
              <a:buAutoNum type="arabicPeriod"/>
            </a:pPr>
            <a:endParaRPr lang="en-US" b="0" dirty="0" smtClean="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Audits by the AGSA is conducted</a:t>
            </a:r>
            <a:r>
              <a:rPr lang="en-US" baseline="0" dirty="0" smtClean="0"/>
              <a:t> in terms of the Public Audit Act of 2004</a:t>
            </a:r>
            <a:endParaRPr lang="en-US"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AGSA is constitutional institution, established in terms of the Chapter 9 of the Constitution to support constitutional democracy</a:t>
            </a:r>
          </a:p>
          <a:p>
            <a:pPr eaLnBrk="1" hangingPunct="1"/>
            <a:r>
              <a:rPr lang="en-US" dirty="0" smtClean="0"/>
              <a:t>Section 188 of the constitution gives rise to the functions of the AG in terms of auditing. </a:t>
            </a:r>
          </a:p>
          <a:p>
            <a:pPr eaLnBrk="1" hangingPunct="1"/>
            <a:r>
              <a:rPr lang="en-US" dirty="0" smtClean="0"/>
              <a:t>In relation to AOPO, sections 20 and 28 of the PAA gives the AG the mandate tp express an audit conclusion</a:t>
            </a:r>
          </a:p>
          <a:p>
            <a:pPr eaLnBrk="1" hangingPunct="1"/>
            <a:r>
              <a:rPr lang="en-US" dirty="0" smtClean="0"/>
              <a:t>Section 20 applies to auditors of the AG’s office while section 28 applies to auditors in private practice who audit government institutions.</a:t>
            </a:r>
          </a:p>
          <a:p>
            <a:pPr eaLnBrk="1" hangingPunct="1"/>
            <a:r>
              <a:rPr lang="en-US" dirty="0" smtClean="0"/>
              <a:t>The audit of predetermined objectives is applicable to all national and provincial departments and public entities and local government.</a:t>
            </a:r>
          </a:p>
          <a:p>
            <a:pPr eaLnBrk="1" hangingPunct="1"/>
            <a:r>
              <a:rPr lang="en-US" dirty="0" smtClean="0"/>
              <a:t>al</a:t>
            </a:r>
          </a:p>
          <a:p>
            <a:endParaRPr lang="en-ZA" dirty="0"/>
          </a:p>
        </p:txBody>
      </p:sp>
      <p:sp>
        <p:nvSpPr>
          <p:cNvPr id="4" name="Slide Number Placeholder 3"/>
          <p:cNvSpPr>
            <a:spLocks noGrp="1"/>
          </p:cNvSpPr>
          <p:nvPr>
            <p:ph type="sldNum" sz="quarter" idx="10"/>
          </p:nvPr>
        </p:nvSpPr>
        <p:spPr/>
        <p:txBody>
          <a:bodyPr/>
          <a:lstStyle/>
          <a:p>
            <a:pPr>
              <a:defRPr/>
            </a:pPr>
            <a:fld id="{BA469777-D4CD-449C-9974-E87B9D216C53}"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2"/>
          <p:cNvSpPr>
            <a:spLocks noGrp="1"/>
          </p:cNvSpPr>
          <p:nvPr>
            <p:ph idx="1"/>
          </p:nvPr>
        </p:nvSpPr>
        <p:spPr>
          <a:xfrm>
            <a:off x="838200" y="1905000"/>
            <a:ext cx="7543800" cy="1524000"/>
          </a:xfrm>
          <a:prstGeom prst="rect">
            <a:avLst/>
          </a:prstGeom>
        </p:spPr>
        <p:txBody>
          <a:bodyPr vert="horz" lIns="91440" tIns="45720" rIns="91440" bIns="45720" rtlCol="0">
            <a:normAutofit/>
          </a:bodyPr>
          <a:lstStyle>
            <a:lvl1pPr algn="l">
              <a:buNone/>
              <a:defRPr sz="2400" b="1">
                <a:solidFill>
                  <a:srgbClr val="003B79"/>
                </a:solidFill>
                <a:latin typeface="Arial" pitchFamily="34" charset="0"/>
                <a:cs typeface="Arial" pitchFamily="34" charset="0"/>
              </a:defRPr>
            </a:lvl1pPr>
            <a:lvl2pPr>
              <a:buNone/>
              <a:defRPr sz="2000" i="1">
                <a:solidFill>
                  <a:srgbClr val="00927B"/>
                </a:solidFill>
              </a:defRPr>
            </a:lvl2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2" cstate="print"/>
          <a:srcRect/>
          <a:stretch>
            <a:fillRect/>
          </a:stretch>
        </p:blipFill>
        <p:spPr bwMode="auto">
          <a:xfrm>
            <a:off x="0" y="0"/>
            <a:ext cx="9144000" cy="6842125"/>
          </a:xfrm>
          <a:prstGeom prst="rect">
            <a:avLst/>
          </a:prstGeom>
          <a:noFill/>
          <a:ln w="9525">
            <a:noFill/>
            <a:miter lim="800000"/>
            <a:headEnd/>
            <a:tailEnd/>
          </a:ln>
        </p:spPr>
      </p:pic>
      <p:sp>
        <p:nvSpPr>
          <p:cNvPr id="2" name="Title 1"/>
          <p:cNvSpPr>
            <a:spLocks noGrp="1"/>
          </p:cNvSpPr>
          <p:nvPr>
            <p:ph type="title"/>
          </p:nvPr>
        </p:nvSpPr>
        <p:spPr>
          <a:xfrm>
            <a:off x="304800" y="152400"/>
            <a:ext cx="82296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83820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fontAlgn="auto">
              <a:spcBef>
                <a:spcPts val="0"/>
              </a:spcBef>
              <a:spcAft>
                <a:spcPts val="0"/>
              </a:spcAft>
              <a:defRPr/>
            </a:pPr>
            <a:endParaRPr lang="en-US" sz="300" dirty="0">
              <a:solidFill>
                <a:srgbClr val="003B79"/>
              </a:solidFill>
              <a:latin typeface="Arial" pitchFamily="34" charset="0"/>
              <a:cs typeface="Arial" pitchFamily="34" charset="0"/>
            </a:endParaRPr>
          </a:p>
          <a:p>
            <a:pPr fontAlgn="auto">
              <a:spcBef>
                <a:spcPts val="0"/>
              </a:spcBef>
              <a:spcAft>
                <a:spcPts val="0"/>
              </a:spcAft>
              <a:defRPr/>
            </a:pPr>
            <a:fld id="{FDF0BD9E-3506-47C6-8FA6-89E16FDD8501}" type="slidenum">
              <a:rPr lang="en-US" sz="1200">
                <a:solidFill>
                  <a:srgbClr val="003B79"/>
                </a:solidFill>
                <a:latin typeface="Arial" pitchFamily="34" charset="0"/>
                <a:cs typeface="Arial" pitchFamily="34" charset="0"/>
              </a:rPr>
              <a:pPr fontAlgn="auto">
                <a:spcBef>
                  <a:spcPts val="0"/>
                </a:spcBef>
                <a:spcAft>
                  <a:spcPts val="0"/>
                </a:spcAft>
                <a:defRPr/>
              </a:pPr>
              <a:t>‹#›</a:t>
            </a:fld>
            <a:endParaRPr lang="en-US" sz="1200" dirty="0">
              <a:solidFill>
                <a:srgbClr val="003B79"/>
              </a:solidFill>
              <a:latin typeface="Arial"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Z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6B71D8F-86A1-497B-B58A-2BD60F3F29C7}"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563562"/>
          </a:xfrm>
          <a:prstGeom prst="rect">
            <a:avLst/>
          </a:prstGeom>
        </p:spPr>
        <p:txBody>
          <a:bodyPr>
            <a:normAutofit/>
          </a:bodyPr>
          <a:lstStyle>
            <a:lvl1pPr>
              <a:defRPr sz="25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13" name="Picture 8"/>
          <p:cNvPicPr>
            <a:picLocks noChangeAspect="1" noChangeArrowheads="1"/>
          </p:cNvPicPr>
          <p:nvPr userDrawn="1"/>
        </p:nvPicPr>
        <p:blipFill>
          <a:blip r:embed="rId2" cstate="email">
            <a:extLst>
              <a:ext uri="{28A0092B-C50C-407E-A947-70E740481C1C}">
                <a14:useLocalDpi xmlns:a14="http://schemas.microsoft.com/office/drawing/2010/main" xmlns=""/>
              </a:ext>
            </a:extLst>
          </a:blip>
          <a:srcRect/>
          <a:stretch>
            <a:fillRect/>
          </a:stretch>
        </p:blipFill>
        <p:spPr bwMode="auto">
          <a:xfrm>
            <a:off x="0" y="0"/>
            <a:ext cx="9144000" cy="6842125"/>
          </a:xfrm>
          <a:prstGeom prst="rect">
            <a:avLst/>
          </a:prstGeom>
          <a:noFill/>
          <a:ln w="9525">
            <a:noFill/>
            <a:miter lim="800000"/>
            <a:headEnd/>
            <a:tailEnd/>
          </a:ln>
        </p:spPr>
      </p:pic>
    </p:spTree>
    <p:extLst>
      <p:ext uri="{BB962C8B-B14F-4D97-AF65-F5344CB8AC3E}">
        <p14:creationId xmlns:p14="http://schemas.microsoft.com/office/powerpoint/2010/main" xmlns="" val="2272236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4572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304800" y="6400800"/>
            <a:ext cx="5334000" cy="45720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xfrm>
            <a:off x="6858000" y="6400800"/>
            <a:ext cx="1905000" cy="457200"/>
          </a:xfrm>
          <a:prstGeom prst="rect">
            <a:avLst/>
          </a:prstGeom>
          <a:ln/>
        </p:spPr>
        <p:txBody>
          <a:bodyPr/>
          <a:lstStyle>
            <a:lvl1pPr>
              <a:defRPr/>
            </a:lvl1pPr>
          </a:lstStyle>
          <a:p>
            <a:pPr>
              <a:defRPr/>
            </a:pPr>
            <a:fld id="{929DCF05-0223-48DB-9500-C31931BCCC5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500"/>
            </a:lvl1pPr>
          </a:lstStyle>
          <a:p>
            <a:r>
              <a:rPr lang="en-US" dirty="0" smtClean="0"/>
              <a:t>Click to edit Master title style</a:t>
            </a:r>
            <a:endParaRPr lang="en-US" dirty="0"/>
          </a:p>
        </p:txBody>
      </p:sp>
      <p:sp>
        <p:nvSpPr>
          <p:cNvPr id="9" name="Content Placeholder 2"/>
          <p:cNvSpPr>
            <a:spLocks noGrp="1"/>
          </p:cNvSpPr>
          <p:nvPr>
            <p:ph idx="1"/>
          </p:nvPr>
        </p:nvSpPr>
        <p:spPr>
          <a:xfrm>
            <a:off x="457200" y="1066800"/>
            <a:ext cx="8229600" cy="5105400"/>
          </a:xfrm>
        </p:spPr>
        <p:txBody>
          <a:body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500"/>
            </a:lvl1p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newslidecovermarch2010smallfs_no_zakumi.jpg"/>
          <p:cNvPicPr>
            <a:picLocks noChangeAspect="1"/>
          </p:cNvPicPr>
          <p:nvPr userDrawn="1"/>
        </p:nvPicPr>
        <p:blipFill>
          <a:blip r:embed="rId8"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70" r:id="rId5"/>
    <p:sldLayoutId id="2147483671" r:id="rId6"/>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5" descr="2ndpageslidemarch2010smallfs_no_zakumi.jpg"/>
          <p:cNvPicPr>
            <a:picLocks noChangeAspect="1"/>
          </p:cNvPicPr>
          <p:nvPr userDrawn="1"/>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2051" name="Title Placeholder 1"/>
          <p:cNvSpPr>
            <a:spLocks noGrp="1"/>
          </p:cNvSpPr>
          <p:nvPr>
            <p:ph type="title"/>
          </p:nvPr>
        </p:nvSpPr>
        <p:spPr bwMode="auto">
          <a:xfrm>
            <a:off x="685800" y="274638"/>
            <a:ext cx="80010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457200" y="1112838"/>
            <a:ext cx="8229600" cy="4983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 name="TextBox 8"/>
          <p:cNvSpPr txBox="1"/>
          <p:nvPr userDrawn="1"/>
        </p:nvSpPr>
        <p:spPr>
          <a:xfrm>
            <a:off x="0" y="6553200"/>
            <a:ext cx="685800" cy="323850"/>
          </a:xfrm>
          <a:prstGeom prst="rect">
            <a:avLst/>
          </a:prstGeom>
          <a:noFill/>
        </p:spPr>
        <p:txBody>
          <a:bodyPr>
            <a:spAutoFit/>
          </a:bodyPr>
          <a:lstStyle/>
          <a:p>
            <a:pPr fontAlgn="auto">
              <a:spcBef>
                <a:spcPts val="0"/>
              </a:spcBef>
              <a:spcAft>
                <a:spcPts val="0"/>
              </a:spcAft>
              <a:defRPr/>
            </a:pPr>
            <a:endParaRPr lang="en-US" sz="300" dirty="0">
              <a:solidFill>
                <a:srgbClr val="003B79"/>
              </a:solidFill>
              <a:latin typeface="Arial" pitchFamily="34" charset="0"/>
              <a:cs typeface="Arial" pitchFamily="34" charset="0"/>
            </a:endParaRPr>
          </a:p>
          <a:p>
            <a:pPr fontAlgn="auto">
              <a:spcBef>
                <a:spcPts val="0"/>
              </a:spcBef>
              <a:spcAft>
                <a:spcPts val="0"/>
              </a:spcAft>
              <a:defRPr/>
            </a:pPr>
            <a:fld id="{EF8E8018-957E-476D-AED5-B5F6B354DDA4}" type="slidenum">
              <a:rPr lang="en-US" sz="1200">
                <a:solidFill>
                  <a:srgbClr val="003B79"/>
                </a:solidFill>
                <a:latin typeface="Arial" pitchFamily="34" charset="0"/>
                <a:cs typeface="Arial" pitchFamily="34" charset="0"/>
              </a:rPr>
              <a:pPr fontAlgn="auto">
                <a:spcBef>
                  <a:spcPts val="0"/>
                </a:spcBef>
                <a:spcAft>
                  <a:spcPts val="0"/>
                </a:spcAft>
                <a:defRPr/>
              </a:pPr>
              <a:t>‹#›</a:t>
            </a:fld>
            <a:endParaRPr lang="en-US" sz="1200" dirty="0">
              <a:solidFill>
                <a:srgbClr val="003B79"/>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l" rtl="0" fontAlgn="base">
        <a:spcBef>
          <a:spcPct val="0"/>
        </a:spcBef>
        <a:spcAft>
          <a:spcPct val="0"/>
        </a:spcAft>
        <a:defRPr sz="2500" b="1" kern="1200">
          <a:solidFill>
            <a:srgbClr val="00927B"/>
          </a:solidFill>
          <a:latin typeface="Arial" pitchFamily="34" charset="0"/>
          <a:ea typeface="+mj-ea"/>
          <a:cs typeface="Arial" pitchFamily="34" charset="0"/>
        </a:defRPr>
      </a:lvl1pPr>
      <a:lvl2pPr algn="l" rtl="0" fontAlgn="base">
        <a:spcBef>
          <a:spcPct val="0"/>
        </a:spcBef>
        <a:spcAft>
          <a:spcPct val="0"/>
        </a:spcAft>
        <a:defRPr sz="2500" b="1">
          <a:solidFill>
            <a:srgbClr val="00927B"/>
          </a:solidFill>
          <a:latin typeface="Arial" charset="0"/>
          <a:cs typeface="Arial" charset="0"/>
        </a:defRPr>
      </a:lvl2pPr>
      <a:lvl3pPr algn="l" rtl="0" fontAlgn="base">
        <a:spcBef>
          <a:spcPct val="0"/>
        </a:spcBef>
        <a:spcAft>
          <a:spcPct val="0"/>
        </a:spcAft>
        <a:defRPr sz="2500" b="1">
          <a:solidFill>
            <a:srgbClr val="00927B"/>
          </a:solidFill>
          <a:latin typeface="Arial" charset="0"/>
          <a:cs typeface="Arial" charset="0"/>
        </a:defRPr>
      </a:lvl3pPr>
      <a:lvl4pPr algn="l" rtl="0" fontAlgn="base">
        <a:spcBef>
          <a:spcPct val="0"/>
        </a:spcBef>
        <a:spcAft>
          <a:spcPct val="0"/>
        </a:spcAft>
        <a:defRPr sz="2500" b="1">
          <a:solidFill>
            <a:srgbClr val="00927B"/>
          </a:solidFill>
          <a:latin typeface="Arial" charset="0"/>
          <a:cs typeface="Arial" charset="0"/>
        </a:defRPr>
      </a:lvl4pPr>
      <a:lvl5pPr algn="l" rtl="0" fontAlgn="base">
        <a:spcBef>
          <a:spcPct val="0"/>
        </a:spcBef>
        <a:spcAft>
          <a:spcPct val="0"/>
        </a:spcAft>
        <a:defRPr sz="2500" b="1">
          <a:solidFill>
            <a:srgbClr val="00927B"/>
          </a:solidFill>
          <a:latin typeface="Arial" charset="0"/>
          <a:cs typeface="Arial" charset="0"/>
        </a:defRPr>
      </a:lvl5pPr>
      <a:lvl6pPr marL="457200" algn="l" rtl="0" fontAlgn="base">
        <a:spcBef>
          <a:spcPct val="0"/>
        </a:spcBef>
        <a:spcAft>
          <a:spcPct val="0"/>
        </a:spcAft>
        <a:defRPr sz="2500" b="1">
          <a:solidFill>
            <a:srgbClr val="00927B"/>
          </a:solidFill>
          <a:latin typeface="Arial" charset="0"/>
          <a:cs typeface="Arial" charset="0"/>
        </a:defRPr>
      </a:lvl6pPr>
      <a:lvl7pPr marL="914400" algn="l" rtl="0" fontAlgn="base">
        <a:spcBef>
          <a:spcPct val="0"/>
        </a:spcBef>
        <a:spcAft>
          <a:spcPct val="0"/>
        </a:spcAft>
        <a:defRPr sz="2500" b="1">
          <a:solidFill>
            <a:srgbClr val="00927B"/>
          </a:solidFill>
          <a:latin typeface="Arial" charset="0"/>
          <a:cs typeface="Arial" charset="0"/>
        </a:defRPr>
      </a:lvl7pPr>
      <a:lvl8pPr marL="1371600" algn="l" rtl="0" fontAlgn="base">
        <a:spcBef>
          <a:spcPct val="0"/>
        </a:spcBef>
        <a:spcAft>
          <a:spcPct val="0"/>
        </a:spcAft>
        <a:defRPr sz="2500" b="1">
          <a:solidFill>
            <a:srgbClr val="00927B"/>
          </a:solidFill>
          <a:latin typeface="Arial" charset="0"/>
          <a:cs typeface="Arial" charset="0"/>
        </a:defRPr>
      </a:lvl8pPr>
      <a:lvl9pPr marL="1828800" algn="l" rtl="0" fontAlgn="base">
        <a:spcBef>
          <a:spcPct val="0"/>
        </a:spcBef>
        <a:spcAft>
          <a:spcPct val="0"/>
        </a:spcAft>
        <a:defRPr sz="2500" b="1">
          <a:solidFill>
            <a:srgbClr val="00927B"/>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b="1" kern="1200">
          <a:solidFill>
            <a:srgbClr val="003B79"/>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rgbClr val="003B79"/>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003B79"/>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rgbClr val="003B79"/>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rgbClr val="003B79"/>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hyperlink" Target="http://www.poa.gov.za/Pages/HomePage.aspx" TargetMode="External"/><Relationship Id="rId2" Type="http://schemas.openxmlformats.org/officeDocument/2006/relationships/hyperlink" Target="http://www.thepresidency-dpme.gov.za/dpmewebsite/Page.aspx?Id=171" TargetMode="External"/><Relationship Id="rId1" Type="http://schemas.openxmlformats.org/officeDocument/2006/relationships/slideLayout" Target="../slideLayouts/slideLayout2.xml"/><Relationship Id="rId6" Type="http://schemas.openxmlformats.org/officeDocument/2006/relationships/hyperlink" Target="http://www.agsa.co.za/audit-reports/Provincial.aspx" TargetMode="External"/><Relationship Id="rId5" Type="http://schemas.openxmlformats.org/officeDocument/2006/relationships/hyperlink" Target="http://www.agsa.co.za/audit-reports/National.aspx" TargetMode="External"/><Relationship Id="rId4" Type="http://schemas.openxmlformats.org/officeDocument/2006/relationships/hyperlink" Target="http://www.treasury.gov.za/publications/guidelines/default.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838200" y="858083"/>
            <a:ext cx="7391400" cy="4893647"/>
          </a:xfrm>
          <a:prstGeom prst="rect">
            <a:avLst/>
          </a:prstGeom>
          <a:noFill/>
          <a:ln w="9525">
            <a:noFill/>
            <a:miter lim="800000"/>
            <a:headEnd/>
            <a:tailEnd/>
          </a:ln>
        </p:spPr>
        <p:txBody>
          <a:bodyPr>
            <a:spAutoFit/>
          </a:bodyPr>
          <a:lstStyle/>
          <a:p>
            <a:endParaRPr lang="en-US" sz="2400" b="1" dirty="0">
              <a:solidFill>
                <a:srgbClr val="003B79"/>
              </a:solidFill>
              <a:cs typeface="Arial" charset="0"/>
            </a:endParaRPr>
          </a:p>
          <a:p>
            <a:r>
              <a:rPr lang="en-US" sz="2400" b="1" dirty="0" smtClean="0">
                <a:solidFill>
                  <a:srgbClr val="00B050"/>
                </a:solidFill>
              </a:rPr>
              <a:t>The development and use of KNI’s in South Africa and the role of the Auditor-General in auditing KNI’s</a:t>
            </a:r>
            <a:endParaRPr lang="en-US" sz="2400" b="1" i="1" dirty="0" smtClean="0">
              <a:solidFill>
                <a:srgbClr val="00B050"/>
              </a:solidFill>
              <a:cs typeface="Arial" charset="0"/>
            </a:endParaRPr>
          </a:p>
          <a:p>
            <a:endParaRPr lang="en-US" b="1" i="1" dirty="0" smtClean="0">
              <a:solidFill>
                <a:srgbClr val="00927B"/>
              </a:solidFill>
              <a:cs typeface="Arial" charset="0"/>
            </a:endParaRPr>
          </a:p>
          <a:p>
            <a:endParaRPr lang="en-US" b="1" i="1" dirty="0" smtClean="0">
              <a:solidFill>
                <a:srgbClr val="00927B"/>
              </a:solidFill>
              <a:cs typeface="Arial" charset="0"/>
            </a:endParaRPr>
          </a:p>
          <a:p>
            <a:endParaRPr lang="en-US" b="1" dirty="0" smtClean="0">
              <a:solidFill>
                <a:srgbClr val="003B79"/>
              </a:solidFill>
              <a:cs typeface="Arial" charset="0"/>
            </a:endParaRPr>
          </a:p>
          <a:p>
            <a:endParaRPr lang="en-US" b="1" dirty="0" smtClean="0">
              <a:solidFill>
                <a:srgbClr val="003B79"/>
              </a:solidFill>
              <a:cs typeface="Arial" charset="0"/>
            </a:endParaRPr>
          </a:p>
          <a:p>
            <a:r>
              <a:rPr lang="en-US" b="1" dirty="0" smtClean="0">
                <a:solidFill>
                  <a:srgbClr val="003B79"/>
                </a:solidFill>
                <a:cs typeface="Arial" charset="0"/>
              </a:rPr>
              <a:t>INTOSAI WG ON KNI - 6</a:t>
            </a:r>
            <a:r>
              <a:rPr lang="en-US" b="1" baseline="30000" dirty="0" smtClean="0">
                <a:solidFill>
                  <a:srgbClr val="003B79"/>
                </a:solidFill>
                <a:cs typeface="Arial" charset="0"/>
              </a:rPr>
              <a:t>TH</a:t>
            </a:r>
            <a:r>
              <a:rPr lang="en-US" b="1" dirty="0" smtClean="0">
                <a:solidFill>
                  <a:srgbClr val="003B79"/>
                </a:solidFill>
                <a:cs typeface="Arial" charset="0"/>
              </a:rPr>
              <a:t> MEETING</a:t>
            </a:r>
          </a:p>
          <a:p>
            <a:r>
              <a:rPr lang="en-US" b="1" dirty="0" smtClean="0">
                <a:solidFill>
                  <a:srgbClr val="003B79"/>
                </a:solidFill>
                <a:cs typeface="Arial" charset="0"/>
              </a:rPr>
              <a:t>22 - 24 APRIL 2013</a:t>
            </a:r>
          </a:p>
          <a:p>
            <a:endParaRPr lang="en-US" b="1" dirty="0" smtClean="0">
              <a:solidFill>
                <a:srgbClr val="003B79"/>
              </a:solidFill>
              <a:cs typeface="Arial" charset="0"/>
            </a:endParaRPr>
          </a:p>
          <a:p>
            <a:r>
              <a:rPr lang="en-US" b="1" dirty="0" smtClean="0">
                <a:solidFill>
                  <a:srgbClr val="003B79"/>
                </a:solidFill>
                <a:cs typeface="Arial" charset="0"/>
              </a:rPr>
              <a:t>Presented by Tini Laubscher</a:t>
            </a:r>
            <a:endParaRPr lang="en-US" b="1" dirty="0">
              <a:solidFill>
                <a:srgbClr val="003B79"/>
              </a:solidFill>
              <a:cs typeface="Arial" charset="0"/>
            </a:endParaRPr>
          </a:p>
          <a:p>
            <a:endParaRPr lang="en-US" b="1" dirty="0">
              <a:solidFill>
                <a:srgbClr val="003B79"/>
              </a:solidFill>
              <a:cs typeface="Arial" charset="0"/>
            </a:endParaRPr>
          </a:p>
          <a:p>
            <a:endParaRPr lang="en-US" b="1" dirty="0">
              <a:solidFill>
                <a:srgbClr val="003B79"/>
              </a:solidFill>
              <a:cs typeface="Arial" charset="0"/>
            </a:endParaRPr>
          </a:p>
          <a:p>
            <a:endParaRPr lang="en-US" b="1" dirty="0">
              <a:solidFill>
                <a:srgbClr val="003B79"/>
              </a:solidFill>
              <a:cs typeface="Arial" charset="0"/>
            </a:endParaRPr>
          </a:p>
          <a:p>
            <a:endParaRPr lang="en-US" b="1" dirty="0">
              <a:solidFill>
                <a:srgbClr val="003B79"/>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and use of KNI’s in SA – way forward</a:t>
            </a:r>
            <a:endParaRPr lang="en-US" dirty="0"/>
          </a:p>
        </p:txBody>
      </p:sp>
      <p:graphicFrame>
        <p:nvGraphicFramePr>
          <p:cNvPr id="10" name="Content Placeholder 9"/>
          <p:cNvGraphicFramePr>
            <a:graphicFrameLocks noGrp="1"/>
          </p:cNvGraphicFramePr>
          <p:nvPr>
            <p:ph idx="1"/>
          </p:nvPr>
        </p:nvGraphicFramePr>
        <p:xfrm>
          <a:off x="381000" y="762000"/>
          <a:ext cx="83820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838"/>
            <a:ext cx="8001000" cy="563562"/>
          </a:xfrm>
        </p:spPr>
        <p:txBody>
          <a:bodyPr>
            <a:normAutofit fontScale="90000"/>
          </a:bodyPr>
          <a:lstStyle/>
          <a:p>
            <a:pPr lvl="0"/>
            <a:r>
              <a:rPr lang="en-US" dirty="0" smtClean="0">
                <a:cs typeface="Arial" charset="0"/>
              </a:rPr>
              <a:t>Role of the Auditor-General in auditing KNI’s</a:t>
            </a:r>
            <a:br>
              <a:rPr lang="en-US" dirty="0" smtClean="0">
                <a:cs typeface="Arial" charset="0"/>
              </a:rPr>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Audits performed by AGSA</a:t>
            </a:r>
            <a:endParaRPr lang="en-ZA" dirty="0"/>
          </a:p>
        </p:txBody>
      </p:sp>
      <p:graphicFrame>
        <p:nvGraphicFramePr>
          <p:cNvPr id="4" name="Content Placeholder 3"/>
          <p:cNvGraphicFramePr>
            <a:graphicFrameLocks noGrp="1"/>
          </p:cNvGraphicFramePr>
          <p:nvPr>
            <p:ph idx="1"/>
          </p:nvPr>
        </p:nvGraphicFramePr>
        <p:xfrm>
          <a:off x="381000" y="838200"/>
          <a:ext cx="83820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844" y="3071810"/>
            <a:ext cx="8461604" cy="2160240"/>
          </a:xfrm>
          <a:prstGeom prst="rect">
            <a:avLst/>
          </a:prstGeom>
          <a:solidFill>
            <a:srgbClr val="00927B"/>
          </a:solidFill>
          <a:ln/>
        </p:spPr>
        <p:style>
          <a:lnRef idx="1">
            <a:schemeClr val="accent6"/>
          </a:lnRef>
          <a:fillRef idx="2">
            <a:schemeClr val="accent6"/>
          </a:fillRef>
          <a:effectRef idx="1">
            <a:schemeClr val="accent6"/>
          </a:effectRef>
          <a:fontRef idx="minor">
            <a:schemeClr val="dk1"/>
          </a:fontRef>
        </p:style>
        <p:txBody>
          <a:bodyPr rtlCol="0" anchor="ctr"/>
          <a:lstStyle/>
          <a:p>
            <a:pPr algn="ctr">
              <a:lnSpc>
                <a:spcPct val="90000"/>
              </a:lnSpc>
              <a:defRPr/>
            </a:pPr>
            <a:r>
              <a:rPr lang="en-US" sz="3200" dirty="0">
                <a:solidFill>
                  <a:schemeClr val="bg1"/>
                </a:solidFill>
              </a:rPr>
              <a:t>An audit report must reflect an opinion or conclusion relating to the performance of the auditee against predetermined objectives</a:t>
            </a:r>
          </a:p>
        </p:txBody>
      </p:sp>
      <p:sp>
        <p:nvSpPr>
          <p:cNvPr id="4" name="Down Arrow 3"/>
          <p:cNvSpPr/>
          <p:nvPr/>
        </p:nvSpPr>
        <p:spPr>
          <a:xfrm>
            <a:off x="3995936" y="2420888"/>
            <a:ext cx="792089" cy="648072"/>
          </a:xfrm>
          <a:prstGeom prst="downArrow">
            <a:avLst/>
          </a:prstGeom>
          <a:gradFill flip="none" rotWithShape="1">
            <a:gsLst>
              <a:gs pos="0">
                <a:schemeClr val="tx2"/>
              </a:gs>
              <a:gs pos="80000">
                <a:schemeClr val="accent6">
                  <a:shade val="93000"/>
                  <a:satMod val="130000"/>
                </a:schemeClr>
              </a:gs>
              <a:gs pos="100000">
                <a:schemeClr val="accent6">
                  <a:shade val="94000"/>
                  <a:satMod val="135000"/>
                </a:schemeClr>
              </a:gs>
            </a:gsLst>
            <a:lin ang="16200000" scaled="1"/>
            <a:tileRect/>
          </a:gradFill>
          <a:effectLst>
            <a:outerShdw blurRad="40000" dist="23000" dir="5400000" rotWithShape="0">
              <a:srgbClr val="000000">
                <a:alpha val="35000"/>
              </a:srgbClr>
            </a:outerShdw>
            <a:reflection blurRad="6350" stA="52000" endA="300" endPos="35000" dir="5400000" sy="-100000" algn="bl" rotWithShape="0"/>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dirty="0"/>
          </a:p>
        </p:txBody>
      </p:sp>
      <p:sp>
        <p:nvSpPr>
          <p:cNvPr id="5" name="Rectangle 4"/>
          <p:cNvSpPr/>
          <p:nvPr/>
        </p:nvSpPr>
        <p:spPr>
          <a:xfrm>
            <a:off x="214282" y="1357298"/>
            <a:ext cx="8318158" cy="1008112"/>
          </a:xfrm>
          <a:prstGeom prst="rect">
            <a:avLst/>
          </a:prstGeom>
          <a:solidFill>
            <a:srgbClr val="00B05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Sections 20(2)(c) and 28(1)(c) of the Public Audit Act (PAA)</a:t>
            </a:r>
            <a:endParaRPr lang="en-US" sz="2400" b="1" dirty="0" smtClean="0">
              <a:solidFill>
                <a:schemeClr val="bg1"/>
              </a:solidFill>
              <a:effectLst>
                <a:outerShdw blurRad="38100" dist="38100" dir="2700000" algn="tl">
                  <a:srgbClr val="000000">
                    <a:alpha val="43137"/>
                  </a:srgbClr>
                </a:outerShdw>
              </a:effectLst>
            </a:endParaRPr>
          </a:p>
        </p:txBody>
      </p:sp>
      <p:sp>
        <p:nvSpPr>
          <p:cNvPr id="9" name="Rectangle 8"/>
          <p:cNvSpPr/>
          <p:nvPr/>
        </p:nvSpPr>
        <p:spPr>
          <a:xfrm>
            <a:off x="142844" y="5357826"/>
            <a:ext cx="8461604" cy="648072"/>
          </a:xfrm>
          <a:prstGeom prst="rect">
            <a:avLst/>
          </a:prstGeom>
          <a:solidFill>
            <a:srgbClr val="003B79"/>
          </a:solidFill>
          <a:ln/>
        </p:spPr>
        <p:style>
          <a:lnRef idx="1">
            <a:schemeClr val="accent2"/>
          </a:lnRef>
          <a:fillRef idx="3">
            <a:schemeClr val="accent2"/>
          </a:fillRef>
          <a:effectRef idx="2">
            <a:schemeClr val="accent2"/>
          </a:effectRef>
          <a:fontRef idx="minor">
            <a:schemeClr val="lt1"/>
          </a:fontRef>
        </p:style>
        <p:txBody>
          <a:bodyPr rtlCol="0" anchor="ctr"/>
          <a:lstStyle/>
          <a:p>
            <a:pPr algn="ctr">
              <a:lnSpc>
                <a:spcPct val="90000"/>
              </a:lnSpc>
              <a:defRPr/>
            </a:pPr>
            <a:r>
              <a:rPr lang="en-US" sz="2000" dirty="0">
                <a:effectLst>
                  <a:outerShdw blurRad="38100" dist="38100" dir="2700000" algn="tl">
                    <a:srgbClr val="000000">
                      <a:alpha val="43137"/>
                    </a:srgbClr>
                  </a:outerShdw>
                </a:effectLst>
              </a:rPr>
              <a:t>Applicable to all spheres of government</a:t>
            </a:r>
          </a:p>
        </p:txBody>
      </p:sp>
      <p:sp>
        <p:nvSpPr>
          <p:cNvPr id="10" name="Rectangle 9"/>
          <p:cNvSpPr/>
          <p:nvPr/>
        </p:nvSpPr>
        <p:spPr>
          <a:xfrm>
            <a:off x="225434" y="260648"/>
            <a:ext cx="8307005" cy="792088"/>
          </a:xfrm>
          <a:prstGeom prst="rect">
            <a:avLst/>
          </a:prstGeom>
          <a:noFill/>
          <a:ln>
            <a:solidFill>
              <a:schemeClr val="tx2"/>
            </a:solidFill>
          </a:ln>
          <a:effectLst/>
        </p:spPr>
        <p:style>
          <a:lnRef idx="1">
            <a:schemeClr val="accent2"/>
          </a:lnRef>
          <a:fillRef idx="3">
            <a:schemeClr val="accent2"/>
          </a:fillRef>
          <a:effectRef idx="2">
            <a:schemeClr val="accent2"/>
          </a:effectRef>
          <a:fontRef idx="minor">
            <a:schemeClr val="lt1"/>
          </a:fontRef>
        </p:style>
        <p:txBody>
          <a:bodyPr rtlCol="0" anchor="ctr"/>
          <a:lstStyle/>
          <a:p>
            <a:r>
              <a:rPr lang="en-US" sz="2800" b="1" dirty="0" smtClean="0">
                <a:solidFill>
                  <a:srgbClr val="00927B"/>
                </a:solidFill>
                <a:latin typeface="Arial" pitchFamily="34" charset="0"/>
                <a:cs typeface="Arial" pitchFamily="34" charset="0"/>
              </a:rPr>
              <a:t>Legislative requirement – audit of performance reports</a:t>
            </a:r>
            <a:endParaRPr lang="en-GB" sz="2800" b="1" dirty="0">
              <a:solidFill>
                <a:srgbClr val="00927B"/>
              </a:solidFill>
              <a:latin typeface="Arial" pitchFamily="34" charset="0"/>
              <a:cs typeface="Arial" pitchFamily="34" charset="0"/>
            </a:endParaRPr>
          </a:p>
        </p:txBody>
      </p:sp>
    </p:spTree>
    <p:extLst>
      <p:ext uri="{BB962C8B-B14F-4D97-AF65-F5344CB8AC3E}">
        <p14:creationId xmlns:p14="http://schemas.microsoft.com/office/powerpoint/2010/main" xmlns="" val="3171443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
          <p:cNvGrpSpPr/>
          <p:nvPr/>
        </p:nvGrpSpPr>
        <p:grpSpPr>
          <a:xfrm>
            <a:off x="214282" y="2590800"/>
            <a:ext cx="8280918" cy="717768"/>
            <a:chOff x="251520" y="3233172"/>
            <a:chExt cx="8280918" cy="717768"/>
          </a:xfrm>
        </p:grpSpPr>
        <p:sp>
          <p:nvSpPr>
            <p:cNvPr id="4" name="Rectangle 3"/>
            <p:cNvSpPr/>
            <p:nvPr/>
          </p:nvSpPr>
          <p:spPr>
            <a:xfrm>
              <a:off x="709653" y="3233172"/>
              <a:ext cx="7822785" cy="714380"/>
            </a:xfrm>
            <a:prstGeom prst="rect">
              <a:avLst/>
            </a:prstGeom>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ZA" sz="2000" dirty="0">
                  <a:solidFill>
                    <a:srgbClr val="000000"/>
                  </a:solidFill>
                </a:rPr>
                <a:t>All relevant laws and regulations</a:t>
              </a:r>
            </a:p>
          </p:txBody>
        </p:sp>
        <p:sp>
          <p:nvSpPr>
            <p:cNvPr id="5" name="Chevron 4"/>
            <p:cNvSpPr/>
            <p:nvPr/>
          </p:nvSpPr>
          <p:spPr>
            <a:xfrm>
              <a:off x="251520" y="3429000"/>
              <a:ext cx="704078" cy="521940"/>
            </a:xfrm>
            <a:prstGeom prst="chevron">
              <a:avLst/>
            </a:prstGeom>
            <a:solidFill>
              <a:srgbClr val="00B050"/>
            </a:solidFill>
          </p:spPr>
          <p:style>
            <a:lnRef idx="0">
              <a:schemeClr val="dk1"/>
            </a:lnRef>
            <a:fillRef idx="3">
              <a:schemeClr val="dk1"/>
            </a:fillRef>
            <a:effectRef idx="3">
              <a:schemeClr val="dk1"/>
            </a:effectRef>
            <a:fontRef idx="minor">
              <a:schemeClr val="lt1"/>
            </a:fontRef>
          </p:style>
          <p:txBody>
            <a:bodyPr rtlCol="0" anchor="ctr"/>
            <a:lstStyle/>
            <a:p>
              <a:pPr algn="ctr"/>
              <a:endParaRPr lang="en-ZA" dirty="0">
                <a:solidFill>
                  <a:schemeClr val="tx1"/>
                </a:solidFill>
              </a:endParaRPr>
            </a:p>
          </p:txBody>
        </p:sp>
      </p:grpSp>
      <p:grpSp>
        <p:nvGrpSpPr>
          <p:cNvPr id="11" name="Group 11"/>
          <p:cNvGrpSpPr/>
          <p:nvPr/>
        </p:nvGrpSpPr>
        <p:grpSpPr>
          <a:xfrm>
            <a:off x="251520" y="3479304"/>
            <a:ext cx="8254833" cy="864096"/>
            <a:chOff x="288758" y="4122246"/>
            <a:chExt cx="8254833" cy="864096"/>
          </a:xfrm>
        </p:grpSpPr>
        <p:sp>
          <p:nvSpPr>
            <p:cNvPr id="6" name="Rectangle 5"/>
            <p:cNvSpPr/>
            <p:nvPr/>
          </p:nvSpPr>
          <p:spPr>
            <a:xfrm>
              <a:off x="720806" y="4122246"/>
              <a:ext cx="7822785" cy="864096"/>
            </a:xfrm>
            <a:prstGeom prst="rect">
              <a:avLst/>
            </a:prstGeom>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ZA" sz="2000" dirty="0">
                  <a:solidFill>
                    <a:srgbClr val="000000"/>
                  </a:solidFill>
                </a:rPr>
                <a:t>Framework for the managing of programme performance </a:t>
              </a:r>
              <a:r>
                <a:rPr lang="en-ZA" sz="2000" dirty="0" smtClean="0">
                  <a:solidFill>
                    <a:srgbClr val="000000"/>
                  </a:solidFill>
                </a:rPr>
                <a:t>information</a:t>
              </a:r>
            </a:p>
            <a:p>
              <a:pPr lvl="0" algn="ctr"/>
              <a:r>
                <a:rPr lang="en-ZA" sz="2000" dirty="0" smtClean="0">
                  <a:solidFill>
                    <a:srgbClr val="000000"/>
                  </a:solidFill>
                </a:rPr>
                <a:t>Framework for strategic and annual performance plans</a:t>
              </a:r>
            </a:p>
            <a:p>
              <a:pPr lvl="0" algn="ctr"/>
              <a:r>
                <a:rPr lang="en-ZA" sz="2000" dirty="0" smtClean="0">
                  <a:solidFill>
                    <a:srgbClr val="000000"/>
                  </a:solidFill>
                </a:rPr>
                <a:t>  (issued </a:t>
              </a:r>
              <a:r>
                <a:rPr lang="en-ZA" sz="2000" dirty="0">
                  <a:solidFill>
                    <a:srgbClr val="000000"/>
                  </a:solidFill>
                </a:rPr>
                <a:t>by the National </a:t>
              </a:r>
              <a:r>
                <a:rPr lang="en-ZA" sz="2000" dirty="0" smtClean="0">
                  <a:solidFill>
                    <a:srgbClr val="000000"/>
                  </a:solidFill>
                </a:rPr>
                <a:t>Treasury)</a:t>
              </a:r>
              <a:endParaRPr lang="en-US" sz="2000" dirty="0">
                <a:solidFill>
                  <a:srgbClr val="000000"/>
                </a:solidFill>
              </a:endParaRPr>
            </a:p>
          </p:txBody>
        </p:sp>
        <p:sp>
          <p:nvSpPr>
            <p:cNvPr id="7" name="Chevron 6"/>
            <p:cNvSpPr/>
            <p:nvPr/>
          </p:nvSpPr>
          <p:spPr>
            <a:xfrm>
              <a:off x="288758" y="4359974"/>
              <a:ext cx="704078" cy="521940"/>
            </a:xfrm>
            <a:prstGeom prst="chevron">
              <a:avLst/>
            </a:prstGeom>
            <a:solidFill>
              <a:srgbClr val="00B050"/>
            </a:solidFill>
          </p:spPr>
          <p:style>
            <a:lnRef idx="0">
              <a:schemeClr val="dk1"/>
            </a:lnRef>
            <a:fillRef idx="3">
              <a:schemeClr val="dk1"/>
            </a:fillRef>
            <a:effectRef idx="3">
              <a:schemeClr val="dk1"/>
            </a:effectRef>
            <a:fontRef idx="minor">
              <a:schemeClr val="lt1"/>
            </a:fontRef>
          </p:style>
          <p:txBody>
            <a:bodyPr rtlCol="0" anchor="ctr"/>
            <a:lstStyle/>
            <a:p>
              <a:pPr algn="ctr"/>
              <a:endParaRPr lang="en-ZA" dirty="0">
                <a:solidFill>
                  <a:schemeClr val="tx1"/>
                </a:solidFill>
              </a:endParaRPr>
            </a:p>
          </p:txBody>
        </p:sp>
      </p:grpSp>
      <p:grpSp>
        <p:nvGrpSpPr>
          <p:cNvPr id="12" name="Group 12"/>
          <p:cNvGrpSpPr/>
          <p:nvPr/>
        </p:nvGrpSpPr>
        <p:grpSpPr>
          <a:xfrm>
            <a:off x="251520" y="4509120"/>
            <a:ext cx="8254833" cy="936104"/>
            <a:chOff x="288758" y="5164032"/>
            <a:chExt cx="8254833" cy="936104"/>
          </a:xfrm>
        </p:grpSpPr>
        <p:sp>
          <p:nvSpPr>
            <p:cNvPr id="8" name="Rectangle 7"/>
            <p:cNvSpPr/>
            <p:nvPr/>
          </p:nvSpPr>
          <p:spPr>
            <a:xfrm>
              <a:off x="720806" y="5164032"/>
              <a:ext cx="7822785" cy="936104"/>
            </a:xfrm>
            <a:prstGeom prst="rect">
              <a:avLst/>
            </a:prstGeom>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ZA" sz="2000" dirty="0" smtClean="0">
                  <a:solidFill>
                    <a:srgbClr val="000000"/>
                  </a:solidFill>
                </a:rPr>
                <a:t>Circulars </a:t>
              </a:r>
              <a:r>
                <a:rPr lang="en-ZA" sz="2000" dirty="0">
                  <a:solidFill>
                    <a:srgbClr val="000000"/>
                  </a:solidFill>
                </a:rPr>
                <a:t>and guidance issued by the </a:t>
              </a:r>
              <a:r>
                <a:rPr lang="en-ZA" sz="2000" dirty="0" smtClean="0">
                  <a:solidFill>
                    <a:srgbClr val="000000"/>
                  </a:solidFill>
                </a:rPr>
                <a:t>National </a:t>
              </a:r>
              <a:r>
                <a:rPr lang="en-ZA" sz="2000" dirty="0">
                  <a:solidFill>
                    <a:srgbClr val="000000"/>
                  </a:solidFill>
                </a:rPr>
                <a:t>Treasury </a:t>
              </a:r>
              <a:r>
                <a:rPr lang="en-ZA" sz="2000" dirty="0" smtClean="0">
                  <a:solidFill>
                    <a:srgbClr val="000000"/>
                  </a:solidFill>
                </a:rPr>
                <a:t>regarding </a:t>
              </a:r>
              <a:r>
                <a:rPr lang="en-ZA" sz="2000" dirty="0">
                  <a:solidFill>
                    <a:srgbClr val="000000"/>
                  </a:solidFill>
                </a:rPr>
                <a:t>the planning, </a:t>
              </a:r>
              <a:r>
                <a:rPr lang="en-ZA" sz="2000" dirty="0" smtClean="0">
                  <a:solidFill>
                    <a:srgbClr val="000000"/>
                  </a:solidFill>
                </a:rPr>
                <a:t>management</a:t>
              </a:r>
              <a:r>
                <a:rPr lang="en-ZA" sz="2000" dirty="0">
                  <a:solidFill>
                    <a:srgbClr val="000000"/>
                  </a:solidFill>
                </a:rPr>
                <a:t>, monitoring and reporting of performance information</a:t>
              </a:r>
              <a:endParaRPr lang="en-US" sz="2000" dirty="0">
                <a:solidFill>
                  <a:srgbClr val="000000"/>
                </a:solidFill>
              </a:endParaRPr>
            </a:p>
          </p:txBody>
        </p:sp>
        <p:sp>
          <p:nvSpPr>
            <p:cNvPr id="9" name="Chevron 8"/>
            <p:cNvSpPr/>
            <p:nvPr/>
          </p:nvSpPr>
          <p:spPr>
            <a:xfrm>
              <a:off x="288758" y="5380056"/>
              <a:ext cx="704078" cy="521940"/>
            </a:xfrm>
            <a:prstGeom prst="chevron">
              <a:avLst/>
            </a:prstGeom>
            <a:solidFill>
              <a:srgbClr val="00B050"/>
            </a:solidFill>
          </p:spPr>
          <p:style>
            <a:lnRef idx="0">
              <a:schemeClr val="dk1"/>
            </a:lnRef>
            <a:fillRef idx="3">
              <a:schemeClr val="dk1"/>
            </a:fillRef>
            <a:effectRef idx="3">
              <a:schemeClr val="dk1"/>
            </a:effectRef>
            <a:fontRef idx="minor">
              <a:schemeClr val="lt1"/>
            </a:fontRef>
          </p:style>
          <p:txBody>
            <a:bodyPr rtlCol="0" anchor="ctr"/>
            <a:lstStyle/>
            <a:p>
              <a:pPr algn="ctr"/>
              <a:endParaRPr lang="en-ZA" dirty="0">
                <a:solidFill>
                  <a:schemeClr val="tx1"/>
                </a:solidFill>
              </a:endParaRPr>
            </a:p>
          </p:txBody>
        </p:sp>
      </p:grpSp>
      <p:sp>
        <p:nvSpPr>
          <p:cNvPr id="10" name="Rectangle 9"/>
          <p:cNvSpPr/>
          <p:nvPr/>
        </p:nvSpPr>
        <p:spPr>
          <a:xfrm>
            <a:off x="214282" y="1285860"/>
            <a:ext cx="8307004"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buNone/>
            </a:pPr>
            <a:r>
              <a:rPr lang="en-ZA" sz="2000" dirty="0" smtClean="0">
                <a:solidFill>
                  <a:srgbClr val="000000"/>
                </a:solidFill>
              </a:rPr>
              <a:t>The following represents the performance management and reporting framework against </a:t>
            </a:r>
            <a:r>
              <a:rPr lang="en-ZA" sz="2000" dirty="0">
                <a:solidFill>
                  <a:srgbClr val="000000"/>
                </a:solidFill>
              </a:rPr>
              <a:t>which the </a:t>
            </a:r>
            <a:r>
              <a:rPr lang="en-ZA" sz="2000" dirty="0" smtClean="0">
                <a:solidFill>
                  <a:srgbClr val="000000"/>
                </a:solidFill>
              </a:rPr>
              <a:t>performance information should be managed and reported. Auditors use principles and requirements from framework as </a:t>
            </a:r>
            <a:r>
              <a:rPr lang="en-ZA" sz="2000" dirty="0">
                <a:solidFill>
                  <a:srgbClr val="000000"/>
                </a:solidFill>
              </a:rPr>
              <a:t>a basis for the </a:t>
            </a:r>
            <a:r>
              <a:rPr lang="en-ZA" sz="2000" dirty="0" smtClean="0">
                <a:solidFill>
                  <a:srgbClr val="000000"/>
                </a:solidFill>
              </a:rPr>
              <a:t>audit.</a:t>
            </a:r>
            <a:endParaRPr lang="en-ZA" sz="2000" dirty="0">
              <a:solidFill>
                <a:srgbClr val="000000"/>
              </a:solidFill>
            </a:endParaRPr>
          </a:p>
        </p:txBody>
      </p:sp>
      <p:sp>
        <p:nvSpPr>
          <p:cNvPr id="14" name="Rectangle 13"/>
          <p:cNvSpPr/>
          <p:nvPr/>
        </p:nvSpPr>
        <p:spPr>
          <a:xfrm>
            <a:off x="225434" y="260648"/>
            <a:ext cx="8307005" cy="792088"/>
          </a:xfrm>
          <a:prstGeom prst="rect">
            <a:avLst/>
          </a:prstGeom>
          <a:noFill/>
          <a:ln>
            <a:solidFill>
              <a:schemeClr val="tx1"/>
            </a:solidFill>
          </a:ln>
          <a:effectLst/>
        </p:spPr>
        <p:style>
          <a:lnRef idx="1">
            <a:schemeClr val="accent2"/>
          </a:lnRef>
          <a:fillRef idx="3">
            <a:schemeClr val="accent2"/>
          </a:fillRef>
          <a:effectRef idx="2">
            <a:schemeClr val="accent2"/>
          </a:effectRef>
          <a:fontRef idx="minor">
            <a:schemeClr val="lt1"/>
          </a:fontRef>
        </p:style>
        <p:txBody>
          <a:bodyPr rtlCol="0" anchor="ctr"/>
          <a:lstStyle/>
          <a:p>
            <a:r>
              <a:rPr lang="en-GB" sz="2800" b="1" dirty="0" smtClean="0">
                <a:solidFill>
                  <a:srgbClr val="00927B"/>
                </a:solidFill>
              </a:rPr>
              <a:t>Performance management and reporting framework</a:t>
            </a:r>
            <a:endParaRPr lang="en-GB" sz="2800" b="1" dirty="0">
              <a:solidFill>
                <a:srgbClr val="00927B"/>
              </a:solidFill>
            </a:endParaRPr>
          </a:p>
        </p:txBody>
      </p:sp>
      <p:sp>
        <p:nvSpPr>
          <p:cNvPr id="2" name="Rectangle 1"/>
          <p:cNvSpPr/>
          <p:nvPr/>
        </p:nvSpPr>
        <p:spPr>
          <a:xfrm>
            <a:off x="642910" y="6143644"/>
            <a:ext cx="59293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rgbClr val="000000"/>
                </a:solidFill>
              </a:rPr>
              <a:t>Refer to annual AG Directive</a:t>
            </a:r>
            <a:endParaRPr lang="en-GB" sz="2000" i="1" dirty="0">
              <a:solidFill>
                <a:srgbClr val="000000"/>
              </a:solidFill>
            </a:endParaRPr>
          </a:p>
        </p:txBody>
      </p:sp>
    </p:spTree>
    <p:extLst>
      <p:ext uri="{BB962C8B-B14F-4D97-AF65-F5344CB8AC3E}">
        <p14:creationId xmlns="" xmlns:p14="http://schemas.microsoft.com/office/powerpoint/2010/main" val="2976033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6"/>
          <p:cNvGrpSpPr/>
          <p:nvPr/>
        </p:nvGrpSpPr>
        <p:grpSpPr>
          <a:xfrm>
            <a:off x="225434" y="1124744"/>
            <a:ext cx="8307006" cy="432048"/>
            <a:chOff x="225434" y="1124744"/>
            <a:chExt cx="8307006" cy="432048"/>
          </a:xfrm>
          <a:solidFill>
            <a:srgbClr val="003B79"/>
          </a:solidFill>
        </p:grpSpPr>
        <p:sp>
          <p:nvSpPr>
            <p:cNvPr id="4" name="Rectangle 3"/>
            <p:cNvSpPr/>
            <p:nvPr/>
          </p:nvSpPr>
          <p:spPr>
            <a:xfrm>
              <a:off x="225434" y="1124744"/>
              <a:ext cx="3600400" cy="432048"/>
            </a:xfrm>
            <a:prstGeom prst="rect">
              <a:avLst/>
            </a:prstGeom>
            <a:grpFill/>
            <a:ln/>
          </p:spPr>
          <p:style>
            <a:lnRef idx="1">
              <a:schemeClr val="accent6"/>
            </a:lnRef>
            <a:fillRef idx="3">
              <a:schemeClr val="accent6"/>
            </a:fillRef>
            <a:effectRef idx="2">
              <a:schemeClr val="accent6"/>
            </a:effectRef>
            <a:fontRef idx="minor">
              <a:schemeClr val="lt1"/>
            </a:fontRef>
          </p:style>
          <p:txBody>
            <a:bodyPr rtlCol="0" anchor="ctr"/>
            <a:lstStyle/>
            <a:p>
              <a:r>
                <a:rPr lang="en-ZA" sz="2000" dirty="0" smtClean="0">
                  <a:solidFill>
                    <a:schemeClr val="bg1"/>
                  </a:solidFill>
                  <a:effectLst>
                    <a:outerShdw blurRad="38100" dist="38100" dir="2700000" algn="tl">
                      <a:srgbClr val="000000">
                        <a:alpha val="43137"/>
                      </a:srgbClr>
                    </a:outerShdw>
                  </a:effectLst>
                </a:rPr>
                <a:t>Main criteria</a:t>
              </a:r>
              <a:endParaRPr lang="en-ZA" sz="2000"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4932040" y="1124744"/>
              <a:ext cx="3600400" cy="432048"/>
            </a:xfrm>
            <a:prstGeom prst="rect">
              <a:avLst/>
            </a:prstGeom>
            <a:solidFill>
              <a:schemeClr val="accent5">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r>
                <a:rPr lang="en-ZA" sz="2000" dirty="0" smtClean="0">
                  <a:solidFill>
                    <a:schemeClr val="bg1"/>
                  </a:solidFill>
                  <a:effectLst>
                    <a:outerShdw blurRad="38100" dist="38100" dir="2700000" algn="tl">
                      <a:srgbClr val="000000">
                        <a:alpha val="43137"/>
                      </a:srgbClr>
                    </a:outerShdw>
                  </a:effectLst>
                </a:rPr>
                <a:t>Sub-criteria</a:t>
              </a:r>
              <a:endParaRPr lang="en-ZA" sz="2000" dirty="0">
                <a:solidFill>
                  <a:schemeClr val="bg1"/>
                </a:solidFill>
                <a:effectLst>
                  <a:outerShdw blurRad="38100" dist="38100" dir="2700000" algn="tl">
                    <a:srgbClr val="000000">
                      <a:alpha val="43137"/>
                    </a:srgbClr>
                  </a:outerShdw>
                </a:effectLst>
              </a:endParaRPr>
            </a:p>
          </p:txBody>
        </p:sp>
      </p:grpSp>
      <p:sp>
        <p:nvSpPr>
          <p:cNvPr id="6" name="Rectangle 5"/>
          <p:cNvSpPr/>
          <p:nvPr/>
        </p:nvSpPr>
        <p:spPr>
          <a:xfrm>
            <a:off x="4932040" y="1628800"/>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Existence</a:t>
            </a:r>
            <a:endParaRPr lang="en-ZA" sz="2000" dirty="0">
              <a:solidFill>
                <a:schemeClr val="bg1"/>
              </a:solidFill>
            </a:endParaRPr>
          </a:p>
        </p:txBody>
      </p:sp>
      <p:sp>
        <p:nvSpPr>
          <p:cNvPr id="7" name="Rectangle 6"/>
          <p:cNvSpPr/>
          <p:nvPr/>
        </p:nvSpPr>
        <p:spPr>
          <a:xfrm>
            <a:off x="4932040" y="2130599"/>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Timeliness</a:t>
            </a:r>
            <a:endParaRPr lang="en-ZA" sz="2000" dirty="0">
              <a:solidFill>
                <a:schemeClr val="bg1"/>
              </a:solidFill>
            </a:endParaRPr>
          </a:p>
        </p:txBody>
      </p:sp>
      <p:sp>
        <p:nvSpPr>
          <p:cNvPr id="8" name="Rectangle 7"/>
          <p:cNvSpPr/>
          <p:nvPr/>
        </p:nvSpPr>
        <p:spPr>
          <a:xfrm>
            <a:off x="4932040" y="2636912"/>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smtClean="0">
                <a:solidFill>
                  <a:schemeClr val="bg1"/>
                </a:solidFill>
              </a:rPr>
              <a:t>Presentation</a:t>
            </a:r>
            <a:endParaRPr lang="en-ZA" sz="2000" dirty="0">
              <a:solidFill>
                <a:schemeClr val="bg1"/>
              </a:solidFill>
            </a:endParaRPr>
          </a:p>
        </p:txBody>
      </p:sp>
      <p:sp>
        <p:nvSpPr>
          <p:cNvPr id="9" name="Rectangle 8"/>
          <p:cNvSpPr/>
          <p:nvPr/>
        </p:nvSpPr>
        <p:spPr>
          <a:xfrm>
            <a:off x="4932040" y="3140968"/>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Measurability</a:t>
            </a:r>
            <a:endParaRPr lang="en-ZA" sz="2000" dirty="0">
              <a:solidFill>
                <a:schemeClr val="bg1"/>
              </a:solidFill>
            </a:endParaRPr>
          </a:p>
        </p:txBody>
      </p:sp>
      <p:sp>
        <p:nvSpPr>
          <p:cNvPr id="10" name="Rectangle 9"/>
          <p:cNvSpPr/>
          <p:nvPr/>
        </p:nvSpPr>
        <p:spPr>
          <a:xfrm>
            <a:off x="4932040" y="3645024"/>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Relevance</a:t>
            </a:r>
            <a:endParaRPr lang="en-ZA" sz="2000" dirty="0">
              <a:solidFill>
                <a:schemeClr val="bg1"/>
              </a:solidFill>
            </a:endParaRPr>
          </a:p>
        </p:txBody>
      </p:sp>
      <p:sp>
        <p:nvSpPr>
          <p:cNvPr id="11" name="Rectangle 10"/>
          <p:cNvSpPr/>
          <p:nvPr/>
        </p:nvSpPr>
        <p:spPr>
          <a:xfrm>
            <a:off x="4932040" y="4149080"/>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Consistency </a:t>
            </a:r>
            <a:endParaRPr lang="en-ZA" sz="2000" dirty="0">
              <a:solidFill>
                <a:schemeClr val="bg1"/>
              </a:solidFill>
            </a:endParaRPr>
          </a:p>
        </p:txBody>
      </p:sp>
      <p:sp>
        <p:nvSpPr>
          <p:cNvPr id="12" name="Rectangle 11"/>
          <p:cNvSpPr/>
          <p:nvPr/>
        </p:nvSpPr>
        <p:spPr>
          <a:xfrm>
            <a:off x="4932040" y="4653136"/>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Validity</a:t>
            </a:r>
            <a:endParaRPr lang="en-ZA" sz="2000" dirty="0">
              <a:solidFill>
                <a:schemeClr val="bg1"/>
              </a:solidFill>
            </a:endParaRPr>
          </a:p>
        </p:txBody>
      </p:sp>
      <p:sp>
        <p:nvSpPr>
          <p:cNvPr id="13" name="Rectangle 12"/>
          <p:cNvSpPr/>
          <p:nvPr/>
        </p:nvSpPr>
        <p:spPr>
          <a:xfrm>
            <a:off x="4932040" y="5181600"/>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Accuracy</a:t>
            </a:r>
            <a:endParaRPr lang="en-ZA" sz="2000" dirty="0">
              <a:solidFill>
                <a:schemeClr val="bg1"/>
              </a:solidFill>
            </a:endParaRPr>
          </a:p>
        </p:txBody>
      </p:sp>
      <p:sp>
        <p:nvSpPr>
          <p:cNvPr id="14" name="Rectangle 13"/>
          <p:cNvSpPr/>
          <p:nvPr/>
        </p:nvSpPr>
        <p:spPr>
          <a:xfrm>
            <a:off x="4932040" y="5661248"/>
            <a:ext cx="3600400" cy="432048"/>
          </a:xfrm>
          <a:prstGeom prst="rect">
            <a:avLst/>
          </a:prstGeom>
          <a:solidFill>
            <a:schemeClr val="accent5">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000" dirty="0">
                <a:solidFill>
                  <a:schemeClr val="bg1"/>
                </a:solidFill>
              </a:rPr>
              <a:t>Completeness</a:t>
            </a:r>
            <a:endParaRPr lang="en-ZA" sz="2000" dirty="0">
              <a:solidFill>
                <a:schemeClr val="bg1"/>
              </a:solidFill>
            </a:endParaRPr>
          </a:p>
        </p:txBody>
      </p:sp>
      <p:sp>
        <p:nvSpPr>
          <p:cNvPr id="15" name="Rectangle 14"/>
          <p:cNvSpPr/>
          <p:nvPr/>
        </p:nvSpPr>
        <p:spPr>
          <a:xfrm>
            <a:off x="251521" y="2060848"/>
            <a:ext cx="3608966" cy="650329"/>
          </a:xfrm>
          <a:prstGeom prst="rect">
            <a:avLst/>
          </a:prstGeom>
          <a:solidFill>
            <a:srgbClr val="003B79"/>
          </a:solidFill>
          <a:ln/>
        </p:spPr>
        <p:style>
          <a:lnRef idx="1">
            <a:schemeClr val="accent6"/>
          </a:lnRef>
          <a:fillRef idx="3">
            <a:schemeClr val="accent6"/>
          </a:fillRef>
          <a:effectRef idx="2">
            <a:schemeClr val="accent6"/>
          </a:effectRef>
          <a:fontRef idx="minor">
            <a:schemeClr val="lt1"/>
          </a:fontRef>
        </p:style>
        <p:txBody>
          <a:bodyPr rtlCol="0" anchor="ctr"/>
          <a:lstStyle/>
          <a:p>
            <a:r>
              <a:rPr lang="en-US" sz="2000" dirty="0">
                <a:effectLst>
                  <a:outerShdw blurRad="38100" dist="38100" dir="2700000" algn="tl">
                    <a:srgbClr val="000000">
                      <a:alpha val="43137"/>
                    </a:srgbClr>
                  </a:outerShdw>
                </a:effectLst>
              </a:rPr>
              <a:t>Compliance with regulatory requirements</a:t>
            </a:r>
            <a:endParaRPr lang="en-ZA" sz="2000" dirty="0">
              <a:solidFill>
                <a:schemeClr val="bg1"/>
              </a:solidFill>
              <a:effectLst>
                <a:outerShdw blurRad="38100" dist="38100" dir="2700000" algn="tl">
                  <a:srgbClr val="000000">
                    <a:alpha val="43137"/>
                  </a:srgbClr>
                </a:outerShdw>
              </a:effectLst>
            </a:endParaRPr>
          </a:p>
        </p:txBody>
      </p:sp>
      <p:sp>
        <p:nvSpPr>
          <p:cNvPr id="16" name="Rectangle 15"/>
          <p:cNvSpPr/>
          <p:nvPr/>
        </p:nvSpPr>
        <p:spPr>
          <a:xfrm>
            <a:off x="225436" y="3575273"/>
            <a:ext cx="3608966" cy="650329"/>
          </a:xfrm>
          <a:prstGeom prst="rect">
            <a:avLst/>
          </a:prstGeom>
          <a:solidFill>
            <a:srgbClr val="003B79"/>
          </a:solidFill>
          <a:ln/>
        </p:spPr>
        <p:style>
          <a:lnRef idx="1">
            <a:schemeClr val="accent6"/>
          </a:lnRef>
          <a:fillRef idx="3">
            <a:schemeClr val="accent6"/>
          </a:fillRef>
          <a:effectRef idx="2">
            <a:schemeClr val="accent6"/>
          </a:effectRef>
          <a:fontRef idx="minor">
            <a:schemeClr val="lt1"/>
          </a:fontRef>
        </p:style>
        <p:txBody>
          <a:bodyPr rtlCol="0" anchor="ctr"/>
          <a:lstStyle/>
          <a:p>
            <a:pPr eaLnBrk="0" fontAlgn="base" hangingPunct="0"/>
            <a:r>
              <a:rPr lang="en-US" sz="2000" dirty="0" smtClean="0">
                <a:effectLst>
                  <a:outerShdw blurRad="38100" dist="38100" dir="2700000" algn="tl">
                    <a:srgbClr val="000000">
                      <a:alpha val="43137"/>
                    </a:srgbClr>
                  </a:outerShdw>
                </a:effectLst>
              </a:rPr>
              <a:t>Usefulness </a:t>
            </a:r>
            <a:endParaRPr lang="en-ZA" sz="2000" dirty="0">
              <a:effectLst>
                <a:outerShdw blurRad="38100" dist="38100" dir="2700000" algn="tl">
                  <a:srgbClr val="000000">
                    <a:alpha val="43137"/>
                  </a:srgbClr>
                </a:outerShdw>
              </a:effectLst>
            </a:endParaRPr>
          </a:p>
        </p:txBody>
      </p:sp>
      <p:sp>
        <p:nvSpPr>
          <p:cNvPr id="17" name="Rectangle 16"/>
          <p:cNvSpPr/>
          <p:nvPr/>
        </p:nvSpPr>
        <p:spPr>
          <a:xfrm>
            <a:off x="216869" y="5087441"/>
            <a:ext cx="3608966" cy="650329"/>
          </a:xfrm>
          <a:prstGeom prst="rect">
            <a:avLst/>
          </a:prstGeom>
          <a:solidFill>
            <a:srgbClr val="003B79"/>
          </a:solidFill>
          <a:ln/>
        </p:spPr>
        <p:style>
          <a:lnRef idx="1">
            <a:schemeClr val="accent6"/>
          </a:lnRef>
          <a:fillRef idx="3">
            <a:schemeClr val="accent6"/>
          </a:fillRef>
          <a:effectRef idx="2">
            <a:schemeClr val="accent6"/>
          </a:effectRef>
          <a:fontRef idx="minor">
            <a:schemeClr val="lt1"/>
          </a:fontRef>
        </p:style>
        <p:txBody>
          <a:bodyPr rtlCol="0" anchor="ctr"/>
          <a:lstStyle/>
          <a:p>
            <a:pPr eaLnBrk="0" fontAlgn="base" hangingPunct="0"/>
            <a:r>
              <a:rPr lang="en-US" sz="2000" dirty="0" smtClean="0">
                <a:effectLst>
                  <a:outerShdw blurRad="38100" dist="38100" dir="2700000" algn="tl">
                    <a:srgbClr val="000000">
                      <a:alpha val="43137"/>
                    </a:srgbClr>
                  </a:outerShdw>
                </a:effectLst>
              </a:rPr>
              <a:t>Reliability</a:t>
            </a:r>
            <a:endParaRPr lang="en-ZA" sz="2000" dirty="0">
              <a:effectLst>
                <a:outerShdw blurRad="38100" dist="38100" dir="2700000" algn="tl">
                  <a:srgbClr val="000000">
                    <a:alpha val="43137"/>
                  </a:srgbClr>
                </a:outerShdw>
              </a:effectLst>
            </a:endParaRPr>
          </a:p>
        </p:txBody>
      </p:sp>
      <p:cxnSp>
        <p:nvCxnSpPr>
          <p:cNvPr id="20" name="Straight Arrow Connector 19"/>
          <p:cNvCxnSpPr>
            <a:stCxn id="15" idx="3"/>
            <a:endCxn id="6" idx="1"/>
          </p:cNvCxnSpPr>
          <p:nvPr/>
        </p:nvCxnSpPr>
        <p:spPr>
          <a:xfrm flipV="1">
            <a:off x="3860487" y="1844824"/>
            <a:ext cx="1071553" cy="54118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5" idx="3"/>
            <a:endCxn id="7" idx="1"/>
          </p:cNvCxnSpPr>
          <p:nvPr/>
        </p:nvCxnSpPr>
        <p:spPr>
          <a:xfrm flipV="1">
            <a:off x="3860487" y="2346623"/>
            <a:ext cx="1071553" cy="3939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6" idx="3"/>
          </p:cNvCxnSpPr>
          <p:nvPr/>
        </p:nvCxnSpPr>
        <p:spPr>
          <a:xfrm flipV="1">
            <a:off x="3834402" y="3286124"/>
            <a:ext cx="1097638" cy="61431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6" idx="3"/>
          </p:cNvCxnSpPr>
          <p:nvPr/>
        </p:nvCxnSpPr>
        <p:spPr>
          <a:xfrm flipV="1">
            <a:off x="3834402" y="2857496"/>
            <a:ext cx="1120856" cy="104294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6" idx="3"/>
            <a:endCxn id="10" idx="1"/>
          </p:cNvCxnSpPr>
          <p:nvPr/>
        </p:nvCxnSpPr>
        <p:spPr>
          <a:xfrm flipV="1">
            <a:off x="3834402" y="3861048"/>
            <a:ext cx="1097638" cy="3939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6" idx="3"/>
            <a:endCxn id="11" idx="1"/>
          </p:cNvCxnSpPr>
          <p:nvPr/>
        </p:nvCxnSpPr>
        <p:spPr>
          <a:xfrm>
            <a:off x="3834402" y="3900438"/>
            <a:ext cx="1097638" cy="464666"/>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3"/>
            <a:endCxn id="12" idx="1"/>
          </p:cNvCxnSpPr>
          <p:nvPr/>
        </p:nvCxnSpPr>
        <p:spPr>
          <a:xfrm flipV="1">
            <a:off x="3825835" y="4869160"/>
            <a:ext cx="1106205" cy="543446"/>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7" idx="3"/>
            <a:endCxn id="13" idx="1"/>
          </p:cNvCxnSpPr>
          <p:nvPr/>
        </p:nvCxnSpPr>
        <p:spPr>
          <a:xfrm flipV="1">
            <a:off x="3825835" y="5397624"/>
            <a:ext cx="1106205" cy="1498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7" idx="3"/>
            <a:endCxn id="14" idx="1"/>
          </p:cNvCxnSpPr>
          <p:nvPr/>
        </p:nvCxnSpPr>
        <p:spPr>
          <a:xfrm>
            <a:off x="3825835" y="5412606"/>
            <a:ext cx="1106205" cy="464666"/>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25434" y="260648"/>
            <a:ext cx="8307005" cy="792088"/>
          </a:xfrm>
          <a:prstGeom prst="rect">
            <a:avLst/>
          </a:prstGeom>
          <a:noFill/>
          <a:ln>
            <a:solidFill>
              <a:schemeClr val="tx1"/>
            </a:solidFill>
          </a:ln>
          <a:effectLst/>
        </p:spPr>
        <p:style>
          <a:lnRef idx="1">
            <a:schemeClr val="accent2"/>
          </a:lnRef>
          <a:fillRef idx="3">
            <a:schemeClr val="accent2"/>
          </a:fillRef>
          <a:effectRef idx="2">
            <a:schemeClr val="accent2"/>
          </a:effectRef>
          <a:fontRef idx="minor">
            <a:schemeClr val="lt1"/>
          </a:fontRef>
        </p:style>
        <p:txBody>
          <a:bodyPr rtlCol="0" anchor="ctr"/>
          <a:lstStyle/>
          <a:p>
            <a:r>
              <a:rPr lang="en-US" sz="2500" b="1" dirty="0" smtClean="0">
                <a:solidFill>
                  <a:srgbClr val="00927B"/>
                </a:solidFill>
                <a:latin typeface="Arial" pitchFamily="34" charset="0"/>
                <a:cs typeface="Arial" pitchFamily="34" charset="0"/>
              </a:rPr>
              <a:t>Audit criteria</a:t>
            </a:r>
            <a:endParaRPr lang="en-GB" sz="2500" b="1" dirty="0">
              <a:solidFill>
                <a:srgbClr val="00927B"/>
              </a:solidFill>
              <a:latin typeface="Arial" pitchFamily="34" charset="0"/>
              <a:cs typeface="Arial" pitchFamily="34" charset="0"/>
            </a:endParaRPr>
          </a:p>
        </p:txBody>
      </p:sp>
    </p:spTree>
    <p:extLst>
      <p:ext uri="{BB962C8B-B14F-4D97-AF65-F5344CB8AC3E}">
        <p14:creationId xmlns="" xmlns:p14="http://schemas.microsoft.com/office/powerpoint/2010/main" val="614869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152400"/>
            <a:ext cx="7848600" cy="561956"/>
          </a:xfrm>
          <a:ln>
            <a:solidFill>
              <a:schemeClr val="tx1"/>
            </a:solidFill>
          </a:ln>
        </p:spPr>
        <p:txBody>
          <a:bodyPr>
            <a:noAutofit/>
          </a:bodyPr>
          <a:lstStyle/>
          <a:p>
            <a:r>
              <a:rPr lang="en-US" sz="2400" dirty="0" smtClean="0">
                <a:solidFill>
                  <a:srgbClr val="00927B"/>
                </a:solidFill>
              </a:rPr>
              <a:t>Auditing the planning, budgeting and reporting cycle</a:t>
            </a:r>
            <a:r>
              <a:rPr lang="en-GB" sz="2400" dirty="0" smtClean="0">
                <a:solidFill>
                  <a:srgbClr val="00927B"/>
                </a:solidFill>
              </a:rPr>
              <a:t/>
            </a:r>
            <a:br>
              <a:rPr lang="en-GB" sz="2400" dirty="0" smtClean="0">
                <a:solidFill>
                  <a:srgbClr val="00927B"/>
                </a:solidFill>
              </a:rPr>
            </a:br>
            <a:endParaRPr lang="en-US" sz="2400" dirty="0" smtClean="0">
              <a:solidFill>
                <a:srgbClr val="00927B"/>
              </a:solidFill>
            </a:endParaRPr>
          </a:p>
        </p:txBody>
      </p:sp>
      <p:pic>
        <p:nvPicPr>
          <p:cNvPr id="20483" name="Picture 4"/>
          <p:cNvPicPr>
            <a:picLocks noGrp="1" noChangeAspect="1" noChangeArrowheads="1"/>
          </p:cNvPicPr>
          <p:nvPr>
            <p:ph idx="1"/>
          </p:nvPr>
        </p:nvPicPr>
        <p:blipFill>
          <a:blip r:embed="rId3" cstate="print"/>
          <a:srcRect/>
          <a:stretch>
            <a:fillRect/>
          </a:stretch>
        </p:blipFill>
        <p:spPr>
          <a:xfrm>
            <a:off x="533400" y="762000"/>
            <a:ext cx="8077200" cy="5135563"/>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487362"/>
          </a:xfrm>
        </p:spPr>
        <p:txBody>
          <a:bodyPr>
            <a:normAutofit/>
          </a:bodyPr>
          <a:lstStyle/>
          <a:p>
            <a:pPr lvl="0">
              <a:defRPr/>
            </a:pPr>
            <a:r>
              <a:rPr lang="en-US" sz="2400" dirty="0" smtClean="0">
                <a:solidFill>
                  <a:srgbClr val="00927B"/>
                </a:solidFill>
              </a:rPr>
              <a:t>PFMA 2011-12 Findings on predetermined objectives</a:t>
            </a:r>
            <a:endParaRPr lang="en-US" sz="2000" dirty="0">
              <a:solidFill>
                <a:srgbClr val="003B79"/>
              </a:solidFill>
            </a:endParaRPr>
          </a:p>
        </p:txBody>
      </p:sp>
      <p:sp>
        <p:nvSpPr>
          <p:cNvPr id="9" name="TextBox 7"/>
          <p:cNvSpPr txBox="1"/>
          <p:nvPr/>
        </p:nvSpPr>
        <p:spPr>
          <a:xfrm>
            <a:off x="7467600" y="1266825"/>
            <a:ext cx="1440000" cy="504825"/>
          </a:xfrm>
          <a:prstGeom prst="rect">
            <a:avLst/>
          </a:prstGeom>
          <a:solidFill>
            <a:srgbClr val="C00000"/>
          </a:solidFill>
          <a:ln w="9525" cmpd="sng">
            <a:solidFill>
              <a:schemeClr val="lt1">
                <a:shade val="50000"/>
              </a:schemeClr>
            </a:solidFill>
          </a:ln>
          <a:scene3d>
            <a:camera prst="orthographicFront"/>
            <a:lightRig rig="threePt" dir="t"/>
          </a:scene3d>
          <a:sp3d>
            <a:bevelT/>
          </a:sp3d>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a:solidFill>
                  <a:schemeClr val="bg1"/>
                </a:solidFill>
                <a:latin typeface="Arial" pitchFamily="34" charset="0"/>
                <a:cs typeface="Arial" pitchFamily="34" charset="0"/>
              </a:rPr>
              <a:t>Auditees with PDO</a:t>
            </a:r>
            <a:r>
              <a:rPr lang="en-US" sz="1000" b="1" baseline="0" dirty="0">
                <a:solidFill>
                  <a:schemeClr val="bg1"/>
                </a:solidFill>
                <a:latin typeface="Arial" pitchFamily="34" charset="0"/>
                <a:cs typeface="Arial" pitchFamily="34" charset="0"/>
              </a:rPr>
              <a:t> findings</a:t>
            </a:r>
          </a:p>
        </p:txBody>
      </p:sp>
      <p:sp>
        <p:nvSpPr>
          <p:cNvPr id="10" name="TextBox 8"/>
          <p:cNvSpPr txBox="1"/>
          <p:nvPr/>
        </p:nvSpPr>
        <p:spPr>
          <a:xfrm>
            <a:off x="7467600" y="685800"/>
            <a:ext cx="1440000" cy="581025"/>
          </a:xfrm>
          <a:prstGeom prst="rect">
            <a:avLst/>
          </a:prstGeom>
          <a:solidFill>
            <a:srgbClr val="00B050"/>
          </a:solidFill>
          <a:ln w="9525" cmpd="sng">
            <a:solidFill>
              <a:schemeClr val="lt1">
                <a:shade val="50000"/>
              </a:schemeClr>
            </a:solidFill>
          </a:ln>
          <a:scene3d>
            <a:camera prst="orthographicFront"/>
            <a:lightRig rig="threePt" dir="t"/>
          </a:scene3d>
          <a:sp3d>
            <a:bevelT/>
          </a:sp3d>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a:solidFill>
                  <a:schemeClr val="bg1"/>
                </a:solidFill>
                <a:latin typeface="Arial" pitchFamily="34" charset="0"/>
                <a:cs typeface="Arial" pitchFamily="34" charset="0"/>
              </a:rPr>
              <a:t>Auditees with no PDO</a:t>
            </a:r>
            <a:r>
              <a:rPr lang="en-US" sz="1000" b="1" baseline="0" dirty="0">
                <a:solidFill>
                  <a:schemeClr val="bg1"/>
                </a:solidFill>
                <a:latin typeface="Arial" pitchFamily="34" charset="0"/>
                <a:cs typeface="Arial" pitchFamily="34" charset="0"/>
              </a:rPr>
              <a:t> findings</a:t>
            </a:r>
          </a:p>
        </p:txBody>
      </p:sp>
      <p:pic>
        <p:nvPicPr>
          <p:cNvPr id="3074" name="Picture 2"/>
          <p:cNvPicPr>
            <a:picLocks noChangeAspect="1" noChangeArrowheads="1"/>
          </p:cNvPicPr>
          <p:nvPr/>
        </p:nvPicPr>
        <p:blipFill>
          <a:blip r:embed="rId3" cstate="print"/>
          <a:srcRect/>
          <a:stretch>
            <a:fillRect/>
          </a:stretch>
        </p:blipFill>
        <p:spPr bwMode="auto">
          <a:xfrm>
            <a:off x="228600" y="685800"/>
            <a:ext cx="6858000" cy="10668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cstate="print"/>
          <a:srcRect/>
          <a:stretch>
            <a:fillRect/>
          </a:stretch>
        </p:blipFill>
        <p:spPr bwMode="auto">
          <a:xfrm>
            <a:off x="228600" y="1828800"/>
            <a:ext cx="4009366" cy="3886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5" cstate="print"/>
          <a:srcRect/>
          <a:stretch>
            <a:fillRect/>
          </a:stretch>
        </p:blipFill>
        <p:spPr bwMode="auto">
          <a:xfrm>
            <a:off x="4320672" y="1905000"/>
            <a:ext cx="4599490" cy="388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reference</a:t>
            </a:r>
            <a:endParaRPr lang="en-US" dirty="0"/>
          </a:p>
        </p:txBody>
      </p:sp>
      <p:sp>
        <p:nvSpPr>
          <p:cNvPr id="3" name="Content Placeholder 2"/>
          <p:cNvSpPr>
            <a:spLocks noGrp="1"/>
          </p:cNvSpPr>
          <p:nvPr>
            <p:ph idx="1"/>
          </p:nvPr>
        </p:nvSpPr>
        <p:spPr/>
        <p:txBody>
          <a:bodyPr/>
          <a:lstStyle/>
          <a:p>
            <a:pPr>
              <a:buNone/>
            </a:pPr>
            <a:r>
              <a:rPr lang="en-US" dirty="0" smtClean="0"/>
              <a:t>12 National outcomes and national development plan:</a:t>
            </a:r>
          </a:p>
          <a:p>
            <a:pPr>
              <a:buNone/>
            </a:pPr>
            <a:r>
              <a:rPr lang="en-US" u="sng" dirty="0" smtClean="0">
                <a:hlinkClick r:id="rId2"/>
              </a:rPr>
              <a:t>http://www.thepresidency-dpme.gov.za/dpmewebsite/Page.aspx?Id=171</a:t>
            </a:r>
            <a:endParaRPr lang="en-US" u="sng" dirty="0" smtClean="0"/>
          </a:p>
          <a:p>
            <a:pPr>
              <a:buNone/>
            </a:pPr>
            <a:r>
              <a:rPr lang="en-US" dirty="0" smtClean="0">
                <a:hlinkClick r:id="rId3"/>
              </a:rPr>
              <a:t>http://www.poa.gov.za/Pages/HomePage.aspx</a:t>
            </a:r>
            <a:endParaRPr lang="en-US" dirty="0" smtClean="0"/>
          </a:p>
          <a:p>
            <a:pPr>
              <a:buNone/>
            </a:pPr>
            <a:endParaRPr lang="en-US" dirty="0" smtClean="0"/>
          </a:p>
          <a:p>
            <a:pPr>
              <a:buNone/>
            </a:pPr>
            <a:r>
              <a:rPr lang="en-US" dirty="0" smtClean="0"/>
              <a:t>Performance management frameworks:</a:t>
            </a:r>
          </a:p>
          <a:p>
            <a:pPr>
              <a:buNone/>
            </a:pPr>
            <a:r>
              <a:rPr lang="en-US" dirty="0" smtClean="0">
                <a:hlinkClick r:id="rId4"/>
              </a:rPr>
              <a:t>http://www.treasury.gov.za/publications/guidelines/default.aspx</a:t>
            </a:r>
            <a:endParaRPr lang="en-US" dirty="0" smtClean="0"/>
          </a:p>
          <a:p>
            <a:pPr>
              <a:buNone/>
            </a:pPr>
            <a:endParaRPr lang="en-US" dirty="0" smtClean="0"/>
          </a:p>
          <a:p>
            <a:pPr>
              <a:buNone/>
            </a:pPr>
            <a:r>
              <a:rPr lang="en-US" dirty="0" smtClean="0"/>
              <a:t>Auditor-General audit reports:</a:t>
            </a:r>
          </a:p>
          <a:p>
            <a:pPr>
              <a:buNone/>
            </a:pPr>
            <a:r>
              <a:rPr lang="en-US" dirty="0" smtClean="0">
                <a:hlinkClick r:id="rId5"/>
              </a:rPr>
              <a:t>http://www.agsa.co.za/audit-reports/National.aspx</a:t>
            </a:r>
            <a:endParaRPr lang="en-US" dirty="0" smtClean="0"/>
          </a:p>
          <a:p>
            <a:pPr>
              <a:buNone/>
            </a:pPr>
            <a:r>
              <a:rPr lang="en-US" dirty="0" smtClean="0">
                <a:hlinkClick r:id="rId6"/>
              </a:rPr>
              <a:t>http://www.agsa.co.za/audit-reports/Provincial.aspx</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438400"/>
            <a:ext cx="7543800" cy="1524000"/>
          </a:xfrm>
        </p:spPr>
        <p:txBody>
          <a:bodyPr/>
          <a:lstStyle/>
          <a:p>
            <a:pPr algn="ctr"/>
            <a:r>
              <a:rPr lang="en-ZA" dirty="0" smtClean="0"/>
              <a:t>THANK YOU</a:t>
            </a:r>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304800" y="152400"/>
            <a:ext cx="7620000" cy="487363"/>
          </a:xfrm>
        </p:spPr>
        <p:txBody>
          <a:bodyPr/>
          <a:lstStyle/>
          <a:p>
            <a:r>
              <a:rPr lang="en-US" dirty="0" smtClean="0">
                <a:latin typeface="Arial" charset="0"/>
                <a:cs typeface="Arial" charset="0"/>
              </a:rPr>
              <a:t>The AGSA mission</a:t>
            </a:r>
          </a:p>
        </p:txBody>
      </p:sp>
      <p:sp>
        <p:nvSpPr>
          <p:cNvPr id="8195" name="Content Placeholder 4"/>
          <p:cNvSpPr txBox="1">
            <a:spLocks/>
          </p:cNvSpPr>
          <p:nvPr/>
        </p:nvSpPr>
        <p:spPr bwMode="auto">
          <a:xfrm>
            <a:off x="457200" y="1066800"/>
            <a:ext cx="7315200" cy="4876800"/>
          </a:xfrm>
          <a:prstGeom prst="rect">
            <a:avLst/>
          </a:prstGeom>
          <a:noFill/>
          <a:ln w="9525">
            <a:noFill/>
            <a:miter lim="800000"/>
            <a:headEnd/>
            <a:tailEnd/>
          </a:ln>
        </p:spPr>
        <p:txBody>
          <a:bodyPr/>
          <a:lstStyle/>
          <a:p>
            <a:pPr>
              <a:spcBef>
                <a:spcPct val="20000"/>
              </a:spcBef>
            </a:pPr>
            <a:r>
              <a:rPr lang="en-US" sz="2800" dirty="0">
                <a:solidFill>
                  <a:srgbClr val="003B79"/>
                </a:solidFill>
                <a:cs typeface="Arial" charset="0"/>
              </a:rPr>
              <a:t>The Auditor-General of South Africa has a constitutional mandate and, as the Supreme Audit Institution (SAI) of South Africa, it exists to strengthen our country’s democracy by </a:t>
            </a:r>
            <a:r>
              <a:rPr lang="en-US" sz="2800" b="1" dirty="0">
                <a:solidFill>
                  <a:srgbClr val="003B79"/>
                </a:solidFill>
                <a:cs typeface="Arial" charset="0"/>
              </a:rPr>
              <a:t>enabling oversight, accountability and governance </a:t>
            </a:r>
            <a:r>
              <a:rPr lang="en-US" sz="2800" dirty="0">
                <a:solidFill>
                  <a:srgbClr val="003B79"/>
                </a:solidFill>
                <a:cs typeface="Arial" charset="0"/>
              </a:rPr>
              <a:t>in the public sector through auditing, thereby </a:t>
            </a:r>
            <a:r>
              <a:rPr lang="en-US" sz="2800" b="1" dirty="0">
                <a:solidFill>
                  <a:srgbClr val="003B79"/>
                </a:solidFill>
                <a:cs typeface="Arial" charset="0"/>
              </a:rPr>
              <a:t>building public confidence</a:t>
            </a:r>
            <a:r>
              <a:rPr lang="en-US" sz="2000" b="1" dirty="0">
                <a:solidFill>
                  <a:srgbClr val="003B79"/>
                </a:solidFill>
                <a:cs typeface="Arial"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304800" y="152400"/>
            <a:ext cx="7620000" cy="487363"/>
          </a:xfrm>
        </p:spPr>
        <p:txBody>
          <a:bodyPr>
            <a:normAutofit/>
          </a:bodyPr>
          <a:lstStyle/>
          <a:p>
            <a:r>
              <a:rPr lang="en-US" dirty="0" smtClean="0">
                <a:latin typeface="Arial" charset="0"/>
                <a:cs typeface="Arial" charset="0"/>
              </a:rPr>
              <a:t>Topics for discussion</a:t>
            </a:r>
          </a:p>
        </p:txBody>
      </p:sp>
      <p:sp>
        <p:nvSpPr>
          <p:cNvPr id="8195" name="Content Placeholder 4"/>
          <p:cNvSpPr txBox="1">
            <a:spLocks/>
          </p:cNvSpPr>
          <p:nvPr/>
        </p:nvSpPr>
        <p:spPr bwMode="auto">
          <a:xfrm>
            <a:off x="457200" y="1066800"/>
            <a:ext cx="7315200" cy="4876800"/>
          </a:xfrm>
          <a:prstGeom prst="rect">
            <a:avLst/>
          </a:prstGeom>
          <a:noFill/>
          <a:ln w="9525">
            <a:noFill/>
            <a:miter lim="800000"/>
            <a:headEnd/>
            <a:tailEnd/>
          </a:ln>
        </p:spPr>
        <p:txBody>
          <a:bodyPr/>
          <a:lstStyle/>
          <a:p>
            <a:pPr>
              <a:spcBef>
                <a:spcPct val="20000"/>
              </a:spcBef>
              <a:buFont typeface="Arial" pitchFamily="34" charset="0"/>
              <a:buChar char="•"/>
            </a:pPr>
            <a:endParaRPr lang="en-US" sz="2000" b="1" dirty="0">
              <a:solidFill>
                <a:srgbClr val="003B79"/>
              </a:solidFill>
              <a:cs typeface="Arial" charset="0"/>
            </a:endParaRPr>
          </a:p>
        </p:txBody>
      </p:sp>
      <p:graphicFrame>
        <p:nvGraphicFramePr>
          <p:cNvPr id="4" name="Diagram 3"/>
          <p:cNvGraphicFramePr/>
          <p:nvPr/>
        </p:nvGraphicFramePr>
        <p:xfrm>
          <a:off x="381000" y="914400"/>
          <a:ext cx="7239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African government context</a:t>
            </a:r>
            <a:endParaRPr lang="en-US" dirty="0"/>
          </a:p>
        </p:txBody>
      </p:sp>
      <p:pic>
        <p:nvPicPr>
          <p:cNvPr id="7" name="Picture 6"/>
          <p:cNvPicPr>
            <a:picLocks noChangeAspect="1" noChangeArrowheads="1"/>
          </p:cNvPicPr>
          <p:nvPr/>
        </p:nvPicPr>
        <p:blipFill>
          <a:blip r:embed="rId3" cstate="print"/>
          <a:srcRect/>
          <a:stretch>
            <a:fillRect/>
          </a:stretch>
        </p:blipFill>
        <p:spPr bwMode="auto">
          <a:xfrm>
            <a:off x="0" y="685799"/>
            <a:ext cx="9144000" cy="6172201"/>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1295400" y="1371600"/>
            <a:ext cx="64770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KNI’s in South Africa</a:t>
            </a:r>
            <a:endParaRPr lang="en-US" dirty="0"/>
          </a:p>
        </p:txBody>
      </p:sp>
      <p:graphicFrame>
        <p:nvGraphicFramePr>
          <p:cNvPr id="4" name="Content Placeholder 3"/>
          <p:cNvGraphicFramePr>
            <a:graphicFrameLocks noGrp="1"/>
          </p:cNvGraphicFramePr>
          <p:nvPr>
            <p:ph idx="1"/>
          </p:nvPr>
        </p:nvGraphicFramePr>
        <p:xfrm>
          <a:off x="381000" y="838200"/>
          <a:ext cx="83820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and use of KNI’s in SA </a:t>
            </a:r>
            <a:endParaRPr lang="en-US" dirty="0"/>
          </a:p>
        </p:txBody>
      </p:sp>
      <p:graphicFrame>
        <p:nvGraphicFramePr>
          <p:cNvPr id="5" name="Content Placeholder 4"/>
          <p:cNvGraphicFramePr>
            <a:graphicFrameLocks noGrp="1"/>
          </p:cNvGraphicFramePr>
          <p:nvPr>
            <p:ph idx="1"/>
          </p:nvPr>
        </p:nvGraphicFramePr>
        <p:xfrm>
          <a:off x="381000" y="838200"/>
          <a:ext cx="8382000" cy="513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76413" y="1308100"/>
            <a:ext cx="4760912" cy="4676775"/>
            <a:chOff x="1627" y="707"/>
            <a:chExt cx="2984" cy="3253"/>
          </a:xfrm>
        </p:grpSpPr>
        <p:sp>
          <p:nvSpPr>
            <p:cNvPr id="336899" name="AutoShape 3"/>
            <p:cNvSpPr>
              <a:spLocks noChangeArrowheads="1"/>
            </p:cNvSpPr>
            <p:nvPr/>
          </p:nvSpPr>
          <p:spPr bwMode="auto">
            <a:xfrm flipV="1">
              <a:off x="1627" y="3411"/>
              <a:ext cx="2984" cy="549"/>
            </a:xfrm>
            <a:custGeom>
              <a:avLst/>
              <a:gdLst>
                <a:gd name="G0" fmla="+- 1779 0 0"/>
                <a:gd name="G1" fmla="+- 21600 0 1779"/>
                <a:gd name="G2" fmla="*/ 1779 1 2"/>
                <a:gd name="G3" fmla="+- 21600 0 G2"/>
                <a:gd name="G4" fmla="+/ 1779 21600 2"/>
                <a:gd name="G5" fmla="+/ G1 0 2"/>
                <a:gd name="G6" fmla="*/ 21600 21600 1779"/>
                <a:gd name="G7" fmla="*/ G6 1 2"/>
                <a:gd name="G8" fmla="+- 21600 0 G7"/>
                <a:gd name="G9" fmla="*/ 21600 1 2"/>
                <a:gd name="G10" fmla="+- 1779 0 G9"/>
                <a:gd name="G11" fmla="?: G10 G8 0"/>
                <a:gd name="G12" fmla="?: G10 G7 21600"/>
                <a:gd name="T0" fmla="*/ 20710 w 21600"/>
                <a:gd name="T1" fmla="*/ 10800 h 21600"/>
                <a:gd name="T2" fmla="*/ 10800 w 21600"/>
                <a:gd name="T3" fmla="*/ 21600 h 21600"/>
                <a:gd name="T4" fmla="*/ 890 w 21600"/>
                <a:gd name="T5" fmla="*/ 10800 h 21600"/>
                <a:gd name="T6" fmla="*/ 10800 w 21600"/>
                <a:gd name="T7" fmla="*/ 0 h 21600"/>
                <a:gd name="T8" fmla="*/ 2690 w 21600"/>
                <a:gd name="T9" fmla="*/ 2690 h 21600"/>
                <a:gd name="T10" fmla="*/ 18910 w 21600"/>
                <a:gd name="T11" fmla="*/ 18910 h 21600"/>
              </a:gdLst>
              <a:ahLst/>
              <a:cxnLst>
                <a:cxn ang="0">
                  <a:pos x="T0" y="T1"/>
                </a:cxn>
                <a:cxn ang="0">
                  <a:pos x="T2" y="T3"/>
                </a:cxn>
                <a:cxn ang="0">
                  <a:pos x="T4" y="T5"/>
                </a:cxn>
                <a:cxn ang="0">
                  <a:pos x="T6" y="T7"/>
                </a:cxn>
              </a:cxnLst>
              <a:rect l="T8" t="T9" r="T10" b="T11"/>
              <a:pathLst>
                <a:path w="21600" h="21600">
                  <a:moveTo>
                    <a:pt x="0" y="0"/>
                  </a:moveTo>
                  <a:lnTo>
                    <a:pt x="1779" y="21600"/>
                  </a:lnTo>
                  <a:lnTo>
                    <a:pt x="19821" y="21600"/>
                  </a:lnTo>
                  <a:lnTo>
                    <a:pt x="21600" y="0"/>
                  </a:lnTo>
                  <a:close/>
                </a:path>
              </a:pathLst>
            </a:custGeom>
            <a:gradFill rotWithShape="1">
              <a:gsLst>
                <a:gs pos="0">
                  <a:srgbClr val="CC9900"/>
                </a:gs>
                <a:gs pos="100000">
                  <a:schemeClr val="bg1"/>
                </a:gs>
              </a:gsLst>
              <a:lin ang="5400000" scaled="1"/>
            </a:gradFill>
            <a:ln w="9525">
              <a:noFill/>
              <a:miter lim="800000"/>
              <a:headEnd/>
              <a:tailEnd/>
            </a:ln>
            <a:effectLst/>
          </p:spPr>
          <p:txBody>
            <a:bodyPr rot="10800000" wrap="none" anchor="ctr"/>
            <a:lstStyle/>
            <a:p>
              <a:pPr>
                <a:spcBef>
                  <a:spcPct val="20000"/>
                </a:spcBef>
                <a:defRPr/>
              </a:pPr>
              <a:endParaRPr lang="en-US" sz="72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Arial Black" pitchFamily="34" charset="0"/>
              </a:endParaRPr>
            </a:p>
          </p:txBody>
        </p:sp>
        <p:sp>
          <p:nvSpPr>
            <p:cNvPr id="336900" name="AutoShape 4"/>
            <p:cNvSpPr>
              <a:spLocks noChangeArrowheads="1"/>
            </p:cNvSpPr>
            <p:nvPr/>
          </p:nvSpPr>
          <p:spPr bwMode="auto">
            <a:xfrm flipV="1">
              <a:off x="1934" y="2776"/>
              <a:ext cx="2350" cy="548"/>
            </a:xfrm>
            <a:custGeom>
              <a:avLst/>
              <a:gdLst>
                <a:gd name="G0" fmla="+- 2206 0 0"/>
                <a:gd name="G1" fmla="+- 21600 0 2206"/>
                <a:gd name="G2" fmla="*/ 2206 1 2"/>
                <a:gd name="G3" fmla="+- 21600 0 G2"/>
                <a:gd name="G4" fmla="+/ 2206 21600 2"/>
                <a:gd name="G5" fmla="+/ G1 0 2"/>
                <a:gd name="G6" fmla="*/ 21600 21600 2206"/>
                <a:gd name="G7" fmla="*/ G6 1 2"/>
                <a:gd name="G8" fmla="+- 21600 0 G7"/>
                <a:gd name="G9" fmla="*/ 21600 1 2"/>
                <a:gd name="G10" fmla="+- 2206 0 G9"/>
                <a:gd name="G11" fmla="?: G10 G8 0"/>
                <a:gd name="G12" fmla="?: G10 G7 21600"/>
                <a:gd name="T0" fmla="*/ 20497 w 21600"/>
                <a:gd name="T1" fmla="*/ 10800 h 21600"/>
                <a:gd name="T2" fmla="*/ 10800 w 21600"/>
                <a:gd name="T3" fmla="*/ 21600 h 21600"/>
                <a:gd name="T4" fmla="*/ 1103 w 21600"/>
                <a:gd name="T5" fmla="*/ 10800 h 21600"/>
                <a:gd name="T6" fmla="*/ 10800 w 21600"/>
                <a:gd name="T7" fmla="*/ 0 h 21600"/>
                <a:gd name="T8" fmla="*/ 2903 w 21600"/>
                <a:gd name="T9" fmla="*/ 2903 h 21600"/>
                <a:gd name="T10" fmla="*/ 18697 w 21600"/>
                <a:gd name="T11" fmla="*/ 18697 h 21600"/>
              </a:gdLst>
              <a:ahLst/>
              <a:cxnLst>
                <a:cxn ang="0">
                  <a:pos x="T0" y="T1"/>
                </a:cxn>
                <a:cxn ang="0">
                  <a:pos x="T2" y="T3"/>
                </a:cxn>
                <a:cxn ang="0">
                  <a:pos x="T4" y="T5"/>
                </a:cxn>
                <a:cxn ang="0">
                  <a:pos x="T6" y="T7"/>
                </a:cxn>
              </a:cxnLst>
              <a:rect l="T8" t="T9" r="T10" b="T11"/>
              <a:pathLst>
                <a:path w="21600" h="21600">
                  <a:moveTo>
                    <a:pt x="0" y="0"/>
                  </a:moveTo>
                  <a:lnTo>
                    <a:pt x="2206" y="21600"/>
                  </a:lnTo>
                  <a:lnTo>
                    <a:pt x="19394" y="21600"/>
                  </a:lnTo>
                  <a:lnTo>
                    <a:pt x="21600" y="0"/>
                  </a:lnTo>
                  <a:close/>
                </a:path>
              </a:pathLst>
            </a:custGeom>
            <a:gradFill rotWithShape="1">
              <a:gsLst>
                <a:gs pos="0">
                  <a:srgbClr val="FFCC00"/>
                </a:gs>
                <a:gs pos="100000">
                  <a:schemeClr val="bg1"/>
                </a:gs>
              </a:gsLst>
              <a:lin ang="5400000" scaled="1"/>
            </a:gradFill>
            <a:ln w="9525">
              <a:noFill/>
              <a:miter lim="800000"/>
              <a:headEnd/>
              <a:tailEnd/>
            </a:ln>
            <a:effectLst/>
          </p:spPr>
          <p:txBody>
            <a:bodyPr rot="10800000" wrap="none" anchor="ctr"/>
            <a:lstStyle/>
            <a:p>
              <a:pPr>
                <a:spcBef>
                  <a:spcPct val="20000"/>
                </a:spcBef>
                <a:defRPr/>
              </a:pPr>
              <a:endParaRPr lang="en-US" sz="72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Arial Black" pitchFamily="34" charset="0"/>
              </a:endParaRPr>
            </a:p>
          </p:txBody>
        </p:sp>
        <p:sp>
          <p:nvSpPr>
            <p:cNvPr id="336901" name="AutoShape 5"/>
            <p:cNvSpPr>
              <a:spLocks noChangeArrowheads="1"/>
            </p:cNvSpPr>
            <p:nvPr/>
          </p:nvSpPr>
          <p:spPr bwMode="auto">
            <a:xfrm flipV="1">
              <a:off x="2197" y="2051"/>
              <a:ext cx="1845" cy="635"/>
            </a:xfrm>
            <a:custGeom>
              <a:avLst/>
              <a:gdLst>
                <a:gd name="G0" fmla="+- 3240 0 0"/>
                <a:gd name="G1" fmla="+- 21600 0 3240"/>
                <a:gd name="G2" fmla="*/ 3240 1 2"/>
                <a:gd name="G3" fmla="+- 21600 0 G2"/>
                <a:gd name="G4" fmla="+/ 3240 21600 2"/>
                <a:gd name="G5" fmla="+/ G1 0 2"/>
                <a:gd name="G6" fmla="*/ 21600 21600 3240"/>
                <a:gd name="G7" fmla="*/ G6 1 2"/>
                <a:gd name="G8" fmla="+- 21600 0 G7"/>
                <a:gd name="G9" fmla="*/ 21600 1 2"/>
                <a:gd name="G10" fmla="+- 3240 0 G9"/>
                <a:gd name="G11" fmla="?: G10 G8 0"/>
                <a:gd name="G12" fmla="?: G10 G7 21600"/>
                <a:gd name="T0" fmla="*/ 19980 w 21600"/>
                <a:gd name="T1" fmla="*/ 10800 h 21600"/>
                <a:gd name="T2" fmla="*/ 10800 w 21600"/>
                <a:gd name="T3" fmla="*/ 21600 h 21600"/>
                <a:gd name="T4" fmla="*/ 1620 w 21600"/>
                <a:gd name="T5" fmla="*/ 10800 h 21600"/>
                <a:gd name="T6" fmla="*/ 10800 w 21600"/>
                <a:gd name="T7" fmla="*/ 0 h 21600"/>
                <a:gd name="T8" fmla="*/ 3420 w 21600"/>
                <a:gd name="T9" fmla="*/ 3420 h 21600"/>
                <a:gd name="T10" fmla="*/ 18180 w 21600"/>
                <a:gd name="T11" fmla="*/ 18180 h 21600"/>
              </a:gdLst>
              <a:ahLst/>
              <a:cxnLst>
                <a:cxn ang="0">
                  <a:pos x="T0" y="T1"/>
                </a:cxn>
                <a:cxn ang="0">
                  <a:pos x="T2" y="T3"/>
                </a:cxn>
                <a:cxn ang="0">
                  <a:pos x="T4" y="T5"/>
                </a:cxn>
                <a:cxn ang="0">
                  <a:pos x="T6" y="T7"/>
                </a:cxn>
              </a:cxnLst>
              <a:rect l="T8" t="T9" r="T10" b="T11"/>
              <a:pathLst>
                <a:path w="21600" h="21600">
                  <a:moveTo>
                    <a:pt x="0" y="0"/>
                  </a:moveTo>
                  <a:lnTo>
                    <a:pt x="3240" y="21600"/>
                  </a:lnTo>
                  <a:lnTo>
                    <a:pt x="18360" y="21600"/>
                  </a:lnTo>
                  <a:lnTo>
                    <a:pt x="21600" y="0"/>
                  </a:lnTo>
                  <a:close/>
                </a:path>
              </a:pathLst>
            </a:custGeom>
            <a:gradFill rotWithShape="1">
              <a:gsLst>
                <a:gs pos="0">
                  <a:srgbClr val="CCCC00"/>
                </a:gs>
                <a:gs pos="100000">
                  <a:schemeClr val="bg1"/>
                </a:gs>
              </a:gsLst>
              <a:lin ang="5400000" scaled="1"/>
            </a:gradFill>
            <a:ln w="9525">
              <a:noFill/>
              <a:miter lim="800000"/>
              <a:headEnd/>
              <a:tailEnd/>
            </a:ln>
            <a:effectLst/>
          </p:spPr>
          <p:txBody>
            <a:bodyPr rot="10800000" wrap="none" anchor="ctr"/>
            <a:lstStyle/>
            <a:p>
              <a:pPr>
                <a:spcBef>
                  <a:spcPct val="20000"/>
                </a:spcBef>
                <a:defRPr/>
              </a:pPr>
              <a:endParaRPr lang="en-US" sz="72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Arial Black" pitchFamily="34" charset="0"/>
              </a:endParaRPr>
            </a:p>
          </p:txBody>
        </p:sp>
        <p:sp>
          <p:nvSpPr>
            <p:cNvPr id="16400" name="AutoShape 7"/>
            <p:cNvSpPr>
              <a:spLocks noChangeArrowheads="1"/>
            </p:cNvSpPr>
            <p:nvPr/>
          </p:nvSpPr>
          <p:spPr bwMode="auto">
            <a:xfrm>
              <a:off x="2506" y="707"/>
              <a:ext cx="1173" cy="1298"/>
            </a:xfrm>
            <a:prstGeom prst="triangle">
              <a:avLst>
                <a:gd name="adj" fmla="val 50944"/>
              </a:avLst>
            </a:prstGeom>
            <a:solidFill>
              <a:srgbClr val="996633"/>
            </a:solidFill>
            <a:ln w="9525">
              <a:noFill/>
              <a:miter lim="800000"/>
              <a:headEnd/>
              <a:tailEnd/>
            </a:ln>
          </p:spPr>
          <p:txBody>
            <a:bodyPr wrap="none" anchor="ctr"/>
            <a:lstStyle/>
            <a:p>
              <a:endParaRPr lang="en-US" dirty="0"/>
            </a:p>
          </p:txBody>
        </p:sp>
        <p:sp>
          <p:nvSpPr>
            <p:cNvPr id="16401" name="Text Box 8"/>
            <p:cNvSpPr txBox="1">
              <a:spLocks noChangeArrowheads="1"/>
            </p:cNvSpPr>
            <p:nvPr/>
          </p:nvSpPr>
          <p:spPr bwMode="auto">
            <a:xfrm>
              <a:off x="2506" y="1245"/>
              <a:ext cx="1173" cy="235"/>
            </a:xfrm>
            <a:prstGeom prst="rect">
              <a:avLst/>
            </a:prstGeom>
            <a:noFill/>
            <a:ln w="9525">
              <a:noFill/>
              <a:miter lim="800000"/>
              <a:headEnd/>
              <a:tailEnd/>
            </a:ln>
          </p:spPr>
          <p:txBody>
            <a:bodyPr>
              <a:spAutoFit/>
            </a:bodyPr>
            <a:lstStyle/>
            <a:p>
              <a:pPr algn="ctr"/>
              <a:r>
                <a:rPr lang="en-GB" sz="1600" dirty="0">
                  <a:latin typeface="Arial Black" pitchFamily="34" charset="0"/>
                </a:rPr>
                <a:t>OUTCOMES</a:t>
              </a:r>
            </a:p>
          </p:txBody>
        </p:sp>
        <p:sp>
          <p:nvSpPr>
            <p:cNvPr id="16402" name="Text Box 10"/>
            <p:cNvSpPr txBox="1">
              <a:spLocks noChangeArrowheads="1"/>
            </p:cNvSpPr>
            <p:nvPr/>
          </p:nvSpPr>
          <p:spPr bwMode="auto">
            <a:xfrm>
              <a:off x="2244" y="2323"/>
              <a:ext cx="1711" cy="235"/>
            </a:xfrm>
            <a:prstGeom prst="rect">
              <a:avLst/>
            </a:prstGeom>
            <a:noFill/>
            <a:ln w="9525">
              <a:noFill/>
              <a:miter lim="800000"/>
              <a:headEnd/>
              <a:tailEnd/>
            </a:ln>
          </p:spPr>
          <p:txBody>
            <a:bodyPr>
              <a:spAutoFit/>
            </a:bodyPr>
            <a:lstStyle/>
            <a:p>
              <a:pPr algn="ctr"/>
              <a:r>
                <a:rPr lang="en-GB" sz="1600" dirty="0">
                  <a:latin typeface="Arial Black" pitchFamily="34" charset="0"/>
                </a:rPr>
                <a:t>OUTPUTS</a:t>
              </a:r>
            </a:p>
          </p:txBody>
        </p:sp>
        <p:sp>
          <p:nvSpPr>
            <p:cNvPr id="16403" name="Text Box 11"/>
            <p:cNvSpPr txBox="1">
              <a:spLocks noChangeArrowheads="1"/>
            </p:cNvSpPr>
            <p:nvPr/>
          </p:nvSpPr>
          <p:spPr bwMode="auto">
            <a:xfrm>
              <a:off x="2376" y="3594"/>
              <a:ext cx="1493" cy="235"/>
            </a:xfrm>
            <a:prstGeom prst="rect">
              <a:avLst/>
            </a:prstGeom>
            <a:noFill/>
            <a:ln w="9525">
              <a:noFill/>
              <a:miter lim="800000"/>
              <a:headEnd/>
              <a:tailEnd/>
            </a:ln>
          </p:spPr>
          <p:txBody>
            <a:bodyPr>
              <a:spAutoFit/>
            </a:bodyPr>
            <a:lstStyle/>
            <a:p>
              <a:pPr algn="ctr"/>
              <a:r>
                <a:rPr lang="en-GB" sz="1600" dirty="0">
                  <a:latin typeface="Arial Black" pitchFamily="34" charset="0"/>
                </a:rPr>
                <a:t>INPUTS</a:t>
              </a:r>
            </a:p>
          </p:txBody>
        </p:sp>
        <p:sp>
          <p:nvSpPr>
            <p:cNvPr id="16404" name="Text Box 12"/>
            <p:cNvSpPr txBox="1">
              <a:spLocks noChangeArrowheads="1"/>
            </p:cNvSpPr>
            <p:nvPr/>
          </p:nvSpPr>
          <p:spPr bwMode="auto">
            <a:xfrm>
              <a:off x="2244" y="2958"/>
              <a:ext cx="1711" cy="235"/>
            </a:xfrm>
            <a:prstGeom prst="rect">
              <a:avLst/>
            </a:prstGeom>
            <a:noFill/>
            <a:ln w="9525">
              <a:noFill/>
              <a:miter lim="800000"/>
              <a:headEnd/>
              <a:tailEnd/>
            </a:ln>
          </p:spPr>
          <p:txBody>
            <a:bodyPr>
              <a:spAutoFit/>
            </a:bodyPr>
            <a:lstStyle/>
            <a:p>
              <a:pPr algn="ctr"/>
              <a:r>
                <a:rPr lang="en-GB" sz="1600" dirty="0">
                  <a:latin typeface="Arial Black" pitchFamily="34" charset="0"/>
                </a:rPr>
                <a:t>ACTIVITIES</a:t>
              </a:r>
            </a:p>
          </p:txBody>
        </p:sp>
        <p:sp>
          <p:nvSpPr>
            <p:cNvPr id="16405" name="AutoShape 14"/>
            <p:cNvSpPr>
              <a:spLocks noChangeArrowheads="1"/>
            </p:cNvSpPr>
            <p:nvPr/>
          </p:nvSpPr>
          <p:spPr bwMode="auto">
            <a:xfrm flipV="1">
              <a:off x="2958" y="2005"/>
              <a:ext cx="281" cy="134"/>
            </a:xfrm>
            <a:prstGeom prst="downArrow">
              <a:avLst>
                <a:gd name="adj1" fmla="val 33333"/>
                <a:gd name="adj2" fmla="val 47222"/>
              </a:avLst>
            </a:prstGeom>
            <a:solidFill>
              <a:schemeClr val="bg1"/>
            </a:solidFill>
            <a:ln w="9525">
              <a:solidFill>
                <a:schemeClr val="tx1"/>
              </a:solidFill>
              <a:miter lim="800000"/>
              <a:headEnd/>
              <a:tailEnd/>
            </a:ln>
          </p:spPr>
          <p:txBody>
            <a:bodyPr wrap="none" anchor="ctr"/>
            <a:lstStyle/>
            <a:p>
              <a:endParaRPr lang="en-US" dirty="0"/>
            </a:p>
          </p:txBody>
        </p:sp>
        <p:sp>
          <p:nvSpPr>
            <p:cNvPr id="16406" name="AutoShape 15"/>
            <p:cNvSpPr>
              <a:spLocks noChangeArrowheads="1"/>
            </p:cNvSpPr>
            <p:nvPr/>
          </p:nvSpPr>
          <p:spPr bwMode="auto">
            <a:xfrm flipV="1">
              <a:off x="2958" y="2640"/>
              <a:ext cx="281" cy="134"/>
            </a:xfrm>
            <a:prstGeom prst="downArrow">
              <a:avLst>
                <a:gd name="adj1" fmla="val 33333"/>
                <a:gd name="adj2" fmla="val 47222"/>
              </a:avLst>
            </a:prstGeom>
            <a:solidFill>
              <a:schemeClr val="tx1"/>
            </a:solidFill>
            <a:ln w="9525">
              <a:noFill/>
              <a:miter lim="800000"/>
              <a:headEnd/>
              <a:tailEnd/>
            </a:ln>
          </p:spPr>
          <p:txBody>
            <a:bodyPr wrap="none" anchor="ctr"/>
            <a:lstStyle/>
            <a:p>
              <a:endParaRPr lang="en-US" dirty="0"/>
            </a:p>
          </p:txBody>
        </p:sp>
        <p:sp>
          <p:nvSpPr>
            <p:cNvPr id="16407" name="AutoShape 16"/>
            <p:cNvSpPr>
              <a:spLocks noChangeArrowheads="1"/>
            </p:cNvSpPr>
            <p:nvPr/>
          </p:nvSpPr>
          <p:spPr bwMode="auto">
            <a:xfrm flipV="1">
              <a:off x="2958" y="3275"/>
              <a:ext cx="281" cy="134"/>
            </a:xfrm>
            <a:prstGeom prst="downArrow">
              <a:avLst>
                <a:gd name="adj1" fmla="val 33333"/>
                <a:gd name="adj2" fmla="val 47222"/>
              </a:avLst>
            </a:prstGeom>
            <a:solidFill>
              <a:schemeClr val="tx1"/>
            </a:solidFill>
            <a:ln w="9525">
              <a:noFill/>
              <a:miter lim="800000"/>
              <a:headEnd/>
              <a:tailEnd/>
            </a:ln>
          </p:spPr>
          <p:txBody>
            <a:bodyPr wrap="none" anchor="ctr"/>
            <a:lstStyle/>
            <a:p>
              <a:endParaRPr lang="en-US" dirty="0"/>
            </a:p>
          </p:txBody>
        </p:sp>
      </p:grpSp>
      <p:sp>
        <p:nvSpPr>
          <p:cNvPr id="38" name="Connector 37"/>
          <p:cNvSpPr/>
          <p:nvPr/>
        </p:nvSpPr>
        <p:spPr>
          <a:xfrm>
            <a:off x="1776413" y="3305175"/>
            <a:ext cx="4524375" cy="3021013"/>
          </a:xfrm>
          <a:prstGeom prst="flowChartConnector">
            <a:avLst/>
          </a:prstGeom>
          <a:solidFill>
            <a:schemeClr val="accent2">
              <a:lumMod val="75000"/>
              <a:alpha val="0"/>
            </a:schemeClr>
          </a:solidFill>
          <a:ln w="381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9" name="Oval 38"/>
          <p:cNvSpPr/>
          <p:nvPr/>
        </p:nvSpPr>
        <p:spPr>
          <a:xfrm>
            <a:off x="1638300" y="1196975"/>
            <a:ext cx="4762500" cy="5129213"/>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38100" cap="flat" cmpd="sng" algn="ctr">
            <a:solidFill>
              <a:schemeClr val="accent2">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6390" name="TextBox 39"/>
          <p:cNvSpPr txBox="1">
            <a:spLocks noChangeArrowheads="1"/>
          </p:cNvSpPr>
          <p:nvPr/>
        </p:nvSpPr>
        <p:spPr bwMode="auto">
          <a:xfrm>
            <a:off x="188913" y="4152900"/>
            <a:ext cx="2401887" cy="954088"/>
          </a:xfrm>
          <a:prstGeom prst="rect">
            <a:avLst/>
          </a:prstGeom>
          <a:noFill/>
          <a:ln w="9525">
            <a:noFill/>
            <a:miter lim="800000"/>
            <a:headEnd/>
            <a:tailEnd/>
          </a:ln>
        </p:spPr>
        <p:txBody>
          <a:bodyPr>
            <a:spAutoFit/>
          </a:bodyPr>
          <a:lstStyle/>
          <a:p>
            <a:r>
              <a:rPr lang="en-US" sz="2800" dirty="0">
                <a:solidFill>
                  <a:srgbClr val="0066FF"/>
                </a:solidFill>
              </a:rPr>
              <a:t>Previous</a:t>
            </a:r>
          </a:p>
          <a:p>
            <a:r>
              <a:rPr lang="en-US" sz="2800" dirty="0">
                <a:solidFill>
                  <a:srgbClr val="0066FF"/>
                </a:solidFill>
              </a:rPr>
              <a:t>focus</a:t>
            </a:r>
          </a:p>
        </p:txBody>
      </p:sp>
      <p:sp>
        <p:nvSpPr>
          <p:cNvPr id="41" name="TextBox 40"/>
          <p:cNvSpPr txBox="1"/>
          <p:nvPr/>
        </p:nvSpPr>
        <p:spPr>
          <a:xfrm>
            <a:off x="457200" y="2500313"/>
            <a:ext cx="1866900" cy="954087"/>
          </a:xfrm>
          <a:prstGeom prst="rect">
            <a:avLst/>
          </a:prstGeom>
          <a:noFill/>
        </p:spPr>
        <p:txBody>
          <a:bodyPr>
            <a:spAutoFit/>
          </a:bodyPr>
          <a:lstStyle/>
          <a:p>
            <a:pPr>
              <a:defRPr/>
            </a:pPr>
            <a:r>
              <a:rPr lang="en-US" sz="2800" dirty="0">
                <a:solidFill>
                  <a:schemeClr val="accent2">
                    <a:lumMod val="75000"/>
                  </a:schemeClr>
                </a:solidFill>
                <a:latin typeface="Arial" charset="0"/>
                <a:ea typeface="ＭＳ Ｐゴシック" pitchFamily="48" charset="-128"/>
              </a:rPr>
              <a:t>New</a:t>
            </a:r>
          </a:p>
          <a:p>
            <a:pPr>
              <a:defRPr/>
            </a:pPr>
            <a:r>
              <a:rPr lang="en-US" sz="2800" dirty="0">
                <a:solidFill>
                  <a:schemeClr val="accent2">
                    <a:lumMod val="75000"/>
                  </a:schemeClr>
                </a:solidFill>
                <a:latin typeface="Arial" charset="0"/>
                <a:ea typeface="ＭＳ Ｐゴシック" pitchFamily="48" charset="-128"/>
              </a:rPr>
              <a:t>focus</a:t>
            </a:r>
          </a:p>
        </p:txBody>
      </p:sp>
      <p:sp>
        <p:nvSpPr>
          <p:cNvPr id="16392" name="TextBox 19"/>
          <p:cNvSpPr txBox="1">
            <a:spLocks noChangeArrowheads="1"/>
          </p:cNvSpPr>
          <p:nvPr/>
        </p:nvSpPr>
        <p:spPr bwMode="auto">
          <a:xfrm>
            <a:off x="6923088" y="5267325"/>
            <a:ext cx="1825625" cy="708025"/>
          </a:xfrm>
          <a:prstGeom prst="rect">
            <a:avLst/>
          </a:prstGeom>
          <a:noFill/>
          <a:ln w="9525">
            <a:noFill/>
            <a:miter lim="800000"/>
            <a:headEnd/>
            <a:tailEnd/>
          </a:ln>
        </p:spPr>
        <p:txBody>
          <a:bodyPr>
            <a:spAutoFit/>
          </a:bodyPr>
          <a:lstStyle/>
          <a:p>
            <a:pPr algn="ctr"/>
            <a:r>
              <a:rPr lang="en-US" sz="2000" dirty="0"/>
              <a:t>What we use to do the work</a:t>
            </a:r>
          </a:p>
        </p:txBody>
      </p:sp>
      <p:sp>
        <p:nvSpPr>
          <p:cNvPr id="16393" name="TextBox 20"/>
          <p:cNvSpPr txBox="1">
            <a:spLocks noChangeArrowheads="1"/>
          </p:cNvSpPr>
          <p:nvPr/>
        </p:nvSpPr>
        <p:spPr bwMode="auto">
          <a:xfrm>
            <a:off x="7026275" y="4413250"/>
            <a:ext cx="1593850" cy="400050"/>
          </a:xfrm>
          <a:prstGeom prst="rect">
            <a:avLst/>
          </a:prstGeom>
          <a:noFill/>
          <a:ln w="9525">
            <a:noFill/>
            <a:miter lim="800000"/>
            <a:headEnd/>
            <a:tailEnd/>
          </a:ln>
        </p:spPr>
        <p:txBody>
          <a:bodyPr>
            <a:spAutoFit/>
          </a:bodyPr>
          <a:lstStyle/>
          <a:p>
            <a:pPr algn="ctr"/>
            <a:r>
              <a:rPr lang="en-US" sz="2000" dirty="0"/>
              <a:t>What we do</a:t>
            </a:r>
          </a:p>
        </p:txBody>
      </p:sp>
      <p:sp>
        <p:nvSpPr>
          <p:cNvPr id="16394" name="TextBox 21"/>
          <p:cNvSpPr txBox="1">
            <a:spLocks noChangeArrowheads="1"/>
          </p:cNvSpPr>
          <p:nvPr/>
        </p:nvSpPr>
        <p:spPr bwMode="auto">
          <a:xfrm>
            <a:off x="6715125" y="3235325"/>
            <a:ext cx="2216150" cy="708025"/>
          </a:xfrm>
          <a:prstGeom prst="rect">
            <a:avLst/>
          </a:prstGeom>
          <a:noFill/>
          <a:ln w="9525">
            <a:noFill/>
            <a:miter lim="800000"/>
            <a:headEnd/>
            <a:tailEnd/>
          </a:ln>
        </p:spPr>
        <p:txBody>
          <a:bodyPr>
            <a:spAutoFit/>
          </a:bodyPr>
          <a:lstStyle/>
          <a:p>
            <a:pPr algn="ctr"/>
            <a:r>
              <a:rPr lang="en-US" sz="2000" dirty="0"/>
              <a:t>What we produce or deliver</a:t>
            </a:r>
          </a:p>
        </p:txBody>
      </p:sp>
      <p:sp>
        <p:nvSpPr>
          <p:cNvPr id="16395" name="TextBox 22"/>
          <p:cNvSpPr txBox="1">
            <a:spLocks noChangeArrowheads="1"/>
          </p:cNvSpPr>
          <p:nvPr/>
        </p:nvSpPr>
        <p:spPr bwMode="auto">
          <a:xfrm>
            <a:off x="6400800" y="1797050"/>
            <a:ext cx="1979613" cy="708025"/>
          </a:xfrm>
          <a:prstGeom prst="rect">
            <a:avLst/>
          </a:prstGeom>
          <a:noFill/>
          <a:ln w="9525">
            <a:noFill/>
            <a:miter lim="800000"/>
            <a:headEnd/>
            <a:tailEnd/>
          </a:ln>
        </p:spPr>
        <p:txBody>
          <a:bodyPr>
            <a:spAutoFit/>
          </a:bodyPr>
          <a:lstStyle/>
          <a:p>
            <a:pPr algn="ctr"/>
            <a:r>
              <a:rPr lang="en-US" sz="2000" dirty="0"/>
              <a:t>What we wish to achieve</a:t>
            </a:r>
          </a:p>
        </p:txBody>
      </p:sp>
      <p:sp>
        <p:nvSpPr>
          <p:cNvPr id="16396" name="Title 1"/>
          <p:cNvSpPr txBox="1">
            <a:spLocks/>
          </p:cNvSpPr>
          <p:nvPr/>
        </p:nvSpPr>
        <p:spPr bwMode="auto">
          <a:xfrm>
            <a:off x="544512" y="287338"/>
            <a:ext cx="8370888" cy="838200"/>
          </a:xfrm>
          <a:prstGeom prst="rect">
            <a:avLst/>
          </a:prstGeom>
          <a:noFill/>
          <a:ln w="9525">
            <a:noFill/>
            <a:miter lim="800000"/>
            <a:headEnd/>
            <a:tailEnd/>
          </a:ln>
        </p:spPr>
        <p:txBody>
          <a:bodyPr/>
          <a:lstStyle/>
          <a:p>
            <a:pPr>
              <a:lnSpc>
                <a:spcPct val="90000"/>
              </a:lnSpc>
            </a:pPr>
            <a:r>
              <a:rPr lang="en-US" sz="2800" b="1" dirty="0" smtClean="0">
                <a:solidFill>
                  <a:srgbClr val="004185"/>
                </a:solidFill>
                <a:ea typeface="Osaka" pitchFamily="48" charset="-128"/>
              </a:rPr>
              <a:t>2009: SA Government changed to an </a:t>
            </a:r>
            <a:r>
              <a:rPr lang="en-US" sz="2800" b="1" dirty="0">
                <a:solidFill>
                  <a:srgbClr val="004185"/>
                </a:solidFill>
                <a:ea typeface="Osaka" pitchFamily="48" charset="-128"/>
              </a:rPr>
              <a:t>outcomes approach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152400"/>
            <a:ext cx="7848600" cy="487363"/>
          </a:xfrm>
        </p:spPr>
        <p:txBody>
          <a:bodyPr/>
          <a:lstStyle/>
          <a:p>
            <a:r>
              <a:rPr lang="en-US" dirty="0" smtClean="0"/>
              <a:t>SA Government’s 12 National Outcomes</a:t>
            </a:r>
          </a:p>
        </p:txBody>
      </p:sp>
      <p:sp>
        <p:nvSpPr>
          <p:cNvPr id="3" name="Content Placeholder 2"/>
          <p:cNvSpPr>
            <a:spLocks noGrp="1"/>
          </p:cNvSpPr>
          <p:nvPr>
            <p:ph idx="1"/>
          </p:nvPr>
        </p:nvSpPr>
        <p:spPr>
          <a:xfrm>
            <a:off x="381000" y="838200"/>
            <a:ext cx="8382000" cy="5715000"/>
          </a:xfrm>
        </p:spPr>
        <p:txBody>
          <a:bodyPr/>
          <a:lstStyle/>
          <a:p>
            <a:pPr marL="596646" indent="-514350">
              <a:buFont typeface="+mj-lt"/>
              <a:buAutoNum type="arabicPeriod"/>
              <a:defRPr/>
            </a:pPr>
            <a:r>
              <a:rPr lang="en-ZA" sz="1600" dirty="0" smtClean="0"/>
              <a:t>Quality basic education*</a:t>
            </a:r>
          </a:p>
          <a:p>
            <a:pPr marL="596646" indent="-514350">
              <a:buFont typeface="+mj-lt"/>
              <a:buAutoNum type="arabicPeriod"/>
              <a:defRPr/>
            </a:pPr>
            <a:r>
              <a:rPr lang="en-ZA" sz="1600" dirty="0" smtClean="0"/>
              <a:t>A long and healthy life for all South Africans*</a:t>
            </a:r>
          </a:p>
          <a:p>
            <a:pPr marL="596646" indent="-514350">
              <a:buFont typeface="+mj-lt"/>
              <a:buAutoNum type="arabicPeriod"/>
              <a:defRPr/>
            </a:pPr>
            <a:r>
              <a:rPr lang="en-ZA" sz="1600" dirty="0" smtClean="0"/>
              <a:t>All people in South Africa are and feel safe</a:t>
            </a:r>
          </a:p>
          <a:p>
            <a:pPr marL="596646" indent="-514350">
              <a:buFont typeface="+mj-lt"/>
              <a:buAutoNum type="arabicPeriod"/>
              <a:defRPr/>
            </a:pPr>
            <a:r>
              <a:rPr lang="en-ZA" sz="1600" dirty="0" smtClean="0"/>
              <a:t>Decent employment through inclusive economic growth</a:t>
            </a:r>
          </a:p>
          <a:p>
            <a:pPr marL="596646" indent="-514350">
              <a:buFont typeface="+mj-lt"/>
              <a:buAutoNum type="arabicPeriod"/>
              <a:defRPr/>
            </a:pPr>
            <a:r>
              <a:rPr lang="en-ZA" sz="1600" dirty="0" smtClean="0"/>
              <a:t>Skilled and capable workforce to support an inclusive growth path*</a:t>
            </a:r>
          </a:p>
          <a:p>
            <a:pPr marL="596646" indent="-514350">
              <a:buFont typeface="+mj-lt"/>
              <a:buAutoNum type="arabicPeriod"/>
              <a:defRPr/>
            </a:pPr>
            <a:r>
              <a:rPr lang="en-ZA" sz="1600" dirty="0" smtClean="0"/>
              <a:t>An efficient, competitive and responsive economic infrastructure network</a:t>
            </a:r>
          </a:p>
          <a:p>
            <a:pPr marL="596646" indent="-514350">
              <a:buFont typeface="+mj-lt"/>
              <a:buAutoNum type="arabicPeriod"/>
              <a:defRPr/>
            </a:pPr>
            <a:r>
              <a:rPr lang="en-ZA" sz="1600" dirty="0" smtClean="0"/>
              <a:t>Vibrant, equitable, sustainable rural communities contributing towards food security for all*</a:t>
            </a:r>
          </a:p>
          <a:p>
            <a:pPr marL="596646" indent="-514350">
              <a:buFont typeface="+mj-lt"/>
              <a:buAutoNum type="arabicPeriod"/>
              <a:defRPr/>
            </a:pPr>
            <a:r>
              <a:rPr lang="en-ZA" sz="1600" dirty="0" smtClean="0"/>
              <a:t>Sustainable human settlements and improved quality of household life*</a:t>
            </a:r>
          </a:p>
          <a:p>
            <a:pPr marL="596646" indent="-514350">
              <a:buFont typeface="+mj-lt"/>
              <a:buAutoNum type="arabicPeriod"/>
              <a:defRPr/>
            </a:pPr>
            <a:r>
              <a:rPr lang="en-ZA" sz="1600" dirty="0" smtClean="0"/>
              <a:t>Responsive, accountable, effective and efficient Local Government system*</a:t>
            </a:r>
          </a:p>
          <a:p>
            <a:pPr marL="596646" indent="-514350">
              <a:buFont typeface="+mj-lt"/>
              <a:buAutoNum type="arabicPeriod"/>
              <a:defRPr/>
            </a:pPr>
            <a:r>
              <a:rPr lang="en-ZA" sz="1600" dirty="0" smtClean="0"/>
              <a:t>Protect and enhance our environmental assets and natural resources*</a:t>
            </a:r>
          </a:p>
          <a:p>
            <a:pPr marL="596646" indent="-514350">
              <a:buFont typeface="+mj-lt"/>
              <a:buAutoNum type="arabicPeriod"/>
              <a:defRPr/>
            </a:pPr>
            <a:r>
              <a:rPr lang="en-ZA" sz="1600" dirty="0" smtClean="0"/>
              <a:t>Create a better South Africa, a better Africa and a better world</a:t>
            </a:r>
          </a:p>
          <a:p>
            <a:pPr marL="596646" indent="-514350">
              <a:buFont typeface="+mj-lt"/>
              <a:buAutoNum type="arabicPeriod"/>
              <a:defRPr/>
            </a:pPr>
            <a:r>
              <a:rPr lang="en-ZA" sz="1600" dirty="0" smtClean="0"/>
              <a:t>An efficient, effective and development oriented public service and an empowered, fair and inclusive citizenship</a:t>
            </a:r>
          </a:p>
          <a:p>
            <a:pPr>
              <a:defRPr/>
            </a:pPr>
            <a:endParaRPr lang="en-ZA" sz="1600" dirty="0" smtClean="0"/>
          </a:p>
          <a:p>
            <a:pPr marL="82296" indent="0">
              <a:buFont typeface="Arial" charset="0"/>
              <a:buNone/>
              <a:defRPr/>
            </a:pPr>
            <a:r>
              <a:rPr lang="en-ZA" sz="1600" dirty="0" smtClean="0"/>
              <a:t>* Concurrent functions, outcomes coordinated by national and provincial departments and ministers</a:t>
            </a:r>
          </a:p>
          <a:p>
            <a:pPr>
              <a:defRPr/>
            </a:pP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Health outcome indicators</a:t>
            </a:r>
            <a:endParaRPr lang="en-US" dirty="0"/>
          </a:p>
        </p:txBody>
      </p:sp>
      <p:sp>
        <p:nvSpPr>
          <p:cNvPr id="3" name="Content Placeholder 2"/>
          <p:cNvSpPr>
            <a:spLocks noGrp="1"/>
          </p:cNvSpPr>
          <p:nvPr>
            <p:ph idx="1"/>
          </p:nvPr>
        </p:nvSpPr>
        <p:spPr/>
        <p:txBody>
          <a:bodyPr/>
          <a:lstStyle/>
          <a:p>
            <a:pPr>
              <a:buNone/>
            </a:pPr>
            <a:endParaRPr lang="en-US" dirty="0"/>
          </a:p>
        </p:txBody>
      </p:sp>
      <p:graphicFrame>
        <p:nvGraphicFramePr>
          <p:cNvPr id="1026" name="Object 2"/>
          <p:cNvGraphicFramePr>
            <a:graphicFrameLocks noChangeAspect="1"/>
          </p:cNvGraphicFramePr>
          <p:nvPr/>
        </p:nvGraphicFramePr>
        <p:xfrm>
          <a:off x="457200" y="914400"/>
          <a:ext cx="8305800" cy="4953000"/>
        </p:xfrm>
        <a:graphic>
          <a:graphicData uri="http://schemas.openxmlformats.org/presentationml/2006/ole">
            <p:oleObj spid="_x0000_s1026" name="Worksheet" r:id="rId4" imgW="6143702" imgH="1914621"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8449</TotalTime>
  <Words>2957</Words>
  <Application>Microsoft Office PowerPoint</Application>
  <PresentationFormat>On-screen Show (4:3)</PresentationFormat>
  <Paragraphs>269</Paragraphs>
  <Slides>19</Slides>
  <Notes>14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2" baseType="lpstr">
      <vt:lpstr>Office Theme</vt:lpstr>
      <vt:lpstr>Custom Design</vt:lpstr>
      <vt:lpstr>Worksheet</vt:lpstr>
      <vt:lpstr>Slide 1</vt:lpstr>
      <vt:lpstr>The AGSA mission</vt:lpstr>
      <vt:lpstr>Topics for discussion</vt:lpstr>
      <vt:lpstr>South African government context</vt:lpstr>
      <vt:lpstr>Evolution of KNI’s in South Africa</vt:lpstr>
      <vt:lpstr>Development and use of KNI’s in SA </vt:lpstr>
      <vt:lpstr>Slide 7</vt:lpstr>
      <vt:lpstr>SA Government’s 12 National Outcomes</vt:lpstr>
      <vt:lpstr>Example:  Health outcome indicators</vt:lpstr>
      <vt:lpstr>Development and use of KNI’s in SA – way forward</vt:lpstr>
      <vt:lpstr>Role of the Auditor-General in auditing KNI’s </vt:lpstr>
      <vt:lpstr>Audits performed by AGSA</vt:lpstr>
      <vt:lpstr>Slide 13</vt:lpstr>
      <vt:lpstr>Slide 14</vt:lpstr>
      <vt:lpstr>Slide 15</vt:lpstr>
      <vt:lpstr>Auditing the planning, budgeting and reporting cycle </vt:lpstr>
      <vt:lpstr>PFMA 2011-12 Findings on predetermined objectives</vt:lpstr>
      <vt:lpstr>For further reference</vt:lpstr>
      <vt:lpstr>Slide 19</vt:lpstr>
    </vt:vector>
  </TitlesOfParts>
  <Company>Auditor General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GerhardDt</dc:creator>
  <cp:lastModifiedBy>TiniL</cp:lastModifiedBy>
  <cp:revision>894</cp:revision>
  <dcterms:created xsi:type="dcterms:W3CDTF">2010-03-16T07:27:13Z</dcterms:created>
  <dcterms:modified xsi:type="dcterms:W3CDTF">2013-04-19T11:17:43Z</dcterms:modified>
</cp:coreProperties>
</file>