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23"/>
  </p:notesMasterIdLst>
  <p:handoutMasterIdLst>
    <p:handoutMasterId r:id="rId24"/>
  </p:handoutMasterIdLst>
  <p:sldIdLst>
    <p:sldId id="333" r:id="rId2"/>
    <p:sldId id="642" r:id="rId3"/>
    <p:sldId id="698" r:id="rId4"/>
    <p:sldId id="765" r:id="rId5"/>
    <p:sldId id="766" r:id="rId6"/>
    <p:sldId id="768" r:id="rId7"/>
    <p:sldId id="770" r:id="rId8"/>
    <p:sldId id="696" r:id="rId9"/>
    <p:sldId id="752" r:id="rId10"/>
    <p:sldId id="772" r:id="rId11"/>
    <p:sldId id="780" r:id="rId12"/>
    <p:sldId id="705" r:id="rId13"/>
    <p:sldId id="776" r:id="rId14"/>
    <p:sldId id="714" r:id="rId15"/>
    <p:sldId id="781" r:id="rId16"/>
    <p:sldId id="792" r:id="rId17"/>
    <p:sldId id="790" r:id="rId18"/>
    <p:sldId id="787" r:id="rId19"/>
    <p:sldId id="747" r:id="rId20"/>
    <p:sldId id="751" r:id="rId21"/>
    <p:sldId id="791" r:id="rId22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5D"/>
    <a:srgbClr val="66FFFF"/>
    <a:srgbClr val="CC3366"/>
    <a:srgbClr val="DAEDEF"/>
    <a:srgbClr val="15FF95"/>
    <a:srgbClr val="C7FF8F"/>
    <a:srgbClr val="F4BF9E"/>
    <a:srgbClr val="CC66FF"/>
    <a:srgbClr val="DEFFBD"/>
    <a:srgbClr val="B4FF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4" autoAdjust="0"/>
    <p:restoredTop sz="94718" autoAdjust="0"/>
  </p:normalViewPr>
  <p:slideViewPr>
    <p:cSldViewPr>
      <p:cViewPr>
        <p:scale>
          <a:sx n="76" d="100"/>
          <a:sy n="76" d="100"/>
        </p:scale>
        <p:origin x="-1110" y="-42"/>
      </p:cViewPr>
      <p:guideLst>
        <p:guide orient="horz" pos="2376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90A30-40A9-45A5-A1CE-5818BEF196C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86BD042-72BB-43D4-83B6-81F7518A64BF}">
      <dgm:prSet phldrT="[Text]" custT="1"/>
      <dgm:spPr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k-SK" sz="2000" smtClean="0"/>
            <a:t>Analysts</a:t>
          </a:r>
        </a:p>
        <a:p>
          <a:r>
            <a:rPr lang="sk-SK" sz="2000" smtClean="0"/>
            <a:t>(15 – 20)</a:t>
          </a:r>
          <a:endParaRPr lang="sk-SK" sz="2000"/>
        </a:p>
      </dgm:t>
    </dgm:pt>
    <dgm:pt modelId="{8030F96E-2EA8-47FD-A820-C70311AAB8E4}" type="parTrans" cxnId="{AF1D953B-1CD4-4E52-88A2-A846FF1337F4}">
      <dgm:prSet/>
      <dgm:spPr/>
      <dgm:t>
        <a:bodyPr/>
        <a:lstStyle/>
        <a:p>
          <a:endParaRPr lang="sk-SK"/>
        </a:p>
      </dgm:t>
    </dgm:pt>
    <dgm:pt modelId="{ECA9BCAB-B066-4999-BA7C-062998E61102}" type="sibTrans" cxnId="{AF1D953B-1CD4-4E52-88A2-A846FF1337F4}">
      <dgm:prSet/>
      <dgm:spPr/>
      <dgm:t>
        <a:bodyPr/>
        <a:lstStyle/>
        <a:p>
          <a:endParaRPr lang="sk-SK"/>
        </a:p>
      </dgm:t>
    </dgm:pt>
    <dgm:pt modelId="{AA71FD12-EC16-4267-989E-C2335424F263}">
      <dgm:prSet phldrT="[Text]" custT="1"/>
      <dgm:spPr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k-SK" sz="2000" smtClean="0"/>
            <a:t>Member</a:t>
          </a:r>
          <a:endParaRPr lang="sk-SK" sz="2000"/>
        </a:p>
      </dgm:t>
    </dgm:pt>
    <dgm:pt modelId="{F12FA109-514A-4624-8E9C-A9106EDBC49D}" type="parTrans" cxnId="{BD860F5B-482C-44C5-AFB1-C41A4322C80E}">
      <dgm:prSet/>
      <dgm:spPr>
        <a:solidFill>
          <a:srgbClr val="DAEDEF"/>
        </a:solidFill>
      </dgm:spPr>
      <dgm:t>
        <a:bodyPr/>
        <a:lstStyle/>
        <a:p>
          <a:endParaRPr lang="sk-SK"/>
        </a:p>
      </dgm:t>
    </dgm:pt>
    <dgm:pt modelId="{6C00FEEB-7D32-41A7-8E42-3EE2F78F6F55}" type="sibTrans" cxnId="{BD860F5B-482C-44C5-AFB1-C41A4322C80E}">
      <dgm:prSet/>
      <dgm:spPr/>
      <dgm:t>
        <a:bodyPr/>
        <a:lstStyle/>
        <a:p>
          <a:endParaRPr lang="sk-SK"/>
        </a:p>
      </dgm:t>
    </dgm:pt>
    <dgm:pt modelId="{70681957-1D00-4997-953D-511B42AF3C74}">
      <dgm:prSet phldrT="[Text]" custT="1"/>
      <dgm:spPr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k-SK" sz="2000" smtClean="0"/>
            <a:t>Member</a:t>
          </a:r>
          <a:endParaRPr lang="sk-SK" sz="2000"/>
        </a:p>
      </dgm:t>
    </dgm:pt>
    <dgm:pt modelId="{5CC2CD1A-587D-4E5E-A802-8179EC7F9D0E}" type="parTrans" cxnId="{0199132E-A016-4214-B43C-E4DCC5B6CB98}">
      <dgm:prSet/>
      <dgm:spPr/>
      <dgm:t>
        <a:bodyPr/>
        <a:lstStyle/>
        <a:p>
          <a:endParaRPr lang="sk-SK"/>
        </a:p>
      </dgm:t>
    </dgm:pt>
    <dgm:pt modelId="{49751E89-98A9-4D73-8C5B-2D51E2D062E0}" type="sibTrans" cxnId="{0199132E-A016-4214-B43C-E4DCC5B6CB98}">
      <dgm:prSet/>
      <dgm:spPr/>
      <dgm:t>
        <a:bodyPr/>
        <a:lstStyle/>
        <a:p>
          <a:endParaRPr lang="sk-SK"/>
        </a:p>
      </dgm:t>
    </dgm:pt>
    <dgm:pt modelId="{B845B8EC-ADB3-45B1-9FC3-DAD50948FBA2}">
      <dgm:prSet/>
      <dgm:spPr/>
      <dgm:t>
        <a:bodyPr/>
        <a:lstStyle/>
        <a:p>
          <a:endParaRPr lang="sk-SK"/>
        </a:p>
      </dgm:t>
    </dgm:pt>
    <dgm:pt modelId="{A8AC1D16-41B9-4E1B-92B3-24087CC110E8}" type="parTrans" cxnId="{F909AA37-C10F-4A58-97A0-B46C54E2CA8C}">
      <dgm:prSet/>
      <dgm:spPr/>
      <dgm:t>
        <a:bodyPr/>
        <a:lstStyle/>
        <a:p>
          <a:endParaRPr lang="sk-SK"/>
        </a:p>
      </dgm:t>
    </dgm:pt>
    <dgm:pt modelId="{E1C6AA47-DFFD-480E-885D-761D4DA0473D}" type="sibTrans" cxnId="{F909AA37-C10F-4A58-97A0-B46C54E2CA8C}">
      <dgm:prSet/>
      <dgm:spPr/>
      <dgm:t>
        <a:bodyPr/>
        <a:lstStyle/>
        <a:p>
          <a:endParaRPr lang="sk-SK"/>
        </a:p>
      </dgm:t>
    </dgm:pt>
    <dgm:pt modelId="{2E05BEFB-4F7D-45F2-82E2-508BFE73CD22}">
      <dgm:prSet/>
      <dgm:spPr/>
      <dgm:t>
        <a:bodyPr/>
        <a:lstStyle/>
        <a:p>
          <a:endParaRPr lang="sk-SK"/>
        </a:p>
      </dgm:t>
    </dgm:pt>
    <dgm:pt modelId="{1582872D-6A17-4826-AC88-FC25270A066B}" type="parTrans" cxnId="{331EB7F4-AAFF-40B1-83E8-D165FF472297}">
      <dgm:prSet/>
      <dgm:spPr/>
      <dgm:t>
        <a:bodyPr/>
        <a:lstStyle/>
        <a:p>
          <a:endParaRPr lang="sk-SK"/>
        </a:p>
      </dgm:t>
    </dgm:pt>
    <dgm:pt modelId="{BD7BC5D4-ECBA-458F-BA5D-7D7299E34ABD}" type="sibTrans" cxnId="{331EB7F4-AAFF-40B1-83E8-D165FF472297}">
      <dgm:prSet/>
      <dgm:spPr/>
      <dgm:t>
        <a:bodyPr/>
        <a:lstStyle/>
        <a:p>
          <a:endParaRPr lang="sk-SK"/>
        </a:p>
      </dgm:t>
    </dgm:pt>
    <dgm:pt modelId="{CF7C6BE6-2FEC-496F-8816-EF3BBD394AF6}">
      <dgm:prSet/>
      <dgm:spPr/>
      <dgm:t>
        <a:bodyPr/>
        <a:lstStyle/>
        <a:p>
          <a:endParaRPr lang="sk-SK"/>
        </a:p>
      </dgm:t>
    </dgm:pt>
    <dgm:pt modelId="{FAC570E3-E2B6-4209-8066-C6ED07956A7D}" type="parTrans" cxnId="{21BBFBF5-9993-465B-A7AC-784A55931257}">
      <dgm:prSet/>
      <dgm:spPr/>
      <dgm:t>
        <a:bodyPr/>
        <a:lstStyle/>
        <a:p>
          <a:endParaRPr lang="sk-SK"/>
        </a:p>
      </dgm:t>
    </dgm:pt>
    <dgm:pt modelId="{459C9D7F-D2F1-48F2-B006-CC4377A3CAD3}" type="sibTrans" cxnId="{21BBFBF5-9993-465B-A7AC-784A55931257}">
      <dgm:prSet/>
      <dgm:spPr/>
      <dgm:t>
        <a:bodyPr/>
        <a:lstStyle/>
        <a:p>
          <a:endParaRPr lang="sk-SK"/>
        </a:p>
      </dgm:t>
    </dgm:pt>
    <dgm:pt modelId="{EE774BC9-D3F1-4DEB-8C00-8F58E10ACE62}">
      <dgm:prSet custScaleX="98400" custScaleY="90496" custRadScaleRad="128494" custRadScaleInc="21337"/>
      <dgm:spPr/>
      <dgm:t>
        <a:bodyPr/>
        <a:lstStyle/>
        <a:p>
          <a:endParaRPr lang="sk-SK"/>
        </a:p>
      </dgm:t>
    </dgm:pt>
    <dgm:pt modelId="{33B6F9DC-C1BF-4262-895E-66A09E2C7CFF}" type="parTrans" cxnId="{4EB18E07-7B5D-460A-9B8C-D4392046A47E}">
      <dgm:prSet custLinFactNeighborX="2984" custLinFactNeighborY="48425"/>
      <dgm:spPr/>
      <dgm:t>
        <a:bodyPr/>
        <a:lstStyle/>
        <a:p>
          <a:endParaRPr lang="sk-SK"/>
        </a:p>
      </dgm:t>
    </dgm:pt>
    <dgm:pt modelId="{1AF90E3D-7B0B-474D-B49C-FEB77B9F683E}" type="sibTrans" cxnId="{4EB18E07-7B5D-460A-9B8C-D4392046A47E}">
      <dgm:prSet/>
      <dgm:spPr/>
      <dgm:t>
        <a:bodyPr/>
        <a:lstStyle/>
        <a:p>
          <a:endParaRPr lang="sk-SK"/>
        </a:p>
      </dgm:t>
    </dgm:pt>
    <dgm:pt modelId="{CE6C25A0-8EB8-483C-B69C-9C999577B9BC}">
      <dgm:prSet phldrT="[Text]" custT="1"/>
      <dgm:spPr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</dgm:spPr>
      <dgm:t>
        <a:bodyPr/>
        <a:lstStyle/>
        <a:p>
          <a:r>
            <a:rPr lang="sk-SK" sz="2000" smtClean="0"/>
            <a:t>Chairman</a:t>
          </a:r>
          <a:endParaRPr lang="sk-SK" sz="2000"/>
        </a:p>
      </dgm:t>
    </dgm:pt>
    <dgm:pt modelId="{9BFA57CE-C2A7-4F2C-AE3D-357D4D18E961}" type="sibTrans" cxnId="{21E43506-E424-4C6B-840B-AD7575A193B2}">
      <dgm:prSet/>
      <dgm:spPr/>
      <dgm:t>
        <a:bodyPr/>
        <a:lstStyle/>
        <a:p>
          <a:endParaRPr lang="sk-SK"/>
        </a:p>
      </dgm:t>
    </dgm:pt>
    <dgm:pt modelId="{4CF170E1-07D0-4536-9487-3E6B48B01260}" type="parTrans" cxnId="{21E43506-E424-4C6B-840B-AD7575A193B2}">
      <dgm:prSet/>
      <dgm:spPr/>
      <dgm:t>
        <a:bodyPr/>
        <a:lstStyle/>
        <a:p>
          <a:endParaRPr lang="sk-SK"/>
        </a:p>
      </dgm:t>
    </dgm:pt>
    <dgm:pt modelId="{069DB650-47FC-42F8-96B4-2B5E7A8C4372}" type="pres">
      <dgm:prSet presAssocID="{87190A30-40A9-45A5-A1CE-5818BEF196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6CFDD7-56AC-44F8-AA37-24323CEFB90A}" type="pres">
      <dgm:prSet presAssocID="{386BD042-72BB-43D4-83B6-81F7518A64BF}" presName="centerShape" presStyleLbl="node0" presStyleIdx="0" presStyleCnt="1" custScaleX="123741"/>
      <dgm:spPr/>
      <dgm:t>
        <a:bodyPr/>
        <a:lstStyle/>
        <a:p>
          <a:endParaRPr lang="sk-SK"/>
        </a:p>
      </dgm:t>
    </dgm:pt>
    <dgm:pt modelId="{60FF3791-0CE4-4D85-ADD8-44AC832AF487}" type="pres">
      <dgm:prSet presAssocID="{F12FA109-514A-4624-8E9C-A9106EDBC49D}" presName="parTrans" presStyleLbl="bgSibTrans2D1" presStyleIdx="0" presStyleCnt="3" custLinFactNeighborX="483" custLinFactNeighborY="48972"/>
      <dgm:spPr/>
      <dgm:t>
        <a:bodyPr/>
        <a:lstStyle/>
        <a:p>
          <a:endParaRPr lang="en-US"/>
        </a:p>
      </dgm:t>
    </dgm:pt>
    <dgm:pt modelId="{3BB64441-CDFA-4D56-BACC-D270EB88B52D}" type="pres">
      <dgm:prSet presAssocID="{AA71FD12-EC16-4267-989E-C2335424F263}" presName="node" presStyleLbl="node1" presStyleIdx="0" presStyleCnt="3" custScaleY="90498" custRadScaleRad="128234" custRadScaleInc="-24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5543D-AE91-4935-BAD5-9C05C8A8306A}" type="pres">
      <dgm:prSet presAssocID="{4CF170E1-07D0-4536-9487-3E6B48B0126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EFA0CB0-61B3-4FF3-9D3D-C0F8793D4201}" type="pres">
      <dgm:prSet presAssocID="{CE6C25A0-8EB8-483C-B69C-9C999577B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316D88A-1156-4697-8EAB-EA887C64E3AE}" type="pres">
      <dgm:prSet presAssocID="{5CC2CD1A-587D-4E5E-A802-8179EC7F9D0E}" presName="parTrans" presStyleLbl="bgSibTrans2D1" presStyleIdx="2" presStyleCnt="3" custLinFactNeighborX="2984" custLinFactNeighborY="48425"/>
      <dgm:spPr/>
      <dgm:t>
        <a:bodyPr/>
        <a:lstStyle/>
        <a:p>
          <a:endParaRPr lang="en-US"/>
        </a:p>
      </dgm:t>
    </dgm:pt>
    <dgm:pt modelId="{6CA34484-305A-4FF2-A327-371FD7E96C1C}" type="pres">
      <dgm:prSet presAssocID="{70681957-1D00-4997-953D-511B42AF3C74}" presName="node" presStyleLbl="node1" presStyleIdx="2" presStyleCnt="3" custScaleX="98400" custScaleY="90496" custRadScaleRad="128494" custRadScaleInc="2133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1E43506-E424-4C6B-840B-AD7575A193B2}" srcId="{386BD042-72BB-43D4-83B6-81F7518A64BF}" destId="{CE6C25A0-8EB8-483C-B69C-9C999577B9BC}" srcOrd="1" destOrd="0" parTransId="{4CF170E1-07D0-4536-9487-3E6B48B01260}" sibTransId="{9BFA57CE-C2A7-4F2C-AE3D-357D4D18E961}"/>
    <dgm:cxn modelId="{21BBFBF5-9993-465B-A7AC-784A55931257}" srcId="{87190A30-40A9-45A5-A1CE-5818BEF196C1}" destId="{CF7C6BE6-2FEC-496F-8816-EF3BBD394AF6}" srcOrd="3" destOrd="0" parTransId="{FAC570E3-E2B6-4209-8066-C6ED07956A7D}" sibTransId="{459C9D7F-D2F1-48F2-B006-CC4377A3CAD3}"/>
    <dgm:cxn modelId="{00C3356D-959E-475C-B24C-F38FF670AD56}" type="presOf" srcId="{5CC2CD1A-587D-4E5E-A802-8179EC7F9D0E}" destId="{8316D88A-1156-4697-8EAB-EA887C64E3AE}" srcOrd="0" destOrd="0" presId="urn:microsoft.com/office/officeart/2005/8/layout/radial4"/>
    <dgm:cxn modelId="{8A8F284D-F005-49D2-ACBF-72BC5FFFD278}" type="presOf" srcId="{4CF170E1-07D0-4536-9487-3E6B48B01260}" destId="{86C5543D-AE91-4935-BAD5-9C05C8A8306A}" srcOrd="0" destOrd="0" presId="urn:microsoft.com/office/officeart/2005/8/layout/radial4"/>
    <dgm:cxn modelId="{0199132E-A016-4214-B43C-E4DCC5B6CB98}" srcId="{386BD042-72BB-43D4-83B6-81F7518A64BF}" destId="{70681957-1D00-4997-953D-511B42AF3C74}" srcOrd="2" destOrd="0" parTransId="{5CC2CD1A-587D-4E5E-A802-8179EC7F9D0E}" sibTransId="{49751E89-98A9-4D73-8C5B-2D51E2D062E0}"/>
    <dgm:cxn modelId="{CEDA87DA-73AC-46D2-9F9F-1D393BB56A5F}" type="presOf" srcId="{CE6C25A0-8EB8-483C-B69C-9C999577B9BC}" destId="{CEFA0CB0-61B3-4FF3-9D3D-C0F8793D4201}" srcOrd="0" destOrd="0" presId="urn:microsoft.com/office/officeart/2005/8/layout/radial4"/>
    <dgm:cxn modelId="{2B6745E3-19E4-4B3C-B939-2B9A7A22A7FE}" type="presOf" srcId="{F12FA109-514A-4624-8E9C-A9106EDBC49D}" destId="{60FF3791-0CE4-4D85-ADD8-44AC832AF487}" srcOrd="0" destOrd="0" presId="urn:microsoft.com/office/officeart/2005/8/layout/radial4"/>
    <dgm:cxn modelId="{DA47FC99-3000-4306-88AA-E9A323622EFF}" type="presOf" srcId="{386BD042-72BB-43D4-83B6-81F7518A64BF}" destId="{D36CFDD7-56AC-44F8-AA37-24323CEFB90A}" srcOrd="0" destOrd="0" presId="urn:microsoft.com/office/officeart/2005/8/layout/radial4"/>
    <dgm:cxn modelId="{BD860F5B-482C-44C5-AFB1-C41A4322C80E}" srcId="{386BD042-72BB-43D4-83B6-81F7518A64BF}" destId="{AA71FD12-EC16-4267-989E-C2335424F263}" srcOrd="0" destOrd="0" parTransId="{F12FA109-514A-4624-8E9C-A9106EDBC49D}" sibTransId="{6C00FEEB-7D32-41A7-8E42-3EE2F78F6F55}"/>
    <dgm:cxn modelId="{BA0EEA73-F48A-49EE-8251-20192AD705B0}" type="presOf" srcId="{87190A30-40A9-45A5-A1CE-5818BEF196C1}" destId="{069DB650-47FC-42F8-96B4-2B5E7A8C4372}" srcOrd="0" destOrd="0" presId="urn:microsoft.com/office/officeart/2005/8/layout/radial4"/>
    <dgm:cxn modelId="{331EB7F4-AAFF-40B1-83E8-D165FF472297}" srcId="{87190A30-40A9-45A5-A1CE-5818BEF196C1}" destId="{2E05BEFB-4F7D-45F2-82E2-508BFE73CD22}" srcOrd="2" destOrd="0" parTransId="{1582872D-6A17-4826-AC88-FC25270A066B}" sibTransId="{BD7BC5D4-ECBA-458F-BA5D-7D7299E34ABD}"/>
    <dgm:cxn modelId="{AF1D953B-1CD4-4E52-88A2-A846FF1337F4}" srcId="{87190A30-40A9-45A5-A1CE-5818BEF196C1}" destId="{386BD042-72BB-43D4-83B6-81F7518A64BF}" srcOrd="0" destOrd="0" parTransId="{8030F96E-2EA8-47FD-A820-C70311AAB8E4}" sibTransId="{ECA9BCAB-B066-4999-BA7C-062998E61102}"/>
    <dgm:cxn modelId="{2B607322-56BA-4CD2-8F42-AE582C26CE90}" type="presOf" srcId="{70681957-1D00-4997-953D-511B42AF3C74}" destId="{6CA34484-305A-4FF2-A327-371FD7E96C1C}" srcOrd="0" destOrd="0" presId="urn:microsoft.com/office/officeart/2005/8/layout/radial4"/>
    <dgm:cxn modelId="{8BAC51B3-9A2B-4A00-9A0F-E11C8F006C55}" type="presOf" srcId="{AA71FD12-EC16-4267-989E-C2335424F263}" destId="{3BB64441-CDFA-4D56-BACC-D270EB88B52D}" srcOrd="0" destOrd="0" presId="urn:microsoft.com/office/officeart/2005/8/layout/radial4"/>
    <dgm:cxn modelId="{F909AA37-C10F-4A58-97A0-B46C54E2CA8C}" srcId="{87190A30-40A9-45A5-A1CE-5818BEF196C1}" destId="{B845B8EC-ADB3-45B1-9FC3-DAD50948FBA2}" srcOrd="1" destOrd="0" parTransId="{A8AC1D16-41B9-4E1B-92B3-24087CC110E8}" sibTransId="{E1C6AA47-DFFD-480E-885D-761D4DA0473D}"/>
    <dgm:cxn modelId="{4EB18E07-7B5D-460A-9B8C-D4392046A47E}" srcId="{87190A30-40A9-45A5-A1CE-5818BEF196C1}" destId="{EE774BC9-D3F1-4DEB-8C00-8F58E10ACE62}" srcOrd="4" destOrd="0" parTransId="{33B6F9DC-C1BF-4262-895E-66A09E2C7CFF}" sibTransId="{1AF90E3D-7B0B-474D-B49C-FEB77B9F683E}"/>
    <dgm:cxn modelId="{0673A948-12C5-440B-9725-10246379DEC3}" type="presParOf" srcId="{069DB650-47FC-42F8-96B4-2B5E7A8C4372}" destId="{D36CFDD7-56AC-44F8-AA37-24323CEFB90A}" srcOrd="0" destOrd="0" presId="urn:microsoft.com/office/officeart/2005/8/layout/radial4"/>
    <dgm:cxn modelId="{CFBC63C5-DF0B-44F0-A0F1-D281FB0DEE1B}" type="presParOf" srcId="{069DB650-47FC-42F8-96B4-2B5E7A8C4372}" destId="{60FF3791-0CE4-4D85-ADD8-44AC832AF487}" srcOrd="1" destOrd="0" presId="urn:microsoft.com/office/officeart/2005/8/layout/radial4"/>
    <dgm:cxn modelId="{7CF0969B-2B2D-4AEB-B244-90DD33835BDC}" type="presParOf" srcId="{069DB650-47FC-42F8-96B4-2B5E7A8C4372}" destId="{3BB64441-CDFA-4D56-BACC-D270EB88B52D}" srcOrd="2" destOrd="0" presId="urn:microsoft.com/office/officeart/2005/8/layout/radial4"/>
    <dgm:cxn modelId="{298AB4C6-1CB9-429B-AFFF-71463E9BFF0A}" type="presParOf" srcId="{069DB650-47FC-42F8-96B4-2B5E7A8C4372}" destId="{86C5543D-AE91-4935-BAD5-9C05C8A8306A}" srcOrd="3" destOrd="0" presId="urn:microsoft.com/office/officeart/2005/8/layout/radial4"/>
    <dgm:cxn modelId="{5D64196E-DE1E-4E0C-BF84-D5A591B56D5E}" type="presParOf" srcId="{069DB650-47FC-42F8-96B4-2B5E7A8C4372}" destId="{CEFA0CB0-61B3-4FF3-9D3D-C0F8793D4201}" srcOrd="4" destOrd="0" presId="urn:microsoft.com/office/officeart/2005/8/layout/radial4"/>
    <dgm:cxn modelId="{3B03B853-3AAA-4A6F-A076-F4788F9DF220}" type="presParOf" srcId="{069DB650-47FC-42F8-96B4-2B5E7A8C4372}" destId="{8316D88A-1156-4697-8EAB-EA887C64E3AE}" srcOrd="5" destOrd="0" presId="urn:microsoft.com/office/officeart/2005/8/layout/radial4"/>
    <dgm:cxn modelId="{24E34A62-F634-4ABC-9B8C-35723614A15F}" type="presParOf" srcId="{069DB650-47FC-42F8-96B4-2B5E7A8C4372}" destId="{6CA34484-305A-4FF2-A327-371FD7E96C1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BBCFE3-2D87-4BB7-A277-E32C7D9E720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CD1F58F-3F6A-4005-B0B7-C498947076B5}">
      <dgm:prSet phldrT="[Text]" custT="1"/>
      <dgm:spPr>
        <a:gradFill rotWithShape="0">
          <a:gsLst>
            <a:gs pos="0">
              <a:srgbClr val="3300FF"/>
            </a:gs>
            <a:gs pos="50000">
              <a:srgbClr val="3300FF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>
          <a:solidFill>
            <a:srgbClr val="66FFFF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sk-SK" sz="2000" b="1" smtClean="0">
              <a:solidFill>
                <a:srgbClr val="66FFFF"/>
              </a:solidFill>
            </a:rPr>
            <a:t>Submit a report to the Parliament  on compliance with the fiscal responsibility  and  fiscal  transparency rules</a:t>
          </a:r>
          <a:endParaRPr lang="sk-SK" sz="2000" b="1">
            <a:solidFill>
              <a:srgbClr val="66FFFF"/>
            </a:solidFill>
          </a:endParaRPr>
        </a:p>
      </dgm:t>
    </dgm:pt>
    <dgm:pt modelId="{666374B5-E547-4901-914D-3D7961DC5FCE}" type="parTrans" cxnId="{B05080CF-DE49-4D26-ACEB-B8364929304B}">
      <dgm:prSet/>
      <dgm:spPr/>
      <dgm:t>
        <a:bodyPr/>
        <a:lstStyle/>
        <a:p>
          <a:endParaRPr lang="sk-SK"/>
        </a:p>
      </dgm:t>
    </dgm:pt>
    <dgm:pt modelId="{5352E74F-5B54-4B78-AA51-2AEA6B9DB793}" type="sibTrans" cxnId="{B05080CF-DE49-4D26-ACEB-B8364929304B}">
      <dgm:prSet/>
      <dgm:spPr>
        <a:solidFill>
          <a:srgbClr val="66FFFF">
            <a:alpha val="90000"/>
          </a:srgbClr>
        </a:solidFill>
      </dgm:spPr>
      <dgm:t>
        <a:bodyPr/>
        <a:lstStyle/>
        <a:p>
          <a:endParaRPr lang="sk-SK">
            <a:solidFill>
              <a:srgbClr val="66FFFF"/>
            </a:solidFill>
          </a:endParaRPr>
        </a:p>
      </dgm:t>
    </dgm:pt>
    <dgm:pt modelId="{CB7C5EFA-BEB7-4BFA-AD52-011B247CC6D1}">
      <dgm:prSet phldrT="[Text]" custT="1"/>
      <dgm:spPr>
        <a:gradFill rotWithShape="0">
          <a:gsLst>
            <a:gs pos="0">
              <a:srgbClr val="3300FF"/>
            </a:gs>
            <a:gs pos="50000">
              <a:srgbClr val="3300FF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>
          <a:solidFill>
            <a:srgbClr val="66FFFF"/>
          </a:solidFill>
        </a:ln>
      </dgm:spPr>
      <dgm:t>
        <a:bodyPr/>
        <a:lstStyle/>
        <a:p>
          <a:r>
            <a:rPr lang="sk-SK" sz="2000" b="1" u="none" smtClean="0">
              <a:solidFill>
                <a:srgbClr val="66FFFF"/>
              </a:solidFill>
            </a:rPr>
            <a:t>Publish the Council‘s opinions  </a:t>
          </a:r>
        </a:p>
        <a:p>
          <a:r>
            <a:rPr lang="sk-SK" sz="2000" b="1" u="none" smtClean="0">
              <a:solidFill>
                <a:srgbClr val="66FFFF"/>
              </a:solidFill>
            </a:rPr>
            <a:t>on the legislative proposals and so on</a:t>
          </a:r>
          <a:endParaRPr lang="sk-SK" sz="2000" b="1" u="none">
            <a:solidFill>
              <a:srgbClr val="66FFFF"/>
            </a:solidFill>
          </a:endParaRPr>
        </a:p>
      </dgm:t>
    </dgm:pt>
    <dgm:pt modelId="{AB9DA985-44F1-4BCE-B5FE-B1CF99D5E06A}" type="parTrans" cxnId="{7197499C-DD8C-472C-879A-CF405447C6CF}">
      <dgm:prSet/>
      <dgm:spPr/>
      <dgm:t>
        <a:bodyPr/>
        <a:lstStyle/>
        <a:p>
          <a:endParaRPr lang="sk-SK"/>
        </a:p>
      </dgm:t>
    </dgm:pt>
    <dgm:pt modelId="{4DA01E1A-ACFE-4243-AE31-3B8D31084022}" type="sibTrans" cxnId="{7197499C-DD8C-472C-879A-CF405447C6CF}">
      <dgm:prSet/>
      <dgm:spPr>
        <a:solidFill>
          <a:srgbClr val="66FFFF">
            <a:alpha val="90000"/>
          </a:srgbClr>
        </a:solidFill>
      </dgm:spPr>
      <dgm:t>
        <a:bodyPr/>
        <a:lstStyle/>
        <a:p>
          <a:endParaRPr lang="sk-SK"/>
        </a:p>
      </dgm:t>
    </dgm:pt>
    <dgm:pt modelId="{3A63944A-0823-4AB1-A723-95D37C2C9DAF}">
      <dgm:prSet phldrT="[Text]" custT="1"/>
      <dgm:spPr>
        <a:gradFill flip="none" rotWithShape="1">
          <a:gsLst>
            <a:gs pos="0">
              <a:srgbClr val="3300FF"/>
            </a:gs>
            <a:gs pos="50000">
              <a:srgbClr val="3300FF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sk-SK" sz="2000" b="1" smtClean="0">
              <a:solidFill>
                <a:srgbClr val="66FFFF"/>
              </a:solidFill>
            </a:rPr>
            <a:t>Publish  a report </a:t>
          </a:r>
        </a:p>
        <a:p>
          <a:r>
            <a:rPr lang="sk-SK" sz="2000" b="1" smtClean="0">
              <a:solidFill>
                <a:srgbClr val="66FFFF"/>
              </a:solidFill>
            </a:rPr>
            <a:t>on long-term sustainability</a:t>
          </a:r>
          <a:endParaRPr lang="sk-SK" sz="2000" b="1">
            <a:solidFill>
              <a:srgbClr val="66FFFF"/>
            </a:solidFill>
          </a:endParaRPr>
        </a:p>
      </dgm:t>
    </dgm:pt>
    <dgm:pt modelId="{F9952DB6-0184-40F4-A703-43E9A9235B41}" type="sibTrans" cxnId="{B1AB53BF-4722-4C3A-B0DC-2741D7900414}">
      <dgm:prSet/>
      <dgm:spPr/>
      <dgm:t>
        <a:bodyPr/>
        <a:lstStyle/>
        <a:p>
          <a:endParaRPr lang="sk-SK"/>
        </a:p>
      </dgm:t>
    </dgm:pt>
    <dgm:pt modelId="{98ACDCA0-78EB-46BA-8288-0B7EEB9AE0C0}" type="parTrans" cxnId="{B1AB53BF-4722-4C3A-B0DC-2741D7900414}">
      <dgm:prSet/>
      <dgm:spPr/>
      <dgm:t>
        <a:bodyPr/>
        <a:lstStyle/>
        <a:p>
          <a:endParaRPr lang="sk-SK"/>
        </a:p>
      </dgm:t>
    </dgm:pt>
    <dgm:pt modelId="{A85BE88D-5E59-4B79-8C44-273FCDAA1B11}" type="pres">
      <dgm:prSet presAssocID="{6ABBCFE3-2D87-4BB7-A277-E32C7D9E720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15A820-9612-4545-ABA7-E3CD3832A6EE}" type="pres">
      <dgm:prSet presAssocID="{6ABBCFE3-2D87-4BB7-A277-E32C7D9E720D}" presName="dummyMaxCanvas" presStyleCnt="0">
        <dgm:presLayoutVars/>
      </dgm:prSet>
      <dgm:spPr/>
    </dgm:pt>
    <dgm:pt modelId="{98FEF320-B0D5-2646-9F1D-2774BBF6B4C9}" type="pres">
      <dgm:prSet presAssocID="{6ABBCFE3-2D87-4BB7-A277-E32C7D9E720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87D0A-8276-3B44-858D-12155EB61617}" type="pres">
      <dgm:prSet presAssocID="{6ABBCFE3-2D87-4BB7-A277-E32C7D9E720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1F75F-0C7B-6F4C-A4D5-C2A4FE81F3A6}" type="pres">
      <dgm:prSet presAssocID="{6ABBCFE3-2D87-4BB7-A277-E32C7D9E720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08A0B-E267-D84D-A0EA-AF4891D66168}" type="pres">
      <dgm:prSet presAssocID="{6ABBCFE3-2D87-4BB7-A277-E32C7D9E720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9477F-5028-3A40-A724-4DD83369EB8E}" type="pres">
      <dgm:prSet presAssocID="{6ABBCFE3-2D87-4BB7-A277-E32C7D9E720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29FA6-80D1-CF40-9E78-961DD1ECD492}" type="pres">
      <dgm:prSet presAssocID="{6ABBCFE3-2D87-4BB7-A277-E32C7D9E720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3BB11-3673-E34E-B20A-96C2A9FF9920}" type="pres">
      <dgm:prSet presAssocID="{6ABBCFE3-2D87-4BB7-A277-E32C7D9E720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822B0-BB82-144A-8899-75375F4A9D55}" type="pres">
      <dgm:prSet presAssocID="{6ABBCFE3-2D87-4BB7-A277-E32C7D9E720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97499C-DD8C-472C-879A-CF405447C6CF}" srcId="{6ABBCFE3-2D87-4BB7-A277-E32C7D9E720D}" destId="{CB7C5EFA-BEB7-4BFA-AD52-011B247CC6D1}" srcOrd="2" destOrd="0" parTransId="{AB9DA985-44F1-4BCE-B5FE-B1CF99D5E06A}" sibTransId="{4DA01E1A-ACFE-4243-AE31-3B8D31084022}"/>
    <dgm:cxn modelId="{63C86DEF-2389-8C45-9BA3-78E6F35AF4A8}" type="presOf" srcId="{CB7C5EFA-BEB7-4BFA-AD52-011B247CC6D1}" destId="{A70822B0-BB82-144A-8899-75375F4A9D55}" srcOrd="1" destOrd="0" presId="urn:microsoft.com/office/officeart/2005/8/layout/vProcess5"/>
    <dgm:cxn modelId="{0E4B0935-045B-9042-9A8B-7D357D382EAC}" type="presOf" srcId="{3A63944A-0823-4AB1-A723-95D37C2C9DAF}" destId="{98FEF320-B0D5-2646-9F1D-2774BBF6B4C9}" srcOrd="0" destOrd="0" presId="urn:microsoft.com/office/officeart/2005/8/layout/vProcess5"/>
    <dgm:cxn modelId="{BB5BE603-2A02-4A39-B423-D187BB03A503}" type="presOf" srcId="{6ABBCFE3-2D87-4BB7-A277-E32C7D9E720D}" destId="{A85BE88D-5E59-4B79-8C44-273FCDAA1B11}" srcOrd="0" destOrd="0" presId="urn:microsoft.com/office/officeart/2005/8/layout/vProcess5"/>
    <dgm:cxn modelId="{D8C47D29-A3DF-CC4A-BAF4-50B50BF5CC12}" type="presOf" srcId="{ACD1F58F-3F6A-4005-B0B7-C498947076B5}" destId="{3643BB11-3673-E34E-B20A-96C2A9FF9920}" srcOrd="1" destOrd="0" presId="urn:microsoft.com/office/officeart/2005/8/layout/vProcess5"/>
    <dgm:cxn modelId="{27A0F48F-528A-4B4B-B3A7-608A1E10F62A}" type="presOf" srcId="{F9952DB6-0184-40F4-A703-43E9A9235B41}" destId="{4E608A0B-E267-D84D-A0EA-AF4891D66168}" srcOrd="0" destOrd="0" presId="urn:microsoft.com/office/officeart/2005/8/layout/vProcess5"/>
    <dgm:cxn modelId="{CB9AF401-23C6-2144-95B7-C53BD2E3F62F}" type="presOf" srcId="{CB7C5EFA-BEB7-4BFA-AD52-011B247CC6D1}" destId="{D921F75F-0C7B-6F4C-A4D5-C2A4FE81F3A6}" srcOrd="0" destOrd="0" presId="urn:microsoft.com/office/officeart/2005/8/layout/vProcess5"/>
    <dgm:cxn modelId="{B239DD4E-BF1B-224C-8BB8-3153E540214F}" type="presOf" srcId="{5352E74F-5B54-4B78-AA51-2AEA6B9DB793}" destId="{2B69477F-5028-3A40-A724-4DD83369EB8E}" srcOrd="0" destOrd="0" presId="urn:microsoft.com/office/officeart/2005/8/layout/vProcess5"/>
    <dgm:cxn modelId="{B05080CF-DE49-4D26-ACEB-B8364929304B}" srcId="{6ABBCFE3-2D87-4BB7-A277-E32C7D9E720D}" destId="{ACD1F58F-3F6A-4005-B0B7-C498947076B5}" srcOrd="1" destOrd="0" parTransId="{666374B5-E547-4901-914D-3D7961DC5FCE}" sibTransId="{5352E74F-5B54-4B78-AA51-2AEA6B9DB793}"/>
    <dgm:cxn modelId="{B1AB53BF-4722-4C3A-B0DC-2741D7900414}" srcId="{6ABBCFE3-2D87-4BB7-A277-E32C7D9E720D}" destId="{3A63944A-0823-4AB1-A723-95D37C2C9DAF}" srcOrd="0" destOrd="0" parTransId="{98ACDCA0-78EB-46BA-8288-0B7EEB9AE0C0}" sibTransId="{F9952DB6-0184-40F4-A703-43E9A9235B41}"/>
    <dgm:cxn modelId="{66578BCE-51D1-0342-8DDE-9D32BB361F96}" type="presOf" srcId="{ACD1F58F-3F6A-4005-B0B7-C498947076B5}" destId="{CA587D0A-8276-3B44-858D-12155EB61617}" srcOrd="0" destOrd="0" presId="urn:microsoft.com/office/officeart/2005/8/layout/vProcess5"/>
    <dgm:cxn modelId="{624D9EE8-3ABA-E044-925D-A396079D8CCC}" type="presOf" srcId="{3A63944A-0823-4AB1-A723-95D37C2C9DAF}" destId="{D4D29FA6-80D1-CF40-9E78-961DD1ECD492}" srcOrd="1" destOrd="0" presId="urn:microsoft.com/office/officeart/2005/8/layout/vProcess5"/>
    <dgm:cxn modelId="{250DB67D-7E91-4C35-91EF-DB62CED0740A}" type="presParOf" srcId="{A85BE88D-5E59-4B79-8C44-273FCDAA1B11}" destId="{BB15A820-9612-4545-ABA7-E3CD3832A6EE}" srcOrd="0" destOrd="0" presId="urn:microsoft.com/office/officeart/2005/8/layout/vProcess5"/>
    <dgm:cxn modelId="{F67A19C2-1483-1D43-8EAD-967F454CB209}" type="presParOf" srcId="{A85BE88D-5E59-4B79-8C44-273FCDAA1B11}" destId="{98FEF320-B0D5-2646-9F1D-2774BBF6B4C9}" srcOrd="1" destOrd="0" presId="urn:microsoft.com/office/officeart/2005/8/layout/vProcess5"/>
    <dgm:cxn modelId="{86B29F0D-5139-3C43-9E71-A9C8E8B6629C}" type="presParOf" srcId="{A85BE88D-5E59-4B79-8C44-273FCDAA1B11}" destId="{CA587D0A-8276-3B44-858D-12155EB61617}" srcOrd="2" destOrd="0" presId="urn:microsoft.com/office/officeart/2005/8/layout/vProcess5"/>
    <dgm:cxn modelId="{6E1C4641-292D-B543-9E42-500F1D14203E}" type="presParOf" srcId="{A85BE88D-5E59-4B79-8C44-273FCDAA1B11}" destId="{D921F75F-0C7B-6F4C-A4D5-C2A4FE81F3A6}" srcOrd="3" destOrd="0" presId="urn:microsoft.com/office/officeart/2005/8/layout/vProcess5"/>
    <dgm:cxn modelId="{8288FDAD-202E-7A44-8992-50ED49F4530A}" type="presParOf" srcId="{A85BE88D-5E59-4B79-8C44-273FCDAA1B11}" destId="{4E608A0B-E267-D84D-A0EA-AF4891D66168}" srcOrd="4" destOrd="0" presId="urn:microsoft.com/office/officeart/2005/8/layout/vProcess5"/>
    <dgm:cxn modelId="{1B30DFCB-EF08-094C-8476-948DB88A2751}" type="presParOf" srcId="{A85BE88D-5E59-4B79-8C44-273FCDAA1B11}" destId="{2B69477F-5028-3A40-A724-4DD83369EB8E}" srcOrd="5" destOrd="0" presId="urn:microsoft.com/office/officeart/2005/8/layout/vProcess5"/>
    <dgm:cxn modelId="{9B47ED70-B94B-A846-895B-F34604C9B92A}" type="presParOf" srcId="{A85BE88D-5E59-4B79-8C44-273FCDAA1B11}" destId="{D4D29FA6-80D1-CF40-9E78-961DD1ECD492}" srcOrd="6" destOrd="0" presId="urn:microsoft.com/office/officeart/2005/8/layout/vProcess5"/>
    <dgm:cxn modelId="{D2BDD9D5-4E54-F949-9606-F635339E5C86}" type="presParOf" srcId="{A85BE88D-5E59-4B79-8C44-273FCDAA1B11}" destId="{3643BB11-3673-E34E-B20A-96C2A9FF9920}" srcOrd="7" destOrd="0" presId="urn:microsoft.com/office/officeart/2005/8/layout/vProcess5"/>
    <dgm:cxn modelId="{7E982F73-CD6D-5342-94F7-594EA7150856}" type="presParOf" srcId="{A85BE88D-5E59-4B79-8C44-273FCDAA1B11}" destId="{A70822B0-BB82-144A-8899-75375F4A9D5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AE0E28-F10D-481B-A3C1-BDB4DD90C656}" type="doc">
      <dgm:prSet loTypeId="urn:microsoft.com/office/officeart/2005/8/layout/targe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49C5E27-6511-4EBE-9DE1-99A8B6EFBB62}">
      <dgm:prSet phldrT="[Text]" custT="1"/>
      <dgm:spPr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</a:gradFill>
      </dgm:spPr>
      <dgm:t>
        <a:bodyPr/>
        <a:lstStyle/>
        <a:p>
          <a:pPr algn="l"/>
          <a:r>
            <a:rPr lang="sk-SK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Required Primary Balance Indicator</a:t>
          </a:r>
          <a:endParaRPr lang="sk-SK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051BA5-7642-4947-B45D-CAB6E27A491F}" type="parTrans" cxnId="{361C17CE-6945-4291-942E-233715753364}">
      <dgm:prSet/>
      <dgm:spPr/>
      <dgm:t>
        <a:bodyPr/>
        <a:lstStyle/>
        <a:p>
          <a:endParaRPr lang="sk-SK"/>
        </a:p>
      </dgm:t>
    </dgm:pt>
    <dgm:pt modelId="{719D26C3-FAB6-465F-ACBD-86AB498A8C60}" type="sibTrans" cxnId="{361C17CE-6945-4291-942E-233715753364}">
      <dgm:prSet/>
      <dgm:spPr/>
      <dgm:t>
        <a:bodyPr/>
        <a:lstStyle/>
        <a:p>
          <a:endParaRPr lang="sk-SK"/>
        </a:p>
      </dgm:t>
    </dgm:pt>
    <dgm:pt modelId="{63CCA741-8269-41B8-9061-2755662B0C75}">
      <dgm:prSet phldrT="[Text]" custT="1"/>
      <dgm:spPr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</a:gradFill>
      </dgm:spPr>
      <dgm:t>
        <a:bodyPr/>
        <a:lstStyle/>
        <a:p>
          <a:pPr algn="l"/>
          <a:r>
            <a:rPr lang="sk-SK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Costs of Delay Indicator</a:t>
          </a:r>
          <a:endParaRPr lang="sk-SK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B7A8F6-E36F-4AD8-9590-BCFA039E1636}" type="parTrans" cxnId="{C7A53DEE-486D-412A-BF34-8CBBFE95EA52}">
      <dgm:prSet/>
      <dgm:spPr/>
      <dgm:t>
        <a:bodyPr/>
        <a:lstStyle/>
        <a:p>
          <a:endParaRPr lang="sk-SK"/>
        </a:p>
      </dgm:t>
    </dgm:pt>
    <dgm:pt modelId="{014057E9-A7EA-42FB-A06F-02617FB1D0EE}" type="sibTrans" cxnId="{C7A53DEE-486D-412A-BF34-8CBBFE95EA52}">
      <dgm:prSet/>
      <dgm:spPr/>
      <dgm:t>
        <a:bodyPr/>
        <a:lstStyle/>
        <a:p>
          <a:endParaRPr lang="sk-SK"/>
        </a:p>
      </dgm:t>
    </dgm:pt>
    <dgm:pt modelId="{16C6CC9B-659E-4AD5-858D-AA827C8DDC80}">
      <dgm:prSet custT="1"/>
      <dgm:sp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</dgm:spPr>
      <dgm:t>
        <a:bodyPr/>
        <a:lstStyle/>
        <a:p>
          <a:pPr algn="l"/>
          <a:r>
            <a:rPr lang="sk-SK" sz="2000" b="1" smtClean="0">
              <a:solidFill>
                <a:schemeClr val="bg1"/>
              </a:solidFill>
            </a:rPr>
            <a:t> </a:t>
          </a:r>
          <a:r>
            <a:rPr lang="sk-SK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S2 Indicator</a:t>
          </a:r>
          <a:endParaRPr lang="sk-SK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20BF13-BD00-4A1D-8EB4-C2A1A125E96E}" type="parTrans" cxnId="{AC21E7C8-FE67-4C9F-A285-EB44C45BD36C}">
      <dgm:prSet/>
      <dgm:spPr/>
      <dgm:t>
        <a:bodyPr/>
        <a:lstStyle/>
        <a:p>
          <a:endParaRPr lang="sk-SK"/>
        </a:p>
      </dgm:t>
    </dgm:pt>
    <dgm:pt modelId="{65EC28BA-1D72-453B-955B-21B74F3CF23D}" type="sibTrans" cxnId="{AC21E7C8-FE67-4C9F-A285-EB44C45BD36C}">
      <dgm:prSet/>
      <dgm:spPr/>
      <dgm:t>
        <a:bodyPr/>
        <a:lstStyle/>
        <a:p>
          <a:endParaRPr lang="sk-SK"/>
        </a:p>
      </dgm:t>
    </dgm:pt>
    <dgm:pt modelId="{14B0C4DE-B7A9-4AED-8DCB-22D83EF62316}">
      <dgm:prSet phldrT="[Text]" custT="1"/>
      <dgm:sp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</dgm:spPr>
      <dgm:t>
        <a:bodyPr/>
        <a:lstStyle/>
        <a:p>
          <a:pPr algn="l"/>
          <a:r>
            <a:rPr lang="sk-SK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S1 Indicator</a:t>
          </a:r>
          <a:endParaRPr lang="sk-SK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2DCC83-1F53-4F09-8391-AAAC6FBC3092}" type="sibTrans" cxnId="{11745F9B-A7E4-46F8-8565-3EB241F26F52}">
      <dgm:prSet/>
      <dgm:spPr/>
      <dgm:t>
        <a:bodyPr/>
        <a:lstStyle/>
        <a:p>
          <a:endParaRPr lang="sk-SK"/>
        </a:p>
      </dgm:t>
    </dgm:pt>
    <dgm:pt modelId="{C74AAC9F-DB9C-4E76-9D49-E854597A529C}" type="parTrans" cxnId="{11745F9B-A7E4-46F8-8565-3EB241F26F52}">
      <dgm:prSet/>
      <dgm:spPr/>
      <dgm:t>
        <a:bodyPr/>
        <a:lstStyle/>
        <a:p>
          <a:endParaRPr lang="sk-SK"/>
        </a:p>
      </dgm:t>
    </dgm:pt>
    <dgm:pt modelId="{C69D8BC0-FDB8-4534-81A2-987E2AECAC90}" type="pres">
      <dgm:prSet presAssocID="{79AE0E28-F10D-481B-A3C1-BDB4DD90C6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3E8DA8-C7F0-4D33-8DDA-25EB320B744E}" type="pres">
      <dgm:prSet presAssocID="{14B0C4DE-B7A9-4AED-8DCB-22D83EF62316}" presName="circle1" presStyleLbl="node1" presStyleIdx="0" presStyleCnt="4"/>
      <dgm:sp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</dgm:spPr>
    </dgm:pt>
    <dgm:pt modelId="{1C87C7B9-B9C2-4F16-B37F-27F45618680F}" type="pres">
      <dgm:prSet presAssocID="{14B0C4DE-B7A9-4AED-8DCB-22D83EF62316}" presName="space" presStyleCnt="0"/>
      <dgm:spPr/>
    </dgm:pt>
    <dgm:pt modelId="{344F14DA-CD5C-4C7A-9567-36E6C93F5907}" type="pres">
      <dgm:prSet presAssocID="{14B0C4DE-B7A9-4AED-8DCB-22D83EF62316}" presName="rect1" presStyleLbl="alignAcc1" presStyleIdx="0" presStyleCnt="4"/>
      <dgm:spPr/>
      <dgm:t>
        <a:bodyPr/>
        <a:lstStyle/>
        <a:p>
          <a:endParaRPr lang="sk-SK"/>
        </a:p>
      </dgm:t>
    </dgm:pt>
    <dgm:pt modelId="{E2F8CAD0-8F8C-4C11-9B77-8150B005C620}" type="pres">
      <dgm:prSet presAssocID="{16C6CC9B-659E-4AD5-858D-AA827C8DDC80}" presName="vertSpace2" presStyleLbl="node1" presStyleIdx="0" presStyleCnt="4"/>
      <dgm:spPr/>
    </dgm:pt>
    <dgm:pt modelId="{E89E23B2-01A9-43F6-83EB-FD09A822C251}" type="pres">
      <dgm:prSet presAssocID="{16C6CC9B-659E-4AD5-858D-AA827C8DDC80}" presName="circle2" presStyleLbl="node1" presStyleIdx="1" presStyleCnt="4"/>
      <dgm:sp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</dgm:spPr>
    </dgm:pt>
    <dgm:pt modelId="{1F94EB8F-FAD9-4C05-8F37-EE55957C6DBA}" type="pres">
      <dgm:prSet presAssocID="{16C6CC9B-659E-4AD5-858D-AA827C8DDC80}" presName="rect2" presStyleLbl="alignAcc1" presStyleIdx="1" presStyleCnt="4"/>
      <dgm:spPr/>
      <dgm:t>
        <a:bodyPr/>
        <a:lstStyle/>
        <a:p>
          <a:endParaRPr lang="sk-SK"/>
        </a:p>
      </dgm:t>
    </dgm:pt>
    <dgm:pt modelId="{13C7A173-F922-43C5-B309-83B9674C29F0}" type="pres">
      <dgm:prSet presAssocID="{E49C5E27-6511-4EBE-9DE1-99A8B6EFBB62}" presName="vertSpace3" presStyleLbl="node1" presStyleIdx="1" presStyleCnt="4"/>
      <dgm:spPr/>
    </dgm:pt>
    <dgm:pt modelId="{2BEC6FCE-20D8-411E-AF1D-40350A694CAE}" type="pres">
      <dgm:prSet presAssocID="{E49C5E27-6511-4EBE-9DE1-99A8B6EFBB62}" presName="circle3" presStyleLbl="node1" presStyleIdx="2" presStyleCnt="4"/>
      <dgm:sp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</dgm:spPr>
    </dgm:pt>
    <dgm:pt modelId="{5D87FF21-895B-4AF1-8BBD-4628028A77C0}" type="pres">
      <dgm:prSet presAssocID="{E49C5E27-6511-4EBE-9DE1-99A8B6EFBB62}" presName="rect3" presStyleLbl="alignAcc1" presStyleIdx="2" presStyleCnt="4"/>
      <dgm:spPr/>
      <dgm:t>
        <a:bodyPr/>
        <a:lstStyle/>
        <a:p>
          <a:endParaRPr lang="sk-SK"/>
        </a:p>
      </dgm:t>
    </dgm:pt>
    <dgm:pt modelId="{1692B023-5FFF-4923-BF69-2FA01F64EAFD}" type="pres">
      <dgm:prSet presAssocID="{63CCA741-8269-41B8-9061-2755662B0C75}" presName="vertSpace4" presStyleLbl="node1" presStyleIdx="2" presStyleCnt="4"/>
      <dgm:spPr/>
    </dgm:pt>
    <dgm:pt modelId="{CB0C41A7-0C1E-4ACF-8F6F-F5D964814063}" type="pres">
      <dgm:prSet presAssocID="{63CCA741-8269-41B8-9061-2755662B0C75}" presName="circle4" presStyleLbl="node1" presStyleIdx="3" presStyleCnt="4"/>
      <dgm:sp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</dgm:spPr>
    </dgm:pt>
    <dgm:pt modelId="{063090ED-15AC-42F9-B6D2-12C906020F1F}" type="pres">
      <dgm:prSet presAssocID="{63CCA741-8269-41B8-9061-2755662B0C75}" presName="rect4" presStyleLbl="alignAcc1" presStyleIdx="3" presStyleCnt="4"/>
      <dgm:spPr/>
      <dgm:t>
        <a:bodyPr/>
        <a:lstStyle/>
        <a:p>
          <a:endParaRPr lang="en-US"/>
        </a:p>
      </dgm:t>
    </dgm:pt>
    <dgm:pt modelId="{A682AA98-0316-46CE-8FC9-4BEB7DBA18FF}" type="pres">
      <dgm:prSet presAssocID="{14B0C4DE-B7A9-4AED-8DCB-22D83EF6231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4F38733-649A-4E3F-8816-71DCF26A0CCF}" type="pres">
      <dgm:prSet presAssocID="{16C6CC9B-659E-4AD5-858D-AA827C8DDC80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C175C0F-F022-426E-BA49-6566BC8E44FF}" type="pres">
      <dgm:prSet presAssocID="{E49C5E27-6511-4EBE-9DE1-99A8B6EFBB6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BC0112E-6152-45AF-B101-62A4625954BE}" type="pres">
      <dgm:prSet presAssocID="{63CCA741-8269-41B8-9061-2755662B0C7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1C17CE-6945-4291-942E-233715753364}" srcId="{79AE0E28-F10D-481B-A3C1-BDB4DD90C656}" destId="{E49C5E27-6511-4EBE-9DE1-99A8B6EFBB62}" srcOrd="2" destOrd="0" parTransId="{A7051BA5-7642-4947-B45D-CAB6E27A491F}" sibTransId="{719D26C3-FAB6-465F-ACBD-86AB498A8C60}"/>
    <dgm:cxn modelId="{5CE50E8D-F532-B840-AB65-6C7955FC6B4C}" type="presOf" srcId="{14B0C4DE-B7A9-4AED-8DCB-22D83EF62316}" destId="{A682AA98-0316-46CE-8FC9-4BEB7DBA18FF}" srcOrd="1" destOrd="0" presId="urn:microsoft.com/office/officeart/2005/8/layout/target3"/>
    <dgm:cxn modelId="{7F346937-2B3D-4645-8A21-51C0D90626C9}" type="presOf" srcId="{16C6CC9B-659E-4AD5-858D-AA827C8DDC80}" destId="{24F38733-649A-4E3F-8816-71DCF26A0CCF}" srcOrd="1" destOrd="0" presId="urn:microsoft.com/office/officeart/2005/8/layout/target3"/>
    <dgm:cxn modelId="{11745F9B-A7E4-46F8-8565-3EB241F26F52}" srcId="{79AE0E28-F10D-481B-A3C1-BDB4DD90C656}" destId="{14B0C4DE-B7A9-4AED-8DCB-22D83EF62316}" srcOrd="0" destOrd="0" parTransId="{C74AAC9F-DB9C-4E76-9D49-E854597A529C}" sibTransId="{802DCC83-1F53-4F09-8391-AAAC6FBC3092}"/>
    <dgm:cxn modelId="{6F964706-B068-4849-B2F4-37E106F03D89}" type="presOf" srcId="{16C6CC9B-659E-4AD5-858D-AA827C8DDC80}" destId="{1F94EB8F-FAD9-4C05-8F37-EE55957C6DBA}" srcOrd="0" destOrd="0" presId="urn:microsoft.com/office/officeart/2005/8/layout/target3"/>
    <dgm:cxn modelId="{FAFF660F-E87D-8341-9E7D-9BF09E9F766C}" type="presOf" srcId="{14B0C4DE-B7A9-4AED-8DCB-22D83EF62316}" destId="{344F14DA-CD5C-4C7A-9567-36E6C93F5907}" srcOrd="0" destOrd="0" presId="urn:microsoft.com/office/officeart/2005/8/layout/target3"/>
    <dgm:cxn modelId="{C7A53DEE-486D-412A-BF34-8CBBFE95EA52}" srcId="{79AE0E28-F10D-481B-A3C1-BDB4DD90C656}" destId="{63CCA741-8269-41B8-9061-2755662B0C75}" srcOrd="3" destOrd="0" parTransId="{20B7A8F6-E36F-4AD8-9590-BCFA039E1636}" sibTransId="{014057E9-A7EA-42FB-A06F-02617FB1D0EE}"/>
    <dgm:cxn modelId="{48083467-7565-8E4B-B098-9C89026E9256}" type="presOf" srcId="{E49C5E27-6511-4EBE-9DE1-99A8B6EFBB62}" destId="{DC175C0F-F022-426E-BA49-6566BC8E44FF}" srcOrd="1" destOrd="0" presId="urn:microsoft.com/office/officeart/2005/8/layout/target3"/>
    <dgm:cxn modelId="{AC21E7C8-FE67-4C9F-A285-EB44C45BD36C}" srcId="{79AE0E28-F10D-481B-A3C1-BDB4DD90C656}" destId="{16C6CC9B-659E-4AD5-858D-AA827C8DDC80}" srcOrd="1" destOrd="0" parTransId="{1220BF13-BD00-4A1D-8EB4-C2A1A125E96E}" sibTransId="{65EC28BA-1D72-453B-955B-21B74F3CF23D}"/>
    <dgm:cxn modelId="{AE2A9BEB-3652-D848-9230-BEEA4DAB67EF}" type="presOf" srcId="{E49C5E27-6511-4EBE-9DE1-99A8B6EFBB62}" destId="{5D87FF21-895B-4AF1-8BBD-4628028A77C0}" srcOrd="0" destOrd="0" presId="urn:microsoft.com/office/officeart/2005/8/layout/target3"/>
    <dgm:cxn modelId="{B8648332-1F08-024D-B6CB-7CB32401FAE5}" type="presOf" srcId="{63CCA741-8269-41B8-9061-2755662B0C75}" destId="{063090ED-15AC-42F9-B6D2-12C906020F1F}" srcOrd="0" destOrd="0" presId="urn:microsoft.com/office/officeart/2005/8/layout/target3"/>
    <dgm:cxn modelId="{5E3C09C0-91DA-0649-BE7D-BA594759D963}" type="presOf" srcId="{63CCA741-8269-41B8-9061-2755662B0C75}" destId="{CBC0112E-6152-45AF-B101-62A4625954BE}" srcOrd="1" destOrd="0" presId="urn:microsoft.com/office/officeart/2005/8/layout/target3"/>
    <dgm:cxn modelId="{D53313C5-9509-894D-AC8B-28308C81DB6F}" type="presOf" srcId="{79AE0E28-F10D-481B-A3C1-BDB4DD90C656}" destId="{C69D8BC0-FDB8-4534-81A2-987E2AECAC90}" srcOrd="0" destOrd="0" presId="urn:microsoft.com/office/officeart/2005/8/layout/target3"/>
    <dgm:cxn modelId="{77B18995-A4F9-224F-B5B3-784A9A6143AB}" type="presParOf" srcId="{C69D8BC0-FDB8-4534-81A2-987E2AECAC90}" destId="{9F3E8DA8-C7F0-4D33-8DDA-25EB320B744E}" srcOrd="0" destOrd="0" presId="urn:microsoft.com/office/officeart/2005/8/layout/target3"/>
    <dgm:cxn modelId="{EDC1C4B9-E226-FB45-94DC-C22BA815049E}" type="presParOf" srcId="{C69D8BC0-FDB8-4534-81A2-987E2AECAC90}" destId="{1C87C7B9-B9C2-4F16-B37F-27F45618680F}" srcOrd="1" destOrd="0" presId="urn:microsoft.com/office/officeart/2005/8/layout/target3"/>
    <dgm:cxn modelId="{2ED45ACB-3139-2C44-8971-67012BE3AA2B}" type="presParOf" srcId="{C69D8BC0-FDB8-4534-81A2-987E2AECAC90}" destId="{344F14DA-CD5C-4C7A-9567-36E6C93F5907}" srcOrd="2" destOrd="0" presId="urn:microsoft.com/office/officeart/2005/8/layout/target3"/>
    <dgm:cxn modelId="{CD6FAF79-00AA-DB48-9670-CD04B742C5B6}" type="presParOf" srcId="{C69D8BC0-FDB8-4534-81A2-987E2AECAC90}" destId="{E2F8CAD0-8F8C-4C11-9B77-8150B005C620}" srcOrd="3" destOrd="0" presId="urn:microsoft.com/office/officeart/2005/8/layout/target3"/>
    <dgm:cxn modelId="{B051CABE-AF1D-5B40-94A2-C73472249A3F}" type="presParOf" srcId="{C69D8BC0-FDB8-4534-81A2-987E2AECAC90}" destId="{E89E23B2-01A9-43F6-83EB-FD09A822C251}" srcOrd="4" destOrd="0" presId="urn:microsoft.com/office/officeart/2005/8/layout/target3"/>
    <dgm:cxn modelId="{A9FA90C8-F793-D04B-8C47-3545AE2E580A}" type="presParOf" srcId="{C69D8BC0-FDB8-4534-81A2-987E2AECAC90}" destId="{1F94EB8F-FAD9-4C05-8F37-EE55957C6DBA}" srcOrd="5" destOrd="0" presId="urn:microsoft.com/office/officeart/2005/8/layout/target3"/>
    <dgm:cxn modelId="{A6E1E737-39E2-1C43-A901-C15CBB5D50DD}" type="presParOf" srcId="{C69D8BC0-FDB8-4534-81A2-987E2AECAC90}" destId="{13C7A173-F922-43C5-B309-83B9674C29F0}" srcOrd="6" destOrd="0" presId="urn:microsoft.com/office/officeart/2005/8/layout/target3"/>
    <dgm:cxn modelId="{207E896A-81B9-B246-8077-1E9B67C1C59C}" type="presParOf" srcId="{C69D8BC0-FDB8-4534-81A2-987E2AECAC90}" destId="{2BEC6FCE-20D8-411E-AF1D-40350A694CAE}" srcOrd="7" destOrd="0" presId="urn:microsoft.com/office/officeart/2005/8/layout/target3"/>
    <dgm:cxn modelId="{D51CF2E4-6EEA-D54C-B71F-615CF760F227}" type="presParOf" srcId="{C69D8BC0-FDB8-4534-81A2-987E2AECAC90}" destId="{5D87FF21-895B-4AF1-8BBD-4628028A77C0}" srcOrd="8" destOrd="0" presId="urn:microsoft.com/office/officeart/2005/8/layout/target3"/>
    <dgm:cxn modelId="{F84DABB8-A34B-C042-9236-A37A2568CD0B}" type="presParOf" srcId="{C69D8BC0-FDB8-4534-81A2-987E2AECAC90}" destId="{1692B023-5FFF-4923-BF69-2FA01F64EAFD}" srcOrd="9" destOrd="0" presId="urn:microsoft.com/office/officeart/2005/8/layout/target3"/>
    <dgm:cxn modelId="{B2D7FF97-22D5-EF42-A59A-538B56879041}" type="presParOf" srcId="{C69D8BC0-FDB8-4534-81A2-987E2AECAC90}" destId="{CB0C41A7-0C1E-4ACF-8F6F-F5D964814063}" srcOrd="10" destOrd="0" presId="urn:microsoft.com/office/officeart/2005/8/layout/target3"/>
    <dgm:cxn modelId="{42957EE6-410A-2A46-A1C4-8E84B8FC0C86}" type="presParOf" srcId="{C69D8BC0-FDB8-4534-81A2-987E2AECAC90}" destId="{063090ED-15AC-42F9-B6D2-12C906020F1F}" srcOrd="11" destOrd="0" presId="urn:microsoft.com/office/officeart/2005/8/layout/target3"/>
    <dgm:cxn modelId="{8A16A886-071E-904F-B0A1-9D8EE5EA707F}" type="presParOf" srcId="{C69D8BC0-FDB8-4534-81A2-987E2AECAC90}" destId="{A682AA98-0316-46CE-8FC9-4BEB7DBA18FF}" srcOrd="12" destOrd="0" presId="urn:microsoft.com/office/officeart/2005/8/layout/target3"/>
    <dgm:cxn modelId="{53F0B668-4EEC-D846-AEB0-A7AEBB7C3C2C}" type="presParOf" srcId="{C69D8BC0-FDB8-4534-81A2-987E2AECAC90}" destId="{24F38733-649A-4E3F-8816-71DCF26A0CCF}" srcOrd="13" destOrd="0" presId="urn:microsoft.com/office/officeart/2005/8/layout/target3"/>
    <dgm:cxn modelId="{B9E78BB0-C5BB-CC4F-AAB6-A3AA56CCED91}" type="presParOf" srcId="{C69D8BC0-FDB8-4534-81A2-987E2AECAC90}" destId="{DC175C0F-F022-426E-BA49-6566BC8E44FF}" srcOrd="14" destOrd="0" presId="urn:microsoft.com/office/officeart/2005/8/layout/target3"/>
    <dgm:cxn modelId="{CB3CFC47-0404-3049-B23E-BC6DFB30A214}" type="presParOf" srcId="{C69D8BC0-FDB8-4534-81A2-987E2AECAC90}" destId="{CBC0112E-6152-45AF-B101-62A4625954B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6CFDD7-56AC-44F8-AA37-24323CEFB90A}">
      <dsp:nvSpPr>
        <dsp:cNvPr id="0" name=""/>
        <dsp:cNvSpPr/>
      </dsp:nvSpPr>
      <dsp:spPr>
        <a:xfrm>
          <a:off x="3163846" y="1554126"/>
          <a:ext cx="1611824" cy="1302579"/>
        </a:xfrm>
        <a:prstGeom prst="ellipse">
          <a:avLst/>
        </a:prstGeom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Analysts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(15 – 20)</a:t>
          </a:r>
          <a:endParaRPr lang="sk-SK" sz="2000" kern="1200"/>
        </a:p>
      </dsp:txBody>
      <dsp:txXfrm>
        <a:off x="3163846" y="1554126"/>
        <a:ext cx="1611824" cy="1302579"/>
      </dsp:txXfrm>
    </dsp:sp>
    <dsp:sp modelId="{60FF3791-0CE4-4D85-ADD8-44AC832AF487}">
      <dsp:nvSpPr>
        <dsp:cNvPr id="0" name=""/>
        <dsp:cNvSpPr/>
      </dsp:nvSpPr>
      <dsp:spPr>
        <a:xfrm rot="12028836">
          <a:off x="1880306" y="1667865"/>
          <a:ext cx="1333768" cy="371235"/>
        </a:xfrm>
        <a:prstGeom prst="leftArrow">
          <a:avLst>
            <a:gd name="adj1" fmla="val 60000"/>
            <a:gd name="adj2" fmla="val 50000"/>
          </a:avLst>
        </a:prstGeom>
        <a:solidFill>
          <a:srgbClr val="DAEDE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64441-CDFA-4D56-BACC-D270EB88B52D}">
      <dsp:nvSpPr>
        <dsp:cNvPr id="0" name=""/>
        <dsp:cNvSpPr/>
      </dsp:nvSpPr>
      <dsp:spPr>
        <a:xfrm>
          <a:off x="1297292" y="990399"/>
          <a:ext cx="1237450" cy="89589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Member</a:t>
          </a:r>
          <a:endParaRPr lang="sk-SK" sz="2000" kern="1200"/>
        </a:p>
      </dsp:txBody>
      <dsp:txXfrm>
        <a:off x="1297292" y="990399"/>
        <a:ext cx="1237450" cy="895894"/>
      </dsp:txXfrm>
    </dsp:sp>
    <dsp:sp modelId="{86C5543D-AE91-4935-BAD5-9C05C8A8306A}">
      <dsp:nvSpPr>
        <dsp:cNvPr id="0" name=""/>
        <dsp:cNvSpPr/>
      </dsp:nvSpPr>
      <dsp:spPr>
        <a:xfrm rot="16200000">
          <a:off x="3469697" y="810238"/>
          <a:ext cx="1000123" cy="37123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A0CB0-61B3-4FF3-9D3D-C0F8793D4201}">
      <dsp:nvSpPr>
        <dsp:cNvPr id="0" name=""/>
        <dsp:cNvSpPr/>
      </dsp:nvSpPr>
      <dsp:spPr>
        <a:xfrm>
          <a:off x="3351033" y="814"/>
          <a:ext cx="1237450" cy="98996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Chairman</a:t>
          </a:r>
          <a:endParaRPr lang="sk-SK" sz="2000" kern="1200"/>
        </a:p>
      </dsp:txBody>
      <dsp:txXfrm>
        <a:off x="3351033" y="814"/>
        <a:ext cx="1237450" cy="989960"/>
      </dsp:txXfrm>
    </dsp:sp>
    <dsp:sp modelId="{8316D88A-1156-4697-8EAB-EA887C64E3AE}">
      <dsp:nvSpPr>
        <dsp:cNvPr id="0" name=""/>
        <dsp:cNvSpPr/>
      </dsp:nvSpPr>
      <dsp:spPr>
        <a:xfrm rot="20268132">
          <a:off x="4751782" y="1623067"/>
          <a:ext cx="1341678" cy="37123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34484-305A-4FF2-A327-371FD7E96C1C}">
      <dsp:nvSpPr>
        <dsp:cNvPr id="0" name=""/>
        <dsp:cNvSpPr/>
      </dsp:nvSpPr>
      <dsp:spPr>
        <a:xfrm>
          <a:off x="5394881" y="927531"/>
          <a:ext cx="1217650" cy="89587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Member</a:t>
          </a:r>
          <a:endParaRPr lang="sk-SK" sz="2000" kern="1200"/>
        </a:p>
      </dsp:txBody>
      <dsp:txXfrm>
        <a:off x="5394881" y="927531"/>
        <a:ext cx="1217650" cy="8958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FEF320-B0D5-2646-9F1D-2774BBF6B4C9}">
      <dsp:nvSpPr>
        <dsp:cNvPr id="0" name=""/>
        <dsp:cNvSpPr/>
      </dsp:nvSpPr>
      <dsp:spPr>
        <a:xfrm>
          <a:off x="0" y="0"/>
          <a:ext cx="6740175" cy="117872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3300FF"/>
            </a:gs>
            <a:gs pos="50000">
              <a:srgbClr val="3300FF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rgbClr val="66FFFF"/>
              </a:solidFill>
            </a:rPr>
            <a:t>Publish  a report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rgbClr val="66FFFF"/>
              </a:solidFill>
            </a:rPr>
            <a:t>on long-term sustainability</a:t>
          </a:r>
          <a:endParaRPr lang="sk-SK" sz="2000" b="1" kern="1200">
            <a:solidFill>
              <a:srgbClr val="66FFFF"/>
            </a:solidFill>
          </a:endParaRPr>
        </a:p>
      </dsp:txBody>
      <dsp:txXfrm>
        <a:off x="0" y="0"/>
        <a:ext cx="5537284" cy="1178727"/>
      </dsp:txXfrm>
    </dsp:sp>
    <dsp:sp modelId="{CA587D0A-8276-3B44-858D-12155EB61617}">
      <dsp:nvSpPr>
        <dsp:cNvPr id="0" name=""/>
        <dsp:cNvSpPr/>
      </dsp:nvSpPr>
      <dsp:spPr>
        <a:xfrm>
          <a:off x="594721" y="1375181"/>
          <a:ext cx="6740175" cy="117872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300FF"/>
            </a:gs>
            <a:gs pos="50000">
              <a:srgbClr val="3300FF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66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rgbClr val="66FFFF"/>
              </a:solidFill>
            </a:rPr>
            <a:t>Submit a report to the Parliament  on compliance with the fiscal responsibility  and  fiscal  transparency rules</a:t>
          </a:r>
          <a:endParaRPr lang="sk-SK" sz="2000" b="1" kern="1200">
            <a:solidFill>
              <a:srgbClr val="66FFFF"/>
            </a:solidFill>
          </a:endParaRPr>
        </a:p>
      </dsp:txBody>
      <dsp:txXfrm>
        <a:off x="594721" y="1375181"/>
        <a:ext cx="5379281" cy="1178727"/>
      </dsp:txXfrm>
    </dsp:sp>
    <dsp:sp modelId="{D921F75F-0C7B-6F4C-A4D5-C2A4FE81F3A6}">
      <dsp:nvSpPr>
        <dsp:cNvPr id="0" name=""/>
        <dsp:cNvSpPr/>
      </dsp:nvSpPr>
      <dsp:spPr>
        <a:xfrm>
          <a:off x="1189442" y="2750362"/>
          <a:ext cx="6740175" cy="117872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300FF"/>
            </a:gs>
            <a:gs pos="50000">
              <a:srgbClr val="3300FF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ln w="25400" cap="flat" cmpd="sng" algn="ctr">
          <a:solidFill>
            <a:srgbClr val="66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u="none" kern="1200" smtClean="0">
              <a:solidFill>
                <a:srgbClr val="66FFFF"/>
              </a:solidFill>
            </a:rPr>
            <a:t>Publish the Council‘s opinions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u="none" kern="1200" smtClean="0">
              <a:solidFill>
                <a:srgbClr val="66FFFF"/>
              </a:solidFill>
            </a:rPr>
            <a:t>on the legislative proposals and so on</a:t>
          </a:r>
          <a:endParaRPr lang="sk-SK" sz="2000" b="1" u="none" kern="1200">
            <a:solidFill>
              <a:srgbClr val="66FFFF"/>
            </a:solidFill>
          </a:endParaRPr>
        </a:p>
      </dsp:txBody>
      <dsp:txXfrm>
        <a:off x="1189442" y="2750362"/>
        <a:ext cx="5379281" cy="1178727"/>
      </dsp:txXfrm>
    </dsp:sp>
    <dsp:sp modelId="{4E608A0B-E267-D84D-A0EA-AF4891D66168}">
      <dsp:nvSpPr>
        <dsp:cNvPr id="0" name=""/>
        <dsp:cNvSpPr/>
      </dsp:nvSpPr>
      <dsp:spPr>
        <a:xfrm>
          <a:off x="5974002" y="893867"/>
          <a:ext cx="766172" cy="7661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3600" kern="1200"/>
        </a:p>
      </dsp:txBody>
      <dsp:txXfrm>
        <a:off x="5974002" y="893867"/>
        <a:ext cx="766172" cy="766172"/>
      </dsp:txXfrm>
    </dsp:sp>
    <dsp:sp modelId="{2B69477F-5028-3A40-A724-4DD83369EB8E}">
      <dsp:nvSpPr>
        <dsp:cNvPr id="0" name=""/>
        <dsp:cNvSpPr/>
      </dsp:nvSpPr>
      <dsp:spPr>
        <a:xfrm>
          <a:off x="6568724" y="2261191"/>
          <a:ext cx="766172" cy="766172"/>
        </a:xfrm>
        <a:prstGeom prst="downArrow">
          <a:avLst>
            <a:gd name="adj1" fmla="val 55000"/>
            <a:gd name="adj2" fmla="val 45000"/>
          </a:avLst>
        </a:prstGeom>
        <a:solidFill>
          <a:srgbClr val="66FF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3600" kern="1200">
            <a:solidFill>
              <a:srgbClr val="66FFFF"/>
            </a:solidFill>
          </a:endParaRPr>
        </a:p>
      </dsp:txBody>
      <dsp:txXfrm>
        <a:off x="6568724" y="2261191"/>
        <a:ext cx="766172" cy="7661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3E8DA8-C7F0-4D33-8DDA-25EB320B744E}">
      <dsp:nvSpPr>
        <dsp:cNvPr id="0" name=""/>
        <dsp:cNvSpPr/>
      </dsp:nvSpPr>
      <dsp:spPr>
        <a:xfrm>
          <a:off x="0" y="0"/>
          <a:ext cx="3929090" cy="3929090"/>
        </a:xfrm>
        <a:prstGeom prst="pie">
          <a:avLst>
            <a:gd name="adj1" fmla="val 5400000"/>
            <a:gd name="adj2" fmla="val 16200000"/>
          </a:avLst>
        </a:prstGeom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4F14DA-CD5C-4C7A-9567-36E6C93F5907}">
      <dsp:nvSpPr>
        <dsp:cNvPr id="0" name=""/>
        <dsp:cNvSpPr/>
      </dsp:nvSpPr>
      <dsp:spPr>
        <a:xfrm>
          <a:off x="1964545" y="0"/>
          <a:ext cx="5822197" cy="3929090"/>
        </a:xfrm>
        <a:prstGeom prst="rect">
          <a:avLst/>
        </a:prstGeom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S1 Indicator</a:t>
          </a:r>
          <a:endParaRPr lang="sk-SK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4545" y="0"/>
        <a:ext cx="5822197" cy="834931"/>
      </dsp:txXfrm>
    </dsp:sp>
    <dsp:sp modelId="{E89E23B2-01A9-43F6-83EB-FD09A822C251}">
      <dsp:nvSpPr>
        <dsp:cNvPr id="0" name=""/>
        <dsp:cNvSpPr/>
      </dsp:nvSpPr>
      <dsp:spPr>
        <a:xfrm>
          <a:off x="515693" y="834931"/>
          <a:ext cx="2897703" cy="2897703"/>
        </a:xfrm>
        <a:prstGeom prst="pie">
          <a:avLst>
            <a:gd name="adj1" fmla="val 5400000"/>
            <a:gd name="adj2" fmla="val 16200000"/>
          </a:avLst>
        </a:prstGeom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94EB8F-FAD9-4C05-8F37-EE55957C6DBA}">
      <dsp:nvSpPr>
        <dsp:cNvPr id="0" name=""/>
        <dsp:cNvSpPr/>
      </dsp:nvSpPr>
      <dsp:spPr>
        <a:xfrm>
          <a:off x="1964545" y="834931"/>
          <a:ext cx="5822197" cy="2897703"/>
        </a:xfrm>
        <a:prstGeom prst="rect">
          <a:avLst/>
        </a:prstGeom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chemeClr val="bg1"/>
              </a:solidFill>
            </a:rPr>
            <a:t> </a:t>
          </a:r>
          <a:r>
            <a:rPr lang="sk-SK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S2 Indicator</a:t>
          </a:r>
          <a:endParaRPr lang="sk-SK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4545" y="834931"/>
        <a:ext cx="5822197" cy="834931"/>
      </dsp:txXfrm>
    </dsp:sp>
    <dsp:sp modelId="{2BEC6FCE-20D8-411E-AF1D-40350A694CAE}">
      <dsp:nvSpPr>
        <dsp:cNvPr id="0" name=""/>
        <dsp:cNvSpPr/>
      </dsp:nvSpPr>
      <dsp:spPr>
        <a:xfrm>
          <a:off x="1031386" y="1669863"/>
          <a:ext cx="1866317" cy="1866317"/>
        </a:xfrm>
        <a:prstGeom prst="pie">
          <a:avLst>
            <a:gd name="adj1" fmla="val 5400000"/>
            <a:gd name="adj2" fmla="val 16200000"/>
          </a:avLst>
        </a:prstGeom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87FF21-895B-4AF1-8BBD-4628028A77C0}">
      <dsp:nvSpPr>
        <dsp:cNvPr id="0" name=""/>
        <dsp:cNvSpPr/>
      </dsp:nvSpPr>
      <dsp:spPr>
        <a:xfrm>
          <a:off x="1964545" y="1669863"/>
          <a:ext cx="5822197" cy="1866317"/>
        </a:xfrm>
        <a:prstGeom prst="rect">
          <a:avLst/>
        </a:prstGeom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Required Primary Balance Indicator</a:t>
          </a:r>
          <a:endParaRPr lang="sk-SK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4545" y="1669863"/>
        <a:ext cx="5822197" cy="834931"/>
      </dsp:txXfrm>
    </dsp:sp>
    <dsp:sp modelId="{CB0C41A7-0C1E-4ACF-8F6F-F5D964814063}">
      <dsp:nvSpPr>
        <dsp:cNvPr id="0" name=""/>
        <dsp:cNvSpPr/>
      </dsp:nvSpPr>
      <dsp:spPr>
        <a:xfrm>
          <a:off x="1547079" y="2504794"/>
          <a:ext cx="834931" cy="834931"/>
        </a:xfrm>
        <a:prstGeom prst="pie">
          <a:avLst>
            <a:gd name="adj1" fmla="val 5400000"/>
            <a:gd name="adj2" fmla="val 16200000"/>
          </a:avLst>
        </a:prstGeom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3090ED-15AC-42F9-B6D2-12C906020F1F}">
      <dsp:nvSpPr>
        <dsp:cNvPr id="0" name=""/>
        <dsp:cNvSpPr/>
      </dsp:nvSpPr>
      <dsp:spPr>
        <a:xfrm>
          <a:off x="1964545" y="2504794"/>
          <a:ext cx="5822197" cy="834931"/>
        </a:xfrm>
        <a:prstGeom prst="rect">
          <a:avLst/>
        </a:prstGeom>
        <a:gradFill rotWithShape="0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Costs of Delay Indicator</a:t>
          </a:r>
          <a:endParaRPr lang="sk-SK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4545" y="2504794"/>
        <a:ext cx="5822197" cy="834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CB4BA-3B1B-4D43-9B4D-C722DB3C0FF7}" type="datetime1">
              <a:rPr lang="sk-SK"/>
              <a:pPr/>
              <a:t>21. 4. 2013</a:t>
            </a:fld>
            <a:endParaRPr lang="sk-SK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4DAFEC-FAAA-49E2-842C-81216951E329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EE0C9C5-DEB4-413D-A001-AF69433D1C9F}" type="datetime1">
              <a:rPr lang="sk-SK"/>
              <a:pPr>
                <a:defRPr/>
              </a:pPr>
              <a:t>21. 4. 2013</a:t>
            </a:fld>
            <a:endParaRPr lang="sk-S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5EE163-822D-4085-9784-E54637B12F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5C9E-7F52-4FBC-93FA-7992D55C20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F38F-EE4D-4912-856E-00D35DFC03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ABD3-2914-43F8-A0DA-46CF1B9A83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D4A7-A858-4BAB-95FF-0BA2BD51E0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A9B-85B6-4719-8976-7C5DD12AB5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7768-AA9F-4174-B90F-2D840D8B2F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2669-0534-4921-B267-A7B0C89AB3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DA21-C093-48FC-B956-0595D8A126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CD4C-8DA7-4B1D-915A-B534307163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A302-7907-42E7-B3F3-1086FD85D6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5ADE-E69F-4FAE-95D0-94C5813D33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C269-6655-46CA-A154-7FDCE0DC69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6A86-4177-45B7-8817-68FCE5CAA9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/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/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70101AB-0009-4AC0-AFCA-81D63C9B6D10}" type="slidenum">
              <a:rPr lang="sk-SK"/>
              <a:pPr>
                <a:defRPr/>
              </a:pPr>
              <a:t>‹#›</a:t>
            </a:fld>
            <a:fld id="{AFC28FF4-24E0-453F-9A7D-DD5FCA587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8244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16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endParaRPr lang="sk-SK" sz="18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r>
              <a:rPr lang="sk-SK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Long-Term Sustainability Indicator In Slovakia</a:t>
            </a:r>
          </a:p>
          <a:p>
            <a:pPr algn="ctr" eaLnBrk="1" hangingPunct="1">
              <a:lnSpc>
                <a:spcPct val="135000"/>
              </a:lnSpc>
              <a:buFontTx/>
              <a:buNone/>
            </a:pPr>
            <a:r>
              <a:rPr lang="sk-SK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Using The Fiscal Responsibility Council ´s Methodology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5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5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endParaRPr lang="sk-SK" sz="22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sk-SK" sz="22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by</a:t>
            </a: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sk-SK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Juraj  Kolarovic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20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5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24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The Supreme Audit Office of the Slovak </a:t>
            </a:r>
            <a:r>
              <a:rPr lang="sk-SK" sz="200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Republic</a:t>
            </a:r>
            <a:endParaRPr lang="sk-SK" sz="20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k-SK" sz="2000" i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Najvyšší  kontrolný úrad Slovenskej republiky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pic>
        <p:nvPicPr>
          <p:cNvPr id="16388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3475" y="685800"/>
            <a:ext cx="17954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87043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5558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2627313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659563" y="2492375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00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 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EU 2/3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" name="Zaoblený obdĺžnik 22"/>
          <p:cNvSpPr/>
          <p:nvPr/>
        </p:nvSpPr>
        <p:spPr bwMode="auto">
          <a:xfrm>
            <a:off x="285720" y="1428736"/>
            <a:ext cx="8572560" cy="5000660"/>
          </a:xfrm>
          <a:prstGeom prst="roundRect">
            <a:avLst>
              <a:gd name="adj" fmla="val 8794"/>
            </a:avLst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642910" y="1428736"/>
            <a:ext cx="7929618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Purpose of the Assessment 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Zaoblený obdĺžnik 23"/>
          <p:cNvSpPr/>
          <p:nvPr/>
        </p:nvSpPr>
        <p:spPr bwMode="auto">
          <a:xfrm>
            <a:off x="533400" y="4495800"/>
            <a:ext cx="8001056" cy="1357322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Determine whether the current policies are sustainable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within the next 50 years period as regards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current level of general gov debt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Päťuholník 24"/>
          <p:cNvSpPr/>
          <p:nvPr/>
        </p:nvSpPr>
        <p:spPr bwMode="auto">
          <a:xfrm rot="5400000">
            <a:off x="3698107" y="-726307"/>
            <a:ext cx="1671642" cy="8001056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Apprise the current public finances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the light of the future growth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age-related expenditures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87043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5558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2627313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 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EU 3/3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" name="Zaoblený obdĺžnik 22"/>
          <p:cNvSpPr/>
          <p:nvPr/>
        </p:nvSpPr>
        <p:spPr bwMode="auto">
          <a:xfrm>
            <a:off x="285720" y="1428736"/>
            <a:ext cx="8572560" cy="5000660"/>
          </a:xfrm>
          <a:prstGeom prst="roundRect">
            <a:avLst>
              <a:gd name="adj" fmla="val 8794"/>
            </a:avLst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642910" y="1428736"/>
            <a:ext cx="7929618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indicators is using the EU Commission ?  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2" name="Diagram 21"/>
          <p:cNvGraphicFramePr/>
          <p:nvPr/>
        </p:nvGraphicFramePr>
        <p:xfrm>
          <a:off x="642910" y="2214554"/>
          <a:ext cx="778674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172200" y="2322000"/>
            <a:ext cx="1981200" cy="819535"/>
            <a:chOff x="6172200" y="2300400"/>
            <a:chExt cx="1981200" cy="819535"/>
          </a:xfrm>
        </p:grpSpPr>
        <p:sp>
          <p:nvSpPr>
            <p:cNvPr id="279575" name="Line 23"/>
            <p:cNvSpPr>
              <a:spLocks noChangeShapeType="1"/>
            </p:cNvSpPr>
            <p:nvPr/>
          </p:nvSpPr>
          <p:spPr bwMode="auto">
            <a:xfrm flipH="1">
              <a:off x="6659563" y="2492375"/>
              <a:ext cx="72072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108000" tIns="0" rIns="0" bIns="0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19" name="Picture 18" descr="flag_of_slovakia_wavy.jpg"/>
            <p:cNvPicPr>
              <a:picLocks noChangeAspect="1"/>
            </p:cNvPicPr>
            <p:nvPr/>
          </p:nvPicPr>
          <p:blipFill>
            <a:blip r:embed="rId9" cstate="print"/>
            <a:srcRect l="6173" t="6490" r="3368" b="8983"/>
            <a:stretch>
              <a:fillRect/>
            </a:stretch>
          </p:blipFill>
          <p:spPr>
            <a:xfrm>
              <a:off x="6359763" y="2300400"/>
              <a:ext cx="1717383" cy="819535"/>
            </a:xfrm>
            <a:prstGeom prst="rect">
              <a:avLst/>
            </a:prstGeom>
            <a:scene3d>
              <a:camera prst="isometricOffAxis2Top">
                <a:rot lat="18077999" lon="3210000" rev="18144000"/>
              </a:camera>
              <a:lightRig rig="threePt" dir="t"/>
            </a:scene3d>
          </p:spPr>
        </p:pic>
        <p:sp>
          <p:nvSpPr>
            <p:cNvPr id="20" name="TextBox 19"/>
            <p:cNvSpPr txBox="1"/>
            <p:nvPr/>
          </p:nvSpPr>
          <p:spPr>
            <a:xfrm>
              <a:off x="6172200" y="2362200"/>
              <a:ext cx="1981200" cy="49037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perspectiveContrastingRightFacing" fov="2700000">
                <a:rot lat="624000" lon="18966000" rev="216000"/>
              </a:camera>
              <a:lightRig rig="threePt" dir="t"/>
            </a:scene3d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sz="11000">
                  <a:solidFill>
                    <a:srgbClr val="FFFFFF"/>
                  </a:solidFill>
                  <a:latin typeface="Arial Rounded MT Bold"/>
                  <a:cs typeface="Arial Rounded MT Bold"/>
                </a:rPr>
                <a:t>GAP</a:t>
              </a:r>
            </a:p>
          </p:txBody>
        </p:sp>
      </p:grpSp>
      <p:sp>
        <p:nvSpPr>
          <p:cNvPr id="25" name="Notched Right Arrow 24"/>
          <p:cNvSpPr/>
          <p:nvPr/>
        </p:nvSpPr>
        <p:spPr bwMode="auto">
          <a:xfrm>
            <a:off x="4800600" y="2438400"/>
            <a:ext cx="838200" cy="381000"/>
          </a:xfrm>
          <a:prstGeom prst="notchedRightArrow">
            <a:avLst>
              <a:gd name="adj1" fmla="val 39333"/>
              <a:gd name="adj2" fmla="val 76667"/>
            </a:avLst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14282" y="1357298"/>
            <a:ext cx="8643998" cy="5143536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auto">
          <a:xfrm>
            <a:off x="571472" y="2071678"/>
            <a:ext cx="8001056" cy="4143404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42" name="Obdĺžnik 41"/>
          <p:cNvSpPr/>
          <p:nvPr/>
        </p:nvSpPr>
        <p:spPr bwMode="auto">
          <a:xfrm>
            <a:off x="3500430" y="3500438"/>
            <a:ext cx="4857784" cy="4286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642910" y="1428736"/>
            <a:ext cx="792961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Definition according to the Fiscal Responsibility Act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1000100" y="2214554"/>
            <a:ext cx="7072362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L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ong-term sustainability indicator  =    </a:t>
            </a:r>
          </a:p>
        </p:txBody>
      </p:sp>
      <p:sp>
        <p:nvSpPr>
          <p:cNvPr id="45" name="Obdĺžnik 44"/>
          <p:cNvSpPr/>
          <p:nvPr/>
        </p:nvSpPr>
        <p:spPr bwMode="auto">
          <a:xfrm>
            <a:off x="785786" y="5143512"/>
            <a:ext cx="7500990" cy="11430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Detailed methodology is annually published by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 Fiscal Responsibility </a:t>
            </a: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Council</a:t>
            </a:r>
            <a:endParaRPr kumimoji="0" lang="sk-SK" sz="2000" b="1" i="0" u="none" strike="noStrike" cap="none" normalizeH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its report on the long-term sustainability.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Zaoblený obdĺžnik 45"/>
          <p:cNvSpPr/>
          <p:nvPr/>
        </p:nvSpPr>
        <p:spPr bwMode="auto">
          <a:xfrm>
            <a:off x="785786" y="3071810"/>
            <a:ext cx="7500990" cy="2071702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Zaoblený obdĺžnik 48"/>
          <p:cNvSpPr/>
          <p:nvPr/>
        </p:nvSpPr>
        <p:spPr bwMode="auto">
          <a:xfrm>
            <a:off x="1071538" y="3286124"/>
            <a:ext cx="6929486" cy="7143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kumimoji="0" lang="sk-SK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  =  current </a:t>
            </a:r>
            <a:r>
              <a:rPr kumimoji="0" lang="sk-SK" sz="20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value </a:t>
            </a:r>
            <a:r>
              <a:rPr kumimoji="0" lang="sk-SK" sz="2000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(baseline scenario)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</a:t>
            </a:r>
            <a:r>
              <a:rPr kumimoji="0" lang="sk-SK" sz="20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structural primary general gov balance</a:t>
            </a:r>
            <a:endParaRPr kumimoji="0" lang="sk-SK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0" name="Zaoblený obdĺžnik 49"/>
          <p:cNvSpPr/>
          <p:nvPr/>
        </p:nvSpPr>
        <p:spPr bwMode="auto">
          <a:xfrm>
            <a:off x="1071538" y="4214818"/>
            <a:ext cx="6930000" cy="7143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kumimoji="0" lang="sk-SK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  =  </a:t>
            </a:r>
            <a:r>
              <a:rPr lang="sk-SK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required value </a:t>
            </a:r>
            <a:r>
              <a:rPr lang="sk-SK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(next 50-y period)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o</a:t>
            </a:r>
            <a:r>
              <a:rPr kumimoji="0" lang="sk-SK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 </a:t>
            </a:r>
            <a:r>
              <a:rPr kumimoji="0" lang="sk-SK" sz="200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structural primary general gov balance</a:t>
            </a:r>
            <a:endParaRPr kumimoji="0" lang="sk-SK" sz="2000" i="0" u="none" strike="noStrike" cap="none" normalizeH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1" name="Zaoblený obdĺžnik 50"/>
          <p:cNvSpPr/>
          <p:nvPr/>
        </p:nvSpPr>
        <p:spPr bwMode="auto">
          <a:xfrm>
            <a:off x="7092000" y="2214554"/>
            <a:ext cx="91440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sk-SK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Y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1/6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31200" y="2314800"/>
            <a:ext cx="1981200" cy="819535"/>
            <a:chOff x="6172200" y="2300400"/>
            <a:chExt cx="1981200" cy="819535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 flipH="1">
              <a:off x="6659563" y="2492375"/>
              <a:ext cx="72072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108000" tIns="0" rIns="0" bIns="0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35" name="Picture 34" descr="flag_of_slovakia_wavy.jpg"/>
            <p:cNvPicPr>
              <a:picLocks noChangeAspect="1"/>
            </p:cNvPicPr>
            <p:nvPr/>
          </p:nvPicPr>
          <p:blipFill>
            <a:blip r:embed="rId4" cstate="print"/>
            <a:srcRect l="6173" t="6490" r="3368" b="8983"/>
            <a:stretch>
              <a:fillRect/>
            </a:stretch>
          </p:blipFill>
          <p:spPr>
            <a:xfrm>
              <a:off x="6359763" y="2300400"/>
              <a:ext cx="1717383" cy="819535"/>
            </a:xfrm>
            <a:prstGeom prst="rect">
              <a:avLst/>
            </a:prstGeom>
            <a:scene3d>
              <a:camera prst="isometricOffAxis2Top">
                <a:rot lat="18077999" lon="3210000" rev="18144000"/>
              </a:camera>
              <a:lightRig rig="threePt" dir="t"/>
            </a:scene3d>
          </p:spPr>
        </p:pic>
        <p:sp>
          <p:nvSpPr>
            <p:cNvPr id="36" name="TextBox 35"/>
            <p:cNvSpPr txBox="1"/>
            <p:nvPr/>
          </p:nvSpPr>
          <p:spPr>
            <a:xfrm>
              <a:off x="6172200" y="2362200"/>
              <a:ext cx="1981200" cy="49037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perspectiveContrastingRightFacing" fov="2700000">
                <a:rot lat="624000" lon="18966000" rev="216000"/>
              </a:camera>
              <a:lightRig rig="threePt" dir="t"/>
            </a:scene3d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sz="11000">
                  <a:solidFill>
                    <a:srgbClr val="FFFFFF"/>
                  </a:solidFill>
                  <a:latin typeface="Arial Rounded MT Bold"/>
                  <a:cs typeface="Arial Rounded MT Bold"/>
                </a:rPr>
                <a:t>GAP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572560" cy="5000660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5400000"/>
          </a:gradFill>
          <a:ln w="3492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3500430" y="3500438"/>
            <a:ext cx="4857784" cy="4286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2/6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pic>
        <p:nvPicPr>
          <p:cNvPr id="36" name="Picture 20" descr="j02365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3071810"/>
            <a:ext cx="2513006" cy="22860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37" name="Straight Connector 22"/>
          <p:cNvCxnSpPr>
            <a:cxnSpLocks noChangeShapeType="1"/>
          </p:cNvCxnSpPr>
          <p:nvPr/>
        </p:nvCxnSpPr>
        <p:spPr bwMode="auto">
          <a:xfrm flipV="1">
            <a:off x="1928794" y="2571744"/>
            <a:ext cx="4857784" cy="269799"/>
          </a:xfrm>
          <a:prstGeom prst="line">
            <a:avLst/>
          </a:prstGeom>
          <a:noFill/>
          <a:ln w="381000">
            <a:solidFill>
              <a:srgbClr val="FF5D5D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38" name="Cube 39"/>
          <p:cNvSpPr/>
          <p:nvPr/>
        </p:nvSpPr>
        <p:spPr bwMode="auto">
          <a:xfrm>
            <a:off x="428596" y="3143248"/>
            <a:ext cx="2500330" cy="1981200"/>
          </a:xfrm>
          <a:prstGeom prst="cube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5" name="Can 33"/>
          <p:cNvSpPr/>
          <p:nvPr/>
        </p:nvSpPr>
        <p:spPr bwMode="auto">
          <a:xfrm>
            <a:off x="6215074" y="2857496"/>
            <a:ext cx="2428876" cy="1571636"/>
          </a:xfrm>
          <a:prstGeom prst="can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spcFirstLastPara="1" wrap="none" lIns="0" tIns="0" rIns="0" bIns="0" anchor="ctr">
            <a:prstTxWarp prst="textArchDown">
              <a:avLst>
                <a:gd name="adj" fmla="val 773379"/>
              </a:avLst>
            </a:prstTxWarp>
          </a:bodyPr>
          <a:lstStyle/>
          <a:p>
            <a:pPr algn="ctr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46" name="Arc 38"/>
          <p:cNvSpPr/>
          <p:nvPr/>
        </p:nvSpPr>
        <p:spPr bwMode="auto">
          <a:xfrm rot="20637940" flipH="1">
            <a:off x="1536531" y="2828628"/>
            <a:ext cx="954377" cy="914995"/>
          </a:xfrm>
          <a:prstGeom prst="arc">
            <a:avLst>
              <a:gd name="adj1" fmla="val 15310412"/>
              <a:gd name="adj2" fmla="val 21148719"/>
            </a:avLst>
          </a:prstGeom>
          <a:noFill/>
          <a:ln w="381000" cap="flat" cmpd="sng" algn="ctr">
            <a:solidFill>
              <a:srgbClr val="FF5D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solidFill>
                <a:srgbClr val="FF5D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0" name="Arc 37"/>
          <p:cNvSpPr/>
          <p:nvPr/>
        </p:nvSpPr>
        <p:spPr bwMode="auto">
          <a:xfrm>
            <a:off x="6357950" y="2571744"/>
            <a:ext cx="1000132" cy="857256"/>
          </a:xfrm>
          <a:prstGeom prst="arc">
            <a:avLst>
              <a:gd name="adj1" fmla="val 15111847"/>
              <a:gd name="adj2" fmla="val 173766"/>
            </a:avLst>
          </a:prstGeom>
          <a:noFill/>
          <a:ln w="381000" cap="flat" cmpd="sng" algn="ctr">
            <a:solidFill>
              <a:srgbClr val="FF5D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6" name="Obdĺžnik 25"/>
          <p:cNvSpPr/>
          <p:nvPr/>
        </p:nvSpPr>
        <p:spPr bwMode="auto">
          <a:xfrm rot="21378753">
            <a:off x="1934940" y="2502197"/>
            <a:ext cx="4798302" cy="356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Long-term sustainability</a:t>
            </a:r>
          </a:p>
        </p:txBody>
      </p:sp>
      <p:sp>
        <p:nvSpPr>
          <p:cNvPr id="30" name="TextBox 40"/>
          <p:cNvSpPr txBox="1"/>
          <p:nvPr/>
        </p:nvSpPr>
        <p:spPr>
          <a:xfrm>
            <a:off x="6500826" y="3429000"/>
            <a:ext cx="2000264" cy="830997"/>
          </a:xfrm>
          <a:prstGeom prst="rect">
            <a:avLst/>
          </a:prstGeom>
          <a:noFill/>
        </p:spPr>
        <p:txBody>
          <a:bodyPr wrap="square">
            <a:prstTxWarp prst="textInflate">
              <a:avLst>
                <a:gd name="adj" fmla="val 8996"/>
              </a:avLst>
            </a:prstTxWarp>
            <a:spAutoFit/>
          </a:bodyPr>
          <a:lstStyle/>
          <a:p>
            <a:pPr algn="ctr">
              <a:defRPr/>
            </a:pPr>
            <a:r>
              <a:rPr lang="sk-SK" sz="24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EU</a:t>
            </a:r>
          </a:p>
          <a:p>
            <a:pPr algn="ctr">
              <a:defRPr/>
            </a:pPr>
            <a:r>
              <a:rPr lang="sk-SK" sz="24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S1 Indicator </a:t>
            </a:r>
            <a:endParaRPr lang="en-US" sz="2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304800" y="5572140"/>
            <a:ext cx="8534400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Slovak GAP indicator is outweighing the S1 indicator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strictness and complexity</a:t>
            </a:r>
            <a:endParaRPr kumimoji="0" lang="sk-SK" sz="2000" b="1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9" name="Obdĺžnik 48"/>
          <p:cNvSpPr/>
          <p:nvPr/>
        </p:nvSpPr>
        <p:spPr bwMode="auto">
          <a:xfrm>
            <a:off x="642910" y="1428736"/>
            <a:ext cx="7929618" cy="928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Slovak GAP indicator compared to the EU S1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88800" y="3996000"/>
            <a:ext cx="1981200" cy="819535"/>
            <a:chOff x="6172200" y="2300400"/>
            <a:chExt cx="1981200" cy="819535"/>
          </a:xfrm>
        </p:grpSpPr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H="1">
              <a:off x="6659563" y="2492375"/>
              <a:ext cx="72072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108000" tIns="0" rIns="0" bIns="0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39" name="Picture 38" descr="flag_of_slovakia_wavy.jpg"/>
            <p:cNvPicPr>
              <a:picLocks noChangeAspect="1"/>
            </p:cNvPicPr>
            <p:nvPr/>
          </p:nvPicPr>
          <p:blipFill>
            <a:blip r:embed="rId5" cstate="print"/>
            <a:srcRect l="6173" t="6490" r="3368" b="8983"/>
            <a:stretch>
              <a:fillRect/>
            </a:stretch>
          </p:blipFill>
          <p:spPr>
            <a:xfrm>
              <a:off x="6359763" y="2300400"/>
              <a:ext cx="1717383" cy="819535"/>
            </a:xfrm>
            <a:prstGeom prst="rect">
              <a:avLst/>
            </a:prstGeom>
            <a:scene3d>
              <a:camera prst="isometricOffAxis2Top">
                <a:rot lat="18077999" lon="3210000" rev="18144000"/>
              </a:camera>
              <a:lightRig rig="threePt" dir="t"/>
            </a:scene3d>
          </p:spPr>
        </p:pic>
        <p:sp>
          <p:nvSpPr>
            <p:cNvPr id="40" name="TextBox 39"/>
            <p:cNvSpPr txBox="1"/>
            <p:nvPr/>
          </p:nvSpPr>
          <p:spPr>
            <a:xfrm>
              <a:off x="6172200" y="2362200"/>
              <a:ext cx="1981200" cy="490372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  <a:scene3d>
              <a:camera prst="perspectiveContrastingRightFacing" fov="2700000">
                <a:rot lat="624000" lon="18966000" rev="216000"/>
              </a:camera>
              <a:lightRig rig="threePt" dir="t"/>
            </a:scene3d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sz="11000">
                  <a:solidFill>
                    <a:srgbClr val="FFFFFF"/>
                  </a:solidFill>
                  <a:latin typeface="Arial Rounded MT Bold"/>
                  <a:cs typeface="Arial Rounded MT Bold"/>
                </a:rPr>
                <a:t>GAP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14282" y="1357298"/>
            <a:ext cx="8643998" cy="5072098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rgbClr val="180076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714348" y="1357298"/>
            <a:ext cx="7572428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are the differences between S1 &amp; GAP indicators ?</a:t>
            </a:r>
          </a:p>
        </p:txBody>
      </p:sp>
      <p:sp>
        <p:nvSpPr>
          <p:cNvPr id="29" name="Zaoblený obdĺžnik 28"/>
          <p:cNvSpPr/>
          <p:nvPr/>
        </p:nvSpPr>
        <p:spPr bwMode="auto">
          <a:xfrm>
            <a:off x="500034" y="2143116"/>
            <a:ext cx="8215370" cy="1214446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/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3/6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41" name="Obdĺžnik 40"/>
          <p:cNvSpPr/>
          <p:nvPr/>
        </p:nvSpPr>
        <p:spPr bwMode="auto">
          <a:xfrm>
            <a:off x="785786" y="2285992"/>
            <a:ext cx="7572428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Upper</a:t>
            </a:r>
            <a:r>
              <a:rPr kumimoji="0" lang="sk-SK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limits on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</a:t>
            </a:r>
            <a:r>
              <a:rPr kumimoji="0" lang="sk-SK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eneral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 debt in 2060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5" name="Obdĺžnik 44"/>
          <p:cNvSpPr/>
          <p:nvPr/>
        </p:nvSpPr>
        <p:spPr bwMode="auto">
          <a:xfrm>
            <a:off x="785786" y="2857496"/>
            <a:ext cx="3071834" cy="285752"/>
          </a:xfrm>
          <a:prstGeom prst="rect">
            <a:avLst/>
          </a:prstGeom>
          <a:gradFill>
            <a:gsLst>
              <a:gs pos="30000">
                <a:srgbClr val="0033CC"/>
              </a:gs>
              <a:gs pos="50000">
                <a:schemeClr val="tx1"/>
              </a:gs>
            </a:gsLst>
            <a:lin ang="108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smtClean="0">
                <a:solidFill>
                  <a:srgbClr val="FF5D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≤ </a:t>
            </a:r>
          </a:p>
        </p:txBody>
      </p:sp>
      <p:sp>
        <p:nvSpPr>
          <p:cNvPr id="49" name="Obdĺžnik 48"/>
          <p:cNvSpPr/>
          <p:nvPr/>
        </p:nvSpPr>
        <p:spPr bwMode="auto">
          <a:xfrm>
            <a:off x="785786" y="2857496"/>
            <a:ext cx="857256" cy="28575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800" smtClean="0">
                <a:solidFill>
                  <a:srgbClr val="FF5D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GAP</a:t>
            </a:r>
          </a:p>
        </p:txBody>
      </p:sp>
      <p:sp>
        <p:nvSpPr>
          <p:cNvPr id="50" name="Obdĺžnik 49"/>
          <p:cNvSpPr/>
          <p:nvPr/>
        </p:nvSpPr>
        <p:spPr bwMode="auto">
          <a:xfrm>
            <a:off x="2357422" y="2857496"/>
            <a:ext cx="1500198" cy="28575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800" smtClean="0">
                <a:solidFill>
                  <a:srgbClr val="FF5D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50 % of GDP</a:t>
            </a:r>
          </a:p>
        </p:txBody>
      </p:sp>
      <p:sp>
        <p:nvSpPr>
          <p:cNvPr id="51" name="Obdĺžnik 50"/>
          <p:cNvSpPr/>
          <p:nvPr/>
        </p:nvSpPr>
        <p:spPr bwMode="auto">
          <a:xfrm>
            <a:off x="5143504" y="2857496"/>
            <a:ext cx="3071834" cy="285752"/>
          </a:xfrm>
          <a:prstGeom prst="rect">
            <a:avLst/>
          </a:prstGeom>
          <a:gradFill>
            <a:gsLst>
              <a:gs pos="30000">
                <a:srgbClr val="0033CC"/>
              </a:gs>
              <a:gs pos="50000">
                <a:schemeClr val="tx1"/>
              </a:gs>
            </a:gsLst>
            <a:lin ang="108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smtClean="0">
                <a:solidFill>
                  <a:srgbClr val="FF5D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≤ </a:t>
            </a:r>
          </a:p>
        </p:txBody>
      </p:sp>
      <p:sp>
        <p:nvSpPr>
          <p:cNvPr id="52" name="Obdĺžnik 51"/>
          <p:cNvSpPr/>
          <p:nvPr/>
        </p:nvSpPr>
        <p:spPr bwMode="auto">
          <a:xfrm>
            <a:off x="5143504" y="2857496"/>
            <a:ext cx="857256" cy="28575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800" smtClean="0">
                <a:solidFill>
                  <a:srgbClr val="FF5D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S1</a:t>
            </a:r>
          </a:p>
        </p:txBody>
      </p:sp>
      <p:sp>
        <p:nvSpPr>
          <p:cNvPr id="53" name="Obdĺžnik 52"/>
          <p:cNvSpPr/>
          <p:nvPr/>
        </p:nvSpPr>
        <p:spPr bwMode="auto">
          <a:xfrm>
            <a:off x="6715140" y="2857496"/>
            <a:ext cx="1500198" cy="28575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800" smtClean="0">
                <a:solidFill>
                  <a:srgbClr val="FF5D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60 % of GDP</a:t>
            </a:r>
          </a:p>
        </p:txBody>
      </p:sp>
      <p:sp>
        <p:nvSpPr>
          <p:cNvPr id="54" name="Zaoblený obdĺžnik 53"/>
          <p:cNvSpPr/>
          <p:nvPr/>
        </p:nvSpPr>
        <p:spPr bwMode="auto">
          <a:xfrm>
            <a:off x="571472" y="3571876"/>
            <a:ext cx="8115328" cy="2676524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/>
          </a:p>
        </p:txBody>
      </p:sp>
      <p:sp>
        <p:nvSpPr>
          <p:cNvPr id="30" name="Zaoblený obdĺžnik 28"/>
          <p:cNvSpPr/>
          <p:nvPr/>
        </p:nvSpPr>
        <p:spPr bwMode="auto">
          <a:xfrm>
            <a:off x="785786" y="4267200"/>
            <a:ext cx="3633814" cy="1828800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PPP projects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Costs decommissioning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nuclear power plants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Contributions to the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National Nuclear Fund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Zaoblený obdĺžnik 28"/>
          <p:cNvSpPr/>
          <p:nvPr/>
        </p:nvSpPr>
        <p:spPr bwMode="auto">
          <a:xfrm>
            <a:off x="4724400" y="4267200"/>
            <a:ext cx="3633814" cy="1828800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Economic performance of :</a:t>
            </a:r>
          </a:p>
          <a:p>
            <a:pPr>
              <a:buFont typeface="Wingdings" charset="2"/>
              <a:buChar char="§"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State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Municipal enterprises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National Bank of Slovakia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51295" y="3571845"/>
            <a:ext cx="6508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GAP indicator is essentially including „</a:t>
            </a:r>
            <a:r>
              <a:rPr lang="sk-SK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plus“</a:t>
            </a:r>
            <a:endParaRPr lang="sk-SK" i="1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4536281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4536281" y="536601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14282" y="1357298"/>
            <a:ext cx="8643998" cy="5072098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rgbClr val="180076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714348" y="1357298"/>
            <a:ext cx="7572428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Zaoblený obdĺžnik 28"/>
          <p:cNvSpPr/>
          <p:nvPr/>
        </p:nvSpPr>
        <p:spPr bwMode="auto">
          <a:xfrm>
            <a:off x="428596" y="1928802"/>
            <a:ext cx="8215370" cy="4286280"/>
          </a:xfrm>
          <a:prstGeom prst="roundRect">
            <a:avLst>
              <a:gd name="adj" fmla="val 10515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4/6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866748" y="1357298"/>
            <a:ext cx="757242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Typical data used to calculate the GAP indicator</a:t>
            </a:r>
          </a:p>
        </p:txBody>
      </p:sp>
      <p:sp>
        <p:nvSpPr>
          <p:cNvPr id="28" name="Obdĺžnik 27"/>
          <p:cNvSpPr/>
          <p:nvPr/>
        </p:nvSpPr>
        <p:spPr bwMode="auto">
          <a:xfrm>
            <a:off x="685800" y="2286000"/>
            <a:ext cx="771530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Structural primary general gov balance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685800" y="3048000"/>
            <a:ext cx="771530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Demografic forecasts (EU Commission)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Obdĺžnik 30"/>
          <p:cNvSpPr/>
          <p:nvPr/>
        </p:nvSpPr>
        <p:spPr bwMode="auto">
          <a:xfrm>
            <a:off x="678629" y="3758405"/>
            <a:ext cx="7715304" cy="78581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Macoreconomic forecasts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(EU Commission and Slovak 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Macroeconomic</a:t>
            </a: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Committee)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678629" y="5562600"/>
            <a:ext cx="771530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Implicit and contingent liabilities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Obdĺžnik 36"/>
          <p:cNvSpPr/>
          <p:nvPr/>
        </p:nvSpPr>
        <p:spPr bwMode="auto">
          <a:xfrm>
            <a:off x="685800" y="4876800"/>
            <a:ext cx="771530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Expenditures sensitive to population ageing (EU Commission)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14282" y="1357298"/>
            <a:ext cx="8643998" cy="5072098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rgbClr val="180076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714348" y="1357298"/>
            <a:ext cx="7572428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Formula for calculation of GAP indicator in 2012</a:t>
            </a:r>
          </a:p>
        </p:txBody>
      </p:sp>
      <p:sp>
        <p:nvSpPr>
          <p:cNvPr id="29" name="Zaoblený obdĺžnik 28"/>
          <p:cNvSpPr/>
          <p:nvPr/>
        </p:nvSpPr>
        <p:spPr bwMode="auto">
          <a:xfrm>
            <a:off x="428596" y="2143116"/>
            <a:ext cx="8215370" cy="114300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calculation is based  on </a:t>
            </a:r>
          </a:p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baseline scenario within the next 50 years period</a:t>
            </a:r>
          </a:p>
          <a:p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5/6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" name="Obdĺžnik 24"/>
          <p:cNvSpPr/>
          <p:nvPr/>
        </p:nvSpPr>
        <p:spPr bwMode="auto">
          <a:xfrm>
            <a:off x="428596" y="5786454"/>
            <a:ext cx="4500594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Fiscal Responsibility Council, 2012 December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429000"/>
            <a:ext cx="8072494" cy="200026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14282" y="1357298"/>
            <a:ext cx="8643998" cy="5072098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714348" y="1357298"/>
            <a:ext cx="757242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Legend for calculation of GAP indicator 2/2</a:t>
            </a: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5/6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" name="Obdĺžnik 24"/>
          <p:cNvSpPr/>
          <p:nvPr/>
        </p:nvSpPr>
        <p:spPr bwMode="auto">
          <a:xfrm>
            <a:off x="428596" y="6143644"/>
            <a:ext cx="4500594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6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Zaoblený obdĺžnik 23"/>
          <p:cNvSpPr/>
          <p:nvPr/>
        </p:nvSpPr>
        <p:spPr bwMode="auto">
          <a:xfrm>
            <a:off x="642910" y="2000240"/>
            <a:ext cx="785818" cy="42862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</a:p>
          <a:p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aoblený obdĺžnik 30"/>
          <p:cNvSpPr/>
          <p:nvPr/>
        </p:nvSpPr>
        <p:spPr bwMode="auto">
          <a:xfrm>
            <a:off x="642910" y="2571744"/>
            <a:ext cx="785818" cy="42862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t0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Zaoblený obdĺžnik 32"/>
          <p:cNvSpPr/>
          <p:nvPr/>
        </p:nvSpPr>
        <p:spPr bwMode="auto">
          <a:xfrm>
            <a:off x="642910" y="3143248"/>
            <a:ext cx="785818" cy="42862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t0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Zaoblený obdĺžnik 33"/>
          <p:cNvSpPr/>
          <p:nvPr/>
        </p:nvSpPr>
        <p:spPr bwMode="auto">
          <a:xfrm>
            <a:off x="642910" y="3714752"/>
            <a:ext cx="785818" cy="42862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Δ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PI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Zaoblený obdĺžnik 35"/>
          <p:cNvSpPr/>
          <p:nvPr/>
        </p:nvSpPr>
        <p:spPr bwMode="auto">
          <a:xfrm>
            <a:off x="642910" y="4286256"/>
            <a:ext cx="785818" cy="571504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Zaoblený obdĺžnik 36"/>
          <p:cNvSpPr/>
          <p:nvPr/>
        </p:nvSpPr>
        <p:spPr bwMode="auto">
          <a:xfrm>
            <a:off x="642910" y="5000636"/>
            <a:ext cx="785818" cy="571504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l-G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Δ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PB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Zaoblený obdĺžnik 37"/>
          <p:cNvSpPr/>
          <p:nvPr/>
        </p:nvSpPr>
        <p:spPr bwMode="auto">
          <a:xfrm>
            <a:off x="642910" y="5715016"/>
            <a:ext cx="785818" cy="571504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l-G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Δ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IZ</a:t>
            </a:r>
            <a:r>
              <a:rPr lang="sk-SK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Zaoblený obdĺžnik 39"/>
          <p:cNvSpPr/>
          <p:nvPr/>
        </p:nvSpPr>
        <p:spPr bwMode="auto">
          <a:xfrm>
            <a:off x="1571604" y="2000240"/>
            <a:ext cx="6858048" cy="428628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Real interest rate</a:t>
            </a:r>
          </a:p>
        </p:txBody>
      </p:sp>
      <p:sp>
        <p:nvSpPr>
          <p:cNvPr id="41" name="Zaoblený obdĺžnik 40"/>
          <p:cNvSpPr/>
          <p:nvPr/>
        </p:nvSpPr>
        <p:spPr bwMode="auto">
          <a:xfrm>
            <a:off x="1571604" y="2571744"/>
            <a:ext cx="6858048" cy="428628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Gross general gov debt in the previous year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Zaoblený obdĺžnik 41"/>
          <p:cNvSpPr/>
          <p:nvPr/>
        </p:nvSpPr>
        <p:spPr bwMode="auto">
          <a:xfrm>
            <a:off x="1571604" y="3143248"/>
            <a:ext cx="6929486" cy="428628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Structural primary general gov balance in the previous year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Zaoblený obdĺžnik 43"/>
          <p:cNvSpPr/>
          <p:nvPr/>
        </p:nvSpPr>
        <p:spPr bwMode="auto">
          <a:xfrm>
            <a:off x="1571604" y="3714752"/>
            <a:ext cx="7143800" cy="428628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 in the property income compared to the previous year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Zaoblený obdĺžnik 44"/>
          <p:cNvSpPr/>
          <p:nvPr/>
        </p:nvSpPr>
        <p:spPr bwMode="auto">
          <a:xfrm>
            <a:off x="1428728" y="4286256"/>
            <a:ext cx="7286676" cy="571504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Gross general gov debt targeting  to 50 % of GDP in the next</a:t>
            </a: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50 y period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Zaoblený obdĺžnik 45"/>
          <p:cNvSpPr/>
          <p:nvPr/>
        </p:nvSpPr>
        <p:spPr bwMode="auto">
          <a:xfrm>
            <a:off x="1500166" y="5000636"/>
            <a:ext cx="7072362" cy="571504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Change in the structural primary general gov balance </a:t>
            </a: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compared to the previous year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Zaoblený obdĺžnik 46"/>
          <p:cNvSpPr/>
          <p:nvPr/>
        </p:nvSpPr>
        <p:spPr bwMode="auto">
          <a:xfrm>
            <a:off x="1643042" y="5715016"/>
            <a:ext cx="7143800" cy="571504"/>
          </a:xfrm>
          <a:prstGeom prst="round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 the implicit and contingent liabilities compared</a:t>
            </a:r>
          </a:p>
          <a:p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previous year</a:t>
            </a:r>
            <a:endParaRPr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95800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14282" y="1328702"/>
            <a:ext cx="8643998" cy="5072098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rgbClr val="180076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714348" y="1285860"/>
            <a:ext cx="7572428" cy="785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procedure for calculating the GAP indicator  </a:t>
            </a: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Slovakia 6/6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143116"/>
            <a:ext cx="4114800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/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</a:t>
            </a: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urostat´s</a:t>
            </a:r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data</a:t>
            </a: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in the previous</a:t>
            </a:r>
            <a:endParaRPr lang="en-US" sz="1800">
              <a:solidFill>
                <a:srgbClr val="66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indent="-400050"/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year </a:t>
            </a:r>
            <a:r>
              <a:rPr lang="en-US" sz="180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that is net of </a:t>
            </a:r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influences </a:t>
            </a:r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sk-SK" sz="1800" smtClean="0">
              <a:solidFill>
                <a:srgbClr val="66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indent="-400050"/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defined </a:t>
            </a:r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by </a:t>
            </a:r>
            <a:r>
              <a:rPr lang="en-US" sz="180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</a:t>
            </a: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Council</a:t>
            </a:r>
            <a:endParaRPr lang="en-US" sz="1800">
              <a:solidFill>
                <a:srgbClr val="66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3429000"/>
            <a:ext cx="4114800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/>
            <a:r>
              <a:rPr lang="en-US" sz="180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Considered are macroeconomic</a:t>
            </a:r>
          </a:p>
          <a:p>
            <a:pPr indent="-400050"/>
            <a:r>
              <a:rPr lang="en-US" sz="180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forecasts, ageing and implicit plus</a:t>
            </a:r>
          </a:p>
          <a:p>
            <a:pPr indent="-400050"/>
            <a:r>
              <a:rPr lang="en-US" sz="180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contingent liabilities</a:t>
            </a:r>
          </a:p>
        </p:txBody>
      </p:sp>
      <p:sp>
        <p:nvSpPr>
          <p:cNvPr id="22" name="Päťuholník 21"/>
          <p:cNvSpPr/>
          <p:nvPr/>
        </p:nvSpPr>
        <p:spPr bwMode="auto">
          <a:xfrm rot="5400000">
            <a:off x="6519878" y="909618"/>
            <a:ext cx="928694" cy="3395690"/>
          </a:xfrm>
          <a:prstGeom prst="homePlate">
            <a:avLst>
              <a:gd name="adj" fmla="val 35685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Structural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primary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gen </a:t>
            </a:r>
            <a:r>
              <a:rPr lang="sk-SK" baseline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balance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Päťuholník 22"/>
          <p:cNvSpPr/>
          <p:nvPr/>
        </p:nvSpPr>
        <p:spPr bwMode="auto">
          <a:xfrm rot="5400000">
            <a:off x="6588935" y="2197883"/>
            <a:ext cx="928694" cy="3390928"/>
          </a:xfrm>
          <a:prstGeom prst="homePlate">
            <a:avLst>
              <a:gd name="adj" fmla="val 3819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Baseline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scenario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857760"/>
            <a:ext cx="4414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/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Value of required </a:t>
            </a:r>
            <a:r>
              <a:rPr lang="en-US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fiscal consolidation:</a:t>
            </a:r>
          </a:p>
          <a:p>
            <a:pPr indent="-400050">
              <a:buFont typeface="Arial" pitchFamily="34" charset="0"/>
              <a:buChar char="•"/>
            </a:pP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increasing tax burden</a:t>
            </a:r>
          </a:p>
          <a:p>
            <a:pPr indent="-400050">
              <a:buFont typeface="Arial" pitchFamily="34" charset="0"/>
              <a:buChar char="•"/>
            </a:pPr>
            <a:r>
              <a:rPr lang="sk-SK" sz="1800" smtClean="0">
                <a:solidFill>
                  <a:srgbClr val="66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reducing expenditures</a:t>
            </a:r>
          </a:p>
        </p:txBody>
      </p:sp>
      <p:sp>
        <p:nvSpPr>
          <p:cNvPr id="37" name="Right Arrow 36"/>
          <p:cNvSpPr/>
          <p:nvPr/>
        </p:nvSpPr>
        <p:spPr bwMode="auto">
          <a:xfrm>
            <a:off x="4429124" y="2357430"/>
            <a:ext cx="533400" cy="533400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4429124" y="3714752"/>
            <a:ext cx="533400" cy="533400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4500562" y="5143512"/>
            <a:ext cx="533400" cy="533400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4" name="Päťuholník 22"/>
          <p:cNvSpPr/>
          <p:nvPr/>
        </p:nvSpPr>
        <p:spPr bwMode="auto">
          <a:xfrm rot="5400000">
            <a:off x="6524006" y="3763010"/>
            <a:ext cx="1096648" cy="3143272"/>
          </a:xfrm>
          <a:prstGeom prst="homePlate">
            <a:avLst>
              <a:gd name="adj" fmla="val 548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52400">
              <a:schemeClr val="bg1">
                <a:alpha val="75000"/>
              </a:schemeClr>
            </a:glow>
          </a:effectLst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Indicator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Zaoblený obdĺžnik 23"/>
          <p:cNvSpPr/>
          <p:nvPr/>
        </p:nvSpPr>
        <p:spPr bwMode="auto">
          <a:xfrm rot="21392067">
            <a:off x="840353" y="1392731"/>
            <a:ext cx="4017971" cy="1926970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indent="-88900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88900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274638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274638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Fiscal Responsibility Council</a:t>
            </a:r>
          </a:p>
          <a:p>
            <a:pPr marL="268288" indent="-179388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has a number of mandates</a:t>
            </a:r>
          </a:p>
          <a:p>
            <a:pPr marL="363538" indent="-274638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except for normative roles </a:t>
            </a:r>
          </a:p>
          <a:p>
            <a:pPr marL="363538" indent="-274638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or roles in macroeconomic</a:t>
            </a:r>
          </a:p>
          <a:p>
            <a:pPr marL="603250" indent="-514350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and taxes forecasting </a:t>
            </a:r>
          </a:p>
          <a:p>
            <a:pPr marL="177800" indent="-88900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3054928" y="2810981"/>
            <a:ext cx="4022289" cy="1926970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GAP indicator is expressing 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the need for consolidation in 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the medium and long-term 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horizonts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Zaoblený obdĺžnik 27"/>
          <p:cNvSpPr/>
          <p:nvPr/>
        </p:nvSpPr>
        <p:spPr bwMode="auto">
          <a:xfrm rot="21392067">
            <a:off x="4626563" y="4321823"/>
            <a:ext cx="4022305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III. </a:t>
            </a:r>
            <a:r>
              <a:rPr lang="sk-SK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Conclusion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/>
              <a:t>II</a:t>
            </a:r>
            <a:r>
              <a:rPr lang="sk-SK" sz="2200" smtClean="0"/>
              <a:t>. Fiscal Responsibility Act</a:t>
            </a:r>
            <a:endParaRPr lang="sk-SK" sz="2200"/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6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7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0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sk-SK" sz="2200" smtClean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r>
              <a:rPr lang="sk-SK" sz="220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Long-term sustainability indicator in Slovakia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/>
            <a:endParaRPr/>
          </a:p>
        </p:txBody>
      </p:sp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4" name="Zaoblený obdĺžnik 23"/>
          <p:cNvSpPr/>
          <p:nvPr/>
        </p:nvSpPr>
        <p:spPr bwMode="auto">
          <a:xfrm rot="21392067">
            <a:off x="697412" y="1562669"/>
            <a:ext cx="4091047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Background </a:t>
            </a:r>
          </a:p>
          <a:p>
            <a:pPr marL="268288" marR="0" indent="-857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Fiscal Responsibility Act</a:t>
            </a:r>
          </a:p>
          <a:p>
            <a:pPr marL="354013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i="0" u="none" strike="noStrike" cap="none" normalizeH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Fiscal Responsibility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Council</a:t>
            </a:r>
            <a:endParaRPr kumimoji="0" lang="sk-SK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2911984" y="2765201"/>
            <a:ext cx="4095429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Long-term sustainability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indicator</a:t>
            </a:r>
          </a:p>
          <a:p>
            <a:pPr marL="450850" marR="0" indent="-952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Assessment in EU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Assessment in Slovakia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4412117" y="4053241"/>
            <a:ext cx="4166736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Conclusion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aoblený obdĺžnik 27"/>
          <p:cNvSpPr/>
          <p:nvPr/>
        </p:nvSpPr>
        <p:spPr bwMode="auto">
          <a:xfrm>
            <a:off x="285720" y="1357298"/>
            <a:ext cx="8572560" cy="5143535"/>
          </a:xfrm>
          <a:prstGeom prst="roundRect">
            <a:avLst>
              <a:gd name="adj" fmla="val 814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/>
              <a:t>III</a:t>
            </a:r>
            <a:r>
              <a:rPr lang="sk-SK" sz="2200" smtClean="0"/>
              <a:t>. Conclusion 1/2</a:t>
            </a:r>
            <a:endParaRPr lang="sk-SK" sz="22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6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80000">
                  <a:schemeClr val="bg1"/>
                </a:gs>
                <a:gs pos="100000">
                  <a:schemeClr val="bg1"/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17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39" name="Päťuholník 38"/>
          <p:cNvSpPr/>
          <p:nvPr/>
        </p:nvSpPr>
        <p:spPr bwMode="auto">
          <a:xfrm rot="5400000">
            <a:off x="3964777" y="-2321759"/>
            <a:ext cx="1214446" cy="8572560"/>
          </a:xfrm>
          <a:prstGeom prst="homePlate">
            <a:avLst>
              <a:gd name="adj" fmla="val 40303"/>
            </a:avLst>
          </a:prstGeom>
          <a:gradFill flip="none" rotWithShape="1">
            <a:gsLst>
              <a:gs pos="0">
                <a:srgbClr val="0033CC"/>
              </a:gs>
              <a:gs pos="8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definition of the GAP indicator in Slovakia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Päťuholník 16"/>
          <p:cNvSpPr/>
          <p:nvPr/>
        </p:nvSpPr>
        <p:spPr bwMode="auto">
          <a:xfrm rot="5400000">
            <a:off x="2821769" y="392885"/>
            <a:ext cx="3500462" cy="8143932"/>
          </a:xfrm>
          <a:prstGeom prst="homePlate">
            <a:avLst>
              <a:gd name="adj" fmla="val 554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08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Zaoblený obdĺžnik 21"/>
          <p:cNvSpPr/>
          <p:nvPr/>
        </p:nvSpPr>
        <p:spPr bwMode="auto">
          <a:xfrm>
            <a:off x="785786" y="3071810"/>
            <a:ext cx="7572428" cy="292895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mtClean="0"/>
              <a:t>represents</a:t>
            </a:r>
          </a:p>
          <a:p>
            <a:pPr algn="ctr"/>
            <a:endParaRPr lang="sk-SK" smtClean="0"/>
          </a:p>
          <a:p>
            <a:pPr algn="ctr"/>
            <a:r>
              <a:rPr lang="en-US" smtClean="0"/>
              <a:t>an essential part of the new fiscal framework </a:t>
            </a:r>
            <a:endParaRPr lang="sk-SK" smtClean="0"/>
          </a:p>
          <a:p>
            <a:pPr algn="ctr"/>
            <a:r>
              <a:rPr lang="en-US" smtClean="0"/>
              <a:t>in order for the fiscal policy, </a:t>
            </a:r>
            <a:endParaRPr lang="sk-SK" smtClean="0"/>
          </a:p>
          <a:p>
            <a:pPr algn="ctr"/>
            <a:endParaRPr lang="sk-SK" smtClean="0"/>
          </a:p>
          <a:p>
            <a:pPr algn="ctr"/>
            <a:r>
              <a:rPr lang="en-US" smtClean="0"/>
              <a:t>whether underway or planned, </a:t>
            </a:r>
            <a:endParaRPr lang="sk-SK" smtClean="0"/>
          </a:p>
          <a:p>
            <a:pPr algn="ctr"/>
            <a:endParaRPr lang="sk-SK" smtClean="0"/>
          </a:p>
          <a:p>
            <a:pPr algn="ctr"/>
            <a:r>
              <a:rPr lang="en-US" smtClean="0"/>
              <a:t>to be assessed in a trustworthy manner. </a:t>
            </a:r>
            <a:endParaRPr kumimoji="0" lang="sk-SK" sz="2000" b="1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aoblený obdĺžnik 27"/>
          <p:cNvSpPr/>
          <p:nvPr/>
        </p:nvSpPr>
        <p:spPr bwMode="auto">
          <a:xfrm>
            <a:off x="571472" y="1643050"/>
            <a:ext cx="7848600" cy="4714908"/>
          </a:xfrm>
          <a:prstGeom prst="roundRect">
            <a:avLst>
              <a:gd name="adj" fmla="val 814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r>
              <a:rPr lang="sk-SK" sz="2800" smtClean="0">
                <a:solidFill>
                  <a:srgbClr val="FF5D5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itchFamily="-106" charset="-128"/>
              </a:rPr>
              <a:t>Спасибо за ваше внимание</a:t>
            </a: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5D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/>
              <a:t>III</a:t>
            </a:r>
            <a:r>
              <a:rPr lang="sk-SK" sz="2200" smtClean="0"/>
              <a:t>. Conclusion 2/2</a:t>
            </a:r>
            <a:endParaRPr lang="sk-SK" sz="22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6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80000">
                  <a:schemeClr val="bg1"/>
                </a:gs>
                <a:gs pos="100000">
                  <a:schemeClr val="bg1"/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17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2" name="TextBox 26"/>
          <p:cNvSpPr txBox="1"/>
          <p:nvPr/>
        </p:nvSpPr>
        <p:spPr bwMode="auto">
          <a:xfrm>
            <a:off x="1714480" y="1928720"/>
            <a:ext cx="5643602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sk-SK" smtClean="0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The </a:t>
            </a:r>
            <a:r>
              <a:rPr lang="sk-SK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author is grateful </a:t>
            </a:r>
            <a:r>
              <a:rPr lang="sk-SK" smtClean="0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to </a:t>
            </a:r>
          </a:p>
          <a:p>
            <a:pPr algn="ctr">
              <a:defRPr/>
            </a:pPr>
            <a:r>
              <a:rPr lang="sk-SK" smtClean="0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the </a:t>
            </a:r>
            <a:r>
              <a:rPr lang="sk-SK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Slovak </a:t>
            </a:r>
            <a:r>
              <a:rPr lang="sk-SK" smtClean="0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Fiscal Responsibility Council </a:t>
            </a:r>
          </a:p>
          <a:p>
            <a:pPr algn="ctr">
              <a:defRPr/>
            </a:pPr>
            <a:r>
              <a:rPr lang="sk-SK" smtClean="0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for supplying and </a:t>
            </a:r>
            <a:r>
              <a:rPr lang="sk-SK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clarifying relevant </a:t>
            </a:r>
            <a:r>
              <a:rPr lang="sk-SK" smtClean="0">
                <a:solidFill>
                  <a:srgbClr val="66FFFF"/>
                </a:solidFill>
                <a:ea typeface="ＭＳ Ｐゴシック" pitchFamily="-106" charset="-128"/>
                <a:cs typeface="+mn-cs"/>
              </a:rPr>
              <a:t>data</a:t>
            </a:r>
            <a:endParaRPr lang="sk-SK">
              <a:solidFill>
                <a:srgbClr val="66FFFF"/>
              </a:solidFill>
              <a:ea typeface="ＭＳ Ｐゴシック" pitchFamily="-106" charset="-128"/>
              <a:cs typeface="+mn-cs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1071538" y="3643314"/>
            <a:ext cx="6858048" cy="11430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0" u="none" strike="noStrike" cap="none" normalizeH="0" baseline="0" smtClean="0">
                <a:ln w="15875">
                  <a:gradFill flip="none" rotWithShape="1">
                    <a:gsLst>
                      <a:gs pos="0">
                        <a:schemeClr val="bg1"/>
                      </a:gs>
                      <a:gs pos="50000">
                        <a:schemeClr val="bg1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for</a:t>
            </a:r>
            <a:r>
              <a:rPr kumimoji="0" lang="sk-SK" sz="2800" b="1" i="0" u="none" strike="noStrike" cap="none" normalizeH="0" smtClean="0">
                <a:ln w="15875">
                  <a:gradFill flip="none" rotWithShape="1">
                    <a:gsLst>
                      <a:gs pos="0">
                        <a:schemeClr val="bg1"/>
                      </a:gs>
                      <a:gs pos="50000">
                        <a:schemeClr val="bg1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your attention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571612"/>
            <a:ext cx="8643998" cy="3500462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87938" y="2339975"/>
            <a:ext cx="3068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  <a:p>
            <a:pPr algn="ctr">
              <a:defRPr/>
            </a:pPr>
            <a:endParaRPr lang="sk-SK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0485" name="Picture 2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6165850" y="36369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5830888" y="3563938"/>
            <a:ext cx="1584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6165850" y="36369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6165850" y="45005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85044" name="AutoShape 52"/>
          <p:cNvSpPr>
            <a:spLocks noChangeArrowheads="1"/>
          </p:cNvSpPr>
          <p:nvPr/>
        </p:nvSpPr>
        <p:spPr bwMode="auto">
          <a:xfrm>
            <a:off x="6380163" y="3924300"/>
            <a:ext cx="485775" cy="1214438"/>
          </a:xfrm>
          <a:prstGeom prst="upDownArrow">
            <a:avLst>
              <a:gd name="adj1" fmla="val 50000"/>
              <a:gd name="adj2" fmla="val 50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The Fiscal Responsibility Act in Slovakia 1/2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37" name="AutoShape 21"/>
          <p:cNvSpPr>
            <a:spLocks noChangeArrowheads="1"/>
          </p:cNvSpPr>
          <p:nvPr/>
        </p:nvSpPr>
        <p:spPr bwMode="auto">
          <a:xfrm rot="5400000">
            <a:off x="3143240" y="214290"/>
            <a:ext cx="2928958" cy="7929618"/>
          </a:xfrm>
          <a:prstGeom prst="homePlate">
            <a:avLst>
              <a:gd name="adj" fmla="val 2093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</p:txBody>
      </p:sp>
      <p:grpSp>
        <p:nvGrpSpPr>
          <p:cNvPr id="4" name="Rounded Rectangle 30"/>
          <p:cNvGrpSpPr>
            <a:grpSpLocks/>
          </p:cNvGrpSpPr>
          <p:nvPr/>
        </p:nvGrpSpPr>
        <p:grpSpPr bwMode="auto">
          <a:xfrm>
            <a:off x="928662" y="3500438"/>
            <a:ext cx="3500462" cy="1285884"/>
            <a:chOff x="933" y="2158"/>
            <a:chExt cx="1970" cy="1594"/>
          </a:xfrm>
        </p:grpSpPr>
        <p:pic>
          <p:nvPicPr>
            <p:cNvPr id="39" name="Rounded Rectangle 3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33" y="2158"/>
              <a:ext cx="197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982" y="2206"/>
              <a:ext cx="1873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8000" tIns="0" rIns="0" bIns="0" anchor="ctr" anchorCtr="1"/>
            <a:lstStyle/>
            <a:p>
              <a:pPr algn="ctr">
                <a:defRPr/>
              </a:pPr>
              <a:endParaRPr lang="sk-SK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long-term sustainable</a:t>
              </a: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fiscal policy</a:t>
              </a:r>
              <a:endParaRPr lang="sk-SK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5" name="Rounded Rectangle 30"/>
          <p:cNvGrpSpPr>
            <a:grpSpLocks/>
          </p:cNvGrpSpPr>
          <p:nvPr/>
        </p:nvGrpSpPr>
        <p:grpSpPr bwMode="auto">
          <a:xfrm>
            <a:off x="4786314" y="3500438"/>
            <a:ext cx="3429024" cy="1285884"/>
            <a:chOff x="933" y="2158"/>
            <a:chExt cx="1970" cy="1594"/>
          </a:xfrm>
        </p:grpSpPr>
        <p:pic>
          <p:nvPicPr>
            <p:cNvPr id="42" name="Rounded Rectangle 3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33" y="2158"/>
              <a:ext cx="197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982" y="2206"/>
              <a:ext cx="1873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8000" tIns="0" rIns="0" bIns="0" anchor="ctr" anchorCtr="1"/>
            <a:lstStyle/>
            <a:p>
              <a:pPr algn="ctr">
                <a:defRPr/>
              </a:pPr>
              <a:endParaRPr lang="sk-SK" smtClean="0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counter-cyclical</a:t>
              </a: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fiscal policy</a:t>
              </a:r>
              <a:endParaRPr lang="sk-SK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</p:txBody>
        </p:sp>
      </p:grpSp>
      <p:sp>
        <p:nvSpPr>
          <p:cNvPr id="45" name="Obdĺžnik 44"/>
          <p:cNvSpPr/>
          <p:nvPr/>
        </p:nvSpPr>
        <p:spPr bwMode="auto">
          <a:xfrm>
            <a:off x="304800" y="5562600"/>
            <a:ext cx="8572560" cy="785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Act entered into force on March 1st 2012</a:t>
            </a:r>
            <a:endParaRPr kumimoji="0" lang="sk-SK" sz="200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642910" y="1857364"/>
            <a:ext cx="785818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is the purpose of this Act ?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Obdĺžnik 30"/>
          <p:cNvSpPr/>
          <p:nvPr/>
        </p:nvSpPr>
        <p:spPr bwMode="auto">
          <a:xfrm>
            <a:off x="928662" y="2714620"/>
            <a:ext cx="7143800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Promote the pursuit of</a:t>
            </a:r>
            <a:endParaRPr kumimoji="0" lang="sk-SK" sz="200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rgbClr val="180076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7539" name="AutoShape 35"/>
          <p:cNvSpPr>
            <a:spLocks noChangeArrowheads="1"/>
          </p:cNvSpPr>
          <p:nvPr/>
        </p:nvSpPr>
        <p:spPr bwMode="auto">
          <a:xfrm rot="5400000">
            <a:off x="4250529" y="-2178881"/>
            <a:ext cx="714381" cy="7929620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108000" tIns="0" rIns="0" bIns="0" anchor="ctr"/>
          <a:lstStyle/>
          <a:p>
            <a:pPr algn="ctr">
              <a:defRPr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z="220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Which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 are the basic pillars of this Act?</a:t>
            </a: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600">
              <a:solidFill>
                <a:srgbClr val="3300FF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642910" y="5286388"/>
            <a:ext cx="7929618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52400">
              <a:srgbClr val="FFFF00">
                <a:alpha val="75000"/>
              </a:srgbClr>
            </a:glow>
          </a:effec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Emphasize the government´s net worth to render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finances more transparent</a:t>
            </a:r>
          </a:p>
        </p:txBody>
      </p:sp>
      <p:sp>
        <p:nvSpPr>
          <p:cNvPr id="40" name="Obdĺžnik 39"/>
          <p:cNvSpPr/>
          <p:nvPr/>
        </p:nvSpPr>
        <p:spPr bwMode="auto">
          <a:xfrm>
            <a:off x="642910" y="3143248"/>
            <a:ext cx="385765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ules of</a:t>
            </a: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trasparency in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finance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0" y="6572272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The Fiscal Responsibility Act in Slovakia 2/2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6" name="Päťuholník 35"/>
          <p:cNvSpPr/>
          <p:nvPr/>
        </p:nvSpPr>
        <p:spPr bwMode="auto">
          <a:xfrm rot="16200000">
            <a:off x="4143372" y="142852"/>
            <a:ext cx="857256" cy="4714908"/>
          </a:xfrm>
          <a:prstGeom prst="homePlate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Fiscal Responsibility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Council</a:t>
            </a:r>
            <a:endParaRPr kumimoji="0" lang="sk-SK" sz="2000" b="1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4714876" y="3143248"/>
            <a:ext cx="385765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Tighter rules for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 governments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642910" y="4214818"/>
            <a:ext cx="385765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Aggregate expenditure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ceilings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4714876" y="4214818"/>
            <a:ext cx="385765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Upper limit 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eneral</a:t>
            </a: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government debt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7539" name="AutoShape 35"/>
          <p:cNvSpPr>
            <a:spLocks noChangeArrowheads="1"/>
          </p:cNvSpPr>
          <p:nvPr/>
        </p:nvSpPr>
        <p:spPr bwMode="auto">
          <a:xfrm rot="5400000">
            <a:off x="4250529" y="-2178881"/>
            <a:ext cx="714381" cy="7929620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108000" tIns="0" rIns="0" bIns="0" anchor="ctr"/>
          <a:lstStyle/>
          <a:p>
            <a:pPr algn="ctr">
              <a:defRPr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What is the Council‘s basic set-up? </a:t>
            </a: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600">
              <a:solidFill>
                <a:srgbClr val="3300FF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0" y="6572272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The Fiscal Responsibility Council in Slovakia 1/3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graphicFrame>
        <p:nvGraphicFramePr>
          <p:cNvPr id="28" name="Diagram 27"/>
          <p:cNvGraphicFramePr/>
          <p:nvPr/>
        </p:nvGraphicFramePr>
        <p:xfrm>
          <a:off x="642910" y="2714620"/>
          <a:ext cx="7929618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9" name="Obdĺžnik 28"/>
          <p:cNvSpPr/>
          <p:nvPr/>
        </p:nvSpPr>
        <p:spPr bwMode="auto">
          <a:xfrm>
            <a:off x="609600" y="1928802"/>
            <a:ext cx="784860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100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Independent financing using the National  Bank of Slovakia</a:t>
            </a:r>
          </a:p>
        </p:txBody>
      </p:sp>
      <p:sp>
        <p:nvSpPr>
          <p:cNvPr id="37" name="Šípka ohnutá nahor 36"/>
          <p:cNvSpPr/>
          <p:nvPr/>
        </p:nvSpPr>
        <p:spPr bwMode="auto">
          <a:xfrm rot="10800000">
            <a:off x="2357422" y="3143248"/>
            <a:ext cx="1643074" cy="571504"/>
          </a:xfrm>
          <a:prstGeom prst="bentUpArrow">
            <a:avLst>
              <a:gd name="adj1" fmla="val 34192"/>
              <a:gd name="adj2" fmla="val 32130"/>
              <a:gd name="adj3" fmla="val 32950"/>
            </a:avLst>
          </a:prstGeom>
          <a:solidFill>
            <a:srgbClr val="DAED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0" name="Šípka ohnutá nahor 49"/>
          <p:cNvSpPr/>
          <p:nvPr/>
        </p:nvSpPr>
        <p:spPr bwMode="auto">
          <a:xfrm flipV="1">
            <a:off x="5214942" y="3143248"/>
            <a:ext cx="1571636" cy="500066"/>
          </a:xfrm>
          <a:prstGeom prst="bentUpArrow">
            <a:avLst>
              <a:gd name="adj1" fmla="val 32310"/>
              <a:gd name="adj2" fmla="val 32130"/>
              <a:gd name="adj3" fmla="val 36715"/>
            </a:avLst>
          </a:prstGeom>
          <a:solidFill>
            <a:srgbClr val="DAED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4" name="Obdĺžnik 53"/>
          <p:cNvSpPr/>
          <p:nvPr/>
        </p:nvSpPr>
        <p:spPr bwMode="auto">
          <a:xfrm>
            <a:off x="285720" y="5786454"/>
            <a:ext cx="8572560" cy="4286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chairman and members are elected for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7 yr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by the Parliament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7539" name="AutoShape 35"/>
          <p:cNvSpPr>
            <a:spLocks noChangeArrowheads="1"/>
          </p:cNvSpPr>
          <p:nvPr/>
        </p:nvSpPr>
        <p:spPr bwMode="auto">
          <a:xfrm rot="5400000">
            <a:off x="4250529" y="-2178881"/>
            <a:ext cx="714381" cy="7929620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108000" tIns="0" rIns="0" bIns="0" anchor="ctr"/>
          <a:lstStyle/>
          <a:p>
            <a:pPr algn="ctr">
              <a:defRPr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What is the Council‘s mandate? </a:t>
            </a: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600">
              <a:solidFill>
                <a:srgbClr val="3300FF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0" y="6572272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The Fiscal Responsibility Council in Slovakia 2/3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graphicFrame>
        <p:nvGraphicFramePr>
          <p:cNvPr id="24" name="Diagram 23"/>
          <p:cNvGraphicFramePr/>
          <p:nvPr/>
        </p:nvGraphicFramePr>
        <p:xfrm>
          <a:off x="642910" y="2143116"/>
          <a:ext cx="792961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Rounded Rectangle 21"/>
          <p:cNvSpPr/>
          <p:nvPr/>
        </p:nvSpPr>
        <p:spPr bwMode="auto">
          <a:xfrm>
            <a:off x="609600" y="2133600"/>
            <a:ext cx="6781800" cy="1219200"/>
          </a:xfrm>
          <a:prstGeom prst="roundRect">
            <a:avLst>
              <a:gd name="adj" fmla="val 7500"/>
            </a:avLst>
          </a:prstGeom>
          <a:noFill/>
          <a:ln w="25400" cap="flat" cmpd="sng" algn="ctr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>
            <a:glow rad="127000">
              <a:schemeClr val="bg1">
                <a:alpha val="75000"/>
              </a:schemeClr>
            </a:glow>
          </a:effec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371600"/>
            <a:ext cx="8572560" cy="5057796"/>
          </a:xfrm>
          <a:prstGeom prst="roundRect">
            <a:avLst>
              <a:gd name="adj" fmla="val 4556"/>
            </a:avLst>
          </a:prstGeom>
          <a:gradFill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5400000"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 lang="en-US">
              <a:solidFill>
                <a:srgbClr val="33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7539" name="AutoShape 35"/>
          <p:cNvSpPr>
            <a:spLocks noChangeArrowheads="1"/>
          </p:cNvSpPr>
          <p:nvPr/>
        </p:nvSpPr>
        <p:spPr bwMode="auto">
          <a:xfrm rot="5400000">
            <a:off x="4250529" y="-2178881"/>
            <a:ext cx="714381" cy="7929620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108000" tIns="0" rIns="0" bIns="0" anchor="ctr"/>
          <a:lstStyle/>
          <a:p>
            <a:pPr algn="ctr">
              <a:defRPr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What is defining the Council ? </a:t>
            </a:r>
            <a:endParaRPr lang="sk-SK" sz="220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600">
              <a:solidFill>
                <a:srgbClr val="3300FF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0" y="6572272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The Fiscal Responsibility Council in Slovakia 3/3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3" name="AutoShape 42"/>
          <p:cNvSpPr>
            <a:spLocks noChangeArrowheads="1"/>
          </p:cNvSpPr>
          <p:nvPr/>
        </p:nvSpPr>
        <p:spPr bwMode="auto">
          <a:xfrm>
            <a:off x="2786050" y="3276600"/>
            <a:ext cx="1857388" cy="1081094"/>
          </a:xfrm>
          <a:prstGeom prst="homePlate">
            <a:avLst>
              <a:gd name="adj" fmla="val 54521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endParaRPr lang="sk-SK" sz="2200" smtClean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z="22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is</a:t>
            </a:r>
          </a:p>
          <a:p>
            <a:pPr algn="ctr">
              <a:defRPr/>
            </a:pPr>
            <a:r>
              <a:rPr lang="sk-SK" sz="22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defining</a:t>
            </a:r>
          </a:p>
          <a:p>
            <a:pPr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8" name="AutoShape 45"/>
          <p:cNvSpPr>
            <a:spLocks noChangeArrowheads="1"/>
          </p:cNvSpPr>
          <p:nvPr/>
        </p:nvSpPr>
        <p:spPr bwMode="auto">
          <a:xfrm>
            <a:off x="4714876" y="2071678"/>
            <a:ext cx="3929090" cy="4000528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auto">
          <a:xfrm>
            <a:off x="428596" y="2071678"/>
            <a:ext cx="2214578" cy="4000528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endParaRPr/>
          </a:p>
        </p:txBody>
      </p:sp>
      <p:sp>
        <p:nvSpPr>
          <p:cNvPr id="31" name="Obdĺžnik 30"/>
          <p:cNvSpPr/>
          <p:nvPr/>
        </p:nvSpPr>
        <p:spPr bwMode="auto">
          <a:xfrm>
            <a:off x="642910" y="2928934"/>
            <a:ext cx="1857388" cy="24288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cene3d>
              <a:camera prst="perspectiveContrastingRightFacing" fov="2700000">
                <a:rot lat="624000" lon="18966000" rev="216000"/>
              </a:camera>
              <a:lightRig rig="threePt" dir="t"/>
            </a:scene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10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100" b="1" i="0" u="none" strike="noStrike" cap="none" normalizeH="0" baseline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Fiscal</a:t>
            </a:r>
            <a:endParaRPr kumimoji="0" lang="sk-SK" sz="31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10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Responsibility</a:t>
            </a:r>
            <a:endParaRPr kumimoji="0" lang="sk-SK" sz="31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1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Council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1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6" name="AutoShape 45"/>
          <p:cNvSpPr>
            <a:spLocks noChangeArrowheads="1"/>
          </p:cNvSpPr>
          <p:nvPr/>
        </p:nvSpPr>
        <p:spPr bwMode="auto">
          <a:xfrm>
            <a:off x="4929190" y="2285992"/>
            <a:ext cx="3500462" cy="642942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127000">
              <a:schemeClr val="bg1">
                <a:alpha val="75000"/>
              </a:schemeClr>
            </a:glow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Long-term sustainability</a:t>
            </a:r>
          </a:p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indicator</a:t>
            </a:r>
            <a:endParaRPr lang="sk-SK">
              <a:solidFill>
                <a:srgbClr val="FBFDE3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37" name="AutoShape 45"/>
          <p:cNvSpPr>
            <a:spLocks noChangeArrowheads="1"/>
          </p:cNvSpPr>
          <p:nvPr/>
        </p:nvSpPr>
        <p:spPr bwMode="auto">
          <a:xfrm>
            <a:off x="4929190" y="3071810"/>
            <a:ext cx="3500462" cy="571504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Basic scenario</a:t>
            </a:r>
          </a:p>
        </p:txBody>
      </p:sp>
      <p:sp>
        <p:nvSpPr>
          <p:cNvPr id="38" name="AutoShape 45"/>
          <p:cNvSpPr>
            <a:spLocks noChangeArrowheads="1"/>
          </p:cNvSpPr>
          <p:nvPr/>
        </p:nvSpPr>
        <p:spPr bwMode="auto">
          <a:xfrm>
            <a:off x="4929190" y="3786190"/>
            <a:ext cx="3500462" cy="571504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Intertemporal net worth</a:t>
            </a:r>
          </a:p>
        </p:txBody>
      </p:sp>
      <p:sp>
        <p:nvSpPr>
          <p:cNvPr id="39" name="AutoShape 45"/>
          <p:cNvSpPr>
            <a:spLocks noChangeArrowheads="1"/>
          </p:cNvSpPr>
          <p:nvPr/>
        </p:nvSpPr>
        <p:spPr bwMode="auto">
          <a:xfrm>
            <a:off x="4929190" y="4500570"/>
            <a:ext cx="3500462" cy="642942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Structural  primary</a:t>
            </a:r>
          </a:p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general gov balance</a:t>
            </a:r>
          </a:p>
        </p:txBody>
      </p:sp>
      <p:sp>
        <p:nvSpPr>
          <p:cNvPr id="40" name="AutoShape 45"/>
          <p:cNvSpPr>
            <a:spLocks noChangeArrowheads="1"/>
          </p:cNvSpPr>
          <p:nvPr/>
        </p:nvSpPr>
        <p:spPr bwMode="auto">
          <a:xfrm>
            <a:off x="4929190" y="5286388"/>
            <a:ext cx="3500462" cy="642942"/>
          </a:xfrm>
          <a:prstGeom prst="roundRect">
            <a:avLst>
              <a:gd name="adj" fmla="val 7106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 anchor="ctr"/>
          <a:lstStyle/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Tax expeditures</a:t>
            </a:r>
          </a:p>
          <a:p>
            <a:pPr algn="ctr">
              <a:defRPr/>
            </a:pPr>
            <a:r>
              <a:rPr lang="sk-SK" smtClean="0">
                <a:solidFill>
                  <a:srgbClr val="FBFD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+mn-cs"/>
              </a:rPr>
              <a:t>&amp; others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4" name="Zaoblený obdĺžnik 23"/>
          <p:cNvSpPr/>
          <p:nvPr/>
        </p:nvSpPr>
        <p:spPr bwMode="auto">
          <a:xfrm rot="21392067">
            <a:off x="840353" y="1213200"/>
            <a:ext cx="4017971" cy="1926970"/>
          </a:xfrm>
          <a:prstGeom prst="roundRect">
            <a:avLst>
              <a:gd name="adj" fmla="val 4826"/>
            </a:avLst>
          </a:prstGeom>
          <a:gradFill flip="none" rotWithShape="1"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425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endParaRPr/>
          </a:p>
          <a:p>
            <a:pPr marL="363538" marR="0" indent="-2746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Fiscal Responsibility Council</a:t>
            </a:r>
          </a:p>
          <a:p>
            <a:pPr marL="363538" marR="0" indent="-2746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has a number of mandates</a:t>
            </a:r>
          </a:p>
          <a:p>
            <a:pPr marL="363538" marR="0" indent="-2746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except for normative roles </a:t>
            </a:r>
          </a:p>
          <a:p>
            <a:pPr marL="363538" marR="0" indent="-2746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or roles in macroeconomic</a:t>
            </a:r>
          </a:p>
          <a:p>
            <a:pPr marL="6032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and taxes forecasting </a:t>
            </a:r>
          </a:p>
          <a:p>
            <a:pPr marL="177800" marR="0" indent="-88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3054927" y="2810981"/>
            <a:ext cx="4022289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Long-term sustainability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indicator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Assessment in EU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Assesment in Slovakia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Zaoblený obdĺžnik 27"/>
          <p:cNvSpPr/>
          <p:nvPr/>
        </p:nvSpPr>
        <p:spPr bwMode="auto">
          <a:xfrm rot="21392067">
            <a:off x="4626563" y="4321823"/>
            <a:ext cx="4022305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III. </a:t>
            </a:r>
            <a:r>
              <a:rPr lang="sk-SK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Conclusion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. </a:t>
            </a:r>
            <a:r>
              <a:rPr lang="sk-SK" sz="2200" b="0" err="1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Background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87043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5558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2627313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659563" y="2492375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00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Long-term sustainability indicator 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Assessment in EU 1/3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" name="Zaoblený obdĺžnik 22"/>
          <p:cNvSpPr/>
          <p:nvPr/>
        </p:nvSpPr>
        <p:spPr bwMode="auto">
          <a:xfrm>
            <a:off x="285720" y="1428736"/>
            <a:ext cx="8572560" cy="5000660"/>
          </a:xfrm>
          <a:prstGeom prst="roundRect">
            <a:avLst>
              <a:gd name="adj" fmla="val 8794"/>
            </a:avLst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Krakow, April 23-24, 2013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9" name="Zaoblený obdĺžnik 38"/>
          <p:cNvSpPr/>
          <p:nvPr/>
        </p:nvSpPr>
        <p:spPr bwMode="auto">
          <a:xfrm>
            <a:off x="1000100" y="3214686"/>
            <a:ext cx="7215238" cy="114300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How to time or schedule the starting point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structural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primary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general gov balance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debt ?</a:t>
            </a:r>
          </a:p>
        </p:txBody>
      </p:sp>
      <p:sp>
        <p:nvSpPr>
          <p:cNvPr id="40" name="Zaoblený obdĺžnik 39"/>
          <p:cNvSpPr/>
          <p:nvPr/>
        </p:nvSpPr>
        <p:spPr bwMode="auto">
          <a:xfrm>
            <a:off x="1000100" y="4572008"/>
            <a:ext cx="7215238" cy="71438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we mean by dangerous levels ?</a:t>
            </a:r>
          </a:p>
        </p:txBody>
      </p:sp>
      <p:sp>
        <p:nvSpPr>
          <p:cNvPr id="41" name="Zaoblený obdĺžnik 40"/>
          <p:cNvSpPr/>
          <p:nvPr/>
        </p:nvSpPr>
        <p:spPr bwMode="auto">
          <a:xfrm>
            <a:off x="1000100" y="5500702"/>
            <a:ext cx="7215238" cy="71438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horizont we are observing ?</a:t>
            </a:r>
          </a:p>
        </p:txBody>
      </p:sp>
      <p:sp>
        <p:nvSpPr>
          <p:cNvPr id="42" name="Päťuholník 41"/>
          <p:cNvSpPr/>
          <p:nvPr/>
        </p:nvSpPr>
        <p:spPr bwMode="auto">
          <a:xfrm rot="5400000">
            <a:off x="3929058" y="-1285908"/>
            <a:ext cx="1285884" cy="7143800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457200" y="1500174"/>
            <a:ext cx="82296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differences occur in the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long-term sustainability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defined by individual states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39318</TotalTime>
  <Words>1477</Words>
  <Application>Microsoft Office PowerPoint</Application>
  <PresentationFormat>Prezentácia na obrazovke (4:3)</PresentationFormat>
  <Paragraphs>610</Paragraphs>
  <Slides>21</Slides>
  <Notes>21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Predvolený návrh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</vt:vector>
  </TitlesOfParts>
  <Company>nkusr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Astana</dc:title>
  <dc:creator>Kolarovic</dc:creator>
  <cp:lastModifiedBy>kolarovic</cp:lastModifiedBy>
  <cp:revision>847</cp:revision>
  <dcterms:created xsi:type="dcterms:W3CDTF">2013-04-06T09:04:13Z</dcterms:created>
  <dcterms:modified xsi:type="dcterms:W3CDTF">2013-04-21T13:08:38Z</dcterms:modified>
</cp:coreProperties>
</file>