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5"/>
  </p:notesMasterIdLst>
  <p:sldIdLst>
    <p:sldId id="266" r:id="rId2"/>
    <p:sldId id="256" r:id="rId3"/>
    <p:sldId id="257" r:id="rId4"/>
    <p:sldId id="258" r:id="rId5"/>
    <p:sldId id="263" r:id="rId6"/>
    <p:sldId id="259" r:id="rId7"/>
    <p:sldId id="260" r:id="rId8"/>
    <p:sldId id="267" r:id="rId9"/>
    <p:sldId id="268" r:id="rId10"/>
    <p:sldId id="264" r:id="rId11"/>
    <p:sldId id="261" r:id="rId12"/>
    <p:sldId id="262" r:id="rId13"/>
    <p:sldId id="265" r:id="rId14"/>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E346826-2FB3-4E1D-932C-D1E647410179}" type="datetimeFigureOut">
              <a:rPr lang="fr-FR" smtClean="0"/>
              <a:pPr/>
              <a:t>20/04/2013</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64B5736-3489-495F-8248-F24FB509904C}" type="slidenum">
              <a:rPr lang="fr-FR" smtClean="0"/>
              <a:pPr/>
              <a:t>‹#›</a:t>
            </a:fld>
            <a:endParaRPr lang="fr-FR"/>
          </a:p>
        </p:txBody>
      </p:sp>
    </p:spTree>
    <p:extLst>
      <p:ext uri="{BB962C8B-B14F-4D97-AF65-F5344CB8AC3E}">
        <p14:creationId xmlns:p14="http://schemas.microsoft.com/office/powerpoint/2010/main" val="20659994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8" Type="http://schemas.openxmlformats.org/officeDocument/2006/relationships/hyperlink" Target="http://en.wikipedia.org/wiki/Sal%C3%A9" TargetMode="External"/><Relationship Id="rId3" Type="http://schemas.openxmlformats.org/officeDocument/2006/relationships/hyperlink" Target="http://en.wikipedia.org/wiki/Rabat" TargetMode="External"/><Relationship Id="rId7" Type="http://schemas.openxmlformats.org/officeDocument/2006/relationships/hyperlink" Target="http://en.wikipedia.org/wiki/Tetouan" TargetMode="External"/><Relationship Id="rId12" Type="http://schemas.openxmlformats.org/officeDocument/2006/relationships/hyperlink" Target="http://en.wikipedia.org/wiki/Oujda" TargetMode="External"/><Relationship Id="rId2" Type="http://schemas.openxmlformats.org/officeDocument/2006/relationships/slide" Target="../slides/slide3.xml"/><Relationship Id="rId1" Type="http://schemas.openxmlformats.org/officeDocument/2006/relationships/notesMaster" Target="../notesMasters/notesMaster1.xml"/><Relationship Id="rId6" Type="http://schemas.openxmlformats.org/officeDocument/2006/relationships/hyperlink" Target="http://en.wikipedia.org/wiki/Tangier" TargetMode="External"/><Relationship Id="rId11" Type="http://schemas.openxmlformats.org/officeDocument/2006/relationships/hyperlink" Target="http://en.wikipedia.org/wiki/Meknes" TargetMode="External"/><Relationship Id="rId5" Type="http://schemas.openxmlformats.org/officeDocument/2006/relationships/hyperlink" Target="http://en.wikipedia.org/wiki/Marrakesh" TargetMode="External"/><Relationship Id="rId10" Type="http://schemas.openxmlformats.org/officeDocument/2006/relationships/hyperlink" Target="http://en.wikipedia.org/wiki/Agadir" TargetMode="External"/><Relationship Id="rId4" Type="http://schemas.openxmlformats.org/officeDocument/2006/relationships/hyperlink" Target="http://en.wikipedia.org/wiki/Casablanca" TargetMode="External"/><Relationship Id="rId9" Type="http://schemas.openxmlformats.org/officeDocument/2006/relationships/hyperlink" Target="http://en.wikipedia.org/wiki/Fes"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en-US" sz="1200" b="0" i="0" kern="1200" dirty="0" smtClean="0">
                <a:solidFill>
                  <a:schemeClr val="tx1"/>
                </a:solidFill>
                <a:latin typeface="+mn-lt"/>
                <a:ea typeface="+mn-ea"/>
                <a:cs typeface="+mn-cs"/>
              </a:rPr>
              <a:t>Morocco has a population of over 32 million and an area of 710,850 km</a:t>
            </a:r>
            <a:r>
              <a:rPr lang="en-US" sz="1200" b="0" i="0" kern="1200" baseline="30000" dirty="0" smtClean="0">
                <a:solidFill>
                  <a:schemeClr val="tx1"/>
                </a:solidFill>
                <a:latin typeface="+mn-lt"/>
                <a:ea typeface="+mn-ea"/>
                <a:cs typeface="+mn-cs"/>
              </a:rPr>
              <a:t>2.</a:t>
            </a:r>
          </a:p>
          <a:p>
            <a:r>
              <a:rPr lang="en-US" sz="1200" b="0" i="0" kern="1200" dirty="0" smtClean="0">
                <a:solidFill>
                  <a:schemeClr val="tx1"/>
                </a:solidFill>
                <a:latin typeface="+mn-lt"/>
                <a:ea typeface="+mn-ea"/>
                <a:cs typeface="+mn-cs"/>
              </a:rPr>
              <a:t>The political capital is </a:t>
            </a:r>
            <a:r>
              <a:rPr lang="en-US" sz="1200" b="0" i="0" u="none" kern="1200" dirty="0" smtClean="0">
                <a:solidFill>
                  <a:schemeClr val="tx1"/>
                </a:solidFill>
                <a:latin typeface="+mn-lt"/>
                <a:ea typeface="+mn-ea"/>
                <a:cs typeface="+mn-cs"/>
                <a:hlinkClick r:id="rId3" tooltip="Rabat"/>
              </a:rPr>
              <a:t>Rabat</a:t>
            </a:r>
            <a:r>
              <a:rPr lang="en-US" sz="1200" b="0" i="0" kern="1200" dirty="0" smtClean="0">
                <a:solidFill>
                  <a:schemeClr val="tx1"/>
                </a:solidFill>
                <a:latin typeface="+mn-lt"/>
                <a:ea typeface="+mn-ea"/>
                <a:cs typeface="+mn-cs"/>
              </a:rPr>
              <a:t>, although the largest city is </a:t>
            </a:r>
            <a:r>
              <a:rPr lang="en-US" sz="1200" b="0" i="0" kern="1200" dirty="0" smtClean="0">
                <a:solidFill>
                  <a:schemeClr val="tx1"/>
                </a:solidFill>
                <a:latin typeface="+mn-lt"/>
                <a:ea typeface="+mn-ea"/>
                <a:cs typeface="+mn-cs"/>
                <a:hlinkClick r:id="rId4" tooltip="Casablanca"/>
              </a:rPr>
              <a:t>Casablanca</a:t>
            </a:r>
            <a:r>
              <a:rPr lang="en-US" sz="1200" b="0" i="0" kern="1200" dirty="0" smtClean="0">
                <a:solidFill>
                  <a:schemeClr val="tx1"/>
                </a:solidFill>
                <a:latin typeface="+mn-lt"/>
                <a:ea typeface="+mn-ea"/>
                <a:cs typeface="+mn-cs"/>
              </a:rPr>
              <a:t>; other major cities include </a:t>
            </a:r>
            <a:r>
              <a:rPr lang="en-US" sz="1200" b="0" i="0" kern="1200" dirty="0" smtClean="0">
                <a:solidFill>
                  <a:schemeClr val="tx1"/>
                </a:solidFill>
                <a:latin typeface="+mn-lt"/>
                <a:ea typeface="+mn-ea"/>
                <a:cs typeface="+mn-cs"/>
                <a:hlinkClick r:id="rId5" tooltip="Marrakesh"/>
              </a:rPr>
              <a:t>Marrakesh</a:t>
            </a:r>
            <a:r>
              <a:rPr lang="en-US" sz="1200" b="0" i="0" kern="1200" dirty="0" smtClean="0">
                <a:solidFill>
                  <a:schemeClr val="tx1"/>
                </a:solidFill>
                <a:latin typeface="+mn-lt"/>
                <a:ea typeface="+mn-ea"/>
                <a:cs typeface="+mn-cs"/>
              </a:rPr>
              <a:t>, </a:t>
            </a:r>
            <a:r>
              <a:rPr lang="en-US" sz="1200" b="0" i="0" kern="1200" dirty="0" smtClean="0">
                <a:solidFill>
                  <a:schemeClr val="tx1"/>
                </a:solidFill>
                <a:latin typeface="+mn-lt"/>
                <a:ea typeface="+mn-ea"/>
                <a:cs typeface="+mn-cs"/>
                <a:hlinkClick r:id="rId6" tooltip="Tangier"/>
              </a:rPr>
              <a:t>Tangier</a:t>
            </a:r>
            <a:r>
              <a:rPr lang="en-US" sz="1200" b="0" i="0" kern="1200" dirty="0" smtClean="0">
                <a:solidFill>
                  <a:schemeClr val="tx1"/>
                </a:solidFill>
                <a:latin typeface="+mn-lt"/>
                <a:ea typeface="+mn-ea"/>
                <a:cs typeface="+mn-cs"/>
              </a:rPr>
              <a:t>, </a:t>
            </a:r>
            <a:r>
              <a:rPr lang="en-US" sz="1200" b="0" i="0" kern="1200" dirty="0" err="1" smtClean="0">
                <a:solidFill>
                  <a:schemeClr val="tx1"/>
                </a:solidFill>
                <a:latin typeface="+mn-lt"/>
                <a:ea typeface="+mn-ea"/>
                <a:cs typeface="+mn-cs"/>
                <a:hlinkClick r:id="rId7" tooltip="Tetouan"/>
              </a:rPr>
              <a:t>Tetouan</a:t>
            </a:r>
            <a:r>
              <a:rPr lang="en-US" sz="1200" b="0" i="0" kern="1200" dirty="0" smtClean="0">
                <a:solidFill>
                  <a:schemeClr val="tx1"/>
                </a:solidFill>
                <a:latin typeface="+mn-lt"/>
                <a:ea typeface="+mn-ea"/>
                <a:cs typeface="+mn-cs"/>
              </a:rPr>
              <a:t>, </a:t>
            </a:r>
            <a:r>
              <a:rPr lang="en-US" sz="1200" b="0" i="0" kern="1200" dirty="0" err="1" smtClean="0">
                <a:solidFill>
                  <a:schemeClr val="tx1"/>
                </a:solidFill>
                <a:latin typeface="+mn-lt"/>
                <a:ea typeface="+mn-ea"/>
                <a:cs typeface="+mn-cs"/>
                <a:hlinkClick r:id="rId8" tooltip="Salé"/>
              </a:rPr>
              <a:t>Salé</a:t>
            </a:r>
            <a:r>
              <a:rPr lang="en-US" sz="1200" b="0" i="0" kern="1200" dirty="0" smtClean="0">
                <a:solidFill>
                  <a:schemeClr val="tx1"/>
                </a:solidFill>
                <a:latin typeface="+mn-lt"/>
                <a:ea typeface="+mn-ea"/>
                <a:cs typeface="+mn-cs"/>
              </a:rPr>
              <a:t>, </a:t>
            </a:r>
            <a:r>
              <a:rPr lang="en-US" sz="1200" b="0" i="0" kern="1200" dirty="0" smtClean="0">
                <a:solidFill>
                  <a:schemeClr val="tx1"/>
                </a:solidFill>
                <a:latin typeface="+mn-lt"/>
                <a:ea typeface="+mn-ea"/>
                <a:cs typeface="+mn-cs"/>
                <a:hlinkClick r:id="rId9" tooltip="Fes"/>
              </a:rPr>
              <a:t>Fes</a:t>
            </a:r>
            <a:r>
              <a:rPr lang="en-US" sz="1200" b="0" i="0" kern="1200" dirty="0" smtClean="0">
                <a:solidFill>
                  <a:schemeClr val="tx1"/>
                </a:solidFill>
                <a:latin typeface="+mn-lt"/>
                <a:ea typeface="+mn-ea"/>
                <a:cs typeface="+mn-cs"/>
              </a:rPr>
              <a:t>, </a:t>
            </a:r>
            <a:r>
              <a:rPr lang="en-US" sz="1200" b="0" i="0" kern="1200" dirty="0" err="1" smtClean="0">
                <a:solidFill>
                  <a:schemeClr val="tx1"/>
                </a:solidFill>
                <a:latin typeface="+mn-lt"/>
                <a:ea typeface="+mn-ea"/>
                <a:cs typeface="+mn-cs"/>
                <a:hlinkClick r:id="rId10" tooltip="Agadir"/>
              </a:rPr>
              <a:t>Agadir</a:t>
            </a:r>
            <a:r>
              <a:rPr lang="en-US" sz="1200" b="0" i="0" kern="1200" dirty="0" smtClean="0">
                <a:solidFill>
                  <a:schemeClr val="tx1"/>
                </a:solidFill>
                <a:latin typeface="+mn-lt"/>
                <a:ea typeface="+mn-ea"/>
                <a:cs typeface="+mn-cs"/>
              </a:rPr>
              <a:t>, </a:t>
            </a:r>
            <a:r>
              <a:rPr lang="en-US" sz="1200" b="0" i="0" kern="1200" dirty="0" smtClean="0">
                <a:solidFill>
                  <a:schemeClr val="tx1"/>
                </a:solidFill>
                <a:latin typeface="+mn-lt"/>
                <a:ea typeface="+mn-ea"/>
                <a:cs typeface="+mn-cs"/>
                <a:hlinkClick r:id="rId11" tooltip="Meknes"/>
              </a:rPr>
              <a:t>Meknes</a:t>
            </a:r>
            <a:r>
              <a:rPr lang="en-US" sz="1200" b="0" i="0" kern="1200" dirty="0" smtClean="0">
                <a:solidFill>
                  <a:schemeClr val="tx1"/>
                </a:solidFill>
                <a:latin typeface="+mn-lt"/>
                <a:ea typeface="+mn-ea"/>
                <a:cs typeface="+mn-cs"/>
              </a:rPr>
              <a:t> and  </a:t>
            </a:r>
            <a:r>
              <a:rPr lang="en-US" sz="1200" b="0" i="0" kern="1200" dirty="0" smtClean="0">
                <a:solidFill>
                  <a:schemeClr val="tx1"/>
                </a:solidFill>
                <a:latin typeface="+mn-lt"/>
                <a:ea typeface="+mn-ea"/>
                <a:cs typeface="+mn-cs"/>
                <a:hlinkClick r:id="rId12" tooltip="Oujda"/>
              </a:rPr>
              <a:t>Oujda</a:t>
            </a:r>
            <a:r>
              <a:rPr lang="en-US" sz="1200" b="0" i="0" kern="1200" dirty="0" smtClean="0">
                <a:solidFill>
                  <a:schemeClr val="tx1"/>
                </a:solidFill>
                <a:latin typeface="+mn-lt"/>
                <a:ea typeface="+mn-ea"/>
                <a:cs typeface="+mn-cs"/>
              </a:rPr>
              <a:t>.</a:t>
            </a:r>
            <a:endParaRPr lang="fr-FR" sz="1200" b="0" i="0" kern="1200" dirty="0" smtClean="0">
              <a:solidFill>
                <a:schemeClr val="tx1"/>
              </a:solidFill>
              <a:latin typeface="+mn-lt"/>
              <a:ea typeface="+mn-ea"/>
              <a:cs typeface="+mn-cs"/>
            </a:endParaRPr>
          </a:p>
        </p:txBody>
      </p:sp>
      <p:sp>
        <p:nvSpPr>
          <p:cNvPr id="4" name="Espace réservé du numéro de diapositive 3"/>
          <p:cNvSpPr>
            <a:spLocks noGrp="1"/>
          </p:cNvSpPr>
          <p:nvPr>
            <p:ph type="sldNum" sz="quarter" idx="10"/>
          </p:nvPr>
        </p:nvSpPr>
        <p:spPr/>
        <p:txBody>
          <a:bodyPr/>
          <a:lstStyle/>
          <a:p>
            <a:fld id="{D64B5736-3489-495F-8248-F24FB509904C}" type="slidenum">
              <a:rPr lang="fr-FR" smtClean="0"/>
              <a:pPr/>
              <a:t>3</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10" name="Triangle rect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r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fr-FR" smtClean="0"/>
              <a:t>Cliquez pour modifier le style du titre</a:t>
            </a:r>
            <a:endParaRPr kumimoji="0" lang="en-US"/>
          </a:p>
        </p:txBody>
      </p:sp>
      <p:sp>
        <p:nvSpPr>
          <p:cNvPr id="17" name="Sous-titr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smtClean="0"/>
              <a:t>Cliquez pour modifier le style des sous-titres du masque</a:t>
            </a:r>
            <a:endParaRPr kumimoji="0" lang="en-US"/>
          </a:p>
        </p:txBody>
      </p:sp>
      <p:grpSp>
        <p:nvGrpSpPr>
          <p:cNvPr id="2" name="Groupe 1"/>
          <p:cNvGrpSpPr/>
          <p:nvPr/>
        </p:nvGrpSpPr>
        <p:grpSpPr>
          <a:xfrm>
            <a:off x="-3765" y="4953000"/>
            <a:ext cx="9147765" cy="1912088"/>
            <a:chOff x="-3765" y="4832896"/>
            <a:chExt cx="9147765" cy="2032192"/>
          </a:xfrm>
        </p:grpSpPr>
        <p:sp>
          <p:nvSpPr>
            <p:cNvPr id="7" name="Forme libre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orme libre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orme libre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Connecteur droit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Espace réservé de la date 29"/>
          <p:cNvSpPr>
            <a:spLocks noGrp="1"/>
          </p:cNvSpPr>
          <p:nvPr>
            <p:ph type="dt" sz="half" idx="10"/>
          </p:nvPr>
        </p:nvSpPr>
        <p:spPr/>
        <p:txBody>
          <a:bodyPr/>
          <a:lstStyle>
            <a:lvl1pPr>
              <a:defRPr>
                <a:solidFill>
                  <a:srgbClr val="FFFFFF"/>
                </a:solidFill>
              </a:defRPr>
            </a:lvl1pPr>
            <a:extLst/>
          </a:lstStyle>
          <a:p>
            <a:fld id="{F37A6D32-880A-4AEB-8223-BEF18069A7E6}" type="datetime1">
              <a:rPr lang="fr-FR" smtClean="0"/>
              <a:pPr/>
              <a:t>20/04/2013</a:t>
            </a:fld>
            <a:endParaRPr lang="fr-FR"/>
          </a:p>
        </p:txBody>
      </p:sp>
      <p:sp>
        <p:nvSpPr>
          <p:cNvPr id="19" name="Espace réservé du pied de page 18"/>
          <p:cNvSpPr>
            <a:spLocks noGrp="1"/>
          </p:cNvSpPr>
          <p:nvPr>
            <p:ph type="ftr" sz="quarter" idx="11"/>
          </p:nvPr>
        </p:nvSpPr>
        <p:spPr/>
        <p:txBody>
          <a:bodyPr/>
          <a:lstStyle>
            <a:lvl1pPr>
              <a:defRPr>
                <a:solidFill>
                  <a:schemeClr val="accent1">
                    <a:tint val="20000"/>
                  </a:schemeClr>
                </a:solidFill>
              </a:defRPr>
            </a:lvl1pPr>
            <a:extLst/>
          </a:lstStyle>
          <a:p>
            <a:endParaRPr lang="fr-FR"/>
          </a:p>
        </p:txBody>
      </p:sp>
      <p:sp>
        <p:nvSpPr>
          <p:cNvPr id="27" name="Espace réservé du numéro de diapositive 26"/>
          <p:cNvSpPr>
            <a:spLocks noGrp="1"/>
          </p:cNvSpPr>
          <p:nvPr>
            <p:ph type="sldNum" sz="quarter" idx="12"/>
          </p:nvPr>
        </p:nvSpPr>
        <p:spPr/>
        <p:txBody>
          <a:bodyPr/>
          <a:lstStyle>
            <a:lvl1pPr>
              <a:defRPr>
                <a:solidFill>
                  <a:srgbClr val="FFFFFF"/>
                </a:solidFill>
              </a:defRPr>
            </a:lvl1pPr>
            <a:extLst/>
          </a:lstStyle>
          <a:p>
            <a:fld id="{43AF70AF-9EDA-4E6C-A033-9B2D159DE022}" type="slidenum">
              <a:rPr lang="fr-FR" smtClean="0"/>
              <a:pPr/>
              <a:t>‹#›</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1481329"/>
            <a:ext cx="8229600" cy="4386071"/>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9CE164DD-B4B0-4FBD-96AB-A4D92422783F}" type="datetime1">
              <a:rPr lang="fr-FR" smtClean="0"/>
              <a:pPr/>
              <a:t>20/04/2013</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43AF70AF-9EDA-4E6C-A033-9B2D159DE022}" type="slidenum">
              <a:rPr lang="fr-FR" smtClean="0"/>
              <a:pPr/>
              <a:t>‹#›</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44013" y="274640"/>
            <a:ext cx="1777470" cy="5592761"/>
          </a:xfrm>
        </p:spPr>
        <p:txBody>
          <a:bodyPr vert="eaVert"/>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41"/>
            <a:ext cx="6324600" cy="5592760"/>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5F912EDD-DF6E-4210-9A1D-EE4B51434C5F}" type="datetime1">
              <a:rPr lang="fr-FR" smtClean="0"/>
              <a:pPr/>
              <a:t>20/04/2013</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43AF70AF-9EDA-4E6C-A033-9B2D159DE022}" type="slidenum">
              <a:rPr lang="fr-FR" smtClean="0"/>
              <a:pPr/>
              <a:t>‹#›</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C9CABED1-DF38-4211-925F-DB2B35D2FC0C}" type="datetime1">
              <a:rPr lang="fr-FR" smtClean="0"/>
              <a:pPr/>
              <a:t>20/04/2013</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43AF70AF-9EDA-4E6C-A033-9B2D159DE022}" type="slidenum">
              <a:rPr lang="fr-FR" smtClean="0"/>
              <a:pPr/>
              <a:t>‹#›</a:t>
            </a:fld>
            <a:endParaRPr lang="fr-FR"/>
          </a:p>
        </p:txBody>
      </p:sp>
      <p:sp>
        <p:nvSpPr>
          <p:cNvPr id="7" name="Titre 6"/>
          <p:cNvSpPr>
            <a:spLocks noGrp="1"/>
          </p:cNvSpPr>
          <p:nvPr>
            <p:ph type="title"/>
          </p:nvPr>
        </p:nvSpPr>
        <p:spPr/>
        <p:txBody>
          <a:bodyPr rtlCol="0"/>
          <a:lstStyle>
            <a:extLst/>
          </a:lstStyle>
          <a:p>
            <a:r>
              <a:rPr kumimoji="0" lang="fr-FR" smtClean="0"/>
              <a:t>Cliquez pour modifier le style du titre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extLst/>
          </a:lstStyle>
          <a:p>
            <a:fld id="{273ECAFF-64E8-453D-9F4C-5110624AE4D6}" type="datetime1">
              <a:rPr lang="fr-FR" smtClean="0"/>
              <a:pPr/>
              <a:t>20/04/2013</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43AF70AF-9EDA-4E6C-A033-9B2D159DE022}" type="slidenum">
              <a:rPr lang="fr-FR" smtClean="0"/>
              <a:pPr/>
              <a:t>‹#›</a:t>
            </a:fld>
            <a:endParaRPr lang="fr-FR"/>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bg>
      <p:bgRef idx="1002">
        <a:schemeClr val="bg1"/>
      </p:bgRef>
    </p:bg>
    <p:spTree>
      <p:nvGrpSpPr>
        <p:cNvPr id="1" name=""/>
        <p:cNvGrpSpPr/>
        <p:nvPr/>
      </p:nvGrpSpPr>
      <p:grpSpPr>
        <a:xfrm>
          <a:off x="0" y="0"/>
          <a:ext cx="0" cy="0"/>
          <a:chOff x="0" y="0"/>
          <a:chExt cx="0" cy="0"/>
        </a:xfrm>
      </p:grpSpPr>
      <p:sp>
        <p:nvSpPr>
          <p:cNvPr id="3" name="Espace réservé du contenu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6DB98B95-6D39-4E16-82F2-2E219D4F71E4}" type="datetime1">
              <a:rPr lang="fr-FR" smtClean="0"/>
              <a:pPr/>
              <a:t>20/04/2013</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43AF70AF-9EDA-4E6C-A033-9B2D159DE022}" type="slidenum">
              <a:rPr lang="fr-FR" smtClean="0"/>
              <a:pPr/>
              <a:t>‹#›</a:t>
            </a:fld>
            <a:endParaRPr lang="fr-FR"/>
          </a:p>
        </p:txBody>
      </p:sp>
      <p:sp>
        <p:nvSpPr>
          <p:cNvPr id="8" name="Titre 7"/>
          <p:cNvSpPr>
            <a:spLocks noGrp="1"/>
          </p:cNvSpPr>
          <p:nvPr>
            <p:ph type="title"/>
          </p:nvPr>
        </p:nvSpPr>
        <p:spPr/>
        <p:txBody>
          <a:bodyPr rtlCol="0"/>
          <a:lstStyle>
            <a:extLst/>
          </a:lstStyle>
          <a:p>
            <a:r>
              <a:rPr kumimoji="0" lang="fr-FR" smtClean="0"/>
              <a:t>Cliquez pour modifier le style du titre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bg>
      <p:bgRef idx="1003">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8229600" cy="1143000"/>
          </a:xfrm>
        </p:spPr>
        <p:txBody>
          <a:bodyPr anchor="ctr"/>
          <a:lstStyle>
            <a:lvl1pPr>
              <a:defRPr/>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extLst/>
          </a:lstStyle>
          <a:p>
            <a:fld id="{D6A18843-6357-4A6A-9028-9C951F9A1C85}" type="datetime1">
              <a:rPr lang="fr-FR" smtClean="0"/>
              <a:pPr/>
              <a:t>20/04/2013</a:t>
            </a:fld>
            <a:endParaRPr lang="fr-FR"/>
          </a:p>
        </p:txBody>
      </p:sp>
      <p:sp>
        <p:nvSpPr>
          <p:cNvPr id="8" name="Espace réservé du pied de page 7"/>
          <p:cNvSpPr>
            <a:spLocks noGrp="1"/>
          </p:cNvSpPr>
          <p:nvPr>
            <p:ph type="ftr" sz="quarter" idx="11"/>
          </p:nvPr>
        </p:nvSpPr>
        <p:spPr/>
        <p:txBody>
          <a:bodyPr/>
          <a:lstStyle>
            <a:extLst/>
          </a:lstStyle>
          <a:p>
            <a:endParaRPr lang="fr-FR"/>
          </a:p>
        </p:txBody>
      </p:sp>
      <p:sp>
        <p:nvSpPr>
          <p:cNvPr id="9" name="Espace réservé du numéro de diapositive 8"/>
          <p:cNvSpPr>
            <a:spLocks noGrp="1"/>
          </p:cNvSpPr>
          <p:nvPr>
            <p:ph type="sldNum" sz="quarter" idx="12"/>
          </p:nvPr>
        </p:nvSpPr>
        <p:spPr/>
        <p:txBody>
          <a:bodyPr/>
          <a:lstStyle>
            <a:extLst/>
          </a:lstStyle>
          <a:p>
            <a:fld id="{43AF70AF-9EDA-4E6C-A033-9B2D159DE022}" type="slidenum">
              <a:rPr lang="fr-FR" smtClean="0"/>
              <a:pPr/>
              <a:t>‹#›</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bg>
      <p:bgRef idx="1002">
        <a:schemeClr val="bg1"/>
      </p:bgRef>
    </p:bg>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p:txBody>
          <a:bodyPr/>
          <a:lstStyle>
            <a:extLst/>
          </a:lstStyle>
          <a:p>
            <a:fld id="{CF773B30-93B2-4671-BFAE-5ABCCA606AB1}" type="datetime1">
              <a:rPr lang="fr-FR" smtClean="0"/>
              <a:pPr/>
              <a:t>20/04/2013</a:t>
            </a:fld>
            <a:endParaRPr lang="fr-FR"/>
          </a:p>
        </p:txBody>
      </p:sp>
      <p:sp>
        <p:nvSpPr>
          <p:cNvPr id="4" name="Espace réservé du pied de page 3"/>
          <p:cNvSpPr>
            <a:spLocks noGrp="1"/>
          </p:cNvSpPr>
          <p:nvPr>
            <p:ph type="ftr" sz="quarter" idx="11"/>
          </p:nvPr>
        </p:nvSpPr>
        <p:spPr/>
        <p:txBody>
          <a:bodyPr/>
          <a:lstStyle>
            <a:extLst/>
          </a:lstStyle>
          <a:p>
            <a:endParaRPr lang="fr-FR"/>
          </a:p>
        </p:txBody>
      </p:sp>
      <p:sp>
        <p:nvSpPr>
          <p:cNvPr id="5" name="Espace réservé du numéro de diapositive 4"/>
          <p:cNvSpPr>
            <a:spLocks noGrp="1"/>
          </p:cNvSpPr>
          <p:nvPr>
            <p:ph type="sldNum" sz="quarter" idx="12"/>
          </p:nvPr>
        </p:nvSpPr>
        <p:spPr/>
        <p:txBody>
          <a:bodyPr/>
          <a:lstStyle>
            <a:extLst/>
          </a:lstStyle>
          <a:p>
            <a:fld id="{43AF70AF-9EDA-4E6C-A033-9B2D159DE022}" type="slidenum">
              <a:rPr lang="fr-FR" smtClean="0"/>
              <a:pPr/>
              <a:t>‹#›</a:t>
            </a:fld>
            <a:endParaRPr lang="fr-FR"/>
          </a:p>
        </p:txBody>
      </p:sp>
      <p:sp>
        <p:nvSpPr>
          <p:cNvPr id="6" name="Titre 5"/>
          <p:cNvSpPr>
            <a:spLocks noGrp="1"/>
          </p:cNvSpPr>
          <p:nvPr>
            <p:ph type="title"/>
          </p:nvPr>
        </p:nvSpPr>
        <p:spPr/>
        <p:txBody>
          <a:bodyPr rtlCol="0"/>
          <a:lstStyle>
            <a:extLst/>
          </a:lstStyle>
          <a:p>
            <a:r>
              <a:rPr kumimoji="0" lang="fr-FR" smtClean="0"/>
              <a:t>Cliquez pour modifier le style du titre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extLst/>
          </a:lstStyle>
          <a:p>
            <a:fld id="{CBBAFAD2-C8E5-4CCB-A5FF-927531B09643}" type="datetime1">
              <a:rPr lang="fr-FR" smtClean="0"/>
              <a:pPr/>
              <a:t>20/04/2013</a:t>
            </a:fld>
            <a:endParaRPr lang="fr-FR"/>
          </a:p>
        </p:txBody>
      </p:sp>
      <p:sp>
        <p:nvSpPr>
          <p:cNvPr id="3" name="Espace réservé du pied de page 2"/>
          <p:cNvSpPr>
            <a:spLocks noGrp="1"/>
          </p:cNvSpPr>
          <p:nvPr>
            <p:ph type="ftr" sz="quarter" idx="11"/>
          </p:nvPr>
        </p:nvSpPr>
        <p:spPr/>
        <p:txBody>
          <a:bodyPr/>
          <a:lstStyle>
            <a:extLst/>
          </a:lstStyle>
          <a:p>
            <a:endParaRPr lang="fr-FR"/>
          </a:p>
        </p:txBody>
      </p:sp>
      <p:sp>
        <p:nvSpPr>
          <p:cNvPr id="4" name="Espace réservé du numéro de diapositive 3"/>
          <p:cNvSpPr>
            <a:spLocks noGrp="1"/>
          </p:cNvSpPr>
          <p:nvPr>
            <p:ph type="sldNum" sz="quarter" idx="12"/>
          </p:nvPr>
        </p:nvSpPr>
        <p:spPr/>
        <p:txBody>
          <a:bodyPr/>
          <a:lstStyle>
            <a:extLst/>
          </a:lstStyle>
          <a:p>
            <a:fld id="{43AF70AF-9EDA-4E6C-A033-9B2D159DE022}" type="slidenum">
              <a:rPr lang="fr-FR" smtClean="0"/>
              <a:pPr/>
              <a:t>‹#›</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3">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a:xfrm>
            <a:off x="6727032" y="6407944"/>
            <a:ext cx="1920240" cy="365760"/>
          </a:xfrm>
        </p:spPr>
        <p:txBody>
          <a:bodyPr/>
          <a:lstStyle>
            <a:extLst/>
          </a:lstStyle>
          <a:p>
            <a:fld id="{753B07F2-78F4-4E05-8631-E84C333CBEBE}" type="datetime1">
              <a:rPr lang="fr-FR" smtClean="0"/>
              <a:pPr/>
              <a:t>20/04/2013</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43AF70AF-9EDA-4E6C-A033-9B2D159DE022}" type="slidenum">
              <a:rPr lang="fr-FR" smtClean="0"/>
              <a:pPr/>
              <a:t>‹#›</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bg>
      <p:bgRef idx="1002">
        <a:schemeClr val="bg1"/>
      </p:bgRef>
    </p:bg>
    <p:spTree>
      <p:nvGrpSpPr>
        <p:cNvPr id="1" name=""/>
        <p:cNvGrpSpPr/>
        <p:nvPr/>
      </p:nvGrpSpPr>
      <p:grpSpPr>
        <a:xfrm>
          <a:off x="0" y="0"/>
          <a:ext cx="0" cy="0"/>
          <a:chOff x="0" y="0"/>
          <a:chExt cx="0" cy="0"/>
        </a:xfrm>
      </p:grpSpPr>
      <p:sp>
        <p:nvSpPr>
          <p:cNvPr id="4" name="Espace réservé du texte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fr-FR" smtClean="0"/>
              <a:t>Cliquez pour modifier les styles du texte du masque</a:t>
            </a:r>
          </a:p>
        </p:txBody>
      </p:sp>
      <p:sp>
        <p:nvSpPr>
          <p:cNvPr id="3" name="Espace réservé pour une image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fr-FR" smtClean="0"/>
              <a:t>Cliquez sur l'icône pour ajouter une image</a:t>
            </a:r>
            <a:endParaRPr kumimoji="0" lang="en-US" dirty="0"/>
          </a:p>
        </p:txBody>
      </p:sp>
      <p:sp>
        <p:nvSpPr>
          <p:cNvPr id="5" name="Espace réservé de la date 4"/>
          <p:cNvSpPr>
            <a:spLocks noGrp="1"/>
          </p:cNvSpPr>
          <p:nvPr>
            <p:ph type="dt" sz="half" idx="10"/>
          </p:nvPr>
        </p:nvSpPr>
        <p:spPr/>
        <p:txBody>
          <a:bodyPr/>
          <a:lstStyle>
            <a:lvl1pPr>
              <a:defRPr>
                <a:solidFill>
                  <a:schemeClr val="tx1"/>
                </a:solidFill>
              </a:defRPr>
            </a:lvl1pPr>
            <a:extLst/>
          </a:lstStyle>
          <a:p>
            <a:fld id="{F7339B4C-56FC-4805-8853-BAF49C53289E}" type="datetime1">
              <a:rPr lang="fr-FR" smtClean="0"/>
              <a:pPr/>
              <a:t>20/04/2013</a:t>
            </a:fld>
            <a:endParaRPr lang="fr-FR"/>
          </a:p>
        </p:txBody>
      </p:sp>
      <p:sp>
        <p:nvSpPr>
          <p:cNvPr id="6" name="Espace réservé du pied de page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fr-FR"/>
          </a:p>
        </p:txBody>
      </p:sp>
      <p:sp>
        <p:nvSpPr>
          <p:cNvPr id="7" name="Espace réservé du numéro de diapositive 6"/>
          <p:cNvSpPr>
            <a:spLocks noGrp="1"/>
          </p:cNvSpPr>
          <p:nvPr>
            <p:ph type="sldNum" sz="quarter" idx="12"/>
          </p:nvPr>
        </p:nvSpPr>
        <p:spPr/>
        <p:txBody>
          <a:bodyPr/>
          <a:lstStyle>
            <a:lvl1pPr>
              <a:defRPr>
                <a:solidFill>
                  <a:schemeClr val="tx1"/>
                </a:solidFill>
              </a:defRPr>
            </a:lvl1pPr>
            <a:extLst/>
          </a:lstStyle>
          <a:p>
            <a:fld id="{43AF70AF-9EDA-4E6C-A033-9B2D159DE022}" type="slidenum">
              <a:rPr lang="fr-FR" smtClean="0"/>
              <a:pPr/>
              <a:t>‹#›</a:t>
            </a:fld>
            <a:endParaRPr lang="fr-FR"/>
          </a:p>
        </p:txBody>
      </p:sp>
      <p:sp>
        <p:nvSpPr>
          <p:cNvPr id="2" name="Titr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fr-FR" smtClean="0"/>
              <a:t>Cliquez pour modifier le style du titre</a:t>
            </a:r>
            <a:endParaRPr kumimoji="0" lang="en-US"/>
          </a:p>
        </p:txBody>
      </p:sp>
      <p:sp>
        <p:nvSpPr>
          <p:cNvPr id="8" name="Forme libre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orme libre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Triangle rect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Connecteur droit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orme libre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orme libre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Triangle rect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Connecteur droit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Espace réservé du titre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58CB54F6-AA61-4319-B52D-B4C5AC62116C}" type="datetime1">
              <a:rPr lang="fr-FR" smtClean="0"/>
              <a:pPr/>
              <a:t>20/04/2013</a:t>
            </a:fld>
            <a:endParaRPr lang="fr-FR"/>
          </a:p>
        </p:txBody>
      </p:sp>
      <p:sp>
        <p:nvSpPr>
          <p:cNvPr id="22" name="Espace réservé du pied de page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fr-FR"/>
          </a:p>
        </p:txBody>
      </p:sp>
      <p:sp>
        <p:nvSpPr>
          <p:cNvPr id="18" name="Espace réservé du numéro de diapositive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43AF70AF-9EDA-4E6C-A033-9B2D159DE022}" type="slidenum">
              <a:rPr lang="fr-FR" smtClean="0"/>
              <a:pPr/>
              <a:t>‹#›</a:t>
            </a:fld>
            <a:endParaRPr lang="fr-F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mailto:tahandour@gmail.com" TargetMode="External"/><Relationship Id="rId2" Type="http://schemas.openxmlformats.org/officeDocument/2006/relationships/hyperlink" Target="mailto:Takidine.ahandour@courdescomptes.ma" TargetMode="External"/><Relationship Id="rId1" Type="http://schemas.openxmlformats.org/officeDocument/2006/relationships/slideLayout" Target="../slideLayouts/slideLayout2.xml"/><Relationship Id="rId4" Type="http://schemas.openxmlformats.org/officeDocument/2006/relationships/image" Target="../media/image12.jpe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6.gif"/><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finances.gov.ma/" TargetMode="External"/><Relationship Id="rId2" Type="http://schemas.openxmlformats.org/officeDocument/2006/relationships/hyperlink" Target="http://www.hcp.ma/" TargetMode="External"/><Relationship Id="rId1" Type="http://schemas.openxmlformats.org/officeDocument/2006/relationships/slideLayout" Target="../slideLayouts/slideLayout2.xml"/><Relationship Id="rId5" Type="http://schemas.openxmlformats.org/officeDocument/2006/relationships/image" Target="../media/image9.jpeg"/><Relationship Id="rId4" Type="http://schemas.openxmlformats.org/officeDocument/2006/relationships/hyperlink" Target="http://www.bkam.ma/" TargetMode="External"/></Relationships>
</file>

<file path=ppt/slides/_rels/slide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714348" y="1357298"/>
            <a:ext cx="7772400" cy="1829761"/>
          </a:xfrm>
        </p:spPr>
        <p:txBody>
          <a:bodyPr>
            <a:normAutofit/>
          </a:bodyPr>
          <a:lstStyle/>
          <a:p>
            <a:r>
              <a:rPr lang="fr-FR" sz="2800" dirty="0" smtClean="0"/>
              <a:t>6th Meeting of the INTOSAI </a:t>
            </a:r>
            <a:r>
              <a:rPr lang="fr-FR" sz="2800" dirty="0" err="1" smtClean="0"/>
              <a:t>Working</a:t>
            </a:r>
            <a:r>
              <a:rPr lang="fr-FR" sz="2800" dirty="0" smtClean="0"/>
              <a:t> Group on Key National </a:t>
            </a:r>
            <a:r>
              <a:rPr lang="fr-FR" sz="2800" dirty="0" err="1" smtClean="0"/>
              <a:t>Indicators</a:t>
            </a:r>
            <a:r>
              <a:rPr lang="fr-FR" sz="2800" dirty="0" smtClean="0"/>
              <a:t/>
            </a:r>
            <a:br>
              <a:rPr lang="fr-FR" sz="2800" dirty="0" smtClean="0"/>
            </a:br>
            <a:r>
              <a:rPr lang="fr-FR" sz="2000" dirty="0" smtClean="0"/>
              <a:t>23-24 April, 2013, Krakow</a:t>
            </a:r>
            <a:endParaRPr lang="fr-FR" sz="2000" dirty="0"/>
          </a:p>
        </p:txBody>
      </p:sp>
      <p:sp>
        <p:nvSpPr>
          <p:cNvPr id="3" name="Sous-titre 2"/>
          <p:cNvSpPr>
            <a:spLocks noGrp="1"/>
          </p:cNvSpPr>
          <p:nvPr>
            <p:ph type="subTitle" idx="1"/>
          </p:nvPr>
        </p:nvSpPr>
        <p:spPr/>
        <p:txBody>
          <a:bodyPr>
            <a:normAutofit fontScale="92500"/>
          </a:bodyPr>
          <a:lstStyle/>
          <a:p>
            <a:r>
              <a:rPr lang="fr-FR" dirty="0" err="1" smtClean="0"/>
              <a:t>Presentation</a:t>
            </a:r>
            <a:r>
              <a:rPr lang="fr-FR" dirty="0" smtClean="0"/>
              <a:t> of the </a:t>
            </a:r>
            <a:r>
              <a:rPr lang="fr-FR" dirty="0" err="1" smtClean="0"/>
              <a:t>Moroccan</a:t>
            </a:r>
            <a:r>
              <a:rPr lang="fr-FR" dirty="0" smtClean="0"/>
              <a:t> Court of </a:t>
            </a:r>
            <a:r>
              <a:rPr lang="fr-FR" dirty="0" err="1" smtClean="0"/>
              <a:t>Accounts</a:t>
            </a:r>
            <a:endParaRPr lang="fr-FR" dirty="0" smtClean="0"/>
          </a:p>
          <a:p>
            <a:r>
              <a:rPr lang="fr-FR" sz="2600" i="1" dirty="0" smtClean="0"/>
              <a:t>New </a:t>
            </a:r>
            <a:r>
              <a:rPr lang="fr-FR" sz="2600" i="1" dirty="0" err="1" smtClean="0"/>
              <a:t>Member</a:t>
            </a:r>
            <a:r>
              <a:rPr lang="fr-FR" sz="2600" i="1" dirty="0" smtClean="0"/>
              <a:t> of the WGKNI</a:t>
            </a:r>
            <a:endParaRPr lang="fr-FR" sz="2600" i="1" dirty="0"/>
          </a:p>
        </p:txBody>
      </p:sp>
      <p:pic>
        <p:nvPicPr>
          <p:cNvPr id="2050" name="Picture 2" descr="Le Groupe de travail de l'INTOSAI sur les indicateurs nationaux clés"/>
          <p:cNvPicPr>
            <a:picLocks noChangeAspect="1" noChangeArrowheads="1"/>
          </p:cNvPicPr>
          <p:nvPr/>
        </p:nvPicPr>
        <p:blipFill>
          <a:blip r:embed="rId2"/>
          <a:srcRect/>
          <a:stretch>
            <a:fillRect/>
          </a:stretch>
        </p:blipFill>
        <p:spPr bwMode="auto">
          <a:xfrm>
            <a:off x="5715008" y="500042"/>
            <a:ext cx="2228850" cy="928694"/>
          </a:xfrm>
          <a:prstGeom prst="rect">
            <a:avLst/>
          </a:prstGeom>
          <a:noFill/>
        </p:spPr>
      </p:pic>
      <p:pic>
        <p:nvPicPr>
          <p:cNvPr id="2052" name="Picture 4" descr="Cour des comptes"/>
          <p:cNvPicPr>
            <a:picLocks noChangeAspect="1" noChangeArrowheads="1"/>
          </p:cNvPicPr>
          <p:nvPr/>
        </p:nvPicPr>
        <p:blipFill>
          <a:blip r:embed="rId3"/>
          <a:srcRect/>
          <a:stretch>
            <a:fillRect/>
          </a:stretch>
        </p:blipFill>
        <p:spPr bwMode="auto">
          <a:xfrm>
            <a:off x="714348" y="285728"/>
            <a:ext cx="1266825" cy="1266826"/>
          </a:xfrm>
          <a:prstGeom prst="rect">
            <a:avLst/>
          </a:prstGeom>
          <a:noFill/>
        </p:spPr>
      </p:pic>
      <p:sp>
        <p:nvSpPr>
          <p:cNvPr id="6" name="Espace réservé du numéro de diapositive 5"/>
          <p:cNvSpPr>
            <a:spLocks noGrp="1"/>
          </p:cNvSpPr>
          <p:nvPr>
            <p:ph type="sldNum" sz="quarter" idx="12"/>
          </p:nvPr>
        </p:nvSpPr>
        <p:spPr/>
        <p:txBody>
          <a:bodyPr/>
          <a:lstStyle/>
          <a:p>
            <a:fld id="{43AF70AF-9EDA-4E6C-A033-9B2D159DE022}" type="slidenum">
              <a:rPr lang="fr-FR" smtClean="0"/>
              <a:pPr/>
              <a:t>1</a:t>
            </a:fld>
            <a:endParaRPr lang="fr-FR"/>
          </a:p>
        </p:txBody>
      </p:sp>
    </p:spTree>
  </p:cSld>
  <p:clrMapOvr>
    <a:masterClrMapping/>
  </p:clrMapOvr>
  <p:transition>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r>
              <a:rPr lang="fr-FR" sz="2200" dirty="0" smtClean="0"/>
              <a:t>Global index of </a:t>
            </a:r>
            <a:r>
              <a:rPr lang="fr-FR" sz="2200" dirty="0" err="1" smtClean="0"/>
              <a:t>integrity</a:t>
            </a:r>
            <a:endParaRPr lang="fr-FR" sz="2200" dirty="0" smtClean="0"/>
          </a:p>
          <a:p>
            <a:r>
              <a:rPr lang="fr-FR" sz="2200" dirty="0" smtClean="0"/>
              <a:t>Global index of </a:t>
            </a:r>
            <a:r>
              <a:rPr lang="fr-FR" sz="2200" dirty="0" err="1" smtClean="0"/>
              <a:t>competitivity</a:t>
            </a:r>
            <a:endParaRPr lang="fr-FR" sz="2200" dirty="0" smtClean="0"/>
          </a:p>
          <a:p>
            <a:r>
              <a:rPr lang="fr-FR" sz="2200" dirty="0" smtClean="0"/>
              <a:t>Corruption index / </a:t>
            </a:r>
            <a:r>
              <a:rPr lang="fr-FR" sz="2200" dirty="0" err="1" smtClean="0"/>
              <a:t>Transparency</a:t>
            </a:r>
            <a:r>
              <a:rPr lang="fr-FR" sz="2200" dirty="0" smtClean="0"/>
              <a:t> International</a:t>
            </a:r>
          </a:p>
          <a:p>
            <a:r>
              <a:rPr lang="fr-FR" sz="2200" dirty="0" smtClean="0"/>
              <a:t>Transformation Index of Bertelsmann</a:t>
            </a:r>
          </a:p>
          <a:p>
            <a:r>
              <a:rPr lang="fr-FR" sz="2200" dirty="0" smtClean="0"/>
              <a:t>Index of perception of corruption</a:t>
            </a:r>
          </a:p>
          <a:p>
            <a:r>
              <a:rPr lang="fr-FR" sz="2200" dirty="0" smtClean="0"/>
              <a:t>Business </a:t>
            </a:r>
            <a:r>
              <a:rPr lang="fr-FR" sz="2200" dirty="0" err="1" smtClean="0"/>
              <a:t>environment</a:t>
            </a:r>
            <a:r>
              <a:rPr lang="fr-FR" sz="2200" dirty="0" smtClean="0"/>
              <a:t> and </a:t>
            </a:r>
            <a:r>
              <a:rPr lang="fr-FR" sz="2200" dirty="0" err="1" smtClean="0"/>
              <a:t>corporate</a:t>
            </a:r>
            <a:r>
              <a:rPr lang="fr-FR" sz="2200" dirty="0" smtClean="0"/>
              <a:t> performance index</a:t>
            </a:r>
          </a:p>
          <a:p>
            <a:r>
              <a:rPr lang="fr-FR" sz="2200" dirty="0" err="1" smtClean="0"/>
              <a:t>Economic</a:t>
            </a:r>
            <a:r>
              <a:rPr lang="fr-FR" sz="2200" dirty="0" smtClean="0"/>
              <a:t> liberty index</a:t>
            </a:r>
          </a:p>
          <a:p>
            <a:r>
              <a:rPr lang="fr-FR" sz="2200" dirty="0" err="1" smtClean="0"/>
              <a:t>Governance</a:t>
            </a:r>
            <a:r>
              <a:rPr lang="fr-FR" sz="2200" dirty="0" smtClean="0"/>
              <a:t> </a:t>
            </a:r>
            <a:r>
              <a:rPr lang="fr-FR" sz="2200" dirty="0" err="1" smtClean="0"/>
              <a:t>indicators</a:t>
            </a:r>
            <a:r>
              <a:rPr lang="fr-FR" sz="2200" dirty="0" smtClean="0"/>
              <a:t> in the world</a:t>
            </a:r>
          </a:p>
          <a:p>
            <a:endParaRPr lang="fr-FR" dirty="0"/>
          </a:p>
        </p:txBody>
      </p:sp>
      <p:sp>
        <p:nvSpPr>
          <p:cNvPr id="2" name="Titre 1"/>
          <p:cNvSpPr>
            <a:spLocks noGrp="1"/>
          </p:cNvSpPr>
          <p:nvPr>
            <p:ph type="title"/>
          </p:nvPr>
        </p:nvSpPr>
        <p:spPr>
          <a:xfrm>
            <a:off x="1142976" y="274638"/>
            <a:ext cx="7215238" cy="1143000"/>
          </a:xfrm>
        </p:spPr>
        <p:txBody>
          <a:bodyPr>
            <a:noAutofit/>
          </a:bodyPr>
          <a:lstStyle/>
          <a:p>
            <a:r>
              <a:rPr lang="en-US" sz="2000" b="1" dirty="0" smtClean="0">
                <a:latin typeface="Arial" pitchFamily="34" charset="0"/>
                <a:cs typeface="Arial" pitchFamily="34" charset="0"/>
              </a:rPr>
              <a:t>The National Instance of Probity, of the Prevention and of the Struggle Against </a:t>
            </a:r>
            <a:r>
              <a:rPr lang="fr-FR" sz="2000" b="1" dirty="0" smtClean="0">
                <a:latin typeface="Arial" pitchFamily="34" charset="0"/>
                <a:cs typeface="Arial" pitchFamily="34" charset="0"/>
              </a:rPr>
              <a:t>Corruption </a:t>
            </a:r>
            <a:br>
              <a:rPr lang="fr-FR" sz="2000" b="1" dirty="0" smtClean="0">
                <a:latin typeface="Arial" pitchFamily="34" charset="0"/>
                <a:cs typeface="Arial" pitchFamily="34" charset="0"/>
              </a:rPr>
            </a:br>
            <a:r>
              <a:rPr lang="fr-FR" sz="2000" b="1" dirty="0" smtClean="0">
                <a:latin typeface="Arial" pitchFamily="34" charset="0"/>
                <a:cs typeface="Arial" pitchFamily="34" charset="0"/>
              </a:rPr>
              <a:t>[</a:t>
            </a:r>
            <a:r>
              <a:rPr lang="fr-FR" sz="2000" b="1" i="1" dirty="0" smtClean="0">
                <a:latin typeface="Arial" pitchFamily="34" charset="0"/>
                <a:cs typeface="Arial" pitchFamily="34" charset="0"/>
              </a:rPr>
              <a:t>Instance nationale de probité, de la prévention et de la lutte contre la corruption]</a:t>
            </a:r>
            <a:endParaRPr lang="fr-FR" sz="2000" b="1" dirty="0">
              <a:latin typeface="Arial" pitchFamily="34" charset="0"/>
              <a:cs typeface="Arial" pitchFamily="34" charset="0"/>
            </a:endParaRPr>
          </a:p>
        </p:txBody>
      </p:sp>
      <p:pic>
        <p:nvPicPr>
          <p:cNvPr id="24577" name="Picture 1" descr="C:\Users\tahandour\Desktop\image3.jpg"/>
          <p:cNvPicPr>
            <a:picLocks noChangeAspect="1" noChangeArrowheads="1"/>
          </p:cNvPicPr>
          <p:nvPr/>
        </p:nvPicPr>
        <p:blipFill>
          <a:blip r:embed="rId2"/>
          <a:srcRect/>
          <a:stretch>
            <a:fillRect/>
          </a:stretch>
        </p:blipFill>
        <p:spPr bwMode="auto">
          <a:xfrm>
            <a:off x="6072198" y="4857760"/>
            <a:ext cx="2000264" cy="1419222"/>
          </a:xfrm>
          <a:prstGeom prst="rect">
            <a:avLst/>
          </a:prstGeom>
          <a:noFill/>
        </p:spPr>
      </p:pic>
      <p:sp>
        <p:nvSpPr>
          <p:cNvPr id="5" name="Espace réservé du numéro de diapositive 4"/>
          <p:cNvSpPr>
            <a:spLocks noGrp="1"/>
          </p:cNvSpPr>
          <p:nvPr>
            <p:ph type="sldNum" sz="quarter" idx="12"/>
          </p:nvPr>
        </p:nvSpPr>
        <p:spPr/>
        <p:txBody>
          <a:bodyPr/>
          <a:lstStyle/>
          <a:p>
            <a:fld id="{43AF70AF-9EDA-4E6C-A033-9B2D159DE022}" type="slidenum">
              <a:rPr lang="fr-FR" smtClean="0"/>
              <a:pPr/>
              <a:t>10</a:t>
            </a:fld>
            <a:endParaRPr lang="fr-FR"/>
          </a:p>
        </p:txBody>
      </p:sp>
    </p:spTree>
  </p:cSld>
  <p:clrMapOvr>
    <a:masterClrMapping/>
  </p:clrMapOvr>
  <p:transition>
    <p:newsflash/>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fontScale="62500" lnSpcReduction="20000"/>
          </a:bodyPr>
          <a:lstStyle/>
          <a:p>
            <a:pPr>
              <a:spcAft>
                <a:spcPct val="20000"/>
              </a:spcAft>
              <a:buSzPct val="115000"/>
            </a:pPr>
            <a:r>
              <a:rPr lang="fr-FR" sz="4200" dirty="0" smtClean="0"/>
              <a:t>	T</a:t>
            </a:r>
            <a:r>
              <a:rPr lang="pl-PL" sz="4100" dirty="0" smtClean="0"/>
              <a:t>he </a:t>
            </a:r>
            <a:r>
              <a:rPr lang="fr-FR" sz="4100" dirty="0" err="1" smtClean="0"/>
              <a:t>Moroccan</a:t>
            </a:r>
            <a:r>
              <a:rPr lang="fr-FR" sz="4100" dirty="0" smtClean="0"/>
              <a:t> Court of </a:t>
            </a:r>
            <a:r>
              <a:rPr lang="fr-FR" sz="4100" dirty="0" err="1" smtClean="0"/>
              <a:t>Accounts</a:t>
            </a:r>
            <a:r>
              <a:rPr lang="fr-FR" sz="4100" dirty="0" smtClean="0"/>
              <a:t> </a:t>
            </a:r>
            <a:r>
              <a:rPr lang="pl-PL" sz="4100" dirty="0" smtClean="0"/>
              <a:t>d</a:t>
            </a:r>
            <a:r>
              <a:rPr lang="fr-FR" sz="4100" dirty="0" smtClean="0"/>
              <a:t>o</a:t>
            </a:r>
            <a:r>
              <a:rPr lang="pl-PL" sz="4100" dirty="0" smtClean="0"/>
              <a:t> not compose its own set of indicators to evaluate the audited activities of</a:t>
            </a:r>
            <a:r>
              <a:rPr lang="fr-FR" sz="4100" dirty="0" smtClean="0"/>
              <a:t> </a:t>
            </a:r>
            <a:r>
              <a:rPr lang="pl-PL" sz="4100" dirty="0" smtClean="0"/>
              <a:t>the Government</a:t>
            </a:r>
            <a:r>
              <a:rPr lang="fr-FR" sz="4100" dirty="0" smtClean="0"/>
              <a:t> and public institutions</a:t>
            </a:r>
            <a:endParaRPr lang="pl-PL" sz="4100" dirty="0" smtClean="0"/>
          </a:p>
          <a:p>
            <a:pPr>
              <a:spcAft>
                <a:spcPct val="20000"/>
              </a:spcAft>
              <a:buSzPct val="115000"/>
            </a:pPr>
            <a:r>
              <a:rPr lang="fr-FR" sz="4100" dirty="0" smtClean="0"/>
              <a:t>	</a:t>
            </a:r>
            <a:r>
              <a:rPr lang="pl-PL" sz="4100" dirty="0" smtClean="0"/>
              <a:t>When evaluating the execution of the state budget, the </a:t>
            </a:r>
            <a:r>
              <a:rPr lang="fr-FR" sz="4100" dirty="0" smtClean="0"/>
              <a:t>Court of </a:t>
            </a:r>
            <a:r>
              <a:rPr lang="fr-FR" sz="4100" dirty="0" err="1" smtClean="0"/>
              <a:t>Accounts</a:t>
            </a:r>
            <a:r>
              <a:rPr lang="fr-FR" sz="4100" dirty="0" smtClean="0"/>
              <a:t> </a:t>
            </a:r>
            <a:r>
              <a:rPr lang="pl-PL" sz="4100" dirty="0" smtClean="0"/>
              <a:t>examines the</a:t>
            </a:r>
            <a:r>
              <a:rPr lang="fr-FR" sz="4100" dirty="0" smtClean="0"/>
              <a:t> </a:t>
            </a:r>
            <a:r>
              <a:rPr lang="pl-PL" sz="4100" dirty="0" smtClean="0"/>
              <a:t>macroeconomic indicators</a:t>
            </a:r>
            <a:r>
              <a:rPr lang="fr-FR" sz="4100" dirty="0" smtClean="0"/>
              <a:t> </a:t>
            </a:r>
            <a:r>
              <a:rPr lang="pl-PL" sz="4100" dirty="0" smtClean="0"/>
              <a:t>and – on that basis – evaluates the Government’s activity</a:t>
            </a:r>
            <a:r>
              <a:rPr lang="fr-FR" sz="4100" dirty="0" smtClean="0"/>
              <a:t> .</a:t>
            </a:r>
          </a:p>
          <a:p>
            <a:pPr>
              <a:spcAft>
                <a:spcPct val="20000"/>
              </a:spcAft>
              <a:buSzPct val="115000"/>
            </a:pPr>
            <a:r>
              <a:rPr lang="fr-FR" sz="4100" dirty="0" smtClean="0"/>
              <a:t>	KNI are </a:t>
            </a:r>
            <a:r>
              <a:rPr lang="fr-FR" sz="4100" dirty="0" err="1" smtClean="0"/>
              <a:t>occasionally</a:t>
            </a:r>
            <a:r>
              <a:rPr lang="fr-FR" sz="4100" dirty="0" smtClean="0"/>
              <a:t> </a:t>
            </a:r>
            <a:r>
              <a:rPr lang="fr-FR" sz="4100" dirty="0" err="1" smtClean="0"/>
              <a:t>used</a:t>
            </a:r>
            <a:r>
              <a:rPr lang="fr-FR" sz="4100" dirty="0" smtClean="0"/>
              <a:t> by the </a:t>
            </a:r>
            <a:r>
              <a:rPr lang="fr-FR" sz="4100" dirty="0" err="1" smtClean="0"/>
              <a:t>Court’s</a:t>
            </a:r>
            <a:r>
              <a:rPr lang="fr-FR" sz="4100" dirty="0" smtClean="0"/>
              <a:t> magistrates </a:t>
            </a:r>
            <a:r>
              <a:rPr lang="fr-FR" sz="4100" dirty="0" err="1" smtClean="0"/>
              <a:t>when</a:t>
            </a:r>
            <a:r>
              <a:rPr lang="fr-FR" sz="4100" dirty="0" smtClean="0"/>
              <a:t> </a:t>
            </a:r>
            <a:r>
              <a:rPr lang="fr-FR" sz="4100" dirty="0" err="1" smtClean="0"/>
              <a:t>examining</a:t>
            </a:r>
            <a:r>
              <a:rPr lang="fr-FR" sz="4100" dirty="0" smtClean="0"/>
              <a:t> the performance of </a:t>
            </a:r>
            <a:r>
              <a:rPr lang="fr-FR" sz="4100" dirty="0" err="1" smtClean="0"/>
              <a:t>some</a:t>
            </a:r>
            <a:r>
              <a:rPr lang="fr-FR" sz="4100" dirty="0" smtClean="0"/>
              <a:t> </a:t>
            </a:r>
            <a:r>
              <a:rPr lang="fr-FR" sz="4100" dirty="0" err="1" smtClean="0"/>
              <a:t>audited</a:t>
            </a:r>
            <a:r>
              <a:rPr lang="fr-FR" sz="4100" dirty="0" smtClean="0"/>
              <a:t> </a:t>
            </a:r>
            <a:r>
              <a:rPr lang="fr-FR" sz="4100" dirty="0" err="1" smtClean="0"/>
              <a:t>activities</a:t>
            </a:r>
            <a:r>
              <a:rPr lang="fr-FR" sz="4100" dirty="0" smtClean="0"/>
              <a:t>.   </a:t>
            </a:r>
            <a:r>
              <a:rPr lang="pl-PL" b="1" dirty="0" smtClean="0">
                <a:solidFill>
                  <a:srgbClr val="CC3300"/>
                </a:solidFill>
                <a:latin typeface="Arial" pitchFamily="34" charset="0"/>
                <a:ea typeface="Arial Unicode MS" pitchFamily="34" charset="-128"/>
                <a:cs typeface="Arial Unicode MS" pitchFamily="34" charset="-128"/>
              </a:rPr>
              <a:t>	</a:t>
            </a:r>
            <a:endParaRPr lang="fr-FR" dirty="0"/>
          </a:p>
        </p:txBody>
      </p:sp>
      <p:sp>
        <p:nvSpPr>
          <p:cNvPr id="2" name="Titre 1"/>
          <p:cNvSpPr>
            <a:spLocks noGrp="1"/>
          </p:cNvSpPr>
          <p:nvPr>
            <p:ph type="title"/>
          </p:nvPr>
        </p:nvSpPr>
        <p:spPr/>
        <p:txBody>
          <a:bodyPr/>
          <a:lstStyle/>
          <a:p>
            <a:r>
              <a:rPr lang="fr-FR" dirty="0" smtClean="0"/>
              <a:t>KNI and Court of </a:t>
            </a:r>
            <a:r>
              <a:rPr lang="fr-FR" dirty="0" err="1" smtClean="0"/>
              <a:t>accounts</a:t>
            </a:r>
            <a:endParaRPr lang="fr-FR" dirty="0"/>
          </a:p>
        </p:txBody>
      </p:sp>
      <p:sp>
        <p:nvSpPr>
          <p:cNvPr id="4" name="Espace réservé du numéro de diapositive 3"/>
          <p:cNvSpPr>
            <a:spLocks noGrp="1"/>
          </p:cNvSpPr>
          <p:nvPr>
            <p:ph type="sldNum" sz="quarter" idx="12"/>
          </p:nvPr>
        </p:nvSpPr>
        <p:spPr/>
        <p:txBody>
          <a:bodyPr/>
          <a:lstStyle/>
          <a:p>
            <a:fld id="{43AF70AF-9EDA-4E6C-A033-9B2D159DE022}" type="slidenum">
              <a:rPr lang="fr-FR" smtClean="0"/>
              <a:pPr/>
              <a:t>11</a:t>
            </a:fld>
            <a:endParaRPr lang="fr-FR"/>
          </a:p>
        </p:txBody>
      </p:sp>
    </p:spTree>
    <p:extLst>
      <p:ext uri="{BB962C8B-B14F-4D97-AF65-F5344CB8AC3E}">
        <p14:creationId xmlns:p14="http://schemas.microsoft.com/office/powerpoint/2010/main" val="3618386370"/>
      </p:ext>
    </p:extLst>
  </p:cSld>
  <p:clrMapOvr>
    <a:masterClrMapping/>
  </p:clrMapOvr>
  <p:transition>
    <p:plus/>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r>
              <a:rPr lang="fr-FR" dirty="0" err="1" smtClean="0"/>
              <a:t>Enhanced</a:t>
            </a:r>
            <a:r>
              <a:rPr lang="fr-FR" dirty="0" smtClean="0"/>
              <a:t> participation of </a:t>
            </a:r>
            <a:r>
              <a:rPr lang="fr-FR" dirty="0" err="1" smtClean="0"/>
              <a:t>SAIs</a:t>
            </a:r>
            <a:r>
              <a:rPr lang="fr-FR" dirty="0" smtClean="0"/>
              <a:t> in </a:t>
            </a:r>
            <a:r>
              <a:rPr lang="fr-FR" dirty="0" err="1" smtClean="0"/>
              <a:t>unifying</a:t>
            </a:r>
            <a:r>
              <a:rPr lang="fr-FR" dirty="0" smtClean="0"/>
              <a:t> conception </a:t>
            </a:r>
            <a:r>
              <a:rPr lang="fr-FR" dirty="0" err="1" smtClean="0"/>
              <a:t>methodologies</a:t>
            </a:r>
            <a:r>
              <a:rPr lang="fr-FR" dirty="0" smtClean="0"/>
              <a:t> of KNI</a:t>
            </a:r>
          </a:p>
          <a:p>
            <a:r>
              <a:rPr lang="fr-FR" dirty="0" smtClean="0"/>
              <a:t>Set up a </a:t>
            </a:r>
            <a:r>
              <a:rPr lang="fr-FR" dirty="0" err="1" smtClean="0"/>
              <a:t>practical</a:t>
            </a:r>
            <a:r>
              <a:rPr lang="fr-FR" dirty="0" smtClean="0"/>
              <a:t> </a:t>
            </a:r>
            <a:r>
              <a:rPr lang="fr-FR" dirty="0" err="1" smtClean="0"/>
              <a:t>manual</a:t>
            </a:r>
            <a:r>
              <a:rPr lang="fr-FR" dirty="0" smtClean="0"/>
              <a:t> for public </a:t>
            </a:r>
            <a:r>
              <a:rPr lang="fr-FR" dirty="0" err="1" smtClean="0"/>
              <a:t>auditors</a:t>
            </a:r>
            <a:r>
              <a:rPr lang="fr-FR" dirty="0" smtClean="0"/>
              <a:t> on the use of KNI</a:t>
            </a:r>
          </a:p>
          <a:p>
            <a:r>
              <a:rPr lang="en-US" dirty="0" smtClean="0"/>
              <a:t>Develop the white paper about KNI  as a guideline for SAIs in the development and use of the KNI</a:t>
            </a:r>
          </a:p>
          <a:p>
            <a:r>
              <a:rPr lang="en-US" dirty="0" smtClean="0"/>
              <a:t>Regular evaluations of the action of the WGKNI/INTOSAI</a:t>
            </a:r>
            <a:endParaRPr lang="fr-FR" dirty="0"/>
          </a:p>
        </p:txBody>
      </p:sp>
      <p:sp>
        <p:nvSpPr>
          <p:cNvPr id="2" name="Titre 1"/>
          <p:cNvSpPr>
            <a:spLocks noGrp="1"/>
          </p:cNvSpPr>
          <p:nvPr>
            <p:ph type="title"/>
          </p:nvPr>
        </p:nvSpPr>
        <p:spPr/>
        <p:txBody>
          <a:bodyPr/>
          <a:lstStyle/>
          <a:p>
            <a:r>
              <a:rPr lang="fr-FR" dirty="0" smtClean="0"/>
              <a:t>Expectations </a:t>
            </a:r>
            <a:endParaRPr lang="fr-FR" dirty="0"/>
          </a:p>
        </p:txBody>
      </p:sp>
      <p:sp>
        <p:nvSpPr>
          <p:cNvPr id="4" name="Espace réservé du numéro de diapositive 3"/>
          <p:cNvSpPr>
            <a:spLocks noGrp="1"/>
          </p:cNvSpPr>
          <p:nvPr>
            <p:ph type="sldNum" sz="quarter" idx="12"/>
          </p:nvPr>
        </p:nvSpPr>
        <p:spPr/>
        <p:txBody>
          <a:bodyPr/>
          <a:lstStyle/>
          <a:p>
            <a:fld id="{43AF70AF-9EDA-4E6C-A033-9B2D159DE022}" type="slidenum">
              <a:rPr lang="fr-FR" smtClean="0"/>
              <a:pPr/>
              <a:t>12</a:t>
            </a:fld>
            <a:endParaRPr lang="fr-FR"/>
          </a:p>
        </p:txBody>
      </p:sp>
    </p:spTree>
    <p:extLst>
      <p:ext uri="{BB962C8B-B14F-4D97-AF65-F5344CB8AC3E}">
        <p14:creationId xmlns:p14="http://schemas.microsoft.com/office/powerpoint/2010/main" val="1028153130"/>
      </p:ext>
    </p:extLst>
  </p:cSld>
  <p:clrMapOvr>
    <a:masterClrMapping/>
  </p:clrMapOvr>
  <p:transition>
    <p:checke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28596" y="1214422"/>
            <a:ext cx="8229600" cy="4525963"/>
          </a:xfrm>
        </p:spPr>
        <p:txBody>
          <a:bodyPr>
            <a:normAutofit fontScale="92500" lnSpcReduction="10000"/>
          </a:bodyPr>
          <a:lstStyle/>
          <a:p>
            <a:endParaRPr lang="fr-FR" dirty="0" smtClean="0"/>
          </a:p>
          <a:p>
            <a:pPr>
              <a:buNone/>
            </a:pPr>
            <a:endParaRPr lang="fr-FR" dirty="0" smtClean="0"/>
          </a:p>
          <a:p>
            <a:endParaRPr lang="fr-FR" dirty="0" smtClean="0"/>
          </a:p>
          <a:p>
            <a:pPr algn="ctr">
              <a:buNone/>
            </a:pPr>
            <a:r>
              <a:rPr lang="fr-FR" dirty="0" err="1" smtClean="0">
                <a:latin typeface="Arial Black" pitchFamily="34" charset="0"/>
              </a:rPr>
              <a:t>Thank</a:t>
            </a:r>
            <a:r>
              <a:rPr lang="fr-FR" dirty="0" smtClean="0">
                <a:latin typeface="Arial Black" pitchFamily="34" charset="0"/>
              </a:rPr>
              <a:t> </a:t>
            </a:r>
            <a:r>
              <a:rPr lang="fr-FR" dirty="0" err="1" smtClean="0">
                <a:latin typeface="Arial Black" pitchFamily="34" charset="0"/>
              </a:rPr>
              <a:t>you</a:t>
            </a:r>
            <a:r>
              <a:rPr lang="fr-FR" dirty="0" smtClean="0">
                <a:latin typeface="Arial Black" pitchFamily="34" charset="0"/>
              </a:rPr>
              <a:t> for </a:t>
            </a:r>
            <a:r>
              <a:rPr lang="fr-FR" dirty="0" err="1" smtClean="0">
                <a:latin typeface="Arial Black" pitchFamily="34" charset="0"/>
              </a:rPr>
              <a:t>your</a:t>
            </a:r>
            <a:r>
              <a:rPr lang="fr-FR" dirty="0" smtClean="0">
                <a:latin typeface="Arial Black" pitchFamily="34" charset="0"/>
              </a:rPr>
              <a:t> attention</a:t>
            </a:r>
          </a:p>
          <a:p>
            <a:pPr algn="ctr">
              <a:buNone/>
            </a:pPr>
            <a:endParaRPr lang="fr-FR" dirty="0" smtClean="0"/>
          </a:p>
          <a:p>
            <a:pPr algn="ctr">
              <a:buNone/>
            </a:pPr>
            <a:r>
              <a:rPr lang="fr-FR" sz="1600" dirty="0" err="1" smtClean="0"/>
              <a:t>Takidine</a:t>
            </a:r>
            <a:r>
              <a:rPr lang="fr-FR" sz="1600" dirty="0" smtClean="0"/>
              <a:t> AHANDOUR</a:t>
            </a:r>
          </a:p>
          <a:p>
            <a:pPr algn="ctr">
              <a:buNone/>
            </a:pPr>
            <a:r>
              <a:rPr lang="fr-FR" sz="1600" dirty="0" err="1" smtClean="0"/>
              <a:t>President</a:t>
            </a:r>
            <a:r>
              <a:rPr lang="fr-FR" sz="1600" dirty="0" smtClean="0"/>
              <a:t> of Section</a:t>
            </a:r>
          </a:p>
          <a:p>
            <a:pPr algn="ctr">
              <a:buNone/>
            </a:pPr>
            <a:r>
              <a:rPr lang="fr-FR" sz="1600" dirty="0" err="1" smtClean="0"/>
              <a:t>Chamber</a:t>
            </a:r>
            <a:r>
              <a:rPr lang="fr-FR" sz="1600" dirty="0" smtClean="0"/>
              <a:t> IV</a:t>
            </a:r>
          </a:p>
          <a:p>
            <a:pPr algn="ctr">
              <a:buNone/>
            </a:pPr>
            <a:r>
              <a:rPr lang="fr-FR" sz="1600" dirty="0" smtClean="0"/>
              <a:t>Court of </a:t>
            </a:r>
            <a:r>
              <a:rPr lang="fr-FR" sz="1600" dirty="0" err="1" smtClean="0"/>
              <a:t>Accounts</a:t>
            </a:r>
            <a:r>
              <a:rPr lang="fr-FR" sz="1600" dirty="0" smtClean="0"/>
              <a:t> of </a:t>
            </a:r>
            <a:r>
              <a:rPr lang="fr-FR" sz="1600" dirty="0" err="1" smtClean="0"/>
              <a:t>Morocco</a:t>
            </a:r>
            <a:endParaRPr lang="fr-FR" sz="1600" dirty="0" smtClean="0"/>
          </a:p>
          <a:p>
            <a:pPr algn="ctr">
              <a:buNone/>
            </a:pPr>
            <a:r>
              <a:rPr lang="fr-FR" sz="1600" dirty="0" smtClean="0"/>
              <a:t>Secteur 10, </a:t>
            </a:r>
            <a:r>
              <a:rPr lang="fr-FR" sz="1600" dirty="0" err="1" smtClean="0"/>
              <a:t>Zenkat</a:t>
            </a:r>
            <a:r>
              <a:rPr lang="fr-FR" sz="1600" dirty="0" smtClean="0"/>
              <a:t> </a:t>
            </a:r>
            <a:r>
              <a:rPr lang="fr-FR" sz="1600" dirty="0" err="1" smtClean="0"/>
              <a:t>Ettoute</a:t>
            </a:r>
            <a:r>
              <a:rPr lang="fr-FR" sz="1600" dirty="0" smtClean="0"/>
              <a:t>, Hay Ryad, Rabat, MOROCCO</a:t>
            </a:r>
          </a:p>
          <a:p>
            <a:pPr algn="ctr">
              <a:buNone/>
            </a:pPr>
            <a:r>
              <a:rPr lang="fr-FR" sz="1600" dirty="0" smtClean="0">
                <a:hlinkClick r:id="rId2"/>
              </a:rPr>
              <a:t>Takidine.ahandour@courdescomptes.ma</a:t>
            </a:r>
            <a:endParaRPr lang="fr-FR" sz="1600" dirty="0" smtClean="0"/>
          </a:p>
          <a:p>
            <a:pPr algn="ctr">
              <a:buNone/>
            </a:pPr>
            <a:r>
              <a:rPr lang="fr-FR" sz="1600" dirty="0" smtClean="0">
                <a:hlinkClick r:id="rId3"/>
              </a:rPr>
              <a:t>tahandour@gmail.com</a:t>
            </a:r>
            <a:endParaRPr lang="fr-FR" sz="1600" dirty="0" smtClean="0"/>
          </a:p>
          <a:p>
            <a:pPr algn="ctr">
              <a:buNone/>
            </a:pPr>
            <a:r>
              <a:rPr lang="fr-FR" sz="1600" dirty="0" smtClean="0"/>
              <a:t>Tel. +212537576731</a:t>
            </a:r>
          </a:p>
          <a:p>
            <a:pPr algn="ctr">
              <a:buNone/>
            </a:pPr>
            <a:r>
              <a:rPr lang="fr-FR" sz="1600" dirty="0" err="1" smtClean="0"/>
              <a:t>Cell</a:t>
            </a:r>
            <a:r>
              <a:rPr lang="fr-FR" sz="1600" dirty="0" smtClean="0"/>
              <a:t>. +212641991364</a:t>
            </a:r>
            <a:endParaRPr lang="fr-FR" sz="1600" dirty="0"/>
          </a:p>
        </p:txBody>
      </p:sp>
      <p:pic>
        <p:nvPicPr>
          <p:cNvPr id="27650" name="Picture 2" descr="C:\Users\tahandour\Desktop\image2.jpg"/>
          <p:cNvPicPr>
            <a:picLocks noChangeAspect="1" noChangeArrowheads="1"/>
          </p:cNvPicPr>
          <p:nvPr/>
        </p:nvPicPr>
        <p:blipFill>
          <a:blip r:embed="rId4"/>
          <a:srcRect/>
          <a:stretch>
            <a:fillRect/>
          </a:stretch>
        </p:blipFill>
        <p:spPr bwMode="auto">
          <a:xfrm>
            <a:off x="2857488" y="500042"/>
            <a:ext cx="3209925" cy="1714512"/>
          </a:xfrm>
          <a:prstGeom prst="rect">
            <a:avLst/>
          </a:prstGeom>
          <a:noFill/>
        </p:spPr>
      </p:pic>
      <p:sp>
        <p:nvSpPr>
          <p:cNvPr id="4" name="Espace réservé du numéro de diapositive 3"/>
          <p:cNvSpPr>
            <a:spLocks noGrp="1"/>
          </p:cNvSpPr>
          <p:nvPr>
            <p:ph type="sldNum" sz="quarter" idx="12"/>
          </p:nvPr>
        </p:nvSpPr>
        <p:spPr/>
        <p:txBody>
          <a:bodyPr/>
          <a:lstStyle/>
          <a:p>
            <a:fld id="{43AF70AF-9EDA-4E6C-A033-9B2D159DE022}" type="slidenum">
              <a:rPr lang="fr-FR" smtClean="0"/>
              <a:pPr/>
              <a:t>13</a:t>
            </a:fld>
            <a:endParaRPr lang="fr-FR"/>
          </a:p>
        </p:txBody>
      </p:sp>
    </p:spTree>
  </p:cSld>
  <p:clrMapOvr>
    <a:masterClrMapping/>
  </p:clrMapOvr>
  <p:transition>
    <p:comb/>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142976" y="428604"/>
            <a:ext cx="6715172" cy="857256"/>
          </a:xfrm>
        </p:spPr>
        <p:txBody>
          <a:bodyPr/>
          <a:lstStyle/>
          <a:p>
            <a:pPr algn="ctr"/>
            <a:r>
              <a:rPr lang="fr-FR" dirty="0" err="1" smtClean="0"/>
              <a:t>Overview</a:t>
            </a:r>
            <a:endParaRPr lang="fr-FR" dirty="0"/>
          </a:p>
        </p:txBody>
      </p:sp>
      <p:sp>
        <p:nvSpPr>
          <p:cNvPr id="3" name="Sous-titre 2"/>
          <p:cNvSpPr>
            <a:spLocks noGrp="1"/>
          </p:cNvSpPr>
          <p:nvPr>
            <p:ph type="subTitle" idx="1"/>
          </p:nvPr>
        </p:nvSpPr>
        <p:spPr>
          <a:xfrm>
            <a:off x="1428728" y="2285992"/>
            <a:ext cx="6400800" cy="1752600"/>
          </a:xfrm>
        </p:spPr>
        <p:txBody>
          <a:bodyPr>
            <a:normAutofit fontScale="70000" lnSpcReduction="20000"/>
          </a:bodyPr>
          <a:lstStyle/>
          <a:p>
            <a:pPr algn="l">
              <a:buFont typeface="Wingdings" pitchFamily="2" charset="2"/>
              <a:buChar char="q"/>
            </a:pPr>
            <a:r>
              <a:rPr lang="fr-FR" dirty="0" smtClean="0"/>
              <a:t> </a:t>
            </a:r>
            <a:r>
              <a:rPr lang="fr-FR" dirty="0" err="1" smtClean="0"/>
              <a:t>Morocco</a:t>
            </a:r>
            <a:r>
              <a:rPr lang="fr-FR" dirty="0" smtClean="0"/>
              <a:t> in the world</a:t>
            </a:r>
          </a:p>
          <a:p>
            <a:pPr algn="l">
              <a:buFont typeface="Wingdings" pitchFamily="2" charset="2"/>
              <a:buChar char="q"/>
            </a:pPr>
            <a:r>
              <a:rPr lang="fr-FR" dirty="0" smtClean="0"/>
              <a:t> The </a:t>
            </a:r>
            <a:r>
              <a:rPr lang="en-US" dirty="0" smtClean="0"/>
              <a:t>Moroccan</a:t>
            </a:r>
            <a:r>
              <a:rPr lang="fr-FR" dirty="0" smtClean="0"/>
              <a:t> </a:t>
            </a:r>
            <a:r>
              <a:rPr lang="fr-FR" dirty="0" err="1" smtClean="0"/>
              <a:t>Supreme</a:t>
            </a:r>
            <a:r>
              <a:rPr lang="fr-FR" dirty="0" smtClean="0"/>
              <a:t> Audit Institution: the Court         of </a:t>
            </a:r>
            <a:r>
              <a:rPr lang="fr-FR" dirty="0" err="1" smtClean="0"/>
              <a:t>Accounts</a:t>
            </a:r>
            <a:endParaRPr lang="fr-FR" dirty="0" smtClean="0"/>
          </a:p>
          <a:p>
            <a:pPr algn="l">
              <a:buFont typeface="Wingdings" pitchFamily="2" charset="2"/>
              <a:buChar char="q"/>
            </a:pPr>
            <a:r>
              <a:rPr lang="fr-FR" dirty="0" smtClean="0"/>
              <a:t> KNI in </a:t>
            </a:r>
            <a:r>
              <a:rPr lang="fr-FR" dirty="0" err="1" smtClean="0"/>
              <a:t>Morocco</a:t>
            </a:r>
            <a:endParaRPr lang="fr-FR" dirty="0" smtClean="0"/>
          </a:p>
          <a:p>
            <a:pPr algn="l">
              <a:buFont typeface="Wingdings" pitchFamily="2" charset="2"/>
              <a:buChar char="q"/>
            </a:pPr>
            <a:r>
              <a:rPr lang="fr-FR" dirty="0" smtClean="0"/>
              <a:t> KNI as a </a:t>
            </a:r>
            <a:r>
              <a:rPr lang="fr-FR" dirty="0" err="1" smtClean="0"/>
              <a:t>tool</a:t>
            </a:r>
            <a:r>
              <a:rPr lang="fr-FR" dirty="0" smtClean="0"/>
              <a:t> of audit in </a:t>
            </a:r>
            <a:r>
              <a:rPr lang="fr-FR" dirty="0" err="1" smtClean="0"/>
              <a:t>Morocco</a:t>
            </a:r>
            <a:endParaRPr lang="fr-FR" dirty="0" smtClean="0"/>
          </a:p>
          <a:p>
            <a:pPr algn="l">
              <a:buFont typeface="Wingdings" pitchFamily="2" charset="2"/>
              <a:buChar char="q"/>
            </a:pPr>
            <a:r>
              <a:rPr lang="fr-FR" dirty="0" smtClean="0"/>
              <a:t> Expectations </a:t>
            </a:r>
          </a:p>
          <a:p>
            <a:endParaRPr lang="fr-FR" dirty="0" smtClean="0"/>
          </a:p>
          <a:p>
            <a:endParaRPr lang="fr-FR" dirty="0" smtClean="0"/>
          </a:p>
          <a:p>
            <a:endParaRPr lang="fr-FR" dirty="0"/>
          </a:p>
        </p:txBody>
      </p:sp>
      <p:pic>
        <p:nvPicPr>
          <p:cNvPr id="7" name="Picture 2" descr="Le Groupe de travail de l'INTOSAI sur les indicateurs nationaux clés"/>
          <p:cNvPicPr>
            <a:picLocks noChangeAspect="1" noChangeArrowheads="1"/>
          </p:cNvPicPr>
          <p:nvPr/>
        </p:nvPicPr>
        <p:blipFill>
          <a:blip r:embed="rId2"/>
          <a:srcRect/>
          <a:stretch>
            <a:fillRect/>
          </a:stretch>
        </p:blipFill>
        <p:spPr bwMode="auto">
          <a:xfrm>
            <a:off x="6572264" y="571480"/>
            <a:ext cx="2228850" cy="928694"/>
          </a:xfrm>
          <a:prstGeom prst="rect">
            <a:avLst/>
          </a:prstGeom>
          <a:noFill/>
        </p:spPr>
      </p:pic>
      <p:pic>
        <p:nvPicPr>
          <p:cNvPr id="8" name="Picture 4" descr="Cour des comptes"/>
          <p:cNvPicPr>
            <a:picLocks noChangeAspect="1" noChangeArrowheads="1"/>
          </p:cNvPicPr>
          <p:nvPr/>
        </p:nvPicPr>
        <p:blipFill>
          <a:blip r:embed="rId3"/>
          <a:srcRect/>
          <a:stretch>
            <a:fillRect/>
          </a:stretch>
        </p:blipFill>
        <p:spPr bwMode="auto">
          <a:xfrm>
            <a:off x="714348" y="285728"/>
            <a:ext cx="1266825" cy="1266826"/>
          </a:xfrm>
          <a:prstGeom prst="rect">
            <a:avLst/>
          </a:prstGeom>
          <a:noFill/>
        </p:spPr>
      </p:pic>
      <p:sp>
        <p:nvSpPr>
          <p:cNvPr id="6" name="Espace réservé du numéro de diapositive 5"/>
          <p:cNvSpPr>
            <a:spLocks noGrp="1"/>
          </p:cNvSpPr>
          <p:nvPr>
            <p:ph type="sldNum" sz="quarter" idx="12"/>
          </p:nvPr>
        </p:nvSpPr>
        <p:spPr/>
        <p:txBody>
          <a:bodyPr/>
          <a:lstStyle/>
          <a:p>
            <a:fld id="{43AF70AF-9EDA-4E6C-A033-9B2D159DE022}" type="slidenum">
              <a:rPr lang="fr-FR" smtClean="0"/>
              <a:pPr/>
              <a:t>2</a:t>
            </a:fld>
            <a:endParaRPr lang="fr-FR"/>
          </a:p>
        </p:txBody>
      </p:sp>
    </p:spTree>
    <p:extLst>
      <p:ext uri="{BB962C8B-B14F-4D97-AF65-F5344CB8AC3E}">
        <p14:creationId xmlns:p14="http://schemas.microsoft.com/office/powerpoint/2010/main" val="1277374528"/>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00034" y="3429000"/>
            <a:ext cx="8229600" cy="2714644"/>
          </a:xfrm>
        </p:spPr>
        <p:txBody>
          <a:bodyPr>
            <a:noAutofit/>
          </a:bodyPr>
          <a:lstStyle/>
          <a:p>
            <a:r>
              <a:rPr lang="en-US" sz="1200" dirty="0" smtClean="0"/>
              <a:t>The Kingdom of Morocco is the most westerly of the North African countries. It has Atlantic and Mediterranean coastlines.</a:t>
            </a:r>
          </a:p>
          <a:p>
            <a:r>
              <a:rPr lang="fr-FR" sz="1200" dirty="0" err="1" smtClean="0"/>
              <a:t>Morocco</a:t>
            </a:r>
            <a:r>
              <a:rPr lang="fr-FR" sz="1200" dirty="0" smtClean="0"/>
              <a:t> </a:t>
            </a:r>
            <a:r>
              <a:rPr lang="fr-FR" sz="1200" dirty="0" err="1" smtClean="0"/>
              <a:t>is</a:t>
            </a:r>
            <a:r>
              <a:rPr lang="fr-FR" sz="1200" dirty="0" smtClean="0"/>
              <a:t> a </a:t>
            </a:r>
            <a:r>
              <a:rPr lang="fr-FR" sz="1200" dirty="0" err="1" smtClean="0"/>
              <a:t>constitutional</a:t>
            </a:r>
            <a:r>
              <a:rPr lang="fr-FR" sz="1200" dirty="0" smtClean="0"/>
              <a:t>, </a:t>
            </a:r>
            <a:r>
              <a:rPr lang="fr-FR" sz="1200" dirty="0" err="1" smtClean="0"/>
              <a:t>democratic</a:t>
            </a:r>
            <a:r>
              <a:rPr lang="fr-FR" sz="1200" dirty="0" smtClean="0"/>
              <a:t>, </a:t>
            </a:r>
            <a:r>
              <a:rPr lang="fr-FR" sz="1200" dirty="0" err="1" smtClean="0"/>
              <a:t>parliamentary</a:t>
            </a:r>
            <a:r>
              <a:rPr lang="fr-FR" sz="1200" dirty="0" smtClean="0"/>
              <a:t> and social </a:t>
            </a:r>
            <a:r>
              <a:rPr lang="fr-FR" sz="1200" dirty="0" err="1" smtClean="0"/>
              <a:t>Monarchy</a:t>
            </a:r>
            <a:r>
              <a:rPr lang="fr-FR" sz="1200" dirty="0" smtClean="0"/>
              <a:t>. </a:t>
            </a:r>
          </a:p>
          <a:p>
            <a:r>
              <a:rPr lang="en-US" sz="1200" dirty="0" smtClean="0"/>
              <a:t>Arabic is </a:t>
            </a:r>
            <a:r>
              <a:rPr lang="en-US" sz="1200" i="1" dirty="0" smtClean="0"/>
              <a:t>the official language of the State. </a:t>
            </a:r>
            <a:r>
              <a:rPr lang="en-US" sz="1200" dirty="0" smtClean="0"/>
              <a:t>Likewise, Tamazight [Berber/</a:t>
            </a:r>
            <a:r>
              <a:rPr lang="en-US" sz="1200" i="1" dirty="0" err="1" smtClean="0"/>
              <a:t>amazighe</a:t>
            </a:r>
            <a:r>
              <a:rPr lang="en-US" sz="1200" i="1" dirty="0" smtClean="0"/>
              <a:t>] constitutes an official language of the </a:t>
            </a:r>
            <a:r>
              <a:rPr lang="en-US" sz="1200" dirty="0" smtClean="0"/>
              <a:t>State, being common patrimony of all Moroccans without exception. French is widely spoken.</a:t>
            </a:r>
          </a:p>
          <a:p>
            <a:r>
              <a:rPr lang="en-US" sz="1200" dirty="0" smtClean="0"/>
              <a:t>The major resources of the Moroccan economy are agriculture, phosphates and tourism  . Sales of fish and seafood are important as well. Industry and mining contribute about one-third of the annual GDP.  </a:t>
            </a:r>
          </a:p>
          <a:p>
            <a:r>
              <a:rPr lang="en-US" sz="1200" dirty="0" smtClean="0"/>
              <a:t>Morocco is an ethnically diverse country with a rich culture and civilization . Through Moroccan history  , it has hosted many people coming from East (Phoenicians, Carthaginians, Jews and Arabs), South (Sub-Saharan Africans) and North (Romans, Vandals, </a:t>
            </a:r>
            <a:r>
              <a:rPr lang="en-US" sz="1200" dirty="0" err="1" smtClean="0"/>
              <a:t>Andalusians</a:t>
            </a:r>
            <a:r>
              <a:rPr lang="en-US" sz="1200" dirty="0" smtClean="0"/>
              <a:t>, Moors and Jews). All those civilizations have had an impact on the social structure of Morocco. </a:t>
            </a:r>
          </a:p>
          <a:p>
            <a:r>
              <a:rPr lang="en-US" sz="1200" dirty="0" smtClean="0"/>
              <a:t>Islam is the religion of the State, which guarantees to all the free exercise of </a:t>
            </a:r>
            <a:r>
              <a:rPr lang="fr-FR" sz="1200" dirty="0" err="1" smtClean="0"/>
              <a:t>beliefs</a:t>
            </a:r>
            <a:r>
              <a:rPr lang="fr-FR" sz="1200" dirty="0" smtClean="0"/>
              <a:t>.</a:t>
            </a:r>
            <a:endParaRPr lang="fr-FR" sz="1200" dirty="0"/>
          </a:p>
        </p:txBody>
      </p:sp>
      <p:sp>
        <p:nvSpPr>
          <p:cNvPr id="2" name="Titre 1"/>
          <p:cNvSpPr>
            <a:spLocks noGrp="1"/>
          </p:cNvSpPr>
          <p:nvPr>
            <p:ph type="title"/>
          </p:nvPr>
        </p:nvSpPr>
        <p:spPr>
          <a:xfrm>
            <a:off x="457200" y="274638"/>
            <a:ext cx="8229600" cy="868346"/>
          </a:xfrm>
        </p:spPr>
        <p:txBody>
          <a:bodyPr>
            <a:normAutofit/>
          </a:bodyPr>
          <a:lstStyle/>
          <a:p>
            <a:r>
              <a:rPr lang="fr-FR" sz="2800" dirty="0" err="1" smtClean="0"/>
              <a:t>Morocco</a:t>
            </a:r>
            <a:r>
              <a:rPr lang="fr-FR" sz="2800" dirty="0" smtClean="0"/>
              <a:t> in the world</a:t>
            </a:r>
            <a:endParaRPr lang="fr-FR" sz="2800" dirty="0"/>
          </a:p>
        </p:txBody>
      </p:sp>
      <p:pic>
        <p:nvPicPr>
          <p:cNvPr id="10242" name="Picture 2" descr="C:\Users\tahandour\Desktop\morocco.jpg"/>
          <p:cNvPicPr>
            <a:picLocks noChangeAspect="1" noChangeArrowheads="1"/>
          </p:cNvPicPr>
          <p:nvPr/>
        </p:nvPicPr>
        <p:blipFill>
          <a:blip r:embed="rId3"/>
          <a:srcRect/>
          <a:stretch>
            <a:fillRect/>
          </a:stretch>
        </p:blipFill>
        <p:spPr bwMode="auto">
          <a:xfrm>
            <a:off x="1357290" y="1142984"/>
            <a:ext cx="5000660" cy="2214578"/>
          </a:xfrm>
          <a:prstGeom prst="rect">
            <a:avLst/>
          </a:prstGeom>
          <a:noFill/>
        </p:spPr>
      </p:pic>
      <p:pic>
        <p:nvPicPr>
          <p:cNvPr id="10243" name="Picture 3" descr="C:\Users\tahandour\Desktop\Casablanca_Twin_Center.jpg"/>
          <p:cNvPicPr>
            <a:picLocks noChangeAspect="1" noChangeArrowheads="1"/>
          </p:cNvPicPr>
          <p:nvPr/>
        </p:nvPicPr>
        <p:blipFill>
          <a:blip r:embed="rId4"/>
          <a:srcRect/>
          <a:stretch>
            <a:fillRect/>
          </a:stretch>
        </p:blipFill>
        <p:spPr bwMode="auto">
          <a:xfrm>
            <a:off x="7358082" y="6072206"/>
            <a:ext cx="1214446" cy="642918"/>
          </a:xfrm>
          <a:prstGeom prst="rect">
            <a:avLst/>
          </a:prstGeom>
          <a:noFill/>
        </p:spPr>
      </p:pic>
      <p:pic>
        <p:nvPicPr>
          <p:cNvPr id="8" name="Picture 6" descr="Flag of Morocco"/>
          <p:cNvPicPr>
            <a:picLocks noChangeAspect="1" noChangeArrowheads="1"/>
          </p:cNvPicPr>
          <p:nvPr/>
        </p:nvPicPr>
        <p:blipFill>
          <a:blip r:embed="rId5"/>
          <a:srcRect/>
          <a:stretch>
            <a:fillRect/>
          </a:stretch>
        </p:blipFill>
        <p:spPr bwMode="auto">
          <a:xfrm>
            <a:off x="6072198" y="142852"/>
            <a:ext cx="2928958" cy="1857388"/>
          </a:xfrm>
          <a:prstGeom prst="rect">
            <a:avLst/>
          </a:prstGeom>
          <a:noFill/>
        </p:spPr>
      </p:pic>
      <p:sp>
        <p:nvSpPr>
          <p:cNvPr id="7" name="Espace réservé du numéro de diapositive 6"/>
          <p:cNvSpPr>
            <a:spLocks noGrp="1"/>
          </p:cNvSpPr>
          <p:nvPr>
            <p:ph type="sldNum" sz="quarter" idx="12"/>
          </p:nvPr>
        </p:nvSpPr>
        <p:spPr/>
        <p:txBody>
          <a:bodyPr/>
          <a:lstStyle/>
          <a:p>
            <a:fld id="{43AF70AF-9EDA-4E6C-A033-9B2D159DE022}" type="slidenum">
              <a:rPr lang="fr-FR" smtClean="0"/>
              <a:pPr/>
              <a:t>3</a:t>
            </a:fld>
            <a:endParaRPr lang="fr-FR"/>
          </a:p>
        </p:txBody>
      </p:sp>
    </p:spTree>
    <p:extLst>
      <p:ext uri="{BB962C8B-B14F-4D97-AF65-F5344CB8AC3E}">
        <p14:creationId xmlns:p14="http://schemas.microsoft.com/office/powerpoint/2010/main" val="866792971"/>
      </p:ext>
    </p:extLst>
  </p:cSld>
  <p:clrMapOvr>
    <a:masterClrMapping/>
  </p:clrMapOvr>
  <p:transition>
    <p:fade thruBlk="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600201"/>
            <a:ext cx="8229600" cy="4114816"/>
          </a:xfrm>
        </p:spPr>
        <p:txBody>
          <a:bodyPr>
            <a:normAutofit fontScale="55000" lnSpcReduction="20000"/>
          </a:bodyPr>
          <a:lstStyle/>
          <a:p>
            <a:r>
              <a:rPr lang="en-US" dirty="0" smtClean="0"/>
              <a:t>The Court of Accounts [</a:t>
            </a:r>
            <a:r>
              <a:rPr lang="en-US" i="1" dirty="0" err="1" smtClean="0"/>
              <a:t>Cour</a:t>
            </a:r>
            <a:r>
              <a:rPr lang="en-US" i="1" dirty="0" smtClean="0"/>
              <a:t> des </a:t>
            </a:r>
            <a:r>
              <a:rPr lang="en-US" i="1" dirty="0" err="1" smtClean="0"/>
              <a:t>Comptes</a:t>
            </a:r>
            <a:r>
              <a:rPr lang="en-US" i="1" dirty="0" smtClean="0"/>
              <a:t> </a:t>
            </a:r>
            <a:r>
              <a:rPr lang="ar-MA" i="1" dirty="0" smtClean="0"/>
              <a:t>المجلس الأعلى للحسابات</a:t>
            </a:r>
            <a:r>
              <a:rPr lang="en-US" i="1" dirty="0" smtClean="0"/>
              <a:t>] is the superior institution of control </a:t>
            </a:r>
            <a:r>
              <a:rPr lang="en-US" dirty="0" smtClean="0"/>
              <a:t>of the public finances of the Kingdom. Its independence is guaranteed by the </a:t>
            </a:r>
            <a:r>
              <a:rPr lang="fr-FR" dirty="0" smtClean="0"/>
              <a:t>Constitution.</a:t>
            </a:r>
          </a:p>
          <a:p>
            <a:r>
              <a:rPr lang="en-US" dirty="0" smtClean="0"/>
              <a:t>The Court of Accounts has for mission the protection of the principles and values of good governance, of transparency and of the rendering of the accounts of the State and of the public organs </a:t>
            </a:r>
            <a:r>
              <a:rPr lang="en-US" i="1" dirty="0" smtClean="0"/>
              <a:t>.</a:t>
            </a:r>
          </a:p>
          <a:p>
            <a:r>
              <a:rPr lang="en-US" dirty="0" smtClean="0"/>
              <a:t>The Court of Accounts is charged to assure the superior control of the execution of the laws of finance. It assures the regularity of the operations of receipts and expenditures of the organs </a:t>
            </a:r>
            <a:r>
              <a:rPr lang="en-US" i="1" dirty="0" smtClean="0"/>
              <a:t>submitted to its control by virtue of the </a:t>
            </a:r>
            <a:r>
              <a:rPr lang="en-US" dirty="0" smtClean="0"/>
              <a:t>law and appraises </a:t>
            </a:r>
            <a:r>
              <a:rPr lang="en-US" i="1" dirty="0" smtClean="0"/>
              <a:t>their management. It sanctions, the case </a:t>
            </a:r>
            <a:r>
              <a:rPr lang="en-US" dirty="0" smtClean="0"/>
              <a:t>arising, the omissions of the rules which govern said operations.</a:t>
            </a:r>
          </a:p>
          <a:p>
            <a:r>
              <a:rPr lang="en-US" dirty="0" smtClean="0"/>
              <a:t>The Court of Accounts controls and assures the submission </a:t>
            </a:r>
            <a:r>
              <a:rPr lang="en-US" i="1" dirty="0" smtClean="0"/>
              <a:t>of the </a:t>
            </a:r>
            <a:r>
              <a:rPr lang="en-US" dirty="0" smtClean="0"/>
              <a:t>declarations of patrimony, audits the accounts of the political parties and verifies the regularity of the expenditures of the electoral operations.</a:t>
            </a:r>
          </a:p>
          <a:p>
            <a:r>
              <a:rPr lang="en-US" dirty="0" smtClean="0"/>
              <a:t>The Court of Accounts assists the Parliament in the domains of control of the public finances. It responds to the questions and consultations in relation to the functions of legislation, of control and of evaluation, exercised by the Parliament and relative to the public finances.</a:t>
            </a:r>
          </a:p>
          <a:p>
            <a:r>
              <a:rPr lang="en-US" dirty="0" smtClean="0"/>
              <a:t>The Court of Accounts gives </a:t>
            </a:r>
            <a:r>
              <a:rPr lang="en-US" i="1" dirty="0" smtClean="0"/>
              <a:t>its assistance to the judicial instances. </a:t>
            </a:r>
            <a:endParaRPr lang="fr-FR" dirty="0" smtClean="0"/>
          </a:p>
          <a:p>
            <a:endParaRPr lang="fr-FR" dirty="0"/>
          </a:p>
        </p:txBody>
      </p:sp>
      <p:sp>
        <p:nvSpPr>
          <p:cNvPr id="2" name="Titre 1"/>
          <p:cNvSpPr>
            <a:spLocks noGrp="1"/>
          </p:cNvSpPr>
          <p:nvPr>
            <p:ph type="title"/>
          </p:nvPr>
        </p:nvSpPr>
        <p:spPr/>
        <p:txBody>
          <a:bodyPr>
            <a:normAutofit/>
          </a:bodyPr>
          <a:lstStyle/>
          <a:p>
            <a:r>
              <a:rPr lang="fr-FR" sz="3200" dirty="0" smtClean="0"/>
              <a:t>The </a:t>
            </a:r>
            <a:r>
              <a:rPr lang="fr-FR" sz="3200" dirty="0" err="1" smtClean="0"/>
              <a:t>Moroccan</a:t>
            </a:r>
            <a:r>
              <a:rPr lang="fr-FR" sz="3200" dirty="0" smtClean="0"/>
              <a:t> Court of </a:t>
            </a:r>
            <a:r>
              <a:rPr lang="fr-FR" sz="3200" dirty="0" err="1" smtClean="0"/>
              <a:t>Accounts</a:t>
            </a:r>
            <a:endParaRPr lang="fr-FR" sz="3200" dirty="0"/>
          </a:p>
        </p:txBody>
      </p:sp>
      <p:pic>
        <p:nvPicPr>
          <p:cNvPr id="9217" name="Picture 1" descr="C:\Users\tahandour\Desktop\130px-Marrakech_Summer_time..png"/>
          <p:cNvPicPr>
            <a:picLocks noChangeAspect="1" noChangeArrowheads="1"/>
          </p:cNvPicPr>
          <p:nvPr/>
        </p:nvPicPr>
        <p:blipFill>
          <a:blip r:embed="rId2"/>
          <a:srcRect/>
          <a:stretch>
            <a:fillRect/>
          </a:stretch>
        </p:blipFill>
        <p:spPr bwMode="auto">
          <a:xfrm>
            <a:off x="7286644" y="5357826"/>
            <a:ext cx="1238250" cy="847725"/>
          </a:xfrm>
          <a:prstGeom prst="rect">
            <a:avLst/>
          </a:prstGeom>
          <a:noFill/>
        </p:spPr>
      </p:pic>
      <p:sp>
        <p:nvSpPr>
          <p:cNvPr id="5" name="Espace réservé du numéro de diapositive 4"/>
          <p:cNvSpPr>
            <a:spLocks noGrp="1"/>
          </p:cNvSpPr>
          <p:nvPr>
            <p:ph type="sldNum" sz="quarter" idx="12"/>
          </p:nvPr>
        </p:nvSpPr>
        <p:spPr/>
        <p:txBody>
          <a:bodyPr/>
          <a:lstStyle/>
          <a:p>
            <a:fld id="{43AF70AF-9EDA-4E6C-A033-9B2D159DE022}" type="slidenum">
              <a:rPr lang="fr-FR" smtClean="0"/>
              <a:pPr/>
              <a:t>4</a:t>
            </a:fld>
            <a:endParaRPr lang="fr-FR"/>
          </a:p>
        </p:txBody>
      </p:sp>
    </p:spTree>
    <p:extLst>
      <p:ext uri="{BB962C8B-B14F-4D97-AF65-F5344CB8AC3E}">
        <p14:creationId xmlns:p14="http://schemas.microsoft.com/office/powerpoint/2010/main" val="1130231294"/>
      </p:ext>
    </p:extLst>
  </p:cSld>
  <p:clrMapOvr>
    <a:masterClrMapping/>
  </p:clrMapOvr>
  <p:transition>
    <p:cu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fontScale="55000" lnSpcReduction="20000"/>
          </a:bodyPr>
          <a:lstStyle/>
          <a:p>
            <a:r>
              <a:rPr lang="en-US" dirty="0" smtClean="0"/>
              <a:t>The Court of Accounts assists the government in the domains relevant to is competence by virtue of the law.</a:t>
            </a:r>
          </a:p>
          <a:p>
            <a:r>
              <a:rPr lang="en-US" dirty="0" smtClean="0"/>
              <a:t>It publishes all of its works including the specific reports and the jurisdictional </a:t>
            </a:r>
            <a:r>
              <a:rPr lang="fr-FR" dirty="0" err="1" smtClean="0"/>
              <a:t>decisions</a:t>
            </a:r>
            <a:r>
              <a:rPr lang="fr-FR" dirty="0" smtClean="0"/>
              <a:t>.</a:t>
            </a:r>
          </a:p>
          <a:p>
            <a:r>
              <a:rPr lang="en-US" dirty="0" smtClean="0"/>
              <a:t>It submits to the King an annual report on all of its activities, which it transmits equally to the Head of Government and to the Presidents of the two Chambers of the Parliament. This report is published in the </a:t>
            </a:r>
            <a:r>
              <a:rPr lang="en-US" i="1" dirty="0" smtClean="0"/>
              <a:t>Bulletin </a:t>
            </a:r>
            <a:r>
              <a:rPr lang="en-US" i="1" dirty="0" err="1" smtClean="0"/>
              <a:t>officiel</a:t>
            </a:r>
            <a:r>
              <a:rPr lang="en-US" i="1" dirty="0" smtClean="0"/>
              <a:t> of the Kingdom.</a:t>
            </a:r>
          </a:p>
          <a:p>
            <a:r>
              <a:rPr lang="en-US" dirty="0" smtClean="0"/>
              <a:t>A commentary on the activities of the Court is presented by its First President before the Parliament. It is followed by a debate.</a:t>
            </a:r>
          </a:p>
          <a:p>
            <a:r>
              <a:rPr lang="en-US" dirty="0" smtClean="0"/>
              <a:t>The regional Courts of accounts (9 courts) are charged to assure the control of the accounts and of the management of the regions and of the other territorial collectivities and of their groups . They sanction, the case arising, the omissions to the rules which govern the public </a:t>
            </a:r>
            <a:r>
              <a:rPr lang="fr-FR" dirty="0" err="1" smtClean="0"/>
              <a:t>financial</a:t>
            </a:r>
            <a:r>
              <a:rPr lang="fr-FR" dirty="0" smtClean="0"/>
              <a:t> </a:t>
            </a:r>
            <a:r>
              <a:rPr lang="fr-FR" dirty="0" err="1" smtClean="0"/>
              <a:t>operations</a:t>
            </a:r>
            <a:r>
              <a:rPr lang="fr-FR" dirty="0" smtClean="0"/>
              <a:t>.</a:t>
            </a:r>
          </a:p>
          <a:p>
            <a:r>
              <a:rPr lang="en-US" dirty="0" smtClean="0"/>
              <a:t>The composition, the organization, the attributions and the modalities of the functioning of the Court of Accounts and of the regional courts of accounts are </a:t>
            </a:r>
            <a:r>
              <a:rPr lang="fr-FR" dirty="0" err="1" smtClean="0"/>
              <a:t>established</a:t>
            </a:r>
            <a:r>
              <a:rPr lang="fr-FR" dirty="0" smtClean="0"/>
              <a:t> by the </a:t>
            </a:r>
            <a:r>
              <a:rPr lang="fr-FR" dirty="0" err="1" smtClean="0"/>
              <a:t>law</a:t>
            </a:r>
            <a:r>
              <a:rPr lang="fr-FR" dirty="0" smtClean="0"/>
              <a:t> (</a:t>
            </a:r>
            <a:r>
              <a:rPr lang="fr-FR" dirty="0" err="1" smtClean="0"/>
              <a:t>financial</a:t>
            </a:r>
            <a:r>
              <a:rPr lang="fr-FR" dirty="0" smtClean="0"/>
              <a:t> </a:t>
            </a:r>
            <a:r>
              <a:rPr lang="fr-FR" dirty="0" err="1" smtClean="0"/>
              <a:t>jurisdictions</a:t>
            </a:r>
            <a:r>
              <a:rPr lang="fr-FR" dirty="0" smtClean="0"/>
              <a:t> code) .</a:t>
            </a:r>
          </a:p>
          <a:p>
            <a:r>
              <a:rPr lang="fr-FR" dirty="0" smtClean="0"/>
              <a:t>The </a:t>
            </a:r>
            <a:r>
              <a:rPr lang="fr-FR" dirty="0" err="1" smtClean="0"/>
              <a:t>members</a:t>
            </a:r>
            <a:r>
              <a:rPr lang="fr-FR" dirty="0" smtClean="0"/>
              <a:t> of the </a:t>
            </a:r>
            <a:r>
              <a:rPr lang="fr-FR" dirty="0" err="1" smtClean="0"/>
              <a:t>financial</a:t>
            </a:r>
            <a:r>
              <a:rPr lang="fr-FR" dirty="0" smtClean="0"/>
              <a:t> </a:t>
            </a:r>
            <a:r>
              <a:rPr lang="fr-FR" dirty="0" err="1" smtClean="0"/>
              <a:t>jurisdictions</a:t>
            </a:r>
            <a:r>
              <a:rPr lang="fr-FR" dirty="0" smtClean="0"/>
              <a:t>  have the statue of magistrates.</a:t>
            </a:r>
            <a:endParaRPr lang="fr-FR" dirty="0"/>
          </a:p>
        </p:txBody>
      </p:sp>
      <p:sp>
        <p:nvSpPr>
          <p:cNvPr id="2" name="Titre 1"/>
          <p:cNvSpPr>
            <a:spLocks noGrp="1"/>
          </p:cNvSpPr>
          <p:nvPr>
            <p:ph type="title"/>
          </p:nvPr>
        </p:nvSpPr>
        <p:spPr/>
        <p:txBody>
          <a:bodyPr/>
          <a:lstStyle/>
          <a:p>
            <a:r>
              <a:rPr lang="fr-FR" dirty="0" smtClean="0"/>
              <a:t>The Court of </a:t>
            </a:r>
            <a:r>
              <a:rPr lang="fr-FR" dirty="0" err="1" smtClean="0"/>
              <a:t>Accounts</a:t>
            </a:r>
            <a:endParaRPr lang="fr-FR" dirty="0"/>
          </a:p>
        </p:txBody>
      </p:sp>
      <p:pic>
        <p:nvPicPr>
          <p:cNvPr id="23554" name="Picture 2" descr="C:\Users\tahandour\Desktop\130px-Agadir_palms.png"/>
          <p:cNvPicPr>
            <a:picLocks noChangeAspect="1" noChangeArrowheads="1"/>
          </p:cNvPicPr>
          <p:nvPr/>
        </p:nvPicPr>
        <p:blipFill>
          <a:blip r:embed="rId2"/>
          <a:srcRect/>
          <a:stretch>
            <a:fillRect/>
          </a:stretch>
        </p:blipFill>
        <p:spPr bwMode="auto">
          <a:xfrm>
            <a:off x="7572396" y="5572140"/>
            <a:ext cx="1238250" cy="714356"/>
          </a:xfrm>
          <a:prstGeom prst="rect">
            <a:avLst/>
          </a:prstGeom>
          <a:noFill/>
        </p:spPr>
      </p:pic>
      <p:sp>
        <p:nvSpPr>
          <p:cNvPr id="5" name="Espace réservé du numéro de diapositive 4"/>
          <p:cNvSpPr>
            <a:spLocks noGrp="1"/>
          </p:cNvSpPr>
          <p:nvPr>
            <p:ph type="sldNum" sz="quarter" idx="12"/>
          </p:nvPr>
        </p:nvSpPr>
        <p:spPr/>
        <p:txBody>
          <a:bodyPr/>
          <a:lstStyle/>
          <a:p>
            <a:fld id="{43AF70AF-9EDA-4E6C-A033-9B2D159DE022}" type="slidenum">
              <a:rPr lang="fr-FR" smtClean="0"/>
              <a:pPr/>
              <a:t>5</a:t>
            </a:fld>
            <a:endParaRPr lang="fr-FR"/>
          </a:p>
        </p:txBody>
      </p:sp>
    </p:spTree>
  </p:cSld>
  <p:clrMapOvr>
    <a:masterClrMapping/>
  </p:clrMapOvr>
  <p:transition>
    <p:cut thruBlk="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r>
              <a:rPr lang="fr-FR" sz="2400" dirty="0" smtClean="0"/>
              <a:t>High commission on planning (Haut Commissariat au Plan) : </a:t>
            </a:r>
            <a:r>
              <a:rPr lang="fr-FR" sz="2400" dirty="0" smtClean="0">
                <a:hlinkClick r:id="rId2"/>
              </a:rPr>
              <a:t>www.hcp.ma</a:t>
            </a:r>
            <a:endParaRPr lang="fr-FR" sz="2400" dirty="0" smtClean="0"/>
          </a:p>
          <a:p>
            <a:r>
              <a:rPr lang="fr-FR" sz="2400" dirty="0" err="1" smtClean="0"/>
              <a:t>Ministry</a:t>
            </a:r>
            <a:r>
              <a:rPr lang="fr-FR" sz="2400" dirty="0" smtClean="0"/>
              <a:t> of finance : </a:t>
            </a:r>
            <a:r>
              <a:rPr lang="fr-FR" sz="2400" dirty="0" smtClean="0">
                <a:hlinkClick r:id="rId3"/>
              </a:rPr>
              <a:t>www.finances.gov.ma</a:t>
            </a:r>
            <a:endParaRPr lang="fr-FR" sz="2400" dirty="0" smtClean="0"/>
          </a:p>
          <a:p>
            <a:r>
              <a:rPr lang="fr-FR" sz="2400" dirty="0" smtClean="0"/>
              <a:t>Central Bank of </a:t>
            </a:r>
            <a:r>
              <a:rPr lang="fr-FR" sz="2400" dirty="0" err="1" smtClean="0"/>
              <a:t>Morocco</a:t>
            </a:r>
            <a:r>
              <a:rPr lang="fr-FR" sz="2400" dirty="0" smtClean="0"/>
              <a:t> (Bank al </a:t>
            </a:r>
            <a:r>
              <a:rPr lang="fr-FR" sz="2400" dirty="0" err="1" smtClean="0"/>
              <a:t>Maghrib</a:t>
            </a:r>
            <a:r>
              <a:rPr lang="fr-FR" sz="2400" dirty="0" smtClean="0"/>
              <a:t>) :</a:t>
            </a:r>
          </a:p>
          <a:p>
            <a:r>
              <a:rPr lang="fr-FR" sz="2400" dirty="0" smtClean="0">
                <a:hlinkClick r:id="rId4"/>
              </a:rPr>
              <a:t>www.bkam.ma</a:t>
            </a:r>
            <a:endParaRPr lang="fr-FR" sz="2400" dirty="0" smtClean="0"/>
          </a:p>
          <a:p>
            <a:r>
              <a:rPr lang="fr-FR" sz="2400" dirty="0" err="1" smtClean="0"/>
              <a:t>Ministry</a:t>
            </a:r>
            <a:r>
              <a:rPr lang="fr-FR" sz="2400" dirty="0" smtClean="0"/>
              <a:t> of </a:t>
            </a:r>
            <a:r>
              <a:rPr lang="fr-FR" sz="2400" dirty="0" err="1" smtClean="0"/>
              <a:t>Interior</a:t>
            </a:r>
            <a:r>
              <a:rPr lang="fr-FR" sz="2400" dirty="0" smtClean="0"/>
              <a:t> (Territorial </a:t>
            </a:r>
            <a:r>
              <a:rPr lang="fr-FR" sz="2400" dirty="0" err="1" smtClean="0"/>
              <a:t>Units</a:t>
            </a:r>
            <a:r>
              <a:rPr lang="fr-FR" sz="2400" dirty="0" smtClean="0"/>
              <a:t>)</a:t>
            </a:r>
          </a:p>
          <a:p>
            <a:r>
              <a:rPr lang="fr-FR" sz="2400" dirty="0" err="1" smtClean="0"/>
              <a:t>Sectorial</a:t>
            </a:r>
            <a:r>
              <a:rPr lang="fr-FR" sz="2400" dirty="0" smtClean="0"/>
              <a:t> </a:t>
            </a:r>
            <a:r>
              <a:rPr lang="fr-FR" sz="2400" dirty="0" err="1" smtClean="0"/>
              <a:t>ministries</a:t>
            </a:r>
            <a:r>
              <a:rPr lang="fr-FR" sz="2400" dirty="0" smtClean="0"/>
              <a:t> </a:t>
            </a:r>
          </a:p>
          <a:p>
            <a:r>
              <a:rPr lang="fr-FR" sz="2400" dirty="0" err="1" smtClean="0"/>
              <a:t>Other</a:t>
            </a:r>
            <a:r>
              <a:rPr lang="fr-FR" sz="2400" dirty="0" smtClean="0"/>
              <a:t> institutions</a:t>
            </a:r>
          </a:p>
        </p:txBody>
      </p:sp>
      <p:sp>
        <p:nvSpPr>
          <p:cNvPr id="2" name="Titre 1"/>
          <p:cNvSpPr>
            <a:spLocks noGrp="1"/>
          </p:cNvSpPr>
          <p:nvPr>
            <p:ph type="title"/>
          </p:nvPr>
        </p:nvSpPr>
        <p:spPr/>
        <p:txBody>
          <a:bodyPr>
            <a:normAutofit fontScale="90000"/>
          </a:bodyPr>
          <a:lstStyle/>
          <a:p>
            <a:r>
              <a:rPr lang="fr-FR" dirty="0" smtClean="0"/>
              <a:t>Main providers of KNI in </a:t>
            </a:r>
            <a:r>
              <a:rPr lang="fr-FR" dirty="0" err="1" smtClean="0"/>
              <a:t>Morocco</a:t>
            </a:r>
            <a:endParaRPr lang="fr-FR" dirty="0"/>
          </a:p>
        </p:txBody>
      </p:sp>
      <p:pic>
        <p:nvPicPr>
          <p:cNvPr id="8193" name="Picture 1" descr="C:\Users\tahandour\Desktop\Tangier_5184a.jpg"/>
          <p:cNvPicPr>
            <a:picLocks noChangeAspect="1" noChangeArrowheads="1"/>
          </p:cNvPicPr>
          <p:nvPr/>
        </p:nvPicPr>
        <p:blipFill>
          <a:blip r:embed="rId5"/>
          <a:srcRect/>
          <a:stretch>
            <a:fillRect/>
          </a:stretch>
        </p:blipFill>
        <p:spPr bwMode="auto">
          <a:xfrm>
            <a:off x="6643702" y="4714884"/>
            <a:ext cx="1651000" cy="1244600"/>
          </a:xfrm>
          <a:prstGeom prst="rect">
            <a:avLst/>
          </a:prstGeom>
          <a:noFill/>
        </p:spPr>
      </p:pic>
      <p:sp>
        <p:nvSpPr>
          <p:cNvPr id="5" name="Espace réservé du numéro de diapositive 4"/>
          <p:cNvSpPr>
            <a:spLocks noGrp="1"/>
          </p:cNvSpPr>
          <p:nvPr>
            <p:ph type="sldNum" sz="quarter" idx="12"/>
          </p:nvPr>
        </p:nvSpPr>
        <p:spPr/>
        <p:txBody>
          <a:bodyPr/>
          <a:lstStyle/>
          <a:p>
            <a:fld id="{43AF70AF-9EDA-4E6C-A033-9B2D159DE022}" type="slidenum">
              <a:rPr lang="fr-FR" smtClean="0"/>
              <a:pPr/>
              <a:t>6</a:t>
            </a:fld>
            <a:endParaRPr lang="fr-FR"/>
          </a:p>
        </p:txBody>
      </p:sp>
    </p:spTree>
    <p:extLst>
      <p:ext uri="{BB962C8B-B14F-4D97-AF65-F5344CB8AC3E}">
        <p14:creationId xmlns:p14="http://schemas.microsoft.com/office/powerpoint/2010/main" val="3441414353"/>
      </p:ext>
    </p:extLst>
  </p:cSld>
  <p:clrMapOvr>
    <a:masterClrMapping/>
  </p:clrMapOvr>
  <p:transition>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71472" y="785794"/>
            <a:ext cx="8229600" cy="5072098"/>
          </a:xfrm>
        </p:spPr>
        <p:txBody>
          <a:bodyPr>
            <a:noAutofit/>
          </a:bodyPr>
          <a:lstStyle/>
          <a:p>
            <a:r>
              <a:rPr lang="fr-FR" sz="1000" dirty="0" err="1" smtClean="0"/>
              <a:t>Macroeconomic</a:t>
            </a:r>
            <a:r>
              <a:rPr lang="fr-FR" sz="1000" dirty="0" smtClean="0"/>
              <a:t> </a:t>
            </a:r>
            <a:r>
              <a:rPr lang="fr-FR" sz="1000" dirty="0" err="1" smtClean="0"/>
              <a:t>indicators</a:t>
            </a:r>
            <a:endParaRPr lang="fr-FR" sz="1000" dirty="0" smtClean="0"/>
          </a:p>
          <a:p>
            <a:pPr>
              <a:buNone/>
            </a:pPr>
            <a:r>
              <a:rPr lang="fr-FR" sz="1000" dirty="0" smtClean="0"/>
              <a:t>National </a:t>
            </a:r>
            <a:r>
              <a:rPr lang="fr-FR" sz="1000" dirty="0" err="1" smtClean="0"/>
              <a:t>accounts</a:t>
            </a:r>
            <a:endParaRPr lang="fr-FR" sz="1000" dirty="0" smtClean="0"/>
          </a:p>
          <a:p>
            <a:pPr>
              <a:buNone/>
            </a:pPr>
            <a:r>
              <a:rPr lang="fr-FR" sz="1000" dirty="0" smtClean="0"/>
              <a:t>Balance of the </a:t>
            </a:r>
            <a:r>
              <a:rPr lang="fr-FR" sz="1000" dirty="0" err="1" smtClean="0"/>
              <a:t>payments</a:t>
            </a:r>
            <a:r>
              <a:rPr lang="fr-FR" sz="1000" dirty="0" smtClean="0"/>
              <a:t> </a:t>
            </a:r>
          </a:p>
          <a:p>
            <a:pPr>
              <a:buNone/>
            </a:pPr>
            <a:r>
              <a:rPr lang="fr-FR" sz="1000" dirty="0" smtClean="0"/>
              <a:t>Exportations</a:t>
            </a:r>
          </a:p>
          <a:p>
            <a:pPr>
              <a:buNone/>
            </a:pPr>
            <a:r>
              <a:rPr lang="fr-FR" sz="1000" dirty="0" smtClean="0"/>
              <a:t>Importations</a:t>
            </a:r>
          </a:p>
          <a:p>
            <a:pPr>
              <a:buNone/>
            </a:pPr>
            <a:r>
              <a:rPr lang="fr-FR" sz="1000" dirty="0" smtClean="0"/>
              <a:t>Money, inflation and stock exchange.</a:t>
            </a:r>
          </a:p>
          <a:p>
            <a:pPr>
              <a:buNone/>
            </a:pPr>
            <a:r>
              <a:rPr lang="fr-FR" sz="1000" dirty="0" smtClean="0"/>
              <a:t>Exchange rate</a:t>
            </a:r>
          </a:p>
          <a:p>
            <a:r>
              <a:rPr lang="fr-FR" sz="1000" dirty="0" smtClean="0"/>
              <a:t>Public finance </a:t>
            </a:r>
            <a:r>
              <a:rPr lang="fr-FR" sz="1000" dirty="0" err="1" smtClean="0"/>
              <a:t>indicators</a:t>
            </a:r>
            <a:endParaRPr lang="fr-FR" sz="1000" dirty="0" smtClean="0"/>
          </a:p>
          <a:p>
            <a:pPr>
              <a:buNone/>
            </a:pPr>
            <a:r>
              <a:rPr lang="fr-FR" sz="1000" dirty="0" smtClean="0"/>
              <a:t>Public </a:t>
            </a:r>
            <a:r>
              <a:rPr lang="fr-FR" sz="1000" dirty="0" err="1" smtClean="0"/>
              <a:t>expenditures</a:t>
            </a:r>
            <a:endParaRPr lang="fr-FR" sz="1000" dirty="0" smtClean="0"/>
          </a:p>
          <a:p>
            <a:pPr>
              <a:buNone/>
            </a:pPr>
            <a:r>
              <a:rPr lang="fr-FR" sz="1000" dirty="0" smtClean="0"/>
              <a:t>Public </a:t>
            </a:r>
            <a:r>
              <a:rPr lang="fr-FR" sz="1000" dirty="0" err="1" smtClean="0"/>
              <a:t>resources</a:t>
            </a:r>
            <a:endParaRPr lang="fr-FR" sz="1000" dirty="0" smtClean="0"/>
          </a:p>
          <a:p>
            <a:pPr>
              <a:buNone/>
            </a:pPr>
            <a:r>
              <a:rPr lang="fr-FR" sz="1000" dirty="0" err="1" smtClean="0"/>
              <a:t>Debt</a:t>
            </a:r>
            <a:r>
              <a:rPr lang="fr-FR" sz="1000" dirty="0" smtClean="0"/>
              <a:t> </a:t>
            </a:r>
          </a:p>
          <a:p>
            <a:pPr>
              <a:buNone/>
            </a:pPr>
            <a:endParaRPr lang="fr-FR" sz="1000" dirty="0" smtClean="0"/>
          </a:p>
          <a:p>
            <a:r>
              <a:rPr lang="fr-FR" sz="1000" dirty="0" err="1" smtClean="0"/>
              <a:t>Sectorial</a:t>
            </a:r>
            <a:r>
              <a:rPr lang="fr-FR" sz="1000" dirty="0" smtClean="0"/>
              <a:t> </a:t>
            </a:r>
            <a:r>
              <a:rPr lang="fr-FR" sz="1000" dirty="0" err="1" smtClean="0"/>
              <a:t>indicators</a:t>
            </a:r>
            <a:endParaRPr lang="fr-FR" sz="1000" dirty="0" smtClean="0"/>
          </a:p>
          <a:p>
            <a:pPr>
              <a:buNone/>
            </a:pPr>
            <a:r>
              <a:rPr lang="fr-FR" sz="1000" dirty="0" smtClean="0"/>
              <a:t>Agriculture</a:t>
            </a:r>
          </a:p>
          <a:p>
            <a:pPr>
              <a:buNone/>
            </a:pPr>
            <a:r>
              <a:rPr lang="fr-FR" sz="1000" dirty="0" err="1" smtClean="0"/>
              <a:t>fisheries</a:t>
            </a:r>
            <a:endParaRPr lang="fr-FR" sz="1000" dirty="0" smtClean="0"/>
          </a:p>
          <a:p>
            <a:pPr>
              <a:buNone/>
            </a:pPr>
            <a:r>
              <a:rPr lang="fr-FR" sz="1000" dirty="0" err="1" smtClean="0"/>
              <a:t>Mining</a:t>
            </a:r>
            <a:endParaRPr lang="fr-FR" sz="1000" dirty="0" smtClean="0"/>
          </a:p>
          <a:p>
            <a:pPr>
              <a:buNone/>
            </a:pPr>
            <a:r>
              <a:rPr lang="fr-FR" sz="1000" dirty="0" err="1" smtClean="0"/>
              <a:t>Energy</a:t>
            </a:r>
            <a:endParaRPr lang="fr-FR" sz="1000" dirty="0" smtClean="0"/>
          </a:p>
          <a:p>
            <a:pPr>
              <a:buNone/>
            </a:pPr>
            <a:r>
              <a:rPr lang="fr-FR" sz="1000" dirty="0" smtClean="0"/>
              <a:t>Water </a:t>
            </a:r>
          </a:p>
          <a:p>
            <a:pPr>
              <a:buNone/>
            </a:pPr>
            <a:r>
              <a:rPr lang="fr-FR" sz="1000" dirty="0" err="1" smtClean="0"/>
              <a:t>Industry</a:t>
            </a:r>
            <a:endParaRPr lang="fr-FR" sz="1000" dirty="0" smtClean="0"/>
          </a:p>
          <a:p>
            <a:pPr>
              <a:buNone/>
            </a:pPr>
            <a:r>
              <a:rPr lang="fr-FR" sz="1000" dirty="0" smtClean="0"/>
              <a:t>Real </a:t>
            </a:r>
            <a:r>
              <a:rPr lang="fr-FR" sz="1000" dirty="0" err="1" smtClean="0"/>
              <a:t>estate</a:t>
            </a:r>
            <a:endParaRPr lang="fr-FR" sz="1000" dirty="0" smtClean="0"/>
          </a:p>
          <a:p>
            <a:pPr>
              <a:buNone/>
            </a:pPr>
            <a:r>
              <a:rPr lang="fr-FR" sz="1000" dirty="0" smtClean="0"/>
              <a:t>Transports and </a:t>
            </a:r>
            <a:r>
              <a:rPr lang="fr-FR" sz="1000" dirty="0" err="1" smtClean="0"/>
              <a:t>logistics</a:t>
            </a:r>
            <a:endParaRPr lang="fr-FR" sz="1000" dirty="0" smtClean="0"/>
          </a:p>
          <a:p>
            <a:pPr>
              <a:buNone/>
            </a:pPr>
            <a:r>
              <a:rPr lang="fr-FR" sz="1000" dirty="0" err="1" smtClean="0"/>
              <a:t>Tourism</a:t>
            </a:r>
            <a:endParaRPr lang="fr-FR" sz="1000" dirty="0" smtClean="0"/>
          </a:p>
          <a:p>
            <a:pPr>
              <a:buNone/>
            </a:pPr>
            <a:r>
              <a:rPr lang="fr-FR" sz="1000" dirty="0" err="1" smtClean="0"/>
              <a:t>Telecommunications</a:t>
            </a:r>
            <a:endParaRPr lang="fr-FR" sz="1000" dirty="0" smtClean="0"/>
          </a:p>
          <a:p>
            <a:pPr>
              <a:buNone/>
            </a:pPr>
            <a:r>
              <a:rPr lang="fr-FR" sz="1000" dirty="0" err="1" smtClean="0"/>
              <a:t>insurance</a:t>
            </a:r>
            <a:endParaRPr lang="fr-FR" sz="1000" dirty="0"/>
          </a:p>
        </p:txBody>
      </p:sp>
      <p:sp>
        <p:nvSpPr>
          <p:cNvPr id="2" name="Titre 1"/>
          <p:cNvSpPr>
            <a:spLocks noGrp="1"/>
          </p:cNvSpPr>
          <p:nvPr>
            <p:ph type="title"/>
          </p:nvPr>
        </p:nvSpPr>
        <p:spPr>
          <a:xfrm>
            <a:off x="457200" y="274638"/>
            <a:ext cx="8229600" cy="582594"/>
          </a:xfrm>
        </p:spPr>
        <p:txBody>
          <a:bodyPr>
            <a:normAutofit/>
          </a:bodyPr>
          <a:lstStyle/>
          <a:p>
            <a:pPr algn="ctr"/>
            <a:r>
              <a:rPr lang="fr-FR" sz="1800" dirty="0" smtClean="0"/>
              <a:t>Key national </a:t>
            </a:r>
            <a:r>
              <a:rPr lang="fr-FR" sz="1800" dirty="0" err="1" smtClean="0"/>
              <a:t>indicators</a:t>
            </a:r>
            <a:endParaRPr lang="fr-FR" sz="1800" dirty="0"/>
          </a:p>
        </p:txBody>
      </p:sp>
      <p:pic>
        <p:nvPicPr>
          <p:cNvPr id="7169" name="Picture 1" descr="C:\Users\tahandour\Desktop\image4.jpg"/>
          <p:cNvPicPr>
            <a:picLocks noChangeAspect="1" noChangeArrowheads="1"/>
          </p:cNvPicPr>
          <p:nvPr/>
        </p:nvPicPr>
        <p:blipFill>
          <a:blip r:embed="rId2"/>
          <a:srcRect/>
          <a:stretch>
            <a:fillRect/>
          </a:stretch>
        </p:blipFill>
        <p:spPr bwMode="auto">
          <a:xfrm>
            <a:off x="5572132" y="4500570"/>
            <a:ext cx="2466975" cy="1847850"/>
          </a:xfrm>
          <a:prstGeom prst="rect">
            <a:avLst/>
          </a:prstGeom>
          <a:noFill/>
        </p:spPr>
      </p:pic>
      <p:sp>
        <p:nvSpPr>
          <p:cNvPr id="5" name="Espace réservé du numéro de diapositive 4"/>
          <p:cNvSpPr>
            <a:spLocks noGrp="1"/>
          </p:cNvSpPr>
          <p:nvPr>
            <p:ph type="sldNum" sz="quarter" idx="12"/>
          </p:nvPr>
        </p:nvSpPr>
        <p:spPr/>
        <p:txBody>
          <a:bodyPr/>
          <a:lstStyle/>
          <a:p>
            <a:fld id="{43AF70AF-9EDA-4E6C-A033-9B2D159DE022}" type="slidenum">
              <a:rPr lang="fr-FR" smtClean="0"/>
              <a:pPr/>
              <a:t>7</a:t>
            </a:fld>
            <a:endParaRPr lang="fr-FR"/>
          </a:p>
        </p:txBody>
      </p:sp>
    </p:spTree>
    <p:extLst>
      <p:ext uri="{BB962C8B-B14F-4D97-AF65-F5344CB8AC3E}">
        <p14:creationId xmlns:p14="http://schemas.microsoft.com/office/powerpoint/2010/main" val="4171792903"/>
      </p:ext>
    </p:extLst>
  </p:cSld>
  <p:clrMapOvr>
    <a:masterClrMapping/>
  </p:clrMapOvr>
  <p:transition>
    <p:wheel spokes="2"/>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pPr>
              <a:buNone/>
            </a:pPr>
            <a:endParaRPr lang="fr-FR" sz="2800" dirty="0" smtClean="0"/>
          </a:p>
          <a:p>
            <a:r>
              <a:rPr lang="fr-FR" sz="2800" dirty="0" smtClean="0"/>
              <a:t>Social </a:t>
            </a:r>
            <a:r>
              <a:rPr lang="fr-FR" sz="2800" dirty="0" err="1" smtClean="0"/>
              <a:t>indicators</a:t>
            </a:r>
            <a:endParaRPr lang="fr-FR" sz="2800" dirty="0" smtClean="0"/>
          </a:p>
          <a:p>
            <a:pPr lvl="1"/>
            <a:r>
              <a:rPr lang="fr-FR" sz="2400" dirty="0" smtClean="0"/>
              <a:t>Population </a:t>
            </a:r>
          </a:p>
          <a:p>
            <a:pPr lvl="1"/>
            <a:r>
              <a:rPr lang="fr-FR" sz="2400" dirty="0" err="1" smtClean="0"/>
              <a:t>Employment</a:t>
            </a:r>
            <a:endParaRPr lang="fr-FR" sz="2400" dirty="0" smtClean="0"/>
          </a:p>
          <a:p>
            <a:pPr lvl="1"/>
            <a:r>
              <a:rPr lang="fr-FR" sz="2400" dirty="0" err="1" smtClean="0"/>
              <a:t>Healthcare</a:t>
            </a:r>
            <a:endParaRPr lang="fr-FR" sz="2400" dirty="0" smtClean="0"/>
          </a:p>
          <a:p>
            <a:pPr lvl="1"/>
            <a:r>
              <a:rPr lang="fr-FR" sz="2400" dirty="0" err="1" smtClean="0"/>
              <a:t>Prices</a:t>
            </a:r>
            <a:r>
              <a:rPr lang="fr-FR" sz="2400" dirty="0" smtClean="0"/>
              <a:t> and </a:t>
            </a:r>
            <a:r>
              <a:rPr lang="fr-FR" sz="2400" dirty="0" err="1" smtClean="0"/>
              <a:t>cost</a:t>
            </a:r>
            <a:r>
              <a:rPr lang="fr-FR" sz="2400" dirty="0" smtClean="0"/>
              <a:t> of living </a:t>
            </a:r>
          </a:p>
          <a:p>
            <a:r>
              <a:rPr lang="fr-FR" sz="2800" dirty="0" smtClean="0"/>
              <a:t>Basic </a:t>
            </a:r>
            <a:r>
              <a:rPr lang="fr-FR" sz="2800" dirty="0" err="1" smtClean="0"/>
              <a:t>equipments</a:t>
            </a:r>
            <a:endParaRPr lang="fr-FR" sz="2800" dirty="0" smtClean="0"/>
          </a:p>
          <a:p>
            <a:r>
              <a:rPr lang="fr-FR" sz="2800" dirty="0" smtClean="0"/>
              <a:t>Education and </a:t>
            </a:r>
            <a:r>
              <a:rPr lang="fr-FR" sz="2800" dirty="0" err="1" smtClean="0"/>
              <a:t>professional</a:t>
            </a:r>
            <a:r>
              <a:rPr lang="fr-FR" sz="2800" dirty="0" smtClean="0"/>
              <a:t> training</a:t>
            </a:r>
          </a:p>
          <a:p>
            <a:endParaRPr lang="fr-FR" dirty="0"/>
          </a:p>
        </p:txBody>
      </p:sp>
      <p:sp>
        <p:nvSpPr>
          <p:cNvPr id="3" name="Titre 2"/>
          <p:cNvSpPr>
            <a:spLocks noGrp="1"/>
          </p:cNvSpPr>
          <p:nvPr>
            <p:ph type="title"/>
          </p:nvPr>
        </p:nvSpPr>
        <p:spPr/>
        <p:txBody>
          <a:bodyPr/>
          <a:lstStyle/>
          <a:p>
            <a:pPr algn="ctr"/>
            <a:r>
              <a:rPr lang="fr-FR" dirty="0" smtClean="0"/>
              <a:t>Key national </a:t>
            </a:r>
            <a:r>
              <a:rPr lang="fr-FR" dirty="0" err="1" smtClean="0"/>
              <a:t>indicators</a:t>
            </a:r>
            <a:endParaRPr lang="fr-FR" dirty="0"/>
          </a:p>
        </p:txBody>
      </p:sp>
      <p:sp>
        <p:nvSpPr>
          <p:cNvPr id="4" name="Espace réservé du numéro de diapositive 3"/>
          <p:cNvSpPr>
            <a:spLocks noGrp="1"/>
          </p:cNvSpPr>
          <p:nvPr>
            <p:ph type="sldNum" sz="quarter" idx="12"/>
          </p:nvPr>
        </p:nvSpPr>
        <p:spPr/>
        <p:txBody>
          <a:bodyPr/>
          <a:lstStyle/>
          <a:p>
            <a:fld id="{43AF70AF-9EDA-4E6C-A033-9B2D159DE022}" type="slidenum">
              <a:rPr lang="fr-FR" smtClean="0"/>
              <a:pPr/>
              <a:t>8</a:t>
            </a:fld>
            <a:endParaRPr lang="fr-FR"/>
          </a:p>
        </p:txBody>
      </p:sp>
    </p:spTree>
  </p:cSld>
  <p:clrMapOvr>
    <a:masterClrMapping/>
  </p:clrMapOvr>
  <p:transition>
    <p:strips dir="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47500" lnSpcReduction="20000"/>
          </a:bodyPr>
          <a:lstStyle/>
          <a:p>
            <a:r>
              <a:rPr lang="en-US" dirty="0" smtClean="0"/>
              <a:t>Data about activity, employment and unemployment (quarterly, annual)</a:t>
            </a:r>
            <a:endParaRPr lang="fr-FR" dirty="0" smtClean="0"/>
          </a:p>
          <a:p>
            <a:r>
              <a:rPr lang="en-US" dirty="0" smtClean="0"/>
              <a:t>Regional statistical yearbooks (annual) </a:t>
            </a:r>
            <a:endParaRPr lang="fr-FR" dirty="0" smtClean="0"/>
          </a:p>
          <a:p>
            <a:r>
              <a:rPr lang="en-US" dirty="0" smtClean="0"/>
              <a:t>Exploratory and prospective Economic budgets</a:t>
            </a:r>
            <a:endParaRPr lang="fr-FR" dirty="0" smtClean="0"/>
          </a:p>
          <a:p>
            <a:r>
              <a:rPr lang="en-US" dirty="0" smtClean="0"/>
              <a:t>National accounts</a:t>
            </a:r>
            <a:endParaRPr lang="fr-FR" dirty="0" smtClean="0"/>
          </a:p>
          <a:p>
            <a:r>
              <a:rPr lang="en-US" dirty="0" smtClean="0"/>
              <a:t>Demographic studies</a:t>
            </a:r>
            <a:endParaRPr lang="fr-FR" dirty="0" smtClean="0"/>
          </a:p>
          <a:p>
            <a:r>
              <a:rPr lang="en-US" dirty="0" smtClean="0"/>
              <a:t>Demographics: indicators for monitoring and evaluation of population policy in Morocco </a:t>
            </a:r>
            <a:endParaRPr lang="fr-FR" dirty="0" smtClean="0"/>
          </a:p>
          <a:p>
            <a:r>
              <a:rPr lang="en-US" dirty="0" smtClean="0"/>
              <a:t>Human development</a:t>
            </a:r>
            <a:endParaRPr lang="fr-FR" dirty="0" smtClean="0"/>
          </a:p>
          <a:p>
            <a:r>
              <a:rPr lang="en-US" dirty="0" smtClean="0"/>
              <a:t>Surveys on industry, mining, energy and collective equipments (realizations and forecasts)</a:t>
            </a:r>
            <a:endParaRPr lang="fr-FR" dirty="0" smtClean="0"/>
          </a:p>
          <a:p>
            <a:r>
              <a:rPr lang="en-US" dirty="0" smtClean="0"/>
              <a:t>Consumer Price index</a:t>
            </a:r>
            <a:endParaRPr lang="fr-FR" dirty="0" smtClean="0"/>
          </a:p>
          <a:p>
            <a:r>
              <a:rPr lang="en-US" dirty="0" smtClean="0"/>
              <a:t>Industrial production index</a:t>
            </a:r>
            <a:endParaRPr lang="fr-FR" dirty="0" smtClean="0"/>
          </a:p>
          <a:p>
            <a:r>
              <a:rPr lang="en-US" dirty="0" smtClean="0"/>
              <a:t>Producer price index</a:t>
            </a:r>
            <a:endParaRPr lang="fr-FR" dirty="0" smtClean="0"/>
          </a:p>
          <a:p>
            <a:r>
              <a:rPr lang="en-US" dirty="0" smtClean="0"/>
              <a:t>Social indicators</a:t>
            </a:r>
            <a:endParaRPr lang="fr-FR" dirty="0" smtClean="0"/>
          </a:p>
          <a:p>
            <a:r>
              <a:rPr lang="en-US" dirty="0" smtClean="0"/>
              <a:t>Investment of public administration sector</a:t>
            </a:r>
            <a:endParaRPr lang="fr-FR" dirty="0" smtClean="0"/>
          </a:p>
          <a:p>
            <a:r>
              <a:rPr lang="en-US" dirty="0" smtClean="0"/>
              <a:t>Prospective studies</a:t>
            </a:r>
            <a:endParaRPr lang="fr-FR" dirty="0" smtClean="0"/>
          </a:p>
          <a:p>
            <a:r>
              <a:rPr lang="en-US" dirty="0" smtClean="0"/>
              <a:t>Regional </a:t>
            </a:r>
            <a:r>
              <a:rPr lang="en-US" dirty="0" err="1" smtClean="0"/>
              <a:t>monographies</a:t>
            </a:r>
            <a:endParaRPr lang="fr-FR" dirty="0" smtClean="0"/>
          </a:p>
          <a:p>
            <a:r>
              <a:rPr lang="en-US" dirty="0" smtClean="0"/>
              <a:t>Studies about poverty and welfare state</a:t>
            </a:r>
            <a:endParaRPr lang="fr-FR" dirty="0" smtClean="0"/>
          </a:p>
          <a:p>
            <a:r>
              <a:rPr lang="en-US" dirty="0" smtClean="0"/>
              <a:t>Economic census</a:t>
            </a:r>
            <a:endParaRPr lang="fr-FR" dirty="0" smtClean="0"/>
          </a:p>
          <a:p>
            <a:r>
              <a:rPr lang="en-US" dirty="0" smtClean="0"/>
              <a:t>Data on informal sector</a:t>
            </a:r>
            <a:endParaRPr lang="fr-FR" dirty="0" smtClean="0"/>
          </a:p>
          <a:p>
            <a:r>
              <a:rPr lang="en-US" dirty="0" smtClean="0"/>
              <a:t>Production and consumption structure of enterprises</a:t>
            </a:r>
            <a:endParaRPr lang="fr-FR" dirty="0" smtClean="0"/>
          </a:p>
          <a:p>
            <a:pPr>
              <a:buNone/>
            </a:pPr>
            <a:endParaRPr lang="fr-FR" dirty="0"/>
          </a:p>
        </p:txBody>
      </p:sp>
      <p:sp>
        <p:nvSpPr>
          <p:cNvPr id="3" name="Titre 2"/>
          <p:cNvSpPr>
            <a:spLocks noGrp="1"/>
          </p:cNvSpPr>
          <p:nvPr>
            <p:ph type="title"/>
          </p:nvPr>
        </p:nvSpPr>
        <p:spPr/>
        <p:txBody>
          <a:bodyPr>
            <a:normAutofit/>
          </a:bodyPr>
          <a:lstStyle/>
          <a:p>
            <a:r>
              <a:rPr lang="fr-FR" sz="2800" dirty="0" smtClean="0"/>
              <a:t>Main </a:t>
            </a:r>
            <a:r>
              <a:rPr lang="fr-FR" sz="2800" dirty="0" err="1" smtClean="0"/>
              <a:t>available</a:t>
            </a:r>
            <a:r>
              <a:rPr lang="fr-FR" sz="2800" dirty="0" smtClean="0"/>
              <a:t> </a:t>
            </a:r>
            <a:r>
              <a:rPr lang="fr-FR" sz="2800" dirty="0" err="1" smtClean="0"/>
              <a:t>economic</a:t>
            </a:r>
            <a:r>
              <a:rPr lang="fr-FR" sz="2800" dirty="0" smtClean="0"/>
              <a:t> and social data and </a:t>
            </a:r>
            <a:r>
              <a:rPr lang="fr-FR" sz="2800" dirty="0" err="1" smtClean="0"/>
              <a:t>indicators</a:t>
            </a:r>
            <a:endParaRPr lang="fr-FR" sz="2800" dirty="0"/>
          </a:p>
        </p:txBody>
      </p:sp>
      <p:sp>
        <p:nvSpPr>
          <p:cNvPr id="4" name="Espace réservé du numéro de diapositive 3"/>
          <p:cNvSpPr>
            <a:spLocks noGrp="1"/>
          </p:cNvSpPr>
          <p:nvPr>
            <p:ph type="sldNum" sz="quarter" idx="12"/>
          </p:nvPr>
        </p:nvSpPr>
        <p:spPr/>
        <p:txBody>
          <a:bodyPr/>
          <a:lstStyle/>
          <a:p>
            <a:fld id="{43AF70AF-9EDA-4E6C-A033-9B2D159DE022}" type="slidenum">
              <a:rPr lang="fr-FR" smtClean="0"/>
              <a:pPr/>
              <a:t>9</a:t>
            </a:fld>
            <a:endParaRPr lang="fr-F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Rotonde">
  <a:themeElements>
    <a:clrScheme name="Rotond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Rotond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Rotond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184</TotalTime>
  <Words>907</Words>
  <Application>Microsoft Office PowerPoint</Application>
  <PresentationFormat>Pokaz na ekranie (4:3)</PresentationFormat>
  <Paragraphs>142</Paragraphs>
  <Slides>13</Slides>
  <Notes>1</Notes>
  <HiddenSlides>0</HiddenSlides>
  <MMClips>0</MMClips>
  <ScaleCrop>false</ScaleCrop>
  <HeadingPairs>
    <vt:vector size="4" baseType="variant">
      <vt:variant>
        <vt:lpstr>Motyw</vt:lpstr>
      </vt:variant>
      <vt:variant>
        <vt:i4>1</vt:i4>
      </vt:variant>
      <vt:variant>
        <vt:lpstr>Tytuły slajdów</vt:lpstr>
      </vt:variant>
      <vt:variant>
        <vt:i4>13</vt:i4>
      </vt:variant>
    </vt:vector>
  </HeadingPairs>
  <TitlesOfParts>
    <vt:vector size="14" baseType="lpstr">
      <vt:lpstr>Rotonde</vt:lpstr>
      <vt:lpstr>6th Meeting of the INTOSAI Working Group on Key National Indicators 23-24 April, 2013, Krakow</vt:lpstr>
      <vt:lpstr>Overview</vt:lpstr>
      <vt:lpstr>Morocco in the world</vt:lpstr>
      <vt:lpstr>The Moroccan Court of Accounts</vt:lpstr>
      <vt:lpstr>The Court of Accounts</vt:lpstr>
      <vt:lpstr>Main providers of KNI in Morocco</vt:lpstr>
      <vt:lpstr>Key national indicators</vt:lpstr>
      <vt:lpstr>Key national indicators</vt:lpstr>
      <vt:lpstr>Main available economic and social data and indicators</vt:lpstr>
      <vt:lpstr>The National Instance of Probity, of the Prevention and of the Struggle Against Corruption  [Instance nationale de probité, de la prévention et de la lutte contre la corruption]</vt:lpstr>
      <vt:lpstr>KNI and Court of accounts</vt:lpstr>
      <vt:lpstr>Expectations </vt:lpstr>
      <vt:lpstr>Prezentacja programu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Overview</dc:title>
  <dc:creator>AHANDOUR</dc:creator>
  <cp:lastModifiedBy>kazyn</cp:lastModifiedBy>
  <cp:revision>23</cp:revision>
  <dcterms:created xsi:type="dcterms:W3CDTF">2013-04-04T23:46:25Z</dcterms:created>
  <dcterms:modified xsi:type="dcterms:W3CDTF">2013-04-20T20:47:39Z</dcterms:modified>
</cp:coreProperties>
</file>