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3"/>
  </p:notesMasterIdLst>
  <p:sldIdLst>
    <p:sldId id="291" r:id="rId2"/>
    <p:sldId id="334" r:id="rId3"/>
    <p:sldId id="339" r:id="rId4"/>
    <p:sldId id="337" r:id="rId5"/>
    <p:sldId id="341" r:id="rId6"/>
    <p:sldId id="297" r:id="rId7"/>
    <p:sldId id="299" r:id="rId8"/>
    <p:sldId id="301" r:id="rId9"/>
    <p:sldId id="324" r:id="rId10"/>
    <p:sldId id="273" r:id="rId11"/>
    <p:sldId id="295" r:id="rId12"/>
    <p:sldId id="266" r:id="rId13"/>
    <p:sldId id="328" r:id="rId14"/>
    <p:sldId id="302" r:id="rId15"/>
    <p:sldId id="303" r:id="rId16"/>
    <p:sldId id="330" r:id="rId17"/>
    <p:sldId id="332" r:id="rId18"/>
    <p:sldId id="306" r:id="rId19"/>
    <p:sldId id="326" r:id="rId20"/>
    <p:sldId id="307" r:id="rId21"/>
    <p:sldId id="262" r:id="rId22"/>
    <p:sldId id="309" r:id="rId23"/>
    <p:sldId id="311" r:id="rId24"/>
    <p:sldId id="313" r:id="rId25"/>
    <p:sldId id="314" r:id="rId26"/>
    <p:sldId id="317" r:id="rId27"/>
    <p:sldId id="319" r:id="rId28"/>
    <p:sldId id="321" r:id="rId29"/>
    <p:sldId id="323" r:id="rId30"/>
    <p:sldId id="316" r:id="rId31"/>
    <p:sldId id="289" r:id="rId32"/>
  </p:sldIdLst>
  <p:sldSz cx="9144000" cy="6858000" type="screen4x3"/>
  <p:notesSz cx="6813550" cy="9945688"/>
  <p:defaultTextStyle>
    <a:defPPr>
      <a:defRPr lang="ru-RU"/>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913" autoAdjust="0"/>
  </p:normalViewPr>
  <p:slideViewPr>
    <p:cSldViewPr>
      <p:cViewPr>
        <p:scale>
          <a:sx n="60" d="100"/>
          <a:sy n="60" d="100"/>
        </p:scale>
        <p:origin x="-1842"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7E113-A96D-450B-8E9D-58945FC12E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595A8D8-A505-4D00-9490-58990AC2030D}">
      <dgm:prSet/>
      <dgm:spPr/>
      <dgm:t>
        <a:bodyPr/>
        <a:lstStyle/>
        <a:p>
          <a:pPr rtl="0"/>
          <a:r>
            <a:rPr lang="en-US" dirty="0" smtClean="0"/>
            <a:t>The Court of Accounts was established by the Department of State Control, which has existed since 1991;</a:t>
          </a:r>
          <a:endParaRPr lang="ru-RU" dirty="0"/>
        </a:p>
      </dgm:t>
    </dgm:pt>
    <dgm:pt modelId="{B9FBAE7A-DDA3-49F9-BA55-2177C8EAA5B9}" type="parTrans" cxnId="{475015DE-AC33-4133-BB91-2041CE8178D3}">
      <dgm:prSet/>
      <dgm:spPr/>
      <dgm:t>
        <a:bodyPr/>
        <a:lstStyle/>
        <a:p>
          <a:endParaRPr lang="ru-RU"/>
        </a:p>
      </dgm:t>
    </dgm:pt>
    <dgm:pt modelId="{1DD9C9BC-EB3C-4966-8CA7-CAB03501D263}" type="sibTrans" cxnId="{475015DE-AC33-4133-BB91-2041CE8178D3}">
      <dgm:prSet/>
      <dgm:spPr/>
      <dgm:t>
        <a:bodyPr/>
        <a:lstStyle/>
        <a:p>
          <a:endParaRPr lang="ru-RU"/>
        </a:p>
      </dgm:t>
    </dgm:pt>
    <dgm:pt modelId="{90D57A1A-775B-4024-9A2A-F5F75C008902}">
      <dgm:prSet/>
      <dgm:spPr/>
      <dgm:t>
        <a:bodyPr/>
        <a:lstStyle/>
        <a:p>
          <a:pPr rtl="0"/>
          <a:r>
            <a:rPr lang="en-US" dirty="0" smtClean="0"/>
            <a:t>The Court of Accounts was for the first time featured in the Concept of state control and which was approved in July 1994; </a:t>
          </a:r>
          <a:endParaRPr lang="ru-RU" dirty="0"/>
        </a:p>
      </dgm:t>
    </dgm:pt>
    <dgm:pt modelId="{BB763B16-35C8-4A1A-A15A-7EA5D52419A1}" type="parTrans" cxnId="{C91D4356-C5F0-4FFD-BF45-E3C29120B821}">
      <dgm:prSet/>
      <dgm:spPr/>
      <dgm:t>
        <a:bodyPr/>
        <a:lstStyle/>
        <a:p>
          <a:endParaRPr lang="ru-RU"/>
        </a:p>
      </dgm:t>
    </dgm:pt>
    <dgm:pt modelId="{76565875-9E51-42A2-8C8C-AC8FB8D0CFF8}" type="sibTrans" cxnId="{C91D4356-C5F0-4FFD-BF45-E3C29120B821}">
      <dgm:prSet/>
      <dgm:spPr/>
      <dgm:t>
        <a:bodyPr/>
        <a:lstStyle/>
        <a:p>
          <a:endParaRPr lang="ru-RU"/>
        </a:p>
      </dgm:t>
    </dgm:pt>
    <dgm:pt modelId="{592763A5-4843-4952-B39E-67B06DACCB4A}">
      <dgm:prSet/>
      <dgm:spPr/>
      <dgm:t>
        <a:bodyPr/>
        <a:lstStyle/>
        <a:p>
          <a:pPr rtl="0"/>
          <a:r>
            <a:rPr lang="en-US" dirty="0" smtClean="0"/>
            <a:t>Art. 133 of the Constitution of the Republic of Moldova, adopted on 29.07.1994, provides that the Court of Accounts is the body of the financial control of the country;</a:t>
          </a:r>
          <a:endParaRPr lang="ru-RU" dirty="0"/>
        </a:p>
      </dgm:t>
    </dgm:pt>
    <dgm:pt modelId="{A545DD61-191C-46AA-95FE-74E57C186D9C}" type="parTrans" cxnId="{4040FE78-499C-4702-9A6A-1A92AAD0BC5D}">
      <dgm:prSet/>
      <dgm:spPr/>
      <dgm:t>
        <a:bodyPr/>
        <a:lstStyle/>
        <a:p>
          <a:endParaRPr lang="ru-RU"/>
        </a:p>
      </dgm:t>
    </dgm:pt>
    <dgm:pt modelId="{8A1F2EFC-E762-4096-BF8C-7F445782E049}" type="sibTrans" cxnId="{4040FE78-499C-4702-9A6A-1A92AAD0BC5D}">
      <dgm:prSet/>
      <dgm:spPr/>
      <dgm:t>
        <a:bodyPr/>
        <a:lstStyle/>
        <a:p>
          <a:endParaRPr lang="ru-RU"/>
        </a:p>
      </dgm:t>
    </dgm:pt>
    <dgm:pt modelId="{6568B61D-9BFE-44F6-A8B7-30328413ECDF}">
      <dgm:prSet/>
      <dgm:spPr/>
      <dgm:t>
        <a:bodyPr/>
        <a:lstStyle/>
        <a:p>
          <a:pPr rtl="0"/>
          <a:r>
            <a:rPr lang="ro-RO" dirty="0" smtClean="0"/>
            <a:t> </a:t>
          </a:r>
          <a:r>
            <a:rPr lang="en-US" dirty="0" smtClean="0"/>
            <a:t>On</a:t>
          </a:r>
          <a:r>
            <a:rPr lang="ro-RO" dirty="0" smtClean="0"/>
            <a:t> </a:t>
          </a:r>
          <a:r>
            <a:rPr lang="en-US" dirty="0" smtClean="0"/>
            <a:t>December 8</a:t>
          </a:r>
          <a:r>
            <a:rPr lang="en-US" baseline="30000" dirty="0" smtClean="0"/>
            <a:t>th</a:t>
          </a:r>
          <a:r>
            <a:rPr lang="en-US" dirty="0" smtClean="0"/>
            <a:t> 1994,The Parliament passed a law on Court of Accounts, since then, this has been the official day of the Court of Accounts.</a:t>
          </a:r>
          <a:endParaRPr lang="ru-RU" dirty="0"/>
        </a:p>
      </dgm:t>
    </dgm:pt>
    <dgm:pt modelId="{E621ED2F-DD5A-429C-8EFB-0F7CD00C1F5B}" type="parTrans" cxnId="{135225D9-3981-407B-89B6-D6CC0AF4B7E2}">
      <dgm:prSet/>
      <dgm:spPr/>
      <dgm:t>
        <a:bodyPr/>
        <a:lstStyle/>
        <a:p>
          <a:endParaRPr lang="ru-RU"/>
        </a:p>
      </dgm:t>
    </dgm:pt>
    <dgm:pt modelId="{B82E2A79-A0D6-4962-AF52-E8E5CA4CF524}" type="sibTrans" cxnId="{135225D9-3981-407B-89B6-D6CC0AF4B7E2}">
      <dgm:prSet/>
      <dgm:spPr/>
      <dgm:t>
        <a:bodyPr/>
        <a:lstStyle/>
        <a:p>
          <a:endParaRPr lang="ru-RU"/>
        </a:p>
      </dgm:t>
    </dgm:pt>
    <dgm:pt modelId="{EB2F9BCE-74EB-4272-A214-7C3C4FBE1473}" type="pres">
      <dgm:prSet presAssocID="{0CA7E113-A96D-450B-8E9D-58945FC12EA3}" presName="linear" presStyleCnt="0">
        <dgm:presLayoutVars>
          <dgm:animLvl val="lvl"/>
          <dgm:resizeHandles val="exact"/>
        </dgm:presLayoutVars>
      </dgm:prSet>
      <dgm:spPr/>
      <dgm:t>
        <a:bodyPr/>
        <a:lstStyle/>
        <a:p>
          <a:endParaRPr lang="ru-RU"/>
        </a:p>
      </dgm:t>
    </dgm:pt>
    <dgm:pt modelId="{80BB4AA7-9C44-4946-B089-C4B159E66650}" type="pres">
      <dgm:prSet presAssocID="{F595A8D8-A505-4D00-9490-58990AC2030D}" presName="parentText" presStyleLbl="node1" presStyleIdx="0" presStyleCnt="4" custLinFactNeighborY="-58368">
        <dgm:presLayoutVars>
          <dgm:chMax val="0"/>
          <dgm:bulletEnabled val="1"/>
        </dgm:presLayoutVars>
      </dgm:prSet>
      <dgm:spPr/>
      <dgm:t>
        <a:bodyPr/>
        <a:lstStyle/>
        <a:p>
          <a:endParaRPr lang="ru-RU"/>
        </a:p>
      </dgm:t>
    </dgm:pt>
    <dgm:pt modelId="{E30E3288-B410-44F9-8B95-75E8E1B712FB}" type="pres">
      <dgm:prSet presAssocID="{1DD9C9BC-EB3C-4966-8CA7-CAB03501D263}" presName="spacer" presStyleCnt="0"/>
      <dgm:spPr/>
    </dgm:pt>
    <dgm:pt modelId="{CBD7E63A-BCB9-4CD7-8198-C03E941C4AB2}" type="pres">
      <dgm:prSet presAssocID="{90D57A1A-775B-4024-9A2A-F5F75C008902}" presName="parentText" presStyleLbl="node1" presStyleIdx="1" presStyleCnt="4">
        <dgm:presLayoutVars>
          <dgm:chMax val="0"/>
          <dgm:bulletEnabled val="1"/>
        </dgm:presLayoutVars>
      </dgm:prSet>
      <dgm:spPr/>
      <dgm:t>
        <a:bodyPr/>
        <a:lstStyle/>
        <a:p>
          <a:endParaRPr lang="ru-RU"/>
        </a:p>
      </dgm:t>
    </dgm:pt>
    <dgm:pt modelId="{C75862CF-5D0E-4750-B7AE-0823609D5E35}" type="pres">
      <dgm:prSet presAssocID="{76565875-9E51-42A2-8C8C-AC8FB8D0CFF8}" presName="spacer" presStyleCnt="0"/>
      <dgm:spPr/>
    </dgm:pt>
    <dgm:pt modelId="{05848242-0F51-4E1C-9265-905E8C956AE1}" type="pres">
      <dgm:prSet presAssocID="{592763A5-4843-4952-B39E-67B06DACCB4A}" presName="parentText" presStyleLbl="node1" presStyleIdx="2" presStyleCnt="4">
        <dgm:presLayoutVars>
          <dgm:chMax val="0"/>
          <dgm:bulletEnabled val="1"/>
        </dgm:presLayoutVars>
      </dgm:prSet>
      <dgm:spPr/>
      <dgm:t>
        <a:bodyPr/>
        <a:lstStyle/>
        <a:p>
          <a:endParaRPr lang="ru-RU"/>
        </a:p>
      </dgm:t>
    </dgm:pt>
    <dgm:pt modelId="{324FDAEA-D20B-47BA-A090-DB8570476F48}" type="pres">
      <dgm:prSet presAssocID="{8A1F2EFC-E762-4096-BF8C-7F445782E049}" presName="spacer" presStyleCnt="0"/>
      <dgm:spPr/>
    </dgm:pt>
    <dgm:pt modelId="{41C4AEF6-F8C4-446D-A868-D0D72E30CA9B}" type="pres">
      <dgm:prSet presAssocID="{6568B61D-9BFE-44F6-A8B7-30328413ECDF}" presName="parentText" presStyleLbl="node1" presStyleIdx="3" presStyleCnt="4">
        <dgm:presLayoutVars>
          <dgm:chMax val="0"/>
          <dgm:bulletEnabled val="1"/>
        </dgm:presLayoutVars>
      </dgm:prSet>
      <dgm:spPr/>
      <dgm:t>
        <a:bodyPr/>
        <a:lstStyle/>
        <a:p>
          <a:endParaRPr lang="ru-RU"/>
        </a:p>
      </dgm:t>
    </dgm:pt>
  </dgm:ptLst>
  <dgm:cxnLst>
    <dgm:cxn modelId="{475015DE-AC33-4133-BB91-2041CE8178D3}" srcId="{0CA7E113-A96D-450B-8E9D-58945FC12EA3}" destId="{F595A8D8-A505-4D00-9490-58990AC2030D}" srcOrd="0" destOrd="0" parTransId="{B9FBAE7A-DDA3-49F9-BA55-2177C8EAA5B9}" sibTransId="{1DD9C9BC-EB3C-4966-8CA7-CAB03501D263}"/>
    <dgm:cxn modelId="{1B2CEA0F-23C9-4F18-81F9-92D036DCDBCD}" type="presOf" srcId="{592763A5-4843-4952-B39E-67B06DACCB4A}" destId="{05848242-0F51-4E1C-9265-905E8C956AE1}" srcOrd="0" destOrd="0" presId="urn:microsoft.com/office/officeart/2005/8/layout/vList2"/>
    <dgm:cxn modelId="{4EC71B07-7401-4274-AA7F-C90C872DBDD1}" type="presOf" srcId="{90D57A1A-775B-4024-9A2A-F5F75C008902}" destId="{CBD7E63A-BCB9-4CD7-8198-C03E941C4AB2}" srcOrd="0" destOrd="0" presId="urn:microsoft.com/office/officeart/2005/8/layout/vList2"/>
    <dgm:cxn modelId="{26D6FC76-A950-4550-9063-071D3B28B8B8}" type="presOf" srcId="{F595A8D8-A505-4D00-9490-58990AC2030D}" destId="{80BB4AA7-9C44-4946-B089-C4B159E66650}" srcOrd="0" destOrd="0" presId="urn:microsoft.com/office/officeart/2005/8/layout/vList2"/>
    <dgm:cxn modelId="{82D5464E-5BBD-4AFD-8219-5F067C246489}" type="presOf" srcId="{6568B61D-9BFE-44F6-A8B7-30328413ECDF}" destId="{41C4AEF6-F8C4-446D-A868-D0D72E30CA9B}" srcOrd="0" destOrd="0" presId="urn:microsoft.com/office/officeart/2005/8/layout/vList2"/>
    <dgm:cxn modelId="{4040FE78-499C-4702-9A6A-1A92AAD0BC5D}" srcId="{0CA7E113-A96D-450B-8E9D-58945FC12EA3}" destId="{592763A5-4843-4952-B39E-67B06DACCB4A}" srcOrd="2" destOrd="0" parTransId="{A545DD61-191C-46AA-95FE-74E57C186D9C}" sibTransId="{8A1F2EFC-E762-4096-BF8C-7F445782E049}"/>
    <dgm:cxn modelId="{FD04D5BD-CDA4-4444-A917-1910BFEE45D1}" type="presOf" srcId="{0CA7E113-A96D-450B-8E9D-58945FC12EA3}" destId="{EB2F9BCE-74EB-4272-A214-7C3C4FBE1473}" srcOrd="0" destOrd="0" presId="urn:microsoft.com/office/officeart/2005/8/layout/vList2"/>
    <dgm:cxn modelId="{135225D9-3981-407B-89B6-D6CC0AF4B7E2}" srcId="{0CA7E113-A96D-450B-8E9D-58945FC12EA3}" destId="{6568B61D-9BFE-44F6-A8B7-30328413ECDF}" srcOrd="3" destOrd="0" parTransId="{E621ED2F-DD5A-429C-8EFB-0F7CD00C1F5B}" sibTransId="{B82E2A79-A0D6-4962-AF52-E8E5CA4CF524}"/>
    <dgm:cxn modelId="{C91D4356-C5F0-4FFD-BF45-E3C29120B821}" srcId="{0CA7E113-A96D-450B-8E9D-58945FC12EA3}" destId="{90D57A1A-775B-4024-9A2A-F5F75C008902}" srcOrd="1" destOrd="0" parTransId="{BB763B16-35C8-4A1A-A15A-7EA5D52419A1}" sibTransId="{76565875-9E51-42A2-8C8C-AC8FB8D0CFF8}"/>
    <dgm:cxn modelId="{EC916FAF-475E-4D70-9013-3696849B71FD}" type="presParOf" srcId="{EB2F9BCE-74EB-4272-A214-7C3C4FBE1473}" destId="{80BB4AA7-9C44-4946-B089-C4B159E66650}" srcOrd="0" destOrd="0" presId="urn:microsoft.com/office/officeart/2005/8/layout/vList2"/>
    <dgm:cxn modelId="{888C6725-5E87-4A82-A947-7972ADD156FD}" type="presParOf" srcId="{EB2F9BCE-74EB-4272-A214-7C3C4FBE1473}" destId="{E30E3288-B410-44F9-8B95-75E8E1B712FB}" srcOrd="1" destOrd="0" presId="urn:microsoft.com/office/officeart/2005/8/layout/vList2"/>
    <dgm:cxn modelId="{3D4D52C2-D82E-437E-8C06-5D5EBD99C752}" type="presParOf" srcId="{EB2F9BCE-74EB-4272-A214-7C3C4FBE1473}" destId="{CBD7E63A-BCB9-4CD7-8198-C03E941C4AB2}" srcOrd="2" destOrd="0" presId="urn:microsoft.com/office/officeart/2005/8/layout/vList2"/>
    <dgm:cxn modelId="{A814CBC2-59D4-4467-9387-2E8C60539989}" type="presParOf" srcId="{EB2F9BCE-74EB-4272-A214-7C3C4FBE1473}" destId="{C75862CF-5D0E-4750-B7AE-0823609D5E35}" srcOrd="3" destOrd="0" presId="urn:microsoft.com/office/officeart/2005/8/layout/vList2"/>
    <dgm:cxn modelId="{4282D283-B917-4400-83C6-80FA4E12F7DF}" type="presParOf" srcId="{EB2F9BCE-74EB-4272-A214-7C3C4FBE1473}" destId="{05848242-0F51-4E1C-9265-905E8C956AE1}" srcOrd="4" destOrd="0" presId="urn:microsoft.com/office/officeart/2005/8/layout/vList2"/>
    <dgm:cxn modelId="{AAC55C2E-3729-4C3E-B16A-36523F7D1D19}" type="presParOf" srcId="{EB2F9BCE-74EB-4272-A214-7C3C4FBE1473}" destId="{324FDAEA-D20B-47BA-A090-DB8570476F48}" srcOrd="5" destOrd="0" presId="urn:microsoft.com/office/officeart/2005/8/layout/vList2"/>
    <dgm:cxn modelId="{DA6035A6-A24D-41F6-9EEE-EAD86B9AB4B1}" type="presParOf" srcId="{EB2F9BCE-74EB-4272-A214-7C3C4FBE1473}" destId="{41C4AEF6-F8C4-446D-A868-D0D72E30CA9B}"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2B744A-2F59-4AA0-BB9B-5B41B9A4425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84431C91-D4D2-458C-89C0-C8690BC9FC4F}">
      <dgm:prSet custT="1"/>
      <dgm:spPr/>
      <dgm:t>
        <a:bodyPr/>
        <a:lstStyle/>
        <a:p>
          <a:pPr rtl="0"/>
          <a:r>
            <a:rPr lang="en-US" sz="1900" dirty="0" smtClean="0"/>
            <a:t>Adherence to </a:t>
          </a:r>
          <a:r>
            <a:rPr lang="en-US" sz="1900" dirty="0" err="1" smtClean="0"/>
            <a:t>sectoral</a:t>
          </a:r>
          <a:r>
            <a:rPr lang="en-US" sz="1900" dirty="0" smtClean="0"/>
            <a:t> standards and best practices </a:t>
          </a:r>
          <a:endParaRPr lang="ru-RU" sz="1900" dirty="0"/>
        </a:p>
      </dgm:t>
    </dgm:pt>
    <dgm:pt modelId="{12E103DC-2263-4129-88BD-737025EFF3E3}" type="parTrans" cxnId="{3FD36618-C6E9-461D-9D5E-61E9FE46CE35}">
      <dgm:prSet/>
      <dgm:spPr/>
      <dgm:t>
        <a:bodyPr/>
        <a:lstStyle/>
        <a:p>
          <a:endParaRPr lang="ru-RU"/>
        </a:p>
      </dgm:t>
    </dgm:pt>
    <dgm:pt modelId="{5F1B492D-B089-4768-BDA3-95FA9924AC94}" type="sibTrans" cxnId="{3FD36618-C6E9-461D-9D5E-61E9FE46CE35}">
      <dgm:prSet/>
      <dgm:spPr/>
      <dgm:t>
        <a:bodyPr/>
        <a:lstStyle/>
        <a:p>
          <a:endParaRPr lang="ru-RU"/>
        </a:p>
      </dgm:t>
    </dgm:pt>
    <dgm:pt modelId="{8BC0E752-BFDF-4217-9E53-C17937BC82A0}">
      <dgm:prSet custT="1"/>
      <dgm:spPr/>
      <dgm:t>
        <a:bodyPr/>
        <a:lstStyle/>
        <a:p>
          <a:pPr rtl="0"/>
          <a:r>
            <a:rPr lang="en-US" sz="1900" dirty="0" smtClean="0"/>
            <a:t>Reform of the public financial management, and the introduction of the state internal control</a:t>
          </a:r>
          <a:endParaRPr lang="ru-RU" sz="1900" dirty="0"/>
        </a:p>
      </dgm:t>
    </dgm:pt>
    <dgm:pt modelId="{F5F797D6-0C2E-4131-87BE-C28C488C301F}" type="sibTrans" cxnId="{BFAAFDB4-7E14-4599-81BD-73D9B865881A}">
      <dgm:prSet/>
      <dgm:spPr/>
      <dgm:t>
        <a:bodyPr/>
        <a:lstStyle/>
        <a:p>
          <a:endParaRPr lang="ru-RU"/>
        </a:p>
      </dgm:t>
    </dgm:pt>
    <dgm:pt modelId="{0AB001D2-C1D3-42A4-822B-64C909DD275C}" type="parTrans" cxnId="{BFAAFDB4-7E14-4599-81BD-73D9B865881A}">
      <dgm:prSet/>
      <dgm:spPr/>
      <dgm:t>
        <a:bodyPr/>
        <a:lstStyle/>
        <a:p>
          <a:endParaRPr lang="ru-RU"/>
        </a:p>
      </dgm:t>
    </dgm:pt>
    <dgm:pt modelId="{96AE3E08-0C3C-4E53-AFCB-AA0310FB2CA8}">
      <dgm:prSet custT="1"/>
      <dgm:spPr/>
      <dgm:t>
        <a:bodyPr/>
        <a:lstStyle/>
        <a:p>
          <a:pPr rtl="0"/>
          <a:r>
            <a:rPr lang="en-US" sz="1900" dirty="0" smtClean="0"/>
            <a:t>Paragraph 42 of the Republic of Moldova – 	European Union Action Plan (22.02.2005)</a:t>
          </a:r>
          <a:endParaRPr lang="ru-RU" sz="1900" dirty="0"/>
        </a:p>
      </dgm:t>
    </dgm:pt>
    <dgm:pt modelId="{D09D2EB4-69CA-412F-83B4-2C44623C4ED6}" type="sibTrans" cxnId="{669C4E0C-B5DA-4F3B-AD98-FFAED2B7B825}">
      <dgm:prSet/>
      <dgm:spPr/>
      <dgm:t>
        <a:bodyPr/>
        <a:lstStyle/>
        <a:p>
          <a:endParaRPr lang="ru-RU"/>
        </a:p>
      </dgm:t>
    </dgm:pt>
    <dgm:pt modelId="{F1631FC7-B88F-4A47-941A-6AAE79DDBE08}" type="parTrans" cxnId="{669C4E0C-B5DA-4F3B-AD98-FFAED2B7B825}">
      <dgm:prSet/>
      <dgm:spPr/>
      <dgm:t>
        <a:bodyPr/>
        <a:lstStyle/>
        <a:p>
          <a:endParaRPr lang="ru-RU"/>
        </a:p>
      </dgm:t>
    </dgm:pt>
    <dgm:pt modelId="{307E492F-91CC-4378-8564-8F308690F7D1}">
      <dgm:prSet custT="1"/>
      <dgm:spPr/>
      <dgm:t>
        <a:bodyPr/>
        <a:lstStyle/>
        <a:p>
          <a:pPr rtl="0"/>
          <a:r>
            <a:rPr lang="en-US" sz="1900" dirty="0" smtClean="0"/>
            <a:t>Government programs and country development strategies</a:t>
          </a:r>
          <a:endParaRPr lang="ro-RO" sz="1900" dirty="0"/>
        </a:p>
      </dgm:t>
    </dgm:pt>
    <dgm:pt modelId="{D06A3920-B848-4871-BD68-C8358DEDDD58}" type="sibTrans" cxnId="{6E353F5A-D6F8-451E-925F-D264C25AB3F4}">
      <dgm:prSet/>
      <dgm:spPr/>
      <dgm:t>
        <a:bodyPr/>
        <a:lstStyle/>
        <a:p>
          <a:endParaRPr lang="ru-RU"/>
        </a:p>
      </dgm:t>
    </dgm:pt>
    <dgm:pt modelId="{86957211-21BA-49FD-8D94-E66FB3BFEC80}" type="parTrans" cxnId="{6E353F5A-D6F8-451E-925F-D264C25AB3F4}">
      <dgm:prSet/>
      <dgm:spPr/>
      <dgm:t>
        <a:bodyPr/>
        <a:lstStyle/>
        <a:p>
          <a:endParaRPr lang="ru-RU"/>
        </a:p>
      </dgm:t>
    </dgm:pt>
    <dgm:pt modelId="{0870BD65-8B8A-4989-B5A2-342482568FC2}" type="pres">
      <dgm:prSet presAssocID="{5A2B744A-2F59-4AA0-BB9B-5B41B9A4425A}" presName="Name0" presStyleCnt="0">
        <dgm:presLayoutVars>
          <dgm:chMax val="7"/>
          <dgm:dir/>
          <dgm:animLvl val="lvl"/>
          <dgm:resizeHandles val="exact"/>
        </dgm:presLayoutVars>
      </dgm:prSet>
      <dgm:spPr/>
      <dgm:t>
        <a:bodyPr/>
        <a:lstStyle/>
        <a:p>
          <a:endParaRPr lang="ru-RU"/>
        </a:p>
      </dgm:t>
    </dgm:pt>
    <dgm:pt modelId="{27D30B4F-40FE-4FC2-96D1-E751B2F1698F}" type="pres">
      <dgm:prSet presAssocID="{96AE3E08-0C3C-4E53-AFCB-AA0310FB2CA8}" presName="circle1" presStyleLbl="node1" presStyleIdx="0" presStyleCnt="4"/>
      <dgm:spPr/>
    </dgm:pt>
    <dgm:pt modelId="{94E4EDDA-51F3-409F-88FE-7AF485B54B81}" type="pres">
      <dgm:prSet presAssocID="{96AE3E08-0C3C-4E53-AFCB-AA0310FB2CA8}" presName="space" presStyleCnt="0"/>
      <dgm:spPr/>
    </dgm:pt>
    <dgm:pt modelId="{B11340A5-D229-44BA-91BA-169A58F8A3AA}" type="pres">
      <dgm:prSet presAssocID="{96AE3E08-0C3C-4E53-AFCB-AA0310FB2CA8}" presName="rect1" presStyleLbl="alignAcc1" presStyleIdx="0" presStyleCnt="4" custLinFactNeighborX="132" custLinFactNeighborY="-1030"/>
      <dgm:spPr/>
      <dgm:t>
        <a:bodyPr/>
        <a:lstStyle/>
        <a:p>
          <a:endParaRPr lang="ru-RU"/>
        </a:p>
      </dgm:t>
    </dgm:pt>
    <dgm:pt modelId="{242F2086-5F2D-4669-9DE1-3D6D38F5071B}" type="pres">
      <dgm:prSet presAssocID="{8BC0E752-BFDF-4217-9E53-C17937BC82A0}" presName="vertSpace2" presStyleLbl="node1" presStyleIdx="0" presStyleCnt="4"/>
      <dgm:spPr/>
    </dgm:pt>
    <dgm:pt modelId="{1BE5AC95-0C88-4850-B571-E379865B6345}" type="pres">
      <dgm:prSet presAssocID="{8BC0E752-BFDF-4217-9E53-C17937BC82A0}" presName="circle2" presStyleLbl="node1" presStyleIdx="1" presStyleCnt="4"/>
      <dgm:spPr/>
    </dgm:pt>
    <dgm:pt modelId="{83847E86-56B2-4023-89CC-B52965BC574E}" type="pres">
      <dgm:prSet presAssocID="{8BC0E752-BFDF-4217-9E53-C17937BC82A0}" presName="rect2" presStyleLbl="alignAcc1" presStyleIdx="1" presStyleCnt="4"/>
      <dgm:spPr/>
      <dgm:t>
        <a:bodyPr/>
        <a:lstStyle/>
        <a:p>
          <a:endParaRPr lang="ru-RU"/>
        </a:p>
      </dgm:t>
    </dgm:pt>
    <dgm:pt modelId="{80498EBD-79C9-43BF-9B7C-58F309731B51}" type="pres">
      <dgm:prSet presAssocID="{307E492F-91CC-4378-8564-8F308690F7D1}" presName="vertSpace3" presStyleLbl="node1" presStyleIdx="1" presStyleCnt="4"/>
      <dgm:spPr/>
    </dgm:pt>
    <dgm:pt modelId="{C4A885FC-AE16-4416-8145-D44A62DA2C10}" type="pres">
      <dgm:prSet presAssocID="{307E492F-91CC-4378-8564-8F308690F7D1}" presName="circle3" presStyleLbl="node1" presStyleIdx="2" presStyleCnt="4"/>
      <dgm:spPr/>
    </dgm:pt>
    <dgm:pt modelId="{07D7E011-6FF5-4ECC-9441-F6B698BFC669}" type="pres">
      <dgm:prSet presAssocID="{307E492F-91CC-4378-8564-8F308690F7D1}" presName="rect3" presStyleLbl="alignAcc1" presStyleIdx="2" presStyleCnt="4" custLinFactNeighborX="132" custLinFactNeighborY="-512"/>
      <dgm:spPr/>
      <dgm:t>
        <a:bodyPr/>
        <a:lstStyle/>
        <a:p>
          <a:endParaRPr lang="ru-RU"/>
        </a:p>
      </dgm:t>
    </dgm:pt>
    <dgm:pt modelId="{F5AC4E95-B612-4D44-AE45-02A22AAAAC8B}" type="pres">
      <dgm:prSet presAssocID="{84431C91-D4D2-458C-89C0-C8690BC9FC4F}" presName="vertSpace4" presStyleLbl="node1" presStyleIdx="2" presStyleCnt="4"/>
      <dgm:spPr/>
    </dgm:pt>
    <dgm:pt modelId="{ABE45F7B-B249-42EA-9226-DAF4A973813F}" type="pres">
      <dgm:prSet presAssocID="{84431C91-D4D2-458C-89C0-C8690BC9FC4F}" presName="circle4" presStyleLbl="node1" presStyleIdx="3" presStyleCnt="4"/>
      <dgm:spPr/>
    </dgm:pt>
    <dgm:pt modelId="{7DC2D87E-DED3-432F-9D6B-D5450D256673}" type="pres">
      <dgm:prSet presAssocID="{84431C91-D4D2-458C-89C0-C8690BC9FC4F}" presName="rect4" presStyleLbl="alignAcc1" presStyleIdx="3" presStyleCnt="4"/>
      <dgm:spPr/>
      <dgm:t>
        <a:bodyPr/>
        <a:lstStyle/>
        <a:p>
          <a:endParaRPr lang="ru-RU"/>
        </a:p>
      </dgm:t>
    </dgm:pt>
    <dgm:pt modelId="{340C151C-5E9A-4555-912D-0EF9D6973F14}" type="pres">
      <dgm:prSet presAssocID="{96AE3E08-0C3C-4E53-AFCB-AA0310FB2CA8}" presName="rect1ParTxNoCh" presStyleLbl="alignAcc1" presStyleIdx="3" presStyleCnt="4">
        <dgm:presLayoutVars>
          <dgm:chMax val="1"/>
          <dgm:bulletEnabled val="1"/>
        </dgm:presLayoutVars>
      </dgm:prSet>
      <dgm:spPr/>
      <dgm:t>
        <a:bodyPr/>
        <a:lstStyle/>
        <a:p>
          <a:endParaRPr lang="ru-RU"/>
        </a:p>
      </dgm:t>
    </dgm:pt>
    <dgm:pt modelId="{4D05498B-FF97-4184-9402-775D02BCA8D4}" type="pres">
      <dgm:prSet presAssocID="{8BC0E752-BFDF-4217-9E53-C17937BC82A0}" presName="rect2ParTxNoCh" presStyleLbl="alignAcc1" presStyleIdx="3" presStyleCnt="4">
        <dgm:presLayoutVars>
          <dgm:chMax val="1"/>
          <dgm:bulletEnabled val="1"/>
        </dgm:presLayoutVars>
      </dgm:prSet>
      <dgm:spPr/>
      <dgm:t>
        <a:bodyPr/>
        <a:lstStyle/>
        <a:p>
          <a:endParaRPr lang="ru-RU"/>
        </a:p>
      </dgm:t>
    </dgm:pt>
    <dgm:pt modelId="{DF466FB0-8979-4BF9-855C-B9420FC2EF67}" type="pres">
      <dgm:prSet presAssocID="{307E492F-91CC-4378-8564-8F308690F7D1}" presName="rect3ParTxNoCh" presStyleLbl="alignAcc1" presStyleIdx="3" presStyleCnt="4">
        <dgm:presLayoutVars>
          <dgm:chMax val="1"/>
          <dgm:bulletEnabled val="1"/>
        </dgm:presLayoutVars>
      </dgm:prSet>
      <dgm:spPr/>
      <dgm:t>
        <a:bodyPr/>
        <a:lstStyle/>
        <a:p>
          <a:endParaRPr lang="ru-RU"/>
        </a:p>
      </dgm:t>
    </dgm:pt>
    <dgm:pt modelId="{34551ECF-E094-4FBF-8C4B-E27D0AAE1687}" type="pres">
      <dgm:prSet presAssocID="{84431C91-D4D2-458C-89C0-C8690BC9FC4F}" presName="rect4ParTxNoCh" presStyleLbl="alignAcc1" presStyleIdx="3" presStyleCnt="4">
        <dgm:presLayoutVars>
          <dgm:chMax val="1"/>
          <dgm:bulletEnabled val="1"/>
        </dgm:presLayoutVars>
      </dgm:prSet>
      <dgm:spPr/>
      <dgm:t>
        <a:bodyPr/>
        <a:lstStyle/>
        <a:p>
          <a:endParaRPr lang="ru-RU"/>
        </a:p>
      </dgm:t>
    </dgm:pt>
  </dgm:ptLst>
  <dgm:cxnLst>
    <dgm:cxn modelId="{6E353F5A-D6F8-451E-925F-D264C25AB3F4}" srcId="{5A2B744A-2F59-4AA0-BB9B-5B41B9A4425A}" destId="{307E492F-91CC-4378-8564-8F308690F7D1}" srcOrd="2" destOrd="0" parTransId="{86957211-21BA-49FD-8D94-E66FB3BFEC80}" sibTransId="{D06A3920-B848-4871-BD68-C8358DEDDD58}"/>
    <dgm:cxn modelId="{7B33E629-EA98-4F22-88AF-C4AB837E9110}" type="presOf" srcId="{8BC0E752-BFDF-4217-9E53-C17937BC82A0}" destId="{83847E86-56B2-4023-89CC-B52965BC574E}" srcOrd="0" destOrd="0" presId="urn:microsoft.com/office/officeart/2005/8/layout/target3"/>
    <dgm:cxn modelId="{981CBF8C-BAF0-448A-BC71-27F1544AC399}" type="presOf" srcId="{84431C91-D4D2-458C-89C0-C8690BC9FC4F}" destId="{7DC2D87E-DED3-432F-9D6B-D5450D256673}" srcOrd="0" destOrd="0" presId="urn:microsoft.com/office/officeart/2005/8/layout/target3"/>
    <dgm:cxn modelId="{3BF281DE-6763-4180-BAFF-4E4A031EF3E3}" type="presOf" srcId="{96AE3E08-0C3C-4E53-AFCB-AA0310FB2CA8}" destId="{B11340A5-D229-44BA-91BA-169A58F8A3AA}" srcOrd="0" destOrd="0" presId="urn:microsoft.com/office/officeart/2005/8/layout/target3"/>
    <dgm:cxn modelId="{B0FA4152-938F-426A-BC44-D455CC533FEA}" type="presOf" srcId="{84431C91-D4D2-458C-89C0-C8690BC9FC4F}" destId="{34551ECF-E094-4FBF-8C4B-E27D0AAE1687}" srcOrd="1" destOrd="0" presId="urn:microsoft.com/office/officeart/2005/8/layout/target3"/>
    <dgm:cxn modelId="{669C4E0C-B5DA-4F3B-AD98-FFAED2B7B825}" srcId="{5A2B744A-2F59-4AA0-BB9B-5B41B9A4425A}" destId="{96AE3E08-0C3C-4E53-AFCB-AA0310FB2CA8}" srcOrd="0" destOrd="0" parTransId="{F1631FC7-B88F-4A47-941A-6AAE79DDBE08}" sibTransId="{D09D2EB4-69CA-412F-83B4-2C44623C4ED6}"/>
    <dgm:cxn modelId="{BFAAFDB4-7E14-4599-81BD-73D9B865881A}" srcId="{5A2B744A-2F59-4AA0-BB9B-5B41B9A4425A}" destId="{8BC0E752-BFDF-4217-9E53-C17937BC82A0}" srcOrd="1" destOrd="0" parTransId="{0AB001D2-C1D3-42A4-822B-64C909DD275C}" sibTransId="{F5F797D6-0C2E-4131-87BE-C28C488C301F}"/>
    <dgm:cxn modelId="{7FC5D3FC-416F-4C13-A4BE-21C17390ABDA}" type="presOf" srcId="{307E492F-91CC-4378-8564-8F308690F7D1}" destId="{07D7E011-6FF5-4ECC-9441-F6B698BFC669}" srcOrd="0" destOrd="0" presId="urn:microsoft.com/office/officeart/2005/8/layout/target3"/>
    <dgm:cxn modelId="{8A661DB8-08D3-49F1-8343-98814643A042}" type="presOf" srcId="{307E492F-91CC-4378-8564-8F308690F7D1}" destId="{DF466FB0-8979-4BF9-855C-B9420FC2EF67}" srcOrd="1" destOrd="0" presId="urn:microsoft.com/office/officeart/2005/8/layout/target3"/>
    <dgm:cxn modelId="{B5E3FE35-0459-4D0B-BD93-EE6C3B53CFBE}" type="presOf" srcId="{96AE3E08-0C3C-4E53-AFCB-AA0310FB2CA8}" destId="{340C151C-5E9A-4555-912D-0EF9D6973F14}" srcOrd="1" destOrd="0" presId="urn:microsoft.com/office/officeart/2005/8/layout/target3"/>
    <dgm:cxn modelId="{3FD36618-C6E9-461D-9D5E-61E9FE46CE35}" srcId="{5A2B744A-2F59-4AA0-BB9B-5B41B9A4425A}" destId="{84431C91-D4D2-458C-89C0-C8690BC9FC4F}" srcOrd="3" destOrd="0" parTransId="{12E103DC-2263-4129-88BD-737025EFF3E3}" sibTransId="{5F1B492D-B089-4768-BDA3-95FA9924AC94}"/>
    <dgm:cxn modelId="{452AF8D1-296D-4D7F-91FA-E64CE5EA5520}" type="presOf" srcId="{8BC0E752-BFDF-4217-9E53-C17937BC82A0}" destId="{4D05498B-FF97-4184-9402-775D02BCA8D4}" srcOrd="1" destOrd="0" presId="urn:microsoft.com/office/officeart/2005/8/layout/target3"/>
    <dgm:cxn modelId="{778B514C-47A3-48AF-8EC0-4CCA023CC84F}" type="presOf" srcId="{5A2B744A-2F59-4AA0-BB9B-5B41B9A4425A}" destId="{0870BD65-8B8A-4989-B5A2-342482568FC2}" srcOrd="0" destOrd="0" presId="urn:microsoft.com/office/officeart/2005/8/layout/target3"/>
    <dgm:cxn modelId="{17DCDD73-6F34-45C1-A78A-B02F4A87BD31}" type="presParOf" srcId="{0870BD65-8B8A-4989-B5A2-342482568FC2}" destId="{27D30B4F-40FE-4FC2-96D1-E751B2F1698F}" srcOrd="0" destOrd="0" presId="urn:microsoft.com/office/officeart/2005/8/layout/target3"/>
    <dgm:cxn modelId="{16236C8F-0B5B-4956-97C9-5199A96D0652}" type="presParOf" srcId="{0870BD65-8B8A-4989-B5A2-342482568FC2}" destId="{94E4EDDA-51F3-409F-88FE-7AF485B54B81}" srcOrd="1" destOrd="0" presId="urn:microsoft.com/office/officeart/2005/8/layout/target3"/>
    <dgm:cxn modelId="{C0F74532-0B2A-4C5F-AB45-EF1CAA10CE5A}" type="presParOf" srcId="{0870BD65-8B8A-4989-B5A2-342482568FC2}" destId="{B11340A5-D229-44BA-91BA-169A58F8A3AA}" srcOrd="2" destOrd="0" presId="urn:microsoft.com/office/officeart/2005/8/layout/target3"/>
    <dgm:cxn modelId="{C075C9DE-2EB4-44FB-8820-050E651E5BD4}" type="presParOf" srcId="{0870BD65-8B8A-4989-B5A2-342482568FC2}" destId="{242F2086-5F2D-4669-9DE1-3D6D38F5071B}" srcOrd="3" destOrd="0" presId="urn:microsoft.com/office/officeart/2005/8/layout/target3"/>
    <dgm:cxn modelId="{C0B54A1E-7EA1-4FCE-A93B-76C9C152BE97}" type="presParOf" srcId="{0870BD65-8B8A-4989-B5A2-342482568FC2}" destId="{1BE5AC95-0C88-4850-B571-E379865B6345}" srcOrd="4" destOrd="0" presId="urn:microsoft.com/office/officeart/2005/8/layout/target3"/>
    <dgm:cxn modelId="{E1340475-905F-48E1-B026-20A119B54329}" type="presParOf" srcId="{0870BD65-8B8A-4989-B5A2-342482568FC2}" destId="{83847E86-56B2-4023-89CC-B52965BC574E}" srcOrd="5" destOrd="0" presId="urn:microsoft.com/office/officeart/2005/8/layout/target3"/>
    <dgm:cxn modelId="{BDD3043D-9566-4E87-9203-7F0C94F2A04F}" type="presParOf" srcId="{0870BD65-8B8A-4989-B5A2-342482568FC2}" destId="{80498EBD-79C9-43BF-9B7C-58F309731B51}" srcOrd="6" destOrd="0" presId="urn:microsoft.com/office/officeart/2005/8/layout/target3"/>
    <dgm:cxn modelId="{E92FDE3C-AC9F-4909-999C-5BB9012F447D}" type="presParOf" srcId="{0870BD65-8B8A-4989-B5A2-342482568FC2}" destId="{C4A885FC-AE16-4416-8145-D44A62DA2C10}" srcOrd="7" destOrd="0" presId="urn:microsoft.com/office/officeart/2005/8/layout/target3"/>
    <dgm:cxn modelId="{64287238-1304-4E7A-83D1-8C017C089F7D}" type="presParOf" srcId="{0870BD65-8B8A-4989-B5A2-342482568FC2}" destId="{07D7E011-6FF5-4ECC-9441-F6B698BFC669}" srcOrd="8" destOrd="0" presId="urn:microsoft.com/office/officeart/2005/8/layout/target3"/>
    <dgm:cxn modelId="{30AD35A0-7B36-499C-9F5B-4EDF2F60E5B4}" type="presParOf" srcId="{0870BD65-8B8A-4989-B5A2-342482568FC2}" destId="{F5AC4E95-B612-4D44-AE45-02A22AAAAC8B}" srcOrd="9" destOrd="0" presId="urn:microsoft.com/office/officeart/2005/8/layout/target3"/>
    <dgm:cxn modelId="{2E400181-71B9-4782-BF75-9396E9EE06F1}" type="presParOf" srcId="{0870BD65-8B8A-4989-B5A2-342482568FC2}" destId="{ABE45F7B-B249-42EA-9226-DAF4A973813F}" srcOrd="10" destOrd="0" presId="urn:microsoft.com/office/officeart/2005/8/layout/target3"/>
    <dgm:cxn modelId="{78DAAE3C-E790-49AB-87AE-910F92F96CCE}" type="presParOf" srcId="{0870BD65-8B8A-4989-B5A2-342482568FC2}" destId="{7DC2D87E-DED3-432F-9D6B-D5450D256673}" srcOrd="11" destOrd="0" presId="urn:microsoft.com/office/officeart/2005/8/layout/target3"/>
    <dgm:cxn modelId="{AF388A41-162A-4E4C-97D7-5D8082A2FE7B}" type="presParOf" srcId="{0870BD65-8B8A-4989-B5A2-342482568FC2}" destId="{340C151C-5E9A-4555-912D-0EF9D6973F14}" srcOrd="12" destOrd="0" presId="urn:microsoft.com/office/officeart/2005/8/layout/target3"/>
    <dgm:cxn modelId="{5FA5BC4B-EEDF-4B33-875E-289A86EED369}" type="presParOf" srcId="{0870BD65-8B8A-4989-B5A2-342482568FC2}" destId="{4D05498B-FF97-4184-9402-775D02BCA8D4}" srcOrd="13" destOrd="0" presId="urn:microsoft.com/office/officeart/2005/8/layout/target3"/>
    <dgm:cxn modelId="{2CD0F7F9-C946-48FC-B830-6931521AB396}" type="presParOf" srcId="{0870BD65-8B8A-4989-B5A2-342482568FC2}" destId="{DF466FB0-8979-4BF9-855C-B9420FC2EF67}" srcOrd="14" destOrd="0" presId="urn:microsoft.com/office/officeart/2005/8/layout/target3"/>
    <dgm:cxn modelId="{AC1BB5F4-6E5E-44BF-951F-AA5C304CA570}" type="presParOf" srcId="{0870BD65-8B8A-4989-B5A2-342482568FC2}" destId="{34551ECF-E094-4FBF-8C4B-E27D0AAE1687}" srcOrd="15"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1A8C9C-9684-401D-B13F-5ECB37F1D3A0}" type="doc">
      <dgm:prSet loTypeId="urn:microsoft.com/office/officeart/2005/8/layout/pyramid4" loCatId="relationship" qsTypeId="urn:microsoft.com/office/officeart/2005/8/quickstyle/simple1" qsCatId="simple" csTypeId="urn:microsoft.com/office/officeart/2005/8/colors/colorful1" csCatId="colorful" phldr="1"/>
      <dgm:spPr/>
      <dgm:t>
        <a:bodyPr/>
        <a:lstStyle/>
        <a:p>
          <a:endParaRPr lang="ru-RU"/>
        </a:p>
      </dgm:t>
    </dgm:pt>
    <dgm:pt modelId="{2B443C18-DE0C-4644-AA87-E4798C1AD5F8}">
      <dgm:prSet phldrT="[Текст]" custT="1"/>
      <dgm:spPr/>
      <dgm:t>
        <a:bodyPr/>
        <a:lstStyle/>
        <a:p>
          <a:r>
            <a:rPr lang="en-US" sz="1800" b="1" dirty="0" smtClean="0">
              <a:solidFill>
                <a:schemeClr val="tx1"/>
              </a:solidFill>
              <a:latin typeface="Times New Roman" pitchFamily="18" charset="0"/>
              <a:cs typeface="Times New Roman" pitchFamily="18" charset="0"/>
            </a:rPr>
            <a:t>Legality</a:t>
          </a:r>
          <a:endParaRPr lang="ru-RU" sz="1800" b="1" dirty="0" smtClean="0">
            <a:solidFill>
              <a:schemeClr val="tx1"/>
            </a:solidFill>
            <a:latin typeface="Times New Roman" pitchFamily="18" charset="0"/>
            <a:cs typeface="Times New Roman" pitchFamily="18" charset="0"/>
          </a:endParaRPr>
        </a:p>
        <a:p>
          <a:endParaRPr lang="ru-RU" sz="1800" b="1" dirty="0">
            <a:solidFill>
              <a:schemeClr val="tx1"/>
            </a:solidFill>
            <a:latin typeface="Times New Roman" pitchFamily="18" charset="0"/>
            <a:cs typeface="Times New Roman" pitchFamily="18" charset="0"/>
          </a:endParaRPr>
        </a:p>
      </dgm:t>
    </dgm:pt>
    <dgm:pt modelId="{E5FB6A88-CFCE-478D-AD94-FA695151B720}" type="parTrans" cxnId="{C0DB7D34-BC95-4F13-A3B4-5B1A0A0A2017}">
      <dgm:prSet/>
      <dgm:spPr/>
      <dgm:t>
        <a:bodyPr/>
        <a:lstStyle/>
        <a:p>
          <a:endParaRPr lang="ru-RU" sz="1800"/>
        </a:p>
      </dgm:t>
    </dgm:pt>
    <dgm:pt modelId="{8C543EBA-2FE2-462D-996E-52E2DA182FE1}" type="sibTrans" cxnId="{C0DB7D34-BC95-4F13-A3B4-5B1A0A0A2017}">
      <dgm:prSet/>
      <dgm:spPr/>
      <dgm:t>
        <a:bodyPr/>
        <a:lstStyle/>
        <a:p>
          <a:endParaRPr lang="ru-RU" sz="1800"/>
        </a:p>
      </dgm:t>
    </dgm:pt>
    <dgm:pt modelId="{AAB4A19D-7FA9-4A8A-A2FE-CB1DA28DF9DB}">
      <dgm:prSet phldrT="[Текст]" custT="1"/>
      <dgm:spPr/>
      <dgm:t>
        <a:bodyPr/>
        <a:lstStyle/>
        <a:p>
          <a:r>
            <a:rPr lang="en-US" sz="1800" b="1" dirty="0" smtClean="0">
              <a:solidFill>
                <a:schemeClr val="tx1"/>
              </a:solidFill>
              <a:latin typeface="Times New Roman" pitchFamily="18" charset="0"/>
              <a:cs typeface="Times New Roman" pitchFamily="18" charset="0"/>
            </a:rPr>
            <a:t>Independence</a:t>
          </a:r>
          <a:endParaRPr lang="ru-RU" sz="1800" b="1" dirty="0">
            <a:solidFill>
              <a:schemeClr val="tx1"/>
            </a:solidFill>
            <a:latin typeface="Times New Roman" pitchFamily="18" charset="0"/>
            <a:cs typeface="Times New Roman" pitchFamily="18" charset="0"/>
          </a:endParaRPr>
        </a:p>
      </dgm:t>
    </dgm:pt>
    <dgm:pt modelId="{97DF79A9-ADD9-4F38-8F3E-A93B82CF8835}" type="parTrans" cxnId="{011595D0-0DBB-4AB1-897B-2144D63E1FC4}">
      <dgm:prSet/>
      <dgm:spPr/>
      <dgm:t>
        <a:bodyPr/>
        <a:lstStyle/>
        <a:p>
          <a:endParaRPr lang="ru-RU" sz="1800"/>
        </a:p>
      </dgm:t>
    </dgm:pt>
    <dgm:pt modelId="{B337E10E-368C-4C27-98BA-CCE24B60F6EA}" type="sibTrans" cxnId="{011595D0-0DBB-4AB1-897B-2144D63E1FC4}">
      <dgm:prSet/>
      <dgm:spPr/>
      <dgm:t>
        <a:bodyPr/>
        <a:lstStyle/>
        <a:p>
          <a:endParaRPr lang="ru-RU" sz="1800"/>
        </a:p>
      </dgm:t>
    </dgm:pt>
    <dgm:pt modelId="{F2C49924-CD3A-46B7-88F3-9769B196B899}">
      <dgm:prSet phldrT="[Текст]" custT="1"/>
      <dgm:spPr/>
      <dgm:t>
        <a:bodyPr/>
        <a:lstStyle/>
        <a:p>
          <a:r>
            <a:rPr lang="en-US" sz="1800" b="1" dirty="0" smtClean="0">
              <a:solidFill>
                <a:schemeClr val="tx1"/>
              </a:solidFill>
              <a:latin typeface="Times New Roman" pitchFamily="18" charset="0"/>
              <a:cs typeface="Times New Roman" pitchFamily="18" charset="0"/>
            </a:rPr>
            <a:t>Objectivity</a:t>
          </a:r>
          <a:endParaRPr lang="ru-RU" sz="1800" b="1" dirty="0">
            <a:solidFill>
              <a:schemeClr val="tx1"/>
            </a:solidFill>
            <a:latin typeface="Times New Roman" pitchFamily="18" charset="0"/>
            <a:cs typeface="Times New Roman" pitchFamily="18" charset="0"/>
          </a:endParaRPr>
        </a:p>
      </dgm:t>
    </dgm:pt>
    <dgm:pt modelId="{DE50D1F1-B2F2-4272-9093-8E5BE9DC6C71}" type="parTrans" cxnId="{51B6491D-180E-4121-A579-7A084C77DAE4}">
      <dgm:prSet/>
      <dgm:spPr/>
      <dgm:t>
        <a:bodyPr/>
        <a:lstStyle/>
        <a:p>
          <a:endParaRPr lang="ru-RU" sz="1800"/>
        </a:p>
      </dgm:t>
    </dgm:pt>
    <dgm:pt modelId="{E00F4F05-C046-434C-AF6A-BA8CF5884E60}" type="sibTrans" cxnId="{51B6491D-180E-4121-A579-7A084C77DAE4}">
      <dgm:prSet/>
      <dgm:spPr/>
      <dgm:t>
        <a:bodyPr/>
        <a:lstStyle/>
        <a:p>
          <a:endParaRPr lang="ru-RU" sz="1800"/>
        </a:p>
      </dgm:t>
    </dgm:pt>
    <dgm:pt modelId="{5B8EF641-0240-45B0-AFD6-6E7ED7E828C3}">
      <dgm:prSet phldrT="[Текст]" custT="1"/>
      <dgm:spPr/>
      <dgm:t>
        <a:bodyPr/>
        <a:lstStyle/>
        <a:p>
          <a:pPr marL="0" indent="0">
            <a:tabLst/>
          </a:pPr>
          <a:r>
            <a:rPr lang="en-US" sz="1800" b="1" dirty="0" smtClean="0">
              <a:solidFill>
                <a:schemeClr val="tx1"/>
              </a:solidFill>
              <a:latin typeface="Times New Roman" pitchFamily="18" charset="0"/>
              <a:cs typeface="Times New Roman" pitchFamily="18" charset="0"/>
            </a:rPr>
            <a:t>Transparency</a:t>
          </a:r>
          <a:endParaRPr lang="ru-RU" sz="1800" b="1" dirty="0">
            <a:solidFill>
              <a:schemeClr val="tx1"/>
            </a:solidFill>
            <a:latin typeface="Times New Roman" pitchFamily="18" charset="0"/>
            <a:cs typeface="Times New Roman" pitchFamily="18" charset="0"/>
          </a:endParaRPr>
        </a:p>
      </dgm:t>
    </dgm:pt>
    <dgm:pt modelId="{A2798BE3-DF16-4D3C-BC1A-ADBA0A58BB95}" type="parTrans" cxnId="{EFF91A46-C88E-4CAB-B6FF-6D3AAAB7B1CB}">
      <dgm:prSet/>
      <dgm:spPr/>
      <dgm:t>
        <a:bodyPr/>
        <a:lstStyle/>
        <a:p>
          <a:endParaRPr lang="ru-RU" sz="1800"/>
        </a:p>
      </dgm:t>
    </dgm:pt>
    <dgm:pt modelId="{81217F31-5955-4D71-8C7B-1A3C35DDBB65}" type="sibTrans" cxnId="{EFF91A46-C88E-4CAB-B6FF-6D3AAAB7B1CB}">
      <dgm:prSet/>
      <dgm:spPr/>
      <dgm:t>
        <a:bodyPr/>
        <a:lstStyle/>
        <a:p>
          <a:endParaRPr lang="ru-RU" sz="1800"/>
        </a:p>
      </dgm:t>
    </dgm:pt>
    <dgm:pt modelId="{8A04815F-F204-489D-AD17-30A5F04F08E0}" type="pres">
      <dgm:prSet presAssocID="{A81A8C9C-9684-401D-B13F-5ECB37F1D3A0}" presName="compositeShape" presStyleCnt="0">
        <dgm:presLayoutVars>
          <dgm:chMax val="9"/>
          <dgm:dir/>
          <dgm:resizeHandles val="exact"/>
        </dgm:presLayoutVars>
      </dgm:prSet>
      <dgm:spPr/>
      <dgm:t>
        <a:bodyPr/>
        <a:lstStyle/>
        <a:p>
          <a:endParaRPr lang="ru-RU"/>
        </a:p>
      </dgm:t>
    </dgm:pt>
    <dgm:pt modelId="{7D2A859D-1356-4DE2-A2B7-DF18264928A4}" type="pres">
      <dgm:prSet presAssocID="{A81A8C9C-9684-401D-B13F-5ECB37F1D3A0}" presName="triangle1" presStyleLbl="node1" presStyleIdx="0" presStyleCnt="4" custScaleX="154216" custScaleY="96759" custLinFactNeighborX="-260" custLinFactNeighborY="519">
        <dgm:presLayoutVars>
          <dgm:bulletEnabled val="1"/>
        </dgm:presLayoutVars>
      </dgm:prSet>
      <dgm:spPr/>
      <dgm:t>
        <a:bodyPr/>
        <a:lstStyle/>
        <a:p>
          <a:endParaRPr lang="ru-RU"/>
        </a:p>
      </dgm:t>
    </dgm:pt>
    <dgm:pt modelId="{B0C7BEAE-16D3-4B64-B1A4-ED465D46F52D}" type="pres">
      <dgm:prSet presAssocID="{A81A8C9C-9684-401D-B13F-5ECB37F1D3A0}" presName="triangle2" presStyleLbl="node1" presStyleIdx="1" presStyleCnt="4" custScaleX="155254" custScaleY="105318" custLinFactNeighborX="-26849">
        <dgm:presLayoutVars>
          <dgm:bulletEnabled val="1"/>
        </dgm:presLayoutVars>
      </dgm:prSet>
      <dgm:spPr/>
      <dgm:t>
        <a:bodyPr/>
        <a:lstStyle/>
        <a:p>
          <a:endParaRPr lang="ru-RU"/>
        </a:p>
      </dgm:t>
    </dgm:pt>
    <dgm:pt modelId="{CBBDA26E-293F-4826-AF54-564BF45AFC25}" type="pres">
      <dgm:prSet presAssocID="{A81A8C9C-9684-401D-B13F-5ECB37F1D3A0}" presName="triangle3" presStyleLbl="node1" presStyleIdx="2" presStyleCnt="4" custScaleX="154216" custScaleY="105318">
        <dgm:presLayoutVars>
          <dgm:bulletEnabled val="1"/>
        </dgm:presLayoutVars>
      </dgm:prSet>
      <dgm:spPr/>
      <dgm:t>
        <a:bodyPr/>
        <a:lstStyle/>
        <a:p>
          <a:endParaRPr lang="ru-RU"/>
        </a:p>
      </dgm:t>
    </dgm:pt>
    <dgm:pt modelId="{182FA4A1-0387-4208-AA84-D4DA8B29116C}" type="pres">
      <dgm:prSet presAssocID="{A81A8C9C-9684-401D-B13F-5ECB37F1D3A0}" presName="triangle4" presStyleLbl="node1" presStyleIdx="3" presStyleCnt="4" custScaleX="164851" custScaleY="105318" custLinFactNeighborX="26849">
        <dgm:presLayoutVars>
          <dgm:bulletEnabled val="1"/>
        </dgm:presLayoutVars>
      </dgm:prSet>
      <dgm:spPr/>
      <dgm:t>
        <a:bodyPr/>
        <a:lstStyle/>
        <a:p>
          <a:endParaRPr lang="ru-RU"/>
        </a:p>
      </dgm:t>
    </dgm:pt>
  </dgm:ptLst>
  <dgm:cxnLst>
    <dgm:cxn modelId="{51B6491D-180E-4121-A579-7A084C77DAE4}" srcId="{A81A8C9C-9684-401D-B13F-5ECB37F1D3A0}" destId="{F2C49924-CD3A-46B7-88F3-9769B196B899}" srcOrd="2" destOrd="0" parTransId="{DE50D1F1-B2F2-4272-9093-8E5BE9DC6C71}" sibTransId="{E00F4F05-C046-434C-AF6A-BA8CF5884E60}"/>
    <dgm:cxn modelId="{9E037C93-2D7F-4DB8-A097-F930C89A995B}" type="presOf" srcId="{A81A8C9C-9684-401D-B13F-5ECB37F1D3A0}" destId="{8A04815F-F204-489D-AD17-30A5F04F08E0}" srcOrd="0" destOrd="0" presId="urn:microsoft.com/office/officeart/2005/8/layout/pyramid4"/>
    <dgm:cxn modelId="{2F9AB6E7-6731-49D7-9DDB-B8F7F8B11EB5}" type="presOf" srcId="{AAB4A19D-7FA9-4A8A-A2FE-CB1DA28DF9DB}" destId="{B0C7BEAE-16D3-4B64-B1A4-ED465D46F52D}" srcOrd="0" destOrd="0" presId="urn:microsoft.com/office/officeart/2005/8/layout/pyramid4"/>
    <dgm:cxn modelId="{93C0A9AF-9A2B-4CBC-8661-C1539B7ECBF2}" type="presOf" srcId="{2B443C18-DE0C-4644-AA87-E4798C1AD5F8}" destId="{7D2A859D-1356-4DE2-A2B7-DF18264928A4}" srcOrd="0" destOrd="0" presId="urn:microsoft.com/office/officeart/2005/8/layout/pyramid4"/>
    <dgm:cxn modelId="{EFF91A46-C88E-4CAB-B6FF-6D3AAAB7B1CB}" srcId="{A81A8C9C-9684-401D-B13F-5ECB37F1D3A0}" destId="{5B8EF641-0240-45B0-AFD6-6E7ED7E828C3}" srcOrd="3" destOrd="0" parTransId="{A2798BE3-DF16-4D3C-BC1A-ADBA0A58BB95}" sibTransId="{81217F31-5955-4D71-8C7B-1A3C35DDBB65}"/>
    <dgm:cxn modelId="{93766314-F342-4BF3-8B1F-72C9EDA1B514}" type="presOf" srcId="{5B8EF641-0240-45B0-AFD6-6E7ED7E828C3}" destId="{182FA4A1-0387-4208-AA84-D4DA8B29116C}" srcOrd="0" destOrd="0" presId="urn:microsoft.com/office/officeart/2005/8/layout/pyramid4"/>
    <dgm:cxn modelId="{C0DB7D34-BC95-4F13-A3B4-5B1A0A0A2017}" srcId="{A81A8C9C-9684-401D-B13F-5ECB37F1D3A0}" destId="{2B443C18-DE0C-4644-AA87-E4798C1AD5F8}" srcOrd="0" destOrd="0" parTransId="{E5FB6A88-CFCE-478D-AD94-FA695151B720}" sibTransId="{8C543EBA-2FE2-462D-996E-52E2DA182FE1}"/>
    <dgm:cxn modelId="{0BC1CEAB-A751-4496-B440-BE60746508B6}" type="presOf" srcId="{F2C49924-CD3A-46B7-88F3-9769B196B899}" destId="{CBBDA26E-293F-4826-AF54-564BF45AFC25}" srcOrd="0" destOrd="0" presId="urn:microsoft.com/office/officeart/2005/8/layout/pyramid4"/>
    <dgm:cxn modelId="{011595D0-0DBB-4AB1-897B-2144D63E1FC4}" srcId="{A81A8C9C-9684-401D-B13F-5ECB37F1D3A0}" destId="{AAB4A19D-7FA9-4A8A-A2FE-CB1DA28DF9DB}" srcOrd="1" destOrd="0" parTransId="{97DF79A9-ADD9-4F38-8F3E-A93B82CF8835}" sibTransId="{B337E10E-368C-4C27-98BA-CCE24B60F6EA}"/>
    <dgm:cxn modelId="{C002D9DF-0BC2-437F-BF4B-13F4BB79A948}" type="presParOf" srcId="{8A04815F-F204-489D-AD17-30A5F04F08E0}" destId="{7D2A859D-1356-4DE2-A2B7-DF18264928A4}" srcOrd="0" destOrd="0" presId="urn:microsoft.com/office/officeart/2005/8/layout/pyramid4"/>
    <dgm:cxn modelId="{85A25DFE-CEA8-437F-9541-99071F5F6E09}" type="presParOf" srcId="{8A04815F-F204-489D-AD17-30A5F04F08E0}" destId="{B0C7BEAE-16D3-4B64-B1A4-ED465D46F52D}" srcOrd="1" destOrd="0" presId="urn:microsoft.com/office/officeart/2005/8/layout/pyramid4"/>
    <dgm:cxn modelId="{DE67C0B7-F019-41AB-BB70-41404985DA39}" type="presParOf" srcId="{8A04815F-F204-489D-AD17-30A5F04F08E0}" destId="{CBBDA26E-293F-4826-AF54-564BF45AFC25}" srcOrd="2" destOrd="0" presId="urn:microsoft.com/office/officeart/2005/8/layout/pyramid4"/>
    <dgm:cxn modelId="{54A030CC-7D92-4EAA-8594-04C9550FC453}" type="presParOf" srcId="{8A04815F-F204-489D-AD17-30A5F04F08E0}" destId="{182FA4A1-0387-4208-AA84-D4DA8B29116C}"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5B9038-352E-4BAB-9750-549CB9E01454}" type="doc">
      <dgm:prSet loTypeId="urn:microsoft.com/office/officeart/2005/8/layout/cycle2" loCatId="cycle" qsTypeId="urn:microsoft.com/office/officeart/2005/8/quickstyle/3d5" qsCatId="3D" csTypeId="urn:microsoft.com/office/officeart/2005/8/colors/accent1_2" csCatId="accent1" phldr="1"/>
      <dgm:spPr>
        <a:scene3d>
          <a:camera prst="isometricOffAxis2Left" zoom="95000">
            <a:rot lat="600000" lon="1800000" rev="21594000"/>
          </a:camera>
          <a:lightRig rig="flat" dir="t"/>
        </a:scene3d>
      </dgm:spPr>
      <dgm:t>
        <a:bodyPr/>
        <a:lstStyle/>
        <a:p>
          <a:endParaRPr lang="ru-RU"/>
        </a:p>
      </dgm:t>
    </dgm:pt>
    <dgm:pt modelId="{7ECB2D49-B8F2-4DEE-ABD0-7E2B345EAD73}">
      <dgm:prSet phldrT="[Текст]" custT="1"/>
      <dgm:spPr>
        <a:solidFill>
          <a:srgbClr val="7030A0"/>
        </a:solidFill>
        <a:sp3d extrusionH="381000" contourW="38100" prstMaterial="plastic">
          <a:contourClr>
            <a:schemeClr val="lt1"/>
          </a:contourClr>
        </a:sp3d>
      </dgm:spPr>
      <dgm:t>
        <a:bodyPr/>
        <a:lstStyle/>
        <a:p>
          <a:r>
            <a:rPr lang="en-US" sz="1400" b="1" dirty="0" smtClean="0"/>
            <a:t>Country development national strategies</a:t>
          </a:r>
          <a:endParaRPr lang="ru-RU" sz="1400" b="1" dirty="0">
            <a:solidFill>
              <a:schemeClr val="bg1">
                <a:lumMod val="95000"/>
              </a:schemeClr>
            </a:solidFill>
          </a:endParaRPr>
        </a:p>
      </dgm:t>
    </dgm:pt>
    <dgm:pt modelId="{ABAE8A48-ADA6-441A-BC27-A413A6AB6968}" type="parTrans" cxnId="{117CB82D-0439-4840-BCAF-06414A8B8842}">
      <dgm:prSet/>
      <dgm:spPr/>
      <dgm:t>
        <a:bodyPr/>
        <a:lstStyle/>
        <a:p>
          <a:endParaRPr lang="ru-RU"/>
        </a:p>
      </dgm:t>
    </dgm:pt>
    <dgm:pt modelId="{DF9924C6-4B5E-4C87-81DB-10D492C6223C}" type="sibTrans" cxnId="{117CB82D-0439-4840-BCAF-06414A8B8842}">
      <dgm:prSet/>
      <dgm:spPr/>
      <dgm:t>
        <a:bodyPr/>
        <a:lstStyle/>
        <a:p>
          <a:endParaRPr lang="ru-RU"/>
        </a:p>
      </dgm:t>
    </dgm:pt>
    <dgm:pt modelId="{92E6D96E-231B-4C0D-9747-D9E56D996BC6}">
      <dgm:prSet phldrT="[Текст]" custT="1"/>
      <dgm:spPr>
        <a:solidFill>
          <a:schemeClr val="accent3">
            <a:lumMod val="60000"/>
            <a:lumOff val="40000"/>
          </a:schemeClr>
        </a:solidFill>
      </dgm:spPr>
      <dgm:t>
        <a:bodyPr/>
        <a:lstStyle/>
        <a:p>
          <a:r>
            <a:rPr lang="en-US" sz="1600" dirty="0" smtClean="0">
              <a:solidFill>
                <a:schemeClr val="tx1"/>
              </a:solidFill>
            </a:rPr>
            <a:t>National development programs</a:t>
          </a:r>
          <a:endParaRPr lang="ru-RU" sz="1600" dirty="0">
            <a:solidFill>
              <a:schemeClr val="tx1"/>
            </a:solidFill>
          </a:endParaRPr>
        </a:p>
      </dgm:t>
    </dgm:pt>
    <dgm:pt modelId="{415E1E3F-EFFD-4112-B347-3C1C5DE67022}" type="parTrans" cxnId="{D27AD493-60F8-46C8-B350-A9985C622D59}">
      <dgm:prSet/>
      <dgm:spPr/>
      <dgm:t>
        <a:bodyPr/>
        <a:lstStyle/>
        <a:p>
          <a:endParaRPr lang="ru-RU"/>
        </a:p>
      </dgm:t>
    </dgm:pt>
    <dgm:pt modelId="{B999DA54-E7DA-4911-848D-0E2F04BB6398}" type="sibTrans" cxnId="{D27AD493-60F8-46C8-B350-A9985C622D59}">
      <dgm:prSet/>
      <dgm:spPr/>
      <dgm:t>
        <a:bodyPr/>
        <a:lstStyle/>
        <a:p>
          <a:endParaRPr lang="ru-RU"/>
        </a:p>
      </dgm:t>
    </dgm:pt>
    <dgm:pt modelId="{49E26BDB-B360-4923-A9CB-55392F15CAC5}">
      <dgm:prSet phldrT="[Текст]" custT="1"/>
      <dgm:spPr>
        <a:solidFill>
          <a:srgbClr val="FB9B75"/>
        </a:solidFill>
      </dgm:spPr>
      <dgm:t>
        <a:bodyPr/>
        <a:lstStyle/>
        <a:p>
          <a:r>
            <a:rPr lang="en-US" sz="1800" b="0" noProof="0" dirty="0" smtClean="0">
              <a:solidFill>
                <a:schemeClr val="tx1"/>
              </a:solidFill>
            </a:rPr>
            <a:t>Development policies</a:t>
          </a:r>
          <a:endParaRPr lang="ru-RU" sz="1800" b="0" dirty="0">
            <a:solidFill>
              <a:schemeClr val="tx1"/>
            </a:solidFill>
          </a:endParaRPr>
        </a:p>
      </dgm:t>
    </dgm:pt>
    <dgm:pt modelId="{F170AD66-B7D8-4AB2-B5D7-9141D4E151DA}" type="parTrans" cxnId="{546291B9-E9F7-4143-B5D1-403F89E8DC70}">
      <dgm:prSet/>
      <dgm:spPr/>
      <dgm:t>
        <a:bodyPr/>
        <a:lstStyle/>
        <a:p>
          <a:endParaRPr lang="ru-RU"/>
        </a:p>
      </dgm:t>
    </dgm:pt>
    <dgm:pt modelId="{764052AF-4B57-4EB3-A654-2EE20C19590B}" type="sibTrans" cxnId="{546291B9-E9F7-4143-B5D1-403F89E8DC70}">
      <dgm:prSet/>
      <dgm:spPr/>
      <dgm:t>
        <a:bodyPr/>
        <a:lstStyle/>
        <a:p>
          <a:endParaRPr lang="ru-RU"/>
        </a:p>
      </dgm:t>
    </dgm:pt>
    <dgm:pt modelId="{075E6A82-41D3-46F7-A743-13C38D3637EE}">
      <dgm:prSet phldrT="[Текст]" custT="1"/>
      <dgm:spPr>
        <a:solidFill>
          <a:srgbClr val="E7E8AA"/>
        </a:solidFill>
      </dgm:spPr>
      <dgm:t>
        <a:bodyPr/>
        <a:lstStyle/>
        <a:p>
          <a:r>
            <a:rPr lang="en-US" sz="1100" dirty="0" smtClean="0">
              <a:solidFill>
                <a:schemeClr val="tx1"/>
              </a:solidFill>
            </a:rPr>
            <a:t>Strategic development programs of the central public administration authorities </a:t>
          </a:r>
          <a:endParaRPr lang="ru-RU" sz="1100" dirty="0">
            <a:solidFill>
              <a:schemeClr val="tx1"/>
            </a:solidFill>
          </a:endParaRPr>
        </a:p>
      </dgm:t>
    </dgm:pt>
    <dgm:pt modelId="{5BE5F25E-87C2-4110-AA55-AAA5C2232C30}" type="parTrans" cxnId="{CAEF1B3C-41A7-4451-991F-035022874587}">
      <dgm:prSet/>
      <dgm:spPr/>
      <dgm:t>
        <a:bodyPr/>
        <a:lstStyle/>
        <a:p>
          <a:endParaRPr lang="ru-RU"/>
        </a:p>
      </dgm:t>
    </dgm:pt>
    <dgm:pt modelId="{4E80365E-6FD2-4EB9-A561-22C6B8B0D662}" type="sibTrans" cxnId="{CAEF1B3C-41A7-4451-991F-035022874587}">
      <dgm:prSet/>
      <dgm:spPr/>
      <dgm:t>
        <a:bodyPr/>
        <a:lstStyle/>
        <a:p>
          <a:endParaRPr lang="ru-RU"/>
        </a:p>
      </dgm:t>
    </dgm:pt>
    <dgm:pt modelId="{F8352B4D-D7EA-4F9F-941A-FF2618B94A82}">
      <dgm:prSet phldrT="[Текст]" custT="1"/>
      <dgm:spPr/>
      <dgm:t>
        <a:bodyPr/>
        <a:lstStyle/>
        <a:p>
          <a:r>
            <a:rPr lang="en-US" sz="1700" dirty="0" smtClean="0"/>
            <a:t>Medium-term expenditure forecast</a:t>
          </a:r>
          <a:endParaRPr lang="ru-RU" sz="1700" dirty="0"/>
        </a:p>
      </dgm:t>
    </dgm:pt>
    <dgm:pt modelId="{1792B714-2201-4BFB-AAD8-1CBAC57CB04B}" type="parTrans" cxnId="{3F729B50-1199-48F0-8CB2-8A571289F7D8}">
      <dgm:prSet/>
      <dgm:spPr/>
      <dgm:t>
        <a:bodyPr/>
        <a:lstStyle/>
        <a:p>
          <a:endParaRPr lang="ru-RU"/>
        </a:p>
      </dgm:t>
    </dgm:pt>
    <dgm:pt modelId="{799585E5-312D-4423-A262-7F8283F0A07A}" type="sibTrans" cxnId="{3F729B50-1199-48F0-8CB2-8A571289F7D8}">
      <dgm:prSet/>
      <dgm:spPr/>
      <dgm:t>
        <a:bodyPr/>
        <a:lstStyle/>
        <a:p>
          <a:endParaRPr lang="ru-RU"/>
        </a:p>
      </dgm:t>
    </dgm:pt>
    <dgm:pt modelId="{BF6D0294-2A3D-4998-ACDF-54F1AD3197D7}">
      <dgm:prSet phldrT="[Текст]" custT="1"/>
      <dgm:spPr>
        <a:solidFill>
          <a:srgbClr val="F9AD6F"/>
        </a:solidFill>
        <a:sp3d extrusionH="381000" contourW="38100" prstMaterial="matte">
          <a:contourClr>
            <a:schemeClr val="lt1"/>
          </a:contourClr>
        </a:sp3d>
      </dgm:spPr>
      <dgm:t>
        <a:bodyPr/>
        <a:lstStyle/>
        <a:p>
          <a:r>
            <a:rPr lang="en-US" sz="1300" dirty="0" smtClean="0">
              <a:solidFill>
                <a:schemeClr val="tx1"/>
              </a:solidFill>
            </a:rPr>
            <a:t>Audit activity programs </a:t>
          </a:r>
          <a:endParaRPr lang="ru-RU" sz="1300" dirty="0">
            <a:solidFill>
              <a:schemeClr val="tx1"/>
            </a:solidFill>
          </a:endParaRPr>
        </a:p>
      </dgm:t>
    </dgm:pt>
    <dgm:pt modelId="{9B67A738-6156-4E01-B454-95F40CB26F6F}" type="parTrans" cxnId="{4AF5F76F-F70E-4F6F-A380-A38A037A01C7}">
      <dgm:prSet/>
      <dgm:spPr/>
      <dgm:t>
        <a:bodyPr/>
        <a:lstStyle/>
        <a:p>
          <a:endParaRPr lang="ru-RU"/>
        </a:p>
      </dgm:t>
    </dgm:pt>
    <dgm:pt modelId="{1783BD96-C49A-48C2-8CEB-A9DCE88FA6FB}" type="sibTrans" cxnId="{4AF5F76F-F70E-4F6F-A380-A38A037A01C7}">
      <dgm:prSet/>
      <dgm:spPr/>
      <dgm:t>
        <a:bodyPr/>
        <a:lstStyle/>
        <a:p>
          <a:endParaRPr lang="ru-RU"/>
        </a:p>
      </dgm:t>
    </dgm:pt>
    <dgm:pt modelId="{BF79E6F2-5296-4C97-B8B8-81592D242C88}" type="pres">
      <dgm:prSet presAssocID="{995B9038-352E-4BAB-9750-549CB9E01454}" presName="cycle" presStyleCnt="0">
        <dgm:presLayoutVars>
          <dgm:dir/>
          <dgm:resizeHandles val="exact"/>
        </dgm:presLayoutVars>
      </dgm:prSet>
      <dgm:spPr/>
      <dgm:t>
        <a:bodyPr/>
        <a:lstStyle/>
        <a:p>
          <a:endParaRPr lang="ru-RU"/>
        </a:p>
      </dgm:t>
    </dgm:pt>
    <dgm:pt modelId="{93FC14F9-92F7-4DC4-8CDA-E0E5BD863C9D}" type="pres">
      <dgm:prSet presAssocID="{7ECB2D49-B8F2-4DEE-ABD0-7E2B345EAD73}" presName="node" presStyleLbl="node1" presStyleIdx="0" presStyleCnt="6" custRadScaleRad="100705" custRadScaleInc="21304">
        <dgm:presLayoutVars>
          <dgm:bulletEnabled val="1"/>
        </dgm:presLayoutVars>
      </dgm:prSet>
      <dgm:spPr/>
      <dgm:t>
        <a:bodyPr/>
        <a:lstStyle/>
        <a:p>
          <a:endParaRPr lang="ru-RU"/>
        </a:p>
      </dgm:t>
    </dgm:pt>
    <dgm:pt modelId="{73EC0B94-1749-437E-BD5E-8CDEA5A729D4}" type="pres">
      <dgm:prSet presAssocID="{DF9924C6-4B5E-4C87-81DB-10D492C6223C}" presName="sibTrans" presStyleLbl="sibTrans2D1" presStyleIdx="0" presStyleCnt="6"/>
      <dgm:spPr/>
      <dgm:t>
        <a:bodyPr/>
        <a:lstStyle/>
        <a:p>
          <a:endParaRPr lang="ru-RU"/>
        </a:p>
      </dgm:t>
    </dgm:pt>
    <dgm:pt modelId="{646D044E-61FD-4CAC-A582-8267602278A3}" type="pres">
      <dgm:prSet presAssocID="{DF9924C6-4B5E-4C87-81DB-10D492C6223C}" presName="connectorText" presStyleLbl="sibTrans2D1" presStyleIdx="0" presStyleCnt="6"/>
      <dgm:spPr/>
      <dgm:t>
        <a:bodyPr/>
        <a:lstStyle/>
        <a:p>
          <a:endParaRPr lang="ru-RU"/>
        </a:p>
      </dgm:t>
    </dgm:pt>
    <dgm:pt modelId="{760C9E28-03FE-41AC-81F4-98C174414AE2}" type="pres">
      <dgm:prSet presAssocID="{92E6D96E-231B-4C0D-9747-D9E56D996BC6}" presName="node" presStyleLbl="node1" presStyleIdx="1" presStyleCnt="6" custRadScaleRad="137184" custRadScaleInc="26610">
        <dgm:presLayoutVars>
          <dgm:bulletEnabled val="1"/>
        </dgm:presLayoutVars>
      </dgm:prSet>
      <dgm:spPr/>
      <dgm:t>
        <a:bodyPr/>
        <a:lstStyle/>
        <a:p>
          <a:endParaRPr lang="ru-RU"/>
        </a:p>
      </dgm:t>
    </dgm:pt>
    <dgm:pt modelId="{2DC2883A-9F14-47AB-B97A-AED675C8C2DA}" type="pres">
      <dgm:prSet presAssocID="{B999DA54-E7DA-4911-848D-0E2F04BB6398}" presName="sibTrans" presStyleLbl="sibTrans2D1" presStyleIdx="1" presStyleCnt="6"/>
      <dgm:spPr/>
      <dgm:t>
        <a:bodyPr/>
        <a:lstStyle/>
        <a:p>
          <a:endParaRPr lang="ru-RU"/>
        </a:p>
      </dgm:t>
    </dgm:pt>
    <dgm:pt modelId="{D4E62823-F7D0-408C-8EE4-4659FB956A1D}" type="pres">
      <dgm:prSet presAssocID="{B999DA54-E7DA-4911-848D-0E2F04BB6398}" presName="connectorText" presStyleLbl="sibTrans2D1" presStyleIdx="1" presStyleCnt="6"/>
      <dgm:spPr/>
      <dgm:t>
        <a:bodyPr/>
        <a:lstStyle/>
        <a:p>
          <a:endParaRPr lang="ru-RU"/>
        </a:p>
      </dgm:t>
    </dgm:pt>
    <dgm:pt modelId="{4AFAEFC3-6DC8-4883-84F3-0211902B720F}" type="pres">
      <dgm:prSet presAssocID="{49E26BDB-B360-4923-A9CB-55392F15CAC5}" presName="node" presStyleLbl="node1" presStyleIdx="2" presStyleCnt="6" custRadScaleRad="149900" custRadScaleInc="-37781">
        <dgm:presLayoutVars>
          <dgm:bulletEnabled val="1"/>
        </dgm:presLayoutVars>
      </dgm:prSet>
      <dgm:spPr/>
      <dgm:t>
        <a:bodyPr/>
        <a:lstStyle/>
        <a:p>
          <a:endParaRPr lang="ru-RU"/>
        </a:p>
      </dgm:t>
    </dgm:pt>
    <dgm:pt modelId="{DAAEEFD0-7828-40BA-B5CC-656318858343}" type="pres">
      <dgm:prSet presAssocID="{764052AF-4B57-4EB3-A654-2EE20C19590B}" presName="sibTrans" presStyleLbl="sibTrans2D1" presStyleIdx="2" presStyleCnt="6"/>
      <dgm:spPr/>
      <dgm:t>
        <a:bodyPr/>
        <a:lstStyle/>
        <a:p>
          <a:endParaRPr lang="ru-RU"/>
        </a:p>
      </dgm:t>
    </dgm:pt>
    <dgm:pt modelId="{5EFD081B-B067-4A0D-AC31-A6DCADFE16DE}" type="pres">
      <dgm:prSet presAssocID="{764052AF-4B57-4EB3-A654-2EE20C19590B}" presName="connectorText" presStyleLbl="sibTrans2D1" presStyleIdx="2" presStyleCnt="6"/>
      <dgm:spPr/>
      <dgm:t>
        <a:bodyPr/>
        <a:lstStyle/>
        <a:p>
          <a:endParaRPr lang="ru-RU"/>
        </a:p>
      </dgm:t>
    </dgm:pt>
    <dgm:pt modelId="{BF784994-4BFC-468C-AF5D-8061E8F4FF16}" type="pres">
      <dgm:prSet presAssocID="{075E6A82-41D3-46F7-A743-13C38D3637EE}" presName="node" presStyleLbl="node1" presStyleIdx="3" presStyleCnt="6" custRadScaleRad="80101" custRadScaleInc="-96635">
        <dgm:presLayoutVars>
          <dgm:bulletEnabled val="1"/>
        </dgm:presLayoutVars>
      </dgm:prSet>
      <dgm:spPr/>
      <dgm:t>
        <a:bodyPr/>
        <a:lstStyle/>
        <a:p>
          <a:endParaRPr lang="ru-RU"/>
        </a:p>
      </dgm:t>
    </dgm:pt>
    <dgm:pt modelId="{D1C37253-6803-4ABF-B269-1E607F06B7C6}" type="pres">
      <dgm:prSet presAssocID="{4E80365E-6FD2-4EB9-A561-22C6B8B0D662}" presName="sibTrans" presStyleLbl="sibTrans2D1" presStyleIdx="3" presStyleCnt="6"/>
      <dgm:spPr/>
      <dgm:t>
        <a:bodyPr/>
        <a:lstStyle/>
        <a:p>
          <a:endParaRPr lang="ru-RU"/>
        </a:p>
      </dgm:t>
    </dgm:pt>
    <dgm:pt modelId="{78D682E0-F842-48F1-B52A-276B9EDE313C}" type="pres">
      <dgm:prSet presAssocID="{4E80365E-6FD2-4EB9-A561-22C6B8B0D662}" presName="connectorText" presStyleLbl="sibTrans2D1" presStyleIdx="3" presStyleCnt="6"/>
      <dgm:spPr/>
      <dgm:t>
        <a:bodyPr/>
        <a:lstStyle/>
        <a:p>
          <a:endParaRPr lang="ru-RU"/>
        </a:p>
      </dgm:t>
    </dgm:pt>
    <dgm:pt modelId="{84EA7391-41B0-4584-9FA2-F64439B38871}" type="pres">
      <dgm:prSet presAssocID="{F8352B4D-D7EA-4F9F-941A-FF2618B94A82}" presName="node" presStyleLbl="node1" presStyleIdx="4" presStyleCnt="6" custRadScaleRad="116897" custRadScaleInc="-6349">
        <dgm:presLayoutVars>
          <dgm:bulletEnabled val="1"/>
        </dgm:presLayoutVars>
      </dgm:prSet>
      <dgm:spPr/>
      <dgm:t>
        <a:bodyPr/>
        <a:lstStyle/>
        <a:p>
          <a:endParaRPr lang="ru-RU"/>
        </a:p>
      </dgm:t>
    </dgm:pt>
    <dgm:pt modelId="{68FF373E-8572-45E4-B40D-D8142C3E739E}" type="pres">
      <dgm:prSet presAssocID="{799585E5-312D-4423-A262-7F8283F0A07A}" presName="sibTrans" presStyleLbl="sibTrans2D1" presStyleIdx="4" presStyleCnt="6"/>
      <dgm:spPr/>
      <dgm:t>
        <a:bodyPr/>
        <a:lstStyle/>
        <a:p>
          <a:endParaRPr lang="ru-RU"/>
        </a:p>
      </dgm:t>
    </dgm:pt>
    <dgm:pt modelId="{71D38854-D339-47DB-B0C7-1E33C9EEE809}" type="pres">
      <dgm:prSet presAssocID="{799585E5-312D-4423-A262-7F8283F0A07A}" presName="connectorText" presStyleLbl="sibTrans2D1" presStyleIdx="4" presStyleCnt="6"/>
      <dgm:spPr/>
      <dgm:t>
        <a:bodyPr/>
        <a:lstStyle/>
        <a:p>
          <a:endParaRPr lang="ru-RU"/>
        </a:p>
      </dgm:t>
    </dgm:pt>
    <dgm:pt modelId="{E1B7004A-BF07-4ACE-8845-279BE57E92BF}" type="pres">
      <dgm:prSet presAssocID="{BF6D0294-2A3D-4998-ACDF-54F1AD3197D7}" presName="node" presStyleLbl="node1" presStyleIdx="5" presStyleCnt="6" custRadScaleRad="78489" custRadScaleInc="-19534">
        <dgm:presLayoutVars>
          <dgm:bulletEnabled val="1"/>
        </dgm:presLayoutVars>
      </dgm:prSet>
      <dgm:spPr/>
      <dgm:t>
        <a:bodyPr/>
        <a:lstStyle/>
        <a:p>
          <a:endParaRPr lang="ru-RU"/>
        </a:p>
      </dgm:t>
    </dgm:pt>
    <dgm:pt modelId="{B17F44C0-D440-44F0-94C7-ED78E0EDDB61}" type="pres">
      <dgm:prSet presAssocID="{1783BD96-C49A-48C2-8CEB-A9DCE88FA6FB}" presName="sibTrans" presStyleLbl="sibTrans2D1" presStyleIdx="5" presStyleCnt="6"/>
      <dgm:spPr/>
      <dgm:t>
        <a:bodyPr/>
        <a:lstStyle/>
        <a:p>
          <a:endParaRPr lang="ru-RU"/>
        </a:p>
      </dgm:t>
    </dgm:pt>
    <dgm:pt modelId="{A695B044-A594-4C49-BB1A-E7A2F1ED31F2}" type="pres">
      <dgm:prSet presAssocID="{1783BD96-C49A-48C2-8CEB-A9DCE88FA6FB}" presName="connectorText" presStyleLbl="sibTrans2D1" presStyleIdx="5" presStyleCnt="6"/>
      <dgm:spPr/>
      <dgm:t>
        <a:bodyPr/>
        <a:lstStyle/>
        <a:p>
          <a:endParaRPr lang="ru-RU"/>
        </a:p>
      </dgm:t>
    </dgm:pt>
  </dgm:ptLst>
  <dgm:cxnLst>
    <dgm:cxn modelId="{4F36E21A-94E3-4F57-9618-36440054CDF5}" type="presOf" srcId="{4E80365E-6FD2-4EB9-A561-22C6B8B0D662}" destId="{78D682E0-F842-48F1-B52A-276B9EDE313C}" srcOrd="1" destOrd="0" presId="urn:microsoft.com/office/officeart/2005/8/layout/cycle2"/>
    <dgm:cxn modelId="{D27AD493-60F8-46C8-B350-A9985C622D59}" srcId="{995B9038-352E-4BAB-9750-549CB9E01454}" destId="{92E6D96E-231B-4C0D-9747-D9E56D996BC6}" srcOrd="1" destOrd="0" parTransId="{415E1E3F-EFFD-4112-B347-3C1C5DE67022}" sibTransId="{B999DA54-E7DA-4911-848D-0E2F04BB6398}"/>
    <dgm:cxn modelId="{F9F5EC4F-ADB0-44BD-94D7-3D84B50214C3}" type="presOf" srcId="{DF9924C6-4B5E-4C87-81DB-10D492C6223C}" destId="{646D044E-61FD-4CAC-A582-8267602278A3}" srcOrd="1" destOrd="0" presId="urn:microsoft.com/office/officeart/2005/8/layout/cycle2"/>
    <dgm:cxn modelId="{BC1325BE-6315-4FC6-8491-D4F2C98674D8}" type="presOf" srcId="{995B9038-352E-4BAB-9750-549CB9E01454}" destId="{BF79E6F2-5296-4C97-B8B8-81592D242C88}" srcOrd="0" destOrd="0" presId="urn:microsoft.com/office/officeart/2005/8/layout/cycle2"/>
    <dgm:cxn modelId="{3F729B50-1199-48F0-8CB2-8A571289F7D8}" srcId="{995B9038-352E-4BAB-9750-549CB9E01454}" destId="{F8352B4D-D7EA-4F9F-941A-FF2618B94A82}" srcOrd="4" destOrd="0" parTransId="{1792B714-2201-4BFB-AAD8-1CBAC57CB04B}" sibTransId="{799585E5-312D-4423-A262-7F8283F0A07A}"/>
    <dgm:cxn modelId="{E2945B38-94B0-4710-95D9-66E26523CC76}" type="presOf" srcId="{764052AF-4B57-4EB3-A654-2EE20C19590B}" destId="{DAAEEFD0-7828-40BA-B5CC-656318858343}" srcOrd="0" destOrd="0" presId="urn:microsoft.com/office/officeart/2005/8/layout/cycle2"/>
    <dgm:cxn modelId="{CA6B61F7-B956-4207-A7C7-7FF14D3EBFA5}" type="presOf" srcId="{7ECB2D49-B8F2-4DEE-ABD0-7E2B345EAD73}" destId="{93FC14F9-92F7-4DC4-8CDA-E0E5BD863C9D}" srcOrd="0" destOrd="0" presId="urn:microsoft.com/office/officeart/2005/8/layout/cycle2"/>
    <dgm:cxn modelId="{E5C87B6D-D26B-4330-837F-42F88F7A079A}" type="presOf" srcId="{49E26BDB-B360-4923-A9CB-55392F15CAC5}" destId="{4AFAEFC3-6DC8-4883-84F3-0211902B720F}" srcOrd="0" destOrd="0" presId="urn:microsoft.com/office/officeart/2005/8/layout/cycle2"/>
    <dgm:cxn modelId="{CAEF1B3C-41A7-4451-991F-035022874587}" srcId="{995B9038-352E-4BAB-9750-549CB9E01454}" destId="{075E6A82-41D3-46F7-A743-13C38D3637EE}" srcOrd="3" destOrd="0" parTransId="{5BE5F25E-87C2-4110-AA55-AAA5C2232C30}" sibTransId="{4E80365E-6FD2-4EB9-A561-22C6B8B0D662}"/>
    <dgm:cxn modelId="{3976E624-81F9-467F-A90C-51851C65F293}" type="presOf" srcId="{92E6D96E-231B-4C0D-9747-D9E56D996BC6}" destId="{760C9E28-03FE-41AC-81F4-98C174414AE2}" srcOrd="0" destOrd="0" presId="urn:microsoft.com/office/officeart/2005/8/layout/cycle2"/>
    <dgm:cxn modelId="{DBF37B17-5485-4901-BBCA-8154EA59AAC5}" type="presOf" srcId="{BF6D0294-2A3D-4998-ACDF-54F1AD3197D7}" destId="{E1B7004A-BF07-4ACE-8845-279BE57E92BF}" srcOrd="0" destOrd="0" presId="urn:microsoft.com/office/officeart/2005/8/layout/cycle2"/>
    <dgm:cxn modelId="{FAADC46C-68D5-48C5-94D4-F91E5E7AAD62}" type="presOf" srcId="{B999DA54-E7DA-4911-848D-0E2F04BB6398}" destId="{2DC2883A-9F14-47AB-B97A-AED675C8C2DA}" srcOrd="0" destOrd="0" presId="urn:microsoft.com/office/officeart/2005/8/layout/cycle2"/>
    <dgm:cxn modelId="{8CB4B355-B99F-4F4E-8F6F-900AA6E33840}" type="presOf" srcId="{799585E5-312D-4423-A262-7F8283F0A07A}" destId="{68FF373E-8572-45E4-B40D-D8142C3E739E}" srcOrd="0" destOrd="0" presId="urn:microsoft.com/office/officeart/2005/8/layout/cycle2"/>
    <dgm:cxn modelId="{399D3E10-A45C-497E-9D6E-DD67977E0337}" type="presOf" srcId="{075E6A82-41D3-46F7-A743-13C38D3637EE}" destId="{BF784994-4BFC-468C-AF5D-8061E8F4FF16}" srcOrd="0" destOrd="0" presId="urn:microsoft.com/office/officeart/2005/8/layout/cycle2"/>
    <dgm:cxn modelId="{4AF5F76F-F70E-4F6F-A380-A38A037A01C7}" srcId="{995B9038-352E-4BAB-9750-549CB9E01454}" destId="{BF6D0294-2A3D-4998-ACDF-54F1AD3197D7}" srcOrd="5" destOrd="0" parTransId="{9B67A738-6156-4E01-B454-95F40CB26F6F}" sibTransId="{1783BD96-C49A-48C2-8CEB-A9DCE88FA6FB}"/>
    <dgm:cxn modelId="{546291B9-E9F7-4143-B5D1-403F89E8DC70}" srcId="{995B9038-352E-4BAB-9750-549CB9E01454}" destId="{49E26BDB-B360-4923-A9CB-55392F15CAC5}" srcOrd="2" destOrd="0" parTransId="{F170AD66-B7D8-4AB2-B5D7-9141D4E151DA}" sibTransId="{764052AF-4B57-4EB3-A654-2EE20C19590B}"/>
    <dgm:cxn modelId="{CF7DA03F-8196-44C4-A3E8-D87BB667D5B2}" type="presOf" srcId="{1783BD96-C49A-48C2-8CEB-A9DCE88FA6FB}" destId="{B17F44C0-D440-44F0-94C7-ED78E0EDDB61}" srcOrd="0" destOrd="0" presId="urn:microsoft.com/office/officeart/2005/8/layout/cycle2"/>
    <dgm:cxn modelId="{51F8ACE7-5518-4A88-8FDC-DCE259B60731}" type="presOf" srcId="{764052AF-4B57-4EB3-A654-2EE20C19590B}" destId="{5EFD081B-B067-4A0D-AC31-A6DCADFE16DE}" srcOrd="1" destOrd="0" presId="urn:microsoft.com/office/officeart/2005/8/layout/cycle2"/>
    <dgm:cxn modelId="{2F0BEE5B-9B1C-4AE9-9B12-55A2716BC0BE}" type="presOf" srcId="{B999DA54-E7DA-4911-848D-0E2F04BB6398}" destId="{D4E62823-F7D0-408C-8EE4-4659FB956A1D}" srcOrd="1" destOrd="0" presId="urn:microsoft.com/office/officeart/2005/8/layout/cycle2"/>
    <dgm:cxn modelId="{9E275B64-6F66-459F-9109-6063476EA15A}" type="presOf" srcId="{4E80365E-6FD2-4EB9-A561-22C6B8B0D662}" destId="{D1C37253-6803-4ABF-B269-1E607F06B7C6}" srcOrd="0" destOrd="0" presId="urn:microsoft.com/office/officeart/2005/8/layout/cycle2"/>
    <dgm:cxn modelId="{784F5B41-2F2B-4E71-B5DC-09E39684593F}" type="presOf" srcId="{F8352B4D-D7EA-4F9F-941A-FF2618B94A82}" destId="{84EA7391-41B0-4584-9FA2-F64439B38871}" srcOrd="0" destOrd="0" presId="urn:microsoft.com/office/officeart/2005/8/layout/cycle2"/>
    <dgm:cxn modelId="{C2D7CD9A-D96B-40D4-859D-F3034BBFFFEA}" type="presOf" srcId="{1783BD96-C49A-48C2-8CEB-A9DCE88FA6FB}" destId="{A695B044-A594-4C49-BB1A-E7A2F1ED31F2}" srcOrd="1" destOrd="0" presId="urn:microsoft.com/office/officeart/2005/8/layout/cycle2"/>
    <dgm:cxn modelId="{117CB82D-0439-4840-BCAF-06414A8B8842}" srcId="{995B9038-352E-4BAB-9750-549CB9E01454}" destId="{7ECB2D49-B8F2-4DEE-ABD0-7E2B345EAD73}" srcOrd="0" destOrd="0" parTransId="{ABAE8A48-ADA6-441A-BC27-A413A6AB6968}" sibTransId="{DF9924C6-4B5E-4C87-81DB-10D492C6223C}"/>
    <dgm:cxn modelId="{EF90B1AC-FE92-4C96-84F0-045C7E8723AA}" type="presOf" srcId="{DF9924C6-4B5E-4C87-81DB-10D492C6223C}" destId="{73EC0B94-1749-437E-BD5E-8CDEA5A729D4}" srcOrd="0" destOrd="0" presId="urn:microsoft.com/office/officeart/2005/8/layout/cycle2"/>
    <dgm:cxn modelId="{F8606BA1-26F1-45F2-812B-AD3D7B86F309}" type="presOf" srcId="{799585E5-312D-4423-A262-7F8283F0A07A}" destId="{71D38854-D339-47DB-B0C7-1E33C9EEE809}" srcOrd="1" destOrd="0" presId="urn:microsoft.com/office/officeart/2005/8/layout/cycle2"/>
    <dgm:cxn modelId="{57C9A007-394C-47E2-8BD2-8B44C167683D}" type="presParOf" srcId="{BF79E6F2-5296-4C97-B8B8-81592D242C88}" destId="{93FC14F9-92F7-4DC4-8CDA-E0E5BD863C9D}" srcOrd="0" destOrd="0" presId="urn:microsoft.com/office/officeart/2005/8/layout/cycle2"/>
    <dgm:cxn modelId="{D2AD4741-58B0-4F28-97B7-3ABA82EFF7B9}" type="presParOf" srcId="{BF79E6F2-5296-4C97-B8B8-81592D242C88}" destId="{73EC0B94-1749-437E-BD5E-8CDEA5A729D4}" srcOrd="1" destOrd="0" presId="urn:microsoft.com/office/officeart/2005/8/layout/cycle2"/>
    <dgm:cxn modelId="{4DA2BBAC-163A-4D28-B60D-27C0FF8E6C01}" type="presParOf" srcId="{73EC0B94-1749-437E-BD5E-8CDEA5A729D4}" destId="{646D044E-61FD-4CAC-A582-8267602278A3}" srcOrd="0" destOrd="0" presId="urn:microsoft.com/office/officeart/2005/8/layout/cycle2"/>
    <dgm:cxn modelId="{C4E2B09E-0288-41BC-B29B-655AEE6DAED6}" type="presParOf" srcId="{BF79E6F2-5296-4C97-B8B8-81592D242C88}" destId="{760C9E28-03FE-41AC-81F4-98C174414AE2}" srcOrd="2" destOrd="0" presId="urn:microsoft.com/office/officeart/2005/8/layout/cycle2"/>
    <dgm:cxn modelId="{0C38B56A-3553-409E-8BAA-2B90136D1900}" type="presParOf" srcId="{BF79E6F2-5296-4C97-B8B8-81592D242C88}" destId="{2DC2883A-9F14-47AB-B97A-AED675C8C2DA}" srcOrd="3" destOrd="0" presId="urn:microsoft.com/office/officeart/2005/8/layout/cycle2"/>
    <dgm:cxn modelId="{84270A25-EDB6-4323-B5FF-4B0CF18946DA}" type="presParOf" srcId="{2DC2883A-9F14-47AB-B97A-AED675C8C2DA}" destId="{D4E62823-F7D0-408C-8EE4-4659FB956A1D}" srcOrd="0" destOrd="0" presId="urn:microsoft.com/office/officeart/2005/8/layout/cycle2"/>
    <dgm:cxn modelId="{5C751B5B-82D1-4A15-8001-DEB21DA4E68E}" type="presParOf" srcId="{BF79E6F2-5296-4C97-B8B8-81592D242C88}" destId="{4AFAEFC3-6DC8-4883-84F3-0211902B720F}" srcOrd="4" destOrd="0" presId="urn:microsoft.com/office/officeart/2005/8/layout/cycle2"/>
    <dgm:cxn modelId="{435B0A04-7B7C-404C-AE10-42F53C45B531}" type="presParOf" srcId="{BF79E6F2-5296-4C97-B8B8-81592D242C88}" destId="{DAAEEFD0-7828-40BA-B5CC-656318858343}" srcOrd="5" destOrd="0" presId="urn:microsoft.com/office/officeart/2005/8/layout/cycle2"/>
    <dgm:cxn modelId="{97DE3464-B241-4320-8BC7-73F79E38695B}" type="presParOf" srcId="{DAAEEFD0-7828-40BA-B5CC-656318858343}" destId="{5EFD081B-B067-4A0D-AC31-A6DCADFE16DE}" srcOrd="0" destOrd="0" presId="urn:microsoft.com/office/officeart/2005/8/layout/cycle2"/>
    <dgm:cxn modelId="{C207A188-95DC-49F6-812A-344729C644AB}" type="presParOf" srcId="{BF79E6F2-5296-4C97-B8B8-81592D242C88}" destId="{BF784994-4BFC-468C-AF5D-8061E8F4FF16}" srcOrd="6" destOrd="0" presId="urn:microsoft.com/office/officeart/2005/8/layout/cycle2"/>
    <dgm:cxn modelId="{25FB4641-EC7D-428C-873C-AF699DD3002D}" type="presParOf" srcId="{BF79E6F2-5296-4C97-B8B8-81592D242C88}" destId="{D1C37253-6803-4ABF-B269-1E607F06B7C6}" srcOrd="7" destOrd="0" presId="urn:microsoft.com/office/officeart/2005/8/layout/cycle2"/>
    <dgm:cxn modelId="{60E6F0B2-3564-4ACC-AF6E-2EA00CCC20AF}" type="presParOf" srcId="{D1C37253-6803-4ABF-B269-1E607F06B7C6}" destId="{78D682E0-F842-48F1-B52A-276B9EDE313C}" srcOrd="0" destOrd="0" presId="urn:microsoft.com/office/officeart/2005/8/layout/cycle2"/>
    <dgm:cxn modelId="{09BC82D7-4A99-491F-9B98-DF99D4725036}" type="presParOf" srcId="{BF79E6F2-5296-4C97-B8B8-81592D242C88}" destId="{84EA7391-41B0-4584-9FA2-F64439B38871}" srcOrd="8" destOrd="0" presId="urn:microsoft.com/office/officeart/2005/8/layout/cycle2"/>
    <dgm:cxn modelId="{0AEB8A66-CA41-49F8-B989-C77DAD698331}" type="presParOf" srcId="{BF79E6F2-5296-4C97-B8B8-81592D242C88}" destId="{68FF373E-8572-45E4-B40D-D8142C3E739E}" srcOrd="9" destOrd="0" presId="urn:microsoft.com/office/officeart/2005/8/layout/cycle2"/>
    <dgm:cxn modelId="{429AAB99-2E5F-4347-9C40-499E5F159A74}" type="presParOf" srcId="{68FF373E-8572-45E4-B40D-D8142C3E739E}" destId="{71D38854-D339-47DB-B0C7-1E33C9EEE809}" srcOrd="0" destOrd="0" presId="urn:microsoft.com/office/officeart/2005/8/layout/cycle2"/>
    <dgm:cxn modelId="{AC933538-3D6C-4FEF-91C6-AD0556453731}" type="presParOf" srcId="{BF79E6F2-5296-4C97-B8B8-81592D242C88}" destId="{E1B7004A-BF07-4ACE-8845-279BE57E92BF}" srcOrd="10" destOrd="0" presId="urn:microsoft.com/office/officeart/2005/8/layout/cycle2"/>
    <dgm:cxn modelId="{C1CE4DCB-3E76-48AD-8AFA-A2DA473331AB}" type="presParOf" srcId="{BF79E6F2-5296-4C97-B8B8-81592D242C88}" destId="{B17F44C0-D440-44F0-94C7-ED78E0EDDB61}" srcOrd="11" destOrd="0" presId="urn:microsoft.com/office/officeart/2005/8/layout/cycle2"/>
    <dgm:cxn modelId="{328A8085-D906-427E-9839-2ED3BCB12BD0}" type="presParOf" srcId="{B17F44C0-D440-44F0-94C7-ED78E0EDDB61}" destId="{A695B044-A594-4C49-BB1A-E7A2F1ED31F2}" srcOrd="0" destOrd="0" presId="urn:microsoft.com/office/officeart/2005/8/layout/cycle2"/>
  </dgm:cxnLst>
  <dgm:bg>
    <a:gradFill>
      <a:gsLst>
        <a:gs pos="0">
          <a:srgbClr val="8488C4"/>
        </a:gs>
        <a:gs pos="53000">
          <a:srgbClr val="D4DEFF"/>
        </a:gs>
        <a:gs pos="83000">
          <a:srgbClr val="D4DEFF"/>
        </a:gs>
        <a:gs pos="100000">
          <a:srgbClr val="96AB94"/>
        </a:gs>
      </a:gsLst>
      <a:lin ang="5400000" scaled="0"/>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BB4AA7-9C44-4946-B089-C4B159E66650}">
      <dsp:nvSpPr>
        <dsp:cNvPr id="0" name=""/>
        <dsp:cNvSpPr/>
      </dsp:nvSpPr>
      <dsp:spPr>
        <a:xfrm>
          <a:off x="0" y="0"/>
          <a:ext cx="8136904" cy="11583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The Court of Accounts was established by the Department of State Control, which has existed since 1991;</a:t>
          </a:r>
          <a:endParaRPr lang="ru-RU" sz="2200" kern="1200" dirty="0"/>
        </a:p>
      </dsp:txBody>
      <dsp:txXfrm>
        <a:off x="0" y="0"/>
        <a:ext cx="8136904" cy="1158300"/>
      </dsp:txXfrm>
    </dsp:sp>
    <dsp:sp modelId="{CBD7E63A-BCB9-4CD7-8198-C03E941C4AB2}">
      <dsp:nvSpPr>
        <dsp:cNvPr id="0" name=""/>
        <dsp:cNvSpPr/>
      </dsp:nvSpPr>
      <dsp:spPr>
        <a:xfrm>
          <a:off x="0" y="1258291"/>
          <a:ext cx="8136904" cy="11583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The Court of Accounts was for the first time featured in the Concept of state control and which was approved in July 1994; </a:t>
          </a:r>
          <a:endParaRPr lang="ru-RU" sz="2200" kern="1200" dirty="0"/>
        </a:p>
      </dsp:txBody>
      <dsp:txXfrm>
        <a:off x="0" y="1258291"/>
        <a:ext cx="8136904" cy="1158300"/>
      </dsp:txXfrm>
    </dsp:sp>
    <dsp:sp modelId="{05848242-0F51-4E1C-9265-905E8C956AE1}">
      <dsp:nvSpPr>
        <dsp:cNvPr id="0" name=""/>
        <dsp:cNvSpPr/>
      </dsp:nvSpPr>
      <dsp:spPr>
        <a:xfrm>
          <a:off x="0" y="2479952"/>
          <a:ext cx="8136904" cy="11583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Art. 133 of the Constitution of the Republic of Moldova, adopted on 29.07.1994, provides that the Court of Accounts is the body of the financial control of the country;</a:t>
          </a:r>
          <a:endParaRPr lang="ru-RU" sz="2200" kern="1200" dirty="0"/>
        </a:p>
      </dsp:txBody>
      <dsp:txXfrm>
        <a:off x="0" y="2479952"/>
        <a:ext cx="8136904" cy="1158300"/>
      </dsp:txXfrm>
    </dsp:sp>
    <dsp:sp modelId="{41C4AEF6-F8C4-446D-A868-D0D72E30CA9B}">
      <dsp:nvSpPr>
        <dsp:cNvPr id="0" name=""/>
        <dsp:cNvSpPr/>
      </dsp:nvSpPr>
      <dsp:spPr>
        <a:xfrm>
          <a:off x="0" y="3701612"/>
          <a:ext cx="8136904" cy="11583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o-RO" sz="2200" kern="1200" dirty="0" smtClean="0"/>
            <a:t> </a:t>
          </a:r>
          <a:r>
            <a:rPr lang="en-US" sz="2200" kern="1200" dirty="0" smtClean="0"/>
            <a:t>On</a:t>
          </a:r>
          <a:r>
            <a:rPr lang="ro-RO" sz="2200" kern="1200" dirty="0" smtClean="0"/>
            <a:t> </a:t>
          </a:r>
          <a:r>
            <a:rPr lang="en-US" sz="2200" kern="1200" dirty="0" smtClean="0"/>
            <a:t>December 8</a:t>
          </a:r>
          <a:r>
            <a:rPr lang="en-US" sz="2200" kern="1200" baseline="30000" dirty="0" smtClean="0"/>
            <a:t>th</a:t>
          </a:r>
          <a:r>
            <a:rPr lang="en-US" sz="2200" kern="1200" dirty="0" smtClean="0"/>
            <a:t> 1994,The Parliament passed a law on Court of Accounts, since then, this has been the official day of the Court of Accounts.</a:t>
          </a:r>
          <a:endParaRPr lang="ru-RU" sz="2200" kern="1200" dirty="0"/>
        </a:p>
      </dsp:txBody>
      <dsp:txXfrm>
        <a:off x="0" y="3701612"/>
        <a:ext cx="8136904" cy="11583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D30B4F-40FE-4FC2-96D1-E751B2F1698F}">
      <dsp:nvSpPr>
        <dsp:cNvPr id="0" name=""/>
        <dsp:cNvSpPr/>
      </dsp:nvSpPr>
      <dsp:spPr>
        <a:xfrm>
          <a:off x="0" y="21492"/>
          <a:ext cx="4974758" cy="4974758"/>
        </a:xfrm>
        <a:prstGeom prst="pie">
          <a:avLst>
            <a:gd name="adj1" fmla="val 54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11340A5-D229-44BA-91BA-169A58F8A3AA}">
      <dsp:nvSpPr>
        <dsp:cNvPr id="0" name=""/>
        <dsp:cNvSpPr/>
      </dsp:nvSpPr>
      <dsp:spPr>
        <a:xfrm>
          <a:off x="2487379" y="0"/>
          <a:ext cx="5803884" cy="4974758"/>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Paragraph 42 of the Republic of Moldova – 	European Union Action Plan (22.02.2005)</a:t>
          </a:r>
          <a:endParaRPr lang="ru-RU" sz="1900" kern="1200" dirty="0"/>
        </a:p>
      </dsp:txBody>
      <dsp:txXfrm>
        <a:off x="2487379" y="0"/>
        <a:ext cx="5803884" cy="1057136"/>
      </dsp:txXfrm>
    </dsp:sp>
    <dsp:sp modelId="{1BE5AC95-0C88-4850-B571-E379865B6345}">
      <dsp:nvSpPr>
        <dsp:cNvPr id="0" name=""/>
        <dsp:cNvSpPr/>
      </dsp:nvSpPr>
      <dsp:spPr>
        <a:xfrm>
          <a:off x="652937" y="1078628"/>
          <a:ext cx="3668884" cy="3668884"/>
        </a:xfrm>
        <a:prstGeom prst="pie">
          <a:avLst>
            <a:gd name="adj1" fmla="val 54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3847E86-56B2-4023-89CC-B52965BC574E}">
      <dsp:nvSpPr>
        <dsp:cNvPr id="0" name=""/>
        <dsp:cNvSpPr/>
      </dsp:nvSpPr>
      <dsp:spPr>
        <a:xfrm>
          <a:off x="2487379" y="1078628"/>
          <a:ext cx="5803884" cy="3668884"/>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Reform of the public financial management, and the introduction of the state internal control</a:t>
          </a:r>
          <a:endParaRPr lang="ru-RU" sz="1900" kern="1200" dirty="0"/>
        </a:p>
      </dsp:txBody>
      <dsp:txXfrm>
        <a:off x="2487379" y="1078628"/>
        <a:ext cx="5803884" cy="1057136"/>
      </dsp:txXfrm>
    </dsp:sp>
    <dsp:sp modelId="{C4A885FC-AE16-4416-8145-D44A62DA2C10}">
      <dsp:nvSpPr>
        <dsp:cNvPr id="0" name=""/>
        <dsp:cNvSpPr/>
      </dsp:nvSpPr>
      <dsp:spPr>
        <a:xfrm>
          <a:off x="1305874" y="2135765"/>
          <a:ext cx="2363010" cy="2363010"/>
        </a:xfrm>
        <a:prstGeom prst="pie">
          <a:avLst>
            <a:gd name="adj1" fmla="val 54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7D7E011-6FF5-4ECC-9441-F6B698BFC669}">
      <dsp:nvSpPr>
        <dsp:cNvPr id="0" name=""/>
        <dsp:cNvSpPr/>
      </dsp:nvSpPr>
      <dsp:spPr>
        <a:xfrm>
          <a:off x="2487379" y="2123666"/>
          <a:ext cx="5803884" cy="236301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Government programs and country development strategies</a:t>
          </a:r>
          <a:endParaRPr lang="ro-RO" sz="1900" kern="1200" dirty="0"/>
        </a:p>
      </dsp:txBody>
      <dsp:txXfrm>
        <a:off x="2487379" y="2123666"/>
        <a:ext cx="5803884" cy="1057136"/>
      </dsp:txXfrm>
    </dsp:sp>
    <dsp:sp modelId="{ABE45F7B-B249-42EA-9226-DAF4A973813F}">
      <dsp:nvSpPr>
        <dsp:cNvPr id="0" name=""/>
        <dsp:cNvSpPr/>
      </dsp:nvSpPr>
      <dsp:spPr>
        <a:xfrm>
          <a:off x="1958811" y="3192901"/>
          <a:ext cx="1057136" cy="1057136"/>
        </a:xfrm>
        <a:prstGeom prst="pie">
          <a:avLst>
            <a:gd name="adj1" fmla="val 54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DC2D87E-DED3-432F-9D6B-D5450D256673}">
      <dsp:nvSpPr>
        <dsp:cNvPr id="0" name=""/>
        <dsp:cNvSpPr/>
      </dsp:nvSpPr>
      <dsp:spPr>
        <a:xfrm>
          <a:off x="2487379" y="3192901"/>
          <a:ext cx="5803884" cy="1057136"/>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Adherence to </a:t>
          </a:r>
          <a:r>
            <a:rPr lang="en-US" sz="1900" kern="1200" dirty="0" err="1" smtClean="0"/>
            <a:t>sectoral</a:t>
          </a:r>
          <a:r>
            <a:rPr lang="en-US" sz="1900" kern="1200" dirty="0" smtClean="0"/>
            <a:t> standards and best practices </a:t>
          </a:r>
          <a:endParaRPr lang="ru-RU" sz="1900" kern="1200" dirty="0"/>
        </a:p>
      </dsp:txBody>
      <dsp:txXfrm>
        <a:off x="2487379" y="3192901"/>
        <a:ext cx="5803884" cy="105713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2A859D-1356-4DE2-A2B7-DF18264928A4}">
      <dsp:nvSpPr>
        <dsp:cNvPr id="0" name=""/>
        <dsp:cNvSpPr/>
      </dsp:nvSpPr>
      <dsp:spPr>
        <a:xfrm>
          <a:off x="2411752" y="-6"/>
          <a:ext cx="4176459" cy="2620415"/>
        </a:xfrm>
        <a:prstGeom prst="triangl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Legality</a:t>
          </a:r>
          <a:endParaRPr lang="ru-RU" sz="1800" b="1" kern="1200" dirty="0" smtClean="0">
            <a:solidFill>
              <a:schemeClr val="tx1"/>
            </a:solidFill>
            <a:latin typeface="Times New Roman" pitchFamily="18" charset="0"/>
            <a:cs typeface="Times New Roman" pitchFamily="18" charset="0"/>
          </a:endParaRPr>
        </a:p>
        <a:p>
          <a:pPr lvl="0" algn="ctr" defTabSz="800100">
            <a:lnSpc>
              <a:spcPct val="90000"/>
            </a:lnSpc>
            <a:spcBef>
              <a:spcPct val="0"/>
            </a:spcBef>
            <a:spcAft>
              <a:spcPct val="35000"/>
            </a:spcAft>
          </a:pPr>
          <a:endParaRPr lang="ru-RU" sz="1800" b="1" kern="1200" dirty="0">
            <a:solidFill>
              <a:schemeClr val="tx1"/>
            </a:solidFill>
            <a:latin typeface="Times New Roman" pitchFamily="18" charset="0"/>
            <a:cs typeface="Times New Roman" pitchFamily="18" charset="0"/>
          </a:endParaRPr>
        </a:p>
      </dsp:txBody>
      <dsp:txXfrm>
        <a:off x="2411752" y="-6"/>
        <a:ext cx="4176459" cy="2620415"/>
      </dsp:txXfrm>
    </dsp:sp>
    <dsp:sp modelId="{B0C7BEAE-16D3-4B64-B1A4-ED465D46F52D}">
      <dsp:nvSpPr>
        <dsp:cNvPr id="0" name=""/>
        <dsp:cNvSpPr/>
      </dsp:nvSpPr>
      <dsp:spPr>
        <a:xfrm>
          <a:off x="323523" y="2578228"/>
          <a:ext cx="4204570" cy="2852209"/>
        </a:xfrm>
        <a:prstGeom prst="triangle">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Independence</a:t>
          </a:r>
          <a:endParaRPr lang="ru-RU" sz="1800" b="1" kern="1200" dirty="0">
            <a:solidFill>
              <a:schemeClr val="tx1"/>
            </a:solidFill>
            <a:latin typeface="Times New Roman" pitchFamily="18" charset="0"/>
            <a:cs typeface="Times New Roman" pitchFamily="18" charset="0"/>
          </a:endParaRPr>
        </a:p>
      </dsp:txBody>
      <dsp:txXfrm>
        <a:off x="323523" y="2578228"/>
        <a:ext cx="4204570" cy="2852209"/>
      </dsp:txXfrm>
    </dsp:sp>
    <dsp:sp modelId="{CBBDA26E-293F-4826-AF54-564BF45AFC25}">
      <dsp:nvSpPr>
        <dsp:cNvPr id="0" name=""/>
        <dsp:cNvSpPr/>
      </dsp:nvSpPr>
      <dsp:spPr>
        <a:xfrm rot="10800000">
          <a:off x="2418794" y="2578228"/>
          <a:ext cx="4176459" cy="2852209"/>
        </a:xfrm>
        <a:prstGeom prst="triangle">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Objectivity</a:t>
          </a:r>
          <a:endParaRPr lang="ru-RU" sz="1800" b="1" kern="1200" dirty="0">
            <a:solidFill>
              <a:schemeClr val="tx1"/>
            </a:solidFill>
            <a:latin typeface="Times New Roman" pitchFamily="18" charset="0"/>
            <a:cs typeface="Times New Roman" pitchFamily="18" charset="0"/>
          </a:endParaRPr>
        </a:p>
      </dsp:txBody>
      <dsp:txXfrm rot="10800000">
        <a:off x="2418794" y="2578228"/>
        <a:ext cx="4176459" cy="2852209"/>
      </dsp:txXfrm>
    </dsp:sp>
    <dsp:sp modelId="{182FA4A1-0387-4208-AA84-D4DA8B29116C}">
      <dsp:nvSpPr>
        <dsp:cNvPr id="0" name=""/>
        <dsp:cNvSpPr/>
      </dsp:nvSpPr>
      <dsp:spPr>
        <a:xfrm>
          <a:off x="4356001" y="2578228"/>
          <a:ext cx="4464474" cy="2852209"/>
        </a:xfrm>
        <a:prstGeom prst="triangle">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tabLst/>
          </a:pPr>
          <a:r>
            <a:rPr lang="en-US" sz="1800" b="1" kern="1200" dirty="0" smtClean="0">
              <a:solidFill>
                <a:schemeClr val="tx1"/>
              </a:solidFill>
              <a:latin typeface="Times New Roman" pitchFamily="18" charset="0"/>
              <a:cs typeface="Times New Roman" pitchFamily="18" charset="0"/>
            </a:rPr>
            <a:t>Transparency</a:t>
          </a:r>
          <a:endParaRPr lang="ru-RU" sz="1800" b="1" kern="1200" dirty="0">
            <a:solidFill>
              <a:schemeClr val="tx1"/>
            </a:solidFill>
            <a:latin typeface="Times New Roman" pitchFamily="18" charset="0"/>
            <a:cs typeface="Times New Roman" pitchFamily="18" charset="0"/>
          </a:endParaRPr>
        </a:p>
      </dsp:txBody>
      <dsp:txXfrm>
        <a:off x="4356001" y="2578228"/>
        <a:ext cx="4464474" cy="285220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FC14F9-92F7-4DC4-8CDA-E0E5BD863C9D}">
      <dsp:nvSpPr>
        <dsp:cNvPr id="0" name=""/>
        <dsp:cNvSpPr/>
      </dsp:nvSpPr>
      <dsp:spPr>
        <a:xfrm>
          <a:off x="3995933" y="0"/>
          <a:ext cx="1736824" cy="1736824"/>
        </a:xfrm>
        <a:prstGeom prst="ellipse">
          <a:avLst/>
        </a:prstGeom>
        <a:solidFill>
          <a:srgbClr val="7030A0"/>
        </a:solidFill>
        <a:ln>
          <a:noFill/>
        </a:ln>
        <a:effectLst/>
        <a:scene3d>
          <a:camera prst="isometricOffAxis2Left" zoom="95000">
            <a:rot lat="600000" lon="1800000" rev="21594000"/>
          </a:camera>
          <a:lightRig rig="flat" dir="t"/>
        </a:scene3d>
        <a:sp3d extrusionH="381000" contourW="38100" prstMaterial="plastic">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Country development national strategies</a:t>
          </a:r>
          <a:endParaRPr lang="ru-RU" sz="1400" b="1" kern="1200" dirty="0">
            <a:solidFill>
              <a:schemeClr val="bg1">
                <a:lumMod val="95000"/>
              </a:schemeClr>
            </a:solidFill>
          </a:endParaRPr>
        </a:p>
      </dsp:txBody>
      <dsp:txXfrm>
        <a:off x="3995933" y="0"/>
        <a:ext cx="1736824" cy="1736824"/>
      </dsp:txXfrm>
    </dsp:sp>
    <dsp:sp modelId="{73EC0B94-1749-437E-BD5E-8CDEA5A729D4}">
      <dsp:nvSpPr>
        <dsp:cNvPr id="0" name=""/>
        <dsp:cNvSpPr/>
      </dsp:nvSpPr>
      <dsp:spPr>
        <a:xfrm rot="1365532">
          <a:off x="5946312" y="1200749"/>
          <a:ext cx="817716" cy="58617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isometricOffAxis2Left" zoom="95000">
            <a:rot lat="600000" lon="1800000" rev="21594000"/>
          </a:camera>
          <a:lightRig rig="flat" dir="t"/>
        </a:scene3d>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rot="1365532">
        <a:off x="5946312" y="1200749"/>
        <a:ext cx="817716" cy="586178"/>
      </dsp:txXfrm>
    </dsp:sp>
    <dsp:sp modelId="{760C9E28-03FE-41AC-81F4-98C174414AE2}">
      <dsp:nvSpPr>
        <dsp:cNvPr id="0" name=""/>
        <dsp:cNvSpPr/>
      </dsp:nvSpPr>
      <dsp:spPr>
        <a:xfrm>
          <a:off x="7020266" y="1268758"/>
          <a:ext cx="1736824" cy="1736824"/>
        </a:xfrm>
        <a:prstGeom prst="ellipse">
          <a:avLst/>
        </a:prstGeom>
        <a:solidFill>
          <a:schemeClr val="accent3">
            <a:lumMod val="60000"/>
            <a:lumOff val="40000"/>
          </a:schemeClr>
        </a:solidFill>
        <a:ln>
          <a:noFill/>
        </a:ln>
        <a:effectLst/>
        <a:scene3d>
          <a:camera prst="isometricOffAxis2Left" zoom="95000">
            <a:rot lat="600000" lon="1800000" rev="2159400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National development programs</a:t>
          </a:r>
          <a:endParaRPr lang="ru-RU" sz="1600" kern="1200" dirty="0">
            <a:solidFill>
              <a:schemeClr val="tx1"/>
            </a:solidFill>
          </a:endParaRPr>
        </a:p>
      </dsp:txBody>
      <dsp:txXfrm>
        <a:off x="7020266" y="1268758"/>
        <a:ext cx="1736824" cy="1736824"/>
      </dsp:txXfrm>
    </dsp:sp>
    <dsp:sp modelId="{2DC2883A-9F14-47AB-B97A-AED675C8C2DA}">
      <dsp:nvSpPr>
        <dsp:cNvPr id="0" name=""/>
        <dsp:cNvSpPr/>
      </dsp:nvSpPr>
      <dsp:spPr>
        <a:xfrm rot="4890670">
          <a:off x="7845864" y="3127110"/>
          <a:ext cx="468616" cy="58617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isometricOffAxis2Left" zoom="95000">
            <a:rot lat="600000" lon="1800000" rev="21594000"/>
          </a:camera>
          <a:lightRig rig="flat" dir="t"/>
        </a:scene3d>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rot="4890670">
        <a:off x="7845864" y="3127110"/>
        <a:ext cx="468616" cy="586178"/>
      </dsp:txXfrm>
    </dsp:sp>
    <dsp:sp modelId="{4AFAEFC3-6DC8-4883-84F3-0211902B720F}">
      <dsp:nvSpPr>
        <dsp:cNvPr id="0" name=""/>
        <dsp:cNvSpPr/>
      </dsp:nvSpPr>
      <dsp:spPr>
        <a:xfrm>
          <a:off x="7407170" y="3861050"/>
          <a:ext cx="1736824" cy="1736824"/>
        </a:xfrm>
        <a:prstGeom prst="ellipse">
          <a:avLst/>
        </a:prstGeom>
        <a:solidFill>
          <a:srgbClr val="FB9B75"/>
        </a:solidFill>
        <a:ln>
          <a:noFill/>
        </a:ln>
        <a:effectLst/>
        <a:scene3d>
          <a:camera prst="isometricOffAxis2Left" zoom="95000">
            <a:rot lat="600000" lon="1800000" rev="2159400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noProof="0" dirty="0" smtClean="0">
              <a:solidFill>
                <a:schemeClr val="tx1"/>
              </a:solidFill>
            </a:rPr>
            <a:t>Development policies</a:t>
          </a:r>
          <a:endParaRPr lang="ru-RU" sz="1800" b="0" kern="1200" dirty="0">
            <a:solidFill>
              <a:schemeClr val="tx1"/>
            </a:solidFill>
          </a:endParaRPr>
        </a:p>
      </dsp:txBody>
      <dsp:txXfrm>
        <a:off x="7407170" y="3861050"/>
        <a:ext cx="1736824" cy="1736824"/>
      </dsp:txXfrm>
    </dsp:sp>
    <dsp:sp modelId="{DAAEEFD0-7828-40BA-B5CC-656318858343}">
      <dsp:nvSpPr>
        <dsp:cNvPr id="0" name=""/>
        <dsp:cNvSpPr/>
      </dsp:nvSpPr>
      <dsp:spPr>
        <a:xfrm rot="10075060">
          <a:off x="6675846" y="4721218"/>
          <a:ext cx="538105" cy="58617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isometricOffAxis2Left" zoom="95000">
            <a:rot lat="600000" lon="1800000" rev="21594000"/>
          </a:camera>
          <a:lightRig rig="flat" dir="t"/>
        </a:scene3d>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rot="10075060">
        <a:off x="6675846" y="4721218"/>
        <a:ext cx="538105" cy="586178"/>
      </dsp:txXfrm>
    </dsp:sp>
    <dsp:sp modelId="{BF784994-4BFC-468C-AF5D-8061E8F4FF16}">
      <dsp:nvSpPr>
        <dsp:cNvPr id="0" name=""/>
        <dsp:cNvSpPr/>
      </dsp:nvSpPr>
      <dsp:spPr>
        <a:xfrm>
          <a:off x="4716018" y="4437115"/>
          <a:ext cx="1736824" cy="1736824"/>
        </a:xfrm>
        <a:prstGeom prst="ellipse">
          <a:avLst/>
        </a:prstGeom>
        <a:solidFill>
          <a:srgbClr val="E7E8AA"/>
        </a:solidFill>
        <a:ln>
          <a:noFill/>
        </a:ln>
        <a:effectLst/>
        <a:scene3d>
          <a:camera prst="isometricOffAxis2Left" zoom="95000">
            <a:rot lat="600000" lon="1800000" rev="2159400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Strategic development programs of the central public administration authorities </a:t>
          </a:r>
          <a:endParaRPr lang="ru-RU" sz="1100" kern="1200" dirty="0">
            <a:solidFill>
              <a:schemeClr val="tx1"/>
            </a:solidFill>
          </a:endParaRPr>
        </a:p>
      </dsp:txBody>
      <dsp:txXfrm>
        <a:off x="4716018" y="4437115"/>
        <a:ext cx="1736824" cy="1736824"/>
      </dsp:txXfrm>
    </dsp:sp>
    <dsp:sp modelId="{D1C37253-6803-4ABF-B269-1E607F06B7C6}">
      <dsp:nvSpPr>
        <dsp:cNvPr id="0" name=""/>
        <dsp:cNvSpPr/>
      </dsp:nvSpPr>
      <dsp:spPr>
        <a:xfrm rot="11006013">
          <a:off x="3316661" y="4906109"/>
          <a:ext cx="991131" cy="58617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isometricOffAxis2Left" zoom="95000">
            <a:rot lat="600000" lon="1800000" rev="21594000"/>
          </a:camera>
          <a:lightRig rig="flat" dir="t"/>
        </a:scene3d>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rot="11006013">
        <a:off x="3316661" y="4906109"/>
        <a:ext cx="991131" cy="586178"/>
      </dsp:txXfrm>
    </dsp:sp>
    <dsp:sp modelId="{84EA7391-41B0-4584-9FA2-F64439B38871}">
      <dsp:nvSpPr>
        <dsp:cNvPr id="0" name=""/>
        <dsp:cNvSpPr/>
      </dsp:nvSpPr>
      <dsp:spPr>
        <a:xfrm>
          <a:off x="1115610" y="4221096"/>
          <a:ext cx="1736824" cy="1736824"/>
        </a:xfrm>
        <a:prstGeom prst="ellipse">
          <a:avLst/>
        </a:prstGeom>
        <a:solidFill>
          <a:schemeClr val="accent1">
            <a:hueOff val="0"/>
            <a:satOff val="0"/>
            <a:lumOff val="0"/>
            <a:alphaOff val="0"/>
          </a:schemeClr>
        </a:solidFill>
        <a:ln>
          <a:noFill/>
        </a:ln>
        <a:effectLst/>
        <a:scene3d>
          <a:camera prst="isometricOffAxis2Left" zoom="95000">
            <a:rot lat="600000" lon="1800000" rev="2159400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Medium-term expenditure forecast</a:t>
          </a:r>
          <a:endParaRPr lang="ru-RU" sz="1700" kern="1200" dirty="0"/>
        </a:p>
      </dsp:txBody>
      <dsp:txXfrm>
        <a:off x="1115610" y="4221096"/>
        <a:ext cx="1736824" cy="1736824"/>
      </dsp:txXfrm>
    </dsp:sp>
    <dsp:sp modelId="{68FF373E-8572-45E4-B40D-D8142C3E739E}">
      <dsp:nvSpPr>
        <dsp:cNvPr id="0" name=""/>
        <dsp:cNvSpPr/>
      </dsp:nvSpPr>
      <dsp:spPr>
        <a:xfrm rot="17183379">
          <a:off x="2124600" y="3584012"/>
          <a:ext cx="432029" cy="58617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isometricOffAxis2Left" zoom="95000">
            <a:rot lat="600000" lon="1800000" rev="21594000"/>
          </a:camera>
          <a:lightRig rig="flat" dir="t"/>
        </a:scene3d>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rot="17183379">
        <a:off x="2124600" y="3584012"/>
        <a:ext cx="432029" cy="586178"/>
      </dsp:txXfrm>
    </dsp:sp>
    <dsp:sp modelId="{E1B7004A-BF07-4ACE-8845-279BE57E92BF}">
      <dsp:nvSpPr>
        <dsp:cNvPr id="0" name=""/>
        <dsp:cNvSpPr/>
      </dsp:nvSpPr>
      <dsp:spPr>
        <a:xfrm>
          <a:off x="1835696" y="1772821"/>
          <a:ext cx="1736824" cy="1736824"/>
        </a:xfrm>
        <a:prstGeom prst="ellipse">
          <a:avLst/>
        </a:prstGeom>
        <a:solidFill>
          <a:srgbClr val="F9AD6F"/>
        </a:solidFill>
        <a:ln>
          <a:noFill/>
        </a:ln>
        <a:effectLst/>
        <a:scene3d>
          <a:camera prst="isometricOffAxis2Left" zoom="95000">
            <a:rot lat="600000" lon="1800000" rev="2159400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Audit activity programs </a:t>
          </a:r>
          <a:endParaRPr lang="ru-RU" sz="1300" kern="1200" dirty="0">
            <a:solidFill>
              <a:schemeClr val="tx1"/>
            </a:solidFill>
          </a:endParaRPr>
        </a:p>
      </dsp:txBody>
      <dsp:txXfrm>
        <a:off x="1835696" y="1772821"/>
        <a:ext cx="1736824" cy="1736824"/>
      </dsp:txXfrm>
    </dsp:sp>
    <dsp:sp modelId="{B17F44C0-D440-44F0-94C7-ED78E0EDDB61}">
      <dsp:nvSpPr>
        <dsp:cNvPr id="0" name=""/>
        <dsp:cNvSpPr/>
      </dsp:nvSpPr>
      <dsp:spPr>
        <a:xfrm rot="19237537">
          <a:off x="3491664" y="1471799"/>
          <a:ext cx="560595" cy="58617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isometricOffAxis2Left" zoom="95000">
            <a:rot lat="600000" lon="1800000" rev="21594000"/>
          </a:camera>
          <a:lightRig rig="flat" dir="t"/>
        </a:scene3d>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rot="19237537">
        <a:off x="3491664" y="1471799"/>
        <a:ext cx="560595" cy="5861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9213" y="0"/>
            <a:ext cx="2952750" cy="496888"/>
          </a:xfrm>
          <a:prstGeom prst="rect">
            <a:avLst/>
          </a:prstGeom>
        </p:spPr>
        <p:txBody>
          <a:bodyPr vert="horz" lIns="91440" tIns="45720" rIns="91440" bIns="45720" rtlCol="0"/>
          <a:lstStyle>
            <a:lvl1pPr algn="r">
              <a:defRPr sz="1200"/>
            </a:lvl1pPr>
          </a:lstStyle>
          <a:p>
            <a:fld id="{27B9F63A-A87D-4AC1-9E63-4A374DE25E61}" type="datetimeFigureOut">
              <a:rPr lang="ru-RU" smtClean="0"/>
              <a:pPr/>
              <a:t>19.04.2013</a:t>
            </a:fld>
            <a:endParaRPr lang="ru-RU"/>
          </a:p>
        </p:txBody>
      </p:sp>
      <p:sp>
        <p:nvSpPr>
          <p:cNvPr id="4" name="Образ слайда 3"/>
          <p:cNvSpPr>
            <a:spLocks noGrp="1" noRot="1" noChangeAspect="1"/>
          </p:cNvSpPr>
          <p:nvPr>
            <p:ph type="sldImg" idx="2"/>
          </p:nvPr>
        </p:nvSpPr>
        <p:spPr>
          <a:xfrm>
            <a:off x="920750" y="746125"/>
            <a:ext cx="4972050"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24400"/>
            <a:ext cx="5451475" cy="44751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7213"/>
            <a:ext cx="295275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9213" y="9447213"/>
            <a:ext cx="2952750" cy="496887"/>
          </a:xfrm>
          <a:prstGeom prst="rect">
            <a:avLst/>
          </a:prstGeom>
        </p:spPr>
        <p:txBody>
          <a:bodyPr vert="horz" lIns="91440" tIns="45720" rIns="91440" bIns="45720" rtlCol="0" anchor="b"/>
          <a:lstStyle>
            <a:lvl1pPr algn="r">
              <a:defRPr sz="1200"/>
            </a:lvl1pPr>
          </a:lstStyle>
          <a:p>
            <a:fld id="{E4A3BFB4-98D0-49F7-8F05-4B619F1A9FF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hangingPunct="1">
              <a:defRPr/>
            </a:pPr>
            <a:endParaRPr lang="en-GB" dirty="0" smtClean="0"/>
          </a:p>
        </p:txBody>
      </p:sp>
      <p:sp>
        <p:nvSpPr>
          <p:cNvPr id="4" name="Slide Number Placeholder 3"/>
          <p:cNvSpPr>
            <a:spLocks noGrp="1"/>
          </p:cNvSpPr>
          <p:nvPr>
            <p:ph type="sldNum" sz="quarter" idx="5"/>
          </p:nvPr>
        </p:nvSpPr>
        <p:spPr/>
        <p:txBody>
          <a:bodyPr/>
          <a:lstStyle/>
          <a:p>
            <a:pPr>
              <a:defRPr/>
            </a:pPr>
            <a:fld id="{D90D1169-5DAE-4536-95A6-743A4C74133F}" type="slidenum">
              <a:rPr lang="en-GB" smtClean="0"/>
              <a:pPr>
                <a:defRPr/>
              </a:pPr>
              <a:t>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a:t>
            </a:r>
            <a:endParaRPr lang="ru-RU" dirty="0"/>
          </a:p>
        </p:txBody>
      </p:sp>
      <p:sp>
        <p:nvSpPr>
          <p:cNvPr id="4" name="Номер слайда 3"/>
          <p:cNvSpPr>
            <a:spLocks noGrp="1"/>
          </p:cNvSpPr>
          <p:nvPr>
            <p:ph type="sldNum" sz="quarter" idx="10"/>
          </p:nvPr>
        </p:nvSpPr>
        <p:spPr/>
        <p:txBody>
          <a:bodyPr/>
          <a:lstStyle/>
          <a:p>
            <a:fld id="{E4A3BFB4-98D0-49F7-8F05-4B619F1A9FFD}" type="slidenum">
              <a:rPr lang="ru-RU" smtClean="0"/>
              <a:pPr/>
              <a:t>10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A3BFB4-98D0-49F7-8F05-4B619F1A9FFD}" type="slidenum">
              <a:rPr lang="ru-RU" smtClean="0"/>
              <a:pPr/>
              <a:t>23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0" y="746125"/>
            <a:ext cx="4972050" cy="3729038"/>
          </a:xfrm>
        </p:spPr>
      </p:sp>
      <p:sp>
        <p:nvSpPr>
          <p:cNvPr id="3" name="Заметки 2"/>
          <p:cNvSpPr>
            <a:spLocks noGrp="1"/>
          </p:cNvSpPr>
          <p:nvPr>
            <p:ph type="body" idx="1"/>
          </p:nvPr>
        </p:nvSpPr>
        <p:spPr/>
        <p:txBody>
          <a:bodyPr>
            <a:normAutofit/>
          </a:bodyPr>
          <a:lstStyle/>
          <a:p>
            <a:endParaRPr lang="ro-RO" dirty="0" smtClean="0"/>
          </a:p>
        </p:txBody>
      </p:sp>
      <p:sp>
        <p:nvSpPr>
          <p:cNvPr id="4" name="Номер слайда 3"/>
          <p:cNvSpPr>
            <a:spLocks noGrp="1"/>
          </p:cNvSpPr>
          <p:nvPr>
            <p:ph type="sldNum" sz="quarter" idx="10"/>
          </p:nvPr>
        </p:nvSpPr>
        <p:spPr/>
        <p:txBody>
          <a:bodyPr/>
          <a:lstStyle/>
          <a:p>
            <a:fld id="{AB72972C-FE37-4A5D-80E6-9FC3B4EC1937}"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pPr>
              <a:defRPr/>
            </a:pPr>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0BA8D1BE-5D16-4FCF-97AF-E083DB279601}" type="slidenum">
              <a:rPr lang="ru-RU" smtClean="0"/>
              <a:pPr>
                <a:defRPr/>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18D3039-A774-48F0-B1F4-2AE36CD5C8A6}"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pPr>
              <a:defRPr/>
            </a:pPr>
            <a:fld id="{3FB88D08-CA2C-45D8-B2EE-FD619242727B}" type="slidenum">
              <a:rPr lang="ru-RU" smtClean="0"/>
              <a:pPr>
                <a:defRPr/>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4361688" y="1026372"/>
            <a:ext cx="457200" cy="441325"/>
          </a:xfrm>
        </p:spPr>
        <p:txBody>
          <a:bodyPr/>
          <a:lstStyle/>
          <a:p>
            <a:pPr>
              <a:defRPr/>
            </a:pPr>
            <a:fld id="{C4AF4D4B-1786-4CB6-8816-2ECCAF91C4AB}" type="slidenum">
              <a:rPr lang="ru-RU" smtClean="0"/>
              <a:pPr>
                <a:defRPr/>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pPr>
              <a:defRPr/>
            </a:pPr>
            <a:endParaRPr lang="ru-RU"/>
          </a:p>
        </p:txBody>
      </p:sp>
      <p:sp>
        <p:nvSpPr>
          <p:cNvPr id="4" name="Дата 3"/>
          <p:cNvSpPr>
            <a:spLocks noGrp="1"/>
          </p:cNvSpPr>
          <p:nvPr>
            <p:ph type="dt" sz="half" idx="10"/>
          </p:nvPr>
        </p:nvSpPr>
        <p:spPr/>
        <p:txBody>
          <a:bodyPr/>
          <a:lstStyle/>
          <a:p>
            <a:pPr>
              <a:defRPr/>
            </a:pPr>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129A1EA1-A0E1-4A9E-9B3B-6211B4DE0625}" type="slidenum">
              <a:rPr lang="ru-RU" smtClean="0"/>
              <a:pPr>
                <a:defRPr/>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2755863-4682-45FC-9C65-9153759FB2BC}" type="slidenum">
              <a:rPr lang="ru-RU" smtClean="0"/>
              <a:pPr>
                <a:defRPr/>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pPr>
              <a:defRPr/>
            </a:pPr>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pPr>
              <a:defRPr/>
            </a:pPr>
            <a:fld id="{86CF0854-C078-47E6-831C-CDEA19F92E28}" type="slidenum">
              <a:rPr lang="ru-RU" smtClean="0"/>
              <a:pPr>
                <a:defRPr/>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a:xfrm>
            <a:off x="4343400" y="1036020"/>
            <a:ext cx="457200" cy="441325"/>
          </a:xfrm>
        </p:spPr>
        <p:txBody>
          <a:bodyPr/>
          <a:lstStyle/>
          <a:p>
            <a:pPr>
              <a:defRPr/>
            </a:pPr>
            <a:fld id="{6726D637-495B-434A-BC79-BA39F09F9535}"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5AAED873-8359-49B9-83C8-2D7CD0B9806F}"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1E77CA32-BFC6-486F-AE82-B26A5DFB8522}" type="slidenum">
              <a:rPr lang="ru-RU" smtClean="0"/>
              <a:pPr>
                <a:defRPr/>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pPr>
              <a:defRPr/>
            </a:pPr>
            <a:fld id="{C436D2F2-A5DB-4B78-8ED3-673F9B4E576D}" type="slidenum">
              <a:rPr lang="ru-RU" smtClean="0"/>
              <a:pPr>
                <a:defRPr/>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pPr>
              <a:defRPr/>
            </a:pPr>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0D54720-E12F-4EB2-BD3E-31534E04B0D5}" type="slidenum">
              <a:rPr lang="ru-RU" smtClean="0"/>
              <a:pPr>
                <a:defRPr/>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gif"/><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www.ccrm.m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ro.wikipedia.org/wiki/OSCE" TargetMode="External"/><Relationship Id="rId7" Type="http://schemas.openxmlformats.org/officeDocument/2006/relationships/image" Target="../media/image7.jpeg"/><Relationship Id="rId2" Type="http://schemas.openxmlformats.org/officeDocument/2006/relationships/hyperlink" Target="http://ro.wikipedia.org/wiki/Organiza%C8%9Bia_Na%C8%9Biunilor_Unite"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ro.wikipedia.org/wiki/CSI" TargetMode="External"/><Relationship Id="rId4" Type="http://schemas.openxmlformats.org/officeDocument/2006/relationships/hyperlink" Target="http://ro.wikipedia.org/wiki/GUA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2285993"/>
            <a:ext cx="9144000" cy="110799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ru-RU" sz="2400" b="1" dirty="0" smtClean="0">
                <a:solidFill>
                  <a:schemeClr val="bg1"/>
                </a:solidFill>
              </a:rPr>
              <a:t>Счетная палата </a:t>
            </a:r>
            <a:endParaRPr lang="en-US" sz="2400" b="1" dirty="0" smtClean="0">
              <a:solidFill>
                <a:schemeClr val="bg1"/>
              </a:solidFill>
            </a:endParaRPr>
          </a:p>
          <a:p>
            <a:pPr algn="ctr"/>
            <a:r>
              <a:rPr lang="ru-RU" sz="2400" b="1" dirty="0" smtClean="0">
                <a:solidFill>
                  <a:schemeClr val="bg1"/>
                </a:solidFill>
              </a:rPr>
              <a:t>Республики Молдова</a:t>
            </a:r>
          </a:p>
          <a:p>
            <a:pPr algn="ctr"/>
            <a:endParaRPr lang="ru-RU" dirty="0" smtClean="0"/>
          </a:p>
        </p:txBody>
      </p:sp>
      <p:sp>
        <p:nvSpPr>
          <p:cNvPr id="11" name="Номер слайда 10"/>
          <p:cNvSpPr>
            <a:spLocks noGrp="1"/>
          </p:cNvSpPr>
          <p:nvPr>
            <p:ph type="sldNum" sz="quarter" idx="12"/>
          </p:nvPr>
        </p:nvSpPr>
        <p:spPr/>
        <p:txBody>
          <a:bodyPr>
            <a:normAutofit/>
          </a:bodyPr>
          <a:lstStyle/>
          <a:p>
            <a:fld id="{66A15344-0B48-4AEE-ABFC-F286EC73C55D}" type="slidenum">
              <a:rPr lang="ru-RU" smtClean="0"/>
              <a:pPr/>
              <a:t>1</a:t>
            </a:fld>
            <a:endParaRPr lang="ru-RU"/>
          </a:p>
        </p:txBody>
      </p:sp>
      <p:sp>
        <p:nvSpPr>
          <p:cNvPr id="2" name="Заголовок 1"/>
          <p:cNvSpPr>
            <a:spLocks noGrp="1"/>
          </p:cNvSpPr>
          <p:nvPr>
            <p:ph type="ctrTitle"/>
          </p:nvPr>
        </p:nvSpPr>
        <p:spPr>
          <a:xfrm>
            <a:off x="0" y="1066800"/>
            <a:ext cx="9144000" cy="1028691"/>
          </a:xfrm>
        </p:spPr>
        <p:txBody>
          <a:bodyPr>
            <a:noAutofit/>
          </a:bodyPr>
          <a:lstStyle/>
          <a:p>
            <a:r>
              <a:rPr lang="en-US" sz="2400" dirty="0" smtClean="0">
                <a:latin typeface="Times New Roman" pitchFamily="18" charset="0"/>
                <a:cs typeface="Times New Roman" pitchFamily="18" charset="0"/>
              </a:rPr>
              <a:t>The activity of Court of Accounts of the Republic of Moldova in the context of the reforms and priorities of the country's strategic development</a:t>
            </a:r>
            <a:endParaRPr lang="ru-RU" sz="2400" i="1" cap="none" dirty="0">
              <a:latin typeface="Times New Roman" pitchFamily="18" charset="0"/>
              <a:cs typeface="Times New Roman" pitchFamily="18" charset="0"/>
            </a:endParaRPr>
          </a:p>
        </p:txBody>
      </p:sp>
      <p:sp>
        <p:nvSpPr>
          <p:cNvPr id="15362" name="Rectangle 2"/>
          <p:cNvSpPr>
            <a:spLocks noChangeArrowheads="1"/>
          </p:cNvSpPr>
          <p:nvPr/>
        </p:nvSpPr>
        <p:spPr bwMode="auto">
          <a:xfrm>
            <a:off x="0" y="82759"/>
            <a:ext cx="907259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2400" b="1" dirty="0" smtClean="0">
                <a:latin typeface="Times New Roman" pitchFamily="18" charset="0"/>
                <a:cs typeface="Times New Roman" pitchFamily="18" charset="0"/>
              </a:rPr>
              <a:t>The 6</a:t>
            </a:r>
            <a:r>
              <a:rPr lang="en-US" sz="2400" b="1" baseline="30000" dirty="0" smtClean="0">
                <a:latin typeface="Times New Roman" pitchFamily="18" charset="0"/>
                <a:cs typeface="Times New Roman" pitchFamily="18" charset="0"/>
              </a:rPr>
              <a:t>th</a:t>
            </a:r>
            <a:r>
              <a:rPr lang="en-US" sz="2400" b="1" dirty="0" smtClean="0">
                <a:latin typeface="Times New Roman" pitchFamily="18" charset="0"/>
                <a:cs typeface="Times New Roman" pitchFamily="18" charset="0"/>
              </a:rPr>
              <a:t> meeting of the INTOSAI Working Group on Key National Indicators</a:t>
            </a:r>
            <a:endParaRPr kumimoji="0" lang="ru-RU" sz="24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7" name="Прямоугольник 6"/>
          <p:cNvSpPr/>
          <p:nvPr/>
        </p:nvSpPr>
        <p:spPr>
          <a:xfrm>
            <a:off x="1115616" y="6237312"/>
            <a:ext cx="6480720" cy="461665"/>
          </a:xfrm>
          <a:prstGeom prst="rect">
            <a:avLst/>
          </a:prstGeom>
        </p:spPr>
        <p:txBody>
          <a:bodyPr wrap="square">
            <a:spAutoFit/>
          </a:bodyPr>
          <a:lstStyle/>
          <a:p>
            <a:pPr lvl="0" algn="ctr" eaLnBrk="0" hangingPunct="0"/>
            <a:r>
              <a:rPr lang="ro-RO" sz="2400" b="1" dirty="0" smtClean="0"/>
              <a:t>23-24 </a:t>
            </a:r>
            <a:r>
              <a:rPr lang="en-US" sz="2400" b="1" dirty="0" smtClean="0"/>
              <a:t>April</a:t>
            </a:r>
            <a:r>
              <a:rPr lang="ru-RU" sz="2400" b="1" dirty="0" smtClean="0"/>
              <a:t> 2013, </a:t>
            </a:r>
            <a:r>
              <a:rPr lang="en-US" sz="2400" b="1" dirty="0" smtClean="0"/>
              <a:t>Krakow</a:t>
            </a:r>
            <a:endParaRPr lang="ru-RU" sz="2400" b="1" dirty="0" smtClean="0"/>
          </a:p>
        </p:txBody>
      </p:sp>
      <p:pic>
        <p:nvPicPr>
          <p:cNvPr id="8" name="Picture 8" descr="C:\Documents and Settings\Администратор\Рабочий стол\Moldova presentation\-=Gheraldica=-\Copy of 1_resize.jpg"/>
          <p:cNvPicPr>
            <a:picLocks noChangeAspect="1" noChangeArrowheads="1"/>
          </p:cNvPicPr>
          <p:nvPr/>
        </p:nvPicPr>
        <p:blipFill>
          <a:blip r:embed="rId2" cstate="print"/>
          <a:srcRect/>
          <a:stretch>
            <a:fillRect/>
          </a:stretch>
        </p:blipFill>
        <p:spPr bwMode="auto">
          <a:xfrm>
            <a:off x="7668344" y="2780927"/>
            <a:ext cx="1260237" cy="1513991"/>
          </a:xfrm>
          <a:prstGeom prst="rect">
            <a:avLst/>
          </a:prstGeom>
          <a:noFill/>
          <a:ln w="9525">
            <a:noFill/>
            <a:miter lim="800000"/>
            <a:headEnd/>
            <a:tailEnd/>
          </a:ln>
        </p:spPr>
      </p:pic>
      <p:pic>
        <p:nvPicPr>
          <p:cNvPr id="9" name="Picture 6" descr="C:\Documents and Settings\Администратор\Рабочий стол\Moldova presentation\500px-Coat_of_arms_of_Moldova.svg.png"/>
          <p:cNvPicPr>
            <a:picLocks noChangeAspect="1" noChangeArrowheads="1"/>
          </p:cNvPicPr>
          <p:nvPr/>
        </p:nvPicPr>
        <p:blipFill>
          <a:blip r:embed="rId3" cstate="print"/>
          <a:srcRect/>
          <a:stretch>
            <a:fillRect/>
          </a:stretch>
        </p:blipFill>
        <p:spPr bwMode="auto">
          <a:xfrm>
            <a:off x="215423" y="2636912"/>
            <a:ext cx="1332241" cy="1569184"/>
          </a:xfrm>
          <a:prstGeom prst="rect">
            <a:avLst/>
          </a:prstGeom>
          <a:noFill/>
          <a:ln w="9525">
            <a:noFill/>
            <a:miter lim="800000"/>
            <a:headEnd/>
            <a:tailEnd/>
          </a:ln>
        </p:spPr>
      </p:pic>
      <p:pic>
        <p:nvPicPr>
          <p:cNvPr id="1026" name="Picture 2" descr="d:\a_pascaru\Desktop\1.bmp"/>
          <p:cNvPicPr>
            <a:picLocks noChangeAspect="1" noChangeArrowheads="1"/>
          </p:cNvPicPr>
          <p:nvPr/>
        </p:nvPicPr>
        <p:blipFill>
          <a:blip r:embed="rId4" cstate="print"/>
          <a:srcRect/>
          <a:stretch>
            <a:fillRect/>
          </a:stretch>
        </p:blipFill>
        <p:spPr bwMode="auto">
          <a:xfrm>
            <a:off x="1835696" y="2492896"/>
            <a:ext cx="5314577" cy="342136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301752" y="228600"/>
            <a:ext cx="8534400" cy="608112"/>
          </a:xfrm>
        </p:spPr>
        <p:style>
          <a:lnRef idx="1">
            <a:schemeClr val="accent3"/>
          </a:lnRef>
          <a:fillRef idx="2">
            <a:schemeClr val="accent3"/>
          </a:fillRef>
          <a:effectRef idx="1">
            <a:schemeClr val="accent3"/>
          </a:effectRef>
          <a:fontRef idx="minor">
            <a:schemeClr val="dk1"/>
          </a:fontRef>
        </p:style>
        <p:txBody>
          <a:bodyPr>
            <a:noAutofit/>
          </a:bodyPr>
          <a:lstStyle/>
          <a:p>
            <a:r>
              <a:rPr lang="ro-RO"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o-RO"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o-RO"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o-RO"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200" dirty="0" smtClean="0"/>
              <a:t> </a:t>
            </a:r>
            <a:r>
              <a:rPr lang="en-US" sz="3200" b="1" dirty="0" smtClean="0">
                <a:solidFill>
                  <a:schemeClr val="accent1"/>
                </a:solidFill>
              </a:rPr>
              <a:t>Mission, Vision, Values </a:t>
            </a:r>
            <a:endParaRPr lang="ru-RU" sz="2400" b="1" dirty="0" smtClean="0">
              <a:ln w="10541" cmpd="sng">
                <a:solidFill>
                  <a:schemeClr val="accent1">
                    <a:shade val="88000"/>
                    <a:satMod val="110000"/>
                  </a:schemeClr>
                </a:solidFill>
                <a:prstDash val="solid"/>
              </a:ln>
              <a:solidFill>
                <a:schemeClr val="accent1"/>
              </a:solidFill>
            </a:endParaRPr>
          </a:p>
        </p:txBody>
      </p:sp>
      <p:sp>
        <p:nvSpPr>
          <p:cNvPr id="5123" name="Содержимое 2"/>
          <p:cNvSpPr>
            <a:spLocks noGrp="1"/>
          </p:cNvSpPr>
          <p:nvPr>
            <p:ph sz="quarter" idx="1"/>
          </p:nvPr>
        </p:nvSpPr>
        <p:spPr/>
        <p:txBody>
          <a:bodyPr>
            <a:normAutofit fontScale="25000" lnSpcReduction="20000"/>
          </a:bodyPr>
          <a:lstStyle/>
          <a:p>
            <a:pPr algn="ctr">
              <a:buNone/>
            </a:pPr>
            <a:r>
              <a:rPr lang="en-US" sz="9600" b="1" dirty="0" smtClean="0">
                <a:latin typeface="Times New Roman" pitchFamily="18" charset="0"/>
                <a:cs typeface="Times New Roman" pitchFamily="18" charset="0"/>
              </a:rPr>
              <a:t>Mission</a:t>
            </a:r>
          </a:p>
          <a:p>
            <a:pPr algn="ctr">
              <a:buNone/>
            </a:pPr>
            <a:endParaRPr lang="en-US" sz="17600" b="1" dirty="0" smtClean="0">
              <a:latin typeface="Times New Roman" pitchFamily="18" charset="0"/>
              <a:cs typeface="Times New Roman" pitchFamily="18" charset="0"/>
            </a:endParaRPr>
          </a:p>
          <a:p>
            <a:pPr algn="ctr">
              <a:buNone/>
            </a:pPr>
            <a:endParaRPr lang="en-US" sz="12800" b="1" dirty="0" smtClean="0">
              <a:latin typeface="Times New Roman" pitchFamily="18" charset="0"/>
              <a:cs typeface="Times New Roman" pitchFamily="18" charset="0"/>
            </a:endParaRPr>
          </a:p>
          <a:p>
            <a:pPr algn="ctr">
              <a:buNone/>
            </a:pPr>
            <a:endParaRPr lang="en-US" sz="9600" b="1" dirty="0" smtClean="0">
              <a:latin typeface="Times New Roman" pitchFamily="18" charset="0"/>
              <a:cs typeface="Times New Roman" pitchFamily="18" charset="0"/>
            </a:endParaRPr>
          </a:p>
          <a:p>
            <a:pPr marL="0" lvl="5" indent="0" algn="ctr">
              <a:buNone/>
            </a:pPr>
            <a:r>
              <a:rPr lang="en-US" sz="9600" b="1" dirty="0" smtClean="0">
                <a:latin typeface="Times New Roman" pitchFamily="18" charset="0"/>
                <a:cs typeface="Times New Roman" pitchFamily="18" charset="0"/>
              </a:rPr>
              <a:t>Vision</a:t>
            </a:r>
            <a:r>
              <a:rPr lang="ru-MO" sz="9600" b="1" dirty="0" smtClean="0">
                <a:latin typeface="Times New Roman" pitchFamily="18" charset="0"/>
                <a:cs typeface="Times New Roman" pitchFamily="18" charset="0"/>
              </a:rPr>
              <a:t> </a:t>
            </a:r>
            <a:endParaRPr lang="ru-RU" sz="9600" dirty="0" smtClean="0">
              <a:latin typeface="Times New Roman" pitchFamily="18" charset="0"/>
              <a:cs typeface="Times New Roman" pitchFamily="18" charset="0"/>
            </a:endParaRPr>
          </a:p>
          <a:p>
            <a:endParaRPr lang="en-US" sz="12800" b="1" dirty="0" smtClean="0">
              <a:latin typeface="Times New Roman" pitchFamily="18" charset="0"/>
              <a:cs typeface="Times New Roman" pitchFamily="18" charset="0"/>
            </a:endParaRPr>
          </a:p>
          <a:p>
            <a:endParaRPr lang="en-US" sz="9600" b="1" dirty="0" smtClean="0">
              <a:latin typeface="Times New Roman" pitchFamily="18" charset="0"/>
              <a:cs typeface="Times New Roman" pitchFamily="18" charset="0"/>
            </a:endParaRPr>
          </a:p>
          <a:p>
            <a:endParaRPr lang="en-US" sz="9600" b="1" dirty="0" smtClean="0">
              <a:latin typeface="Times New Roman" pitchFamily="18" charset="0"/>
              <a:cs typeface="Times New Roman" pitchFamily="18" charset="0"/>
            </a:endParaRPr>
          </a:p>
          <a:p>
            <a:pPr marL="0" indent="0" algn="ctr">
              <a:buNone/>
            </a:pPr>
            <a:r>
              <a:rPr lang="ru-MO" sz="9600" b="1" dirty="0" smtClean="0">
                <a:latin typeface="Times New Roman" pitchFamily="18" charset="0"/>
                <a:cs typeface="Times New Roman" pitchFamily="18" charset="0"/>
              </a:rPr>
              <a:t> </a:t>
            </a:r>
            <a:r>
              <a:rPr lang="en-US" sz="9600" b="1" dirty="0" smtClean="0">
                <a:latin typeface="Times New Roman" pitchFamily="18" charset="0"/>
                <a:cs typeface="Times New Roman" pitchFamily="18" charset="0"/>
              </a:rPr>
              <a:t> Values</a:t>
            </a:r>
            <a:endParaRPr lang="ru-RU" sz="9600" dirty="0" smtClean="0">
              <a:latin typeface="Times New Roman" pitchFamily="18" charset="0"/>
              <a:cs typeface="Times New Roman" pitchFamily="18" charset="0"/>
            </a:endParaRPr>
          </a:p>
          <a:p>
            <a:endParaRPr lang="ru-RU" sz="7200" dirty="0" smtClean="0">
              <a:latin typeface="Times New Roman" pitchFamily="18" charset="0"/>
              <a:cs typeface="Times New Roman" pitchFamily="18" charset="0"/>
            </a:endParaRPr>
          </a:p>
          <a:p>
            <a:pPr>
              <a:buNone/>
            </a:pPr>
            <a:r>
              <a:rPr lang="ru-MO" sz="7200" b="1" dirty="0" smtClean="0">
                <a:latin typeface="Times New Roman" pitchFamily="18" charset="0"/>
                <a:cs typeface="Times New Roman" pitchFamily="18" charset="0"/>
              </a:rPr>
              <a:t> </a:t>
            </a:r>
            <a:r>
              <a:rPr lang="ru-RU" sz="7200" dirty="0" smtClean="0">
                <a:latin typeface="Times New Roman" pitchFamily="18" charset="0"/>
                <a:cs typeface="Times New Roman" pitchFamily="18" charset="0"/>
              </a:rPr>
              <a:t> </a:t>
            </a:r>
            <a:r>
              <a:rPr lang="ru-MO" sz="7200" b="1" dirty="0" smtClean="0">
                <a:latin typeface="Times New Roman" pitchFamily="18" charset="0"/>
                <a:cs typeface="Times New Roman" pitchFamily="18" charset="0"/>
              </a:rPr>
              <a:t> </a:t>
            </a:r>
            <a:endParaRPr lang="ru-RU" sz="2000" dirty="0" smtClean="0"/>
          </a:p>
        </p:txBody>
      </p:sp>
      <p:sp>
        <p:nvSpPr>
          <p:cNvPr id="4" name="Прямоугольник 3"/>
          <p:cNvSpPr/>
          <p:nvPr/>
        </p:nvSpPr>
        <p:spPr>
          <a:xfrm>
            <a:off x="179512" y="1916832"/>
            <a:ext cx="8784976" cy="136815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latin typeface="Times New Roman" pitchFamily="18" charset="0"/>
                <a:cs typeface="Times New Roman" pitchFamily="18" charset="0"/>
              </a:rPr>
              <a:t>To carry out independent, credible, transparent and professional audits of financial resources and public assets management, which promote high standards of financial management for the benefit of the citizens of Moldova</a:t>
            </a:r>
          </a:p>
        </p:txBody>
      </p:sp>
      <p:sp>
        <p:nvSpPr>
          <p:cNvPr id="5" name="Прямоугольник 4"/>
          <p:cNvSpPr/>
          <p:nvPr/>
        </p:nvSpPr>
        <p:spPr>
          <a:xfrm>
            <a:off x="179512" y="3933056"/>
            <a:ext cx="8784976" cy="93610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latin typeface="Times New Roman" pitchFamily="18" charset="0"/>
                <a:cs typeface="Times New Roman" pitchFamily="18" charset="0"/>
              </a:rPr>
              <a:t>Better audit to promote greater accountability and better management of public funds</a:t>
            </a:r>
            <a:r>
              <a:rPr lang="ro-MO" b="1"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sp>
        <p:nvSpPr>
          <p:cNvPr id="6" name="Прямоугольник 5"/>
          <p:cNvSpPr/>
          <p:nvPr/>
        </p:nvSpPr>
        <p:spPr>
          <a:xfrm>
            <a:off x="179512" y="5589240"/>
            <a:ext cx="8784976" cy="93610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latin typeface="Times New Roman" pitchFamily="18" charset="0"/>
                <a:cs typeface="Times New Roman" pitchFamily="18" charset="0"/>
              </a:rPr>
              <a:t>Independence - Transparency - Integrity - Competence - Tenacity - Dynamism - Co-operation - Learning from others - Effectiveness</a:t>
            </a:r>
            <a:endParaRPr lang="ru-RU" dirty="0" smtClean="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3">
                                            <p:txEl>
                                              <p:pRg st="4" end="4"/>
                                            </p:txEl>
                                          </p:spTgt>
                                        </p:tgtEl>
                                        <p:attrNameLst>
                                          <p:attrName>style.visibility</p:attrName>
                                        </p:attrNameLst>
                                      </p:cBhvr>
                                      <p:to>
                                        <p:strVal val="visible"/>
                                      </p:to>
                                    </p:set>
                                    <p:anim calcmode="lin" valueType="num">
                                      <p:cBhvr>
                                        <p:cTn id="7" dur="3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8" dur="3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9" dur="3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10" dur="3000"/>
                                        <p:tgtEl>
                                          <p:spTgt spid="5123">
                                            <p:txEl>
                                              <p:pRg st="4" end="4"/>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5123">
                                            <p:txEl>
                                              <p:pRg st="8" end="8"/>
                                            </p:txEl>
                                          </p:spTgt>
                                        </p:tgtEl>
                                        <p:attrNameLst>
                                          <p:attrName>style.visibility</p:attrName>
                                        </p:attrNameLst>
                                      </p:cBhvr>
                                      <p:to>
                                        <p:strVal val="visible"/>
                                      </p:to>
                                    </p:set>
                                    <p:anim calcmode="lin" valueType="num">
                                      <p:cBhvr>
                                        <p:cTn id="13" dur="3000" fill="hold"/>
                                        <p:tgtEl>
                                          <p:spTgt spid="5123">
                                            <p:txEl>
                                              <p:pRg st="8" end="8"/>
                                            </p:txEl>
                                          </p:spTgt>
                                        </p:tgtEl>
                                        <p:attrNameLst>
                                          <p:attrName>ppt_w</p:attrName>
                                        </p:attrNameLst>
                                      </p:cBhvr>
                                      <p:tavLst>
                                        <p:tav tm="0">
                                          <p:val>
                                            <p:fltVal val="0"/>
                                          </p:val>
                                        </p:tav>
                                        <p:tav tm="100000">
                                          <p:val>
                                            <p:strVal val="#ppt_w"/>
                                          </p:val>
                                        </p:tav>
                                      </p:tavLst>
                                    </p:anim>
                                    <p:anim calcmode="lin" valueType="num">
                                      <p:cBhvr>
                                        <p:cTn id="14" dur="3000" fill="hold"/>
                                        <p:tgtEl>
                                          <p:spTgt spid="5123">
                                            <p:txEl>
                                              <p:pRg st="8" end="8"/>
                                            </p:txEl>
                                          </p:spTgt>
                                        </p:tgtEl>
                                        <p:attrNameLst>
                                          <p:attrName>ppt_h</p:attrName>
                                        </p:attrNameLst>
                                      </p:cBhvr>
                                      <p:tavLst>
                                        <p:tav tm="0">
                                          <p:val>
                                            <p:fltVal val="0"/>
                                          </p:val>
                                        </p:tav>
                                        <p:tav tm="100000">
                                          <p:val>
                                            <p:strVal val="#ppt_h"/>
                                          </p:val>
                                        </p:tav>
                                      </p:tavLst>
                                    </p:anim>
                                    <p:anim calcmode="lin" valueType="num">
                                      <p:cBhvr>
                                        <p:cTn id="15" dur="3000" fill="hold"/>
                                        <p:tgtEl>
                                          <p:spTgt spid="5123">
                                            <p:txEl>
                                              <p:pRg st="8" end="8"/>
                                            </p:txEl>
                                          </p:spTgt>
                                        </p:tgtEl>
                                        <p:attrNameLst>
                                          <p:attrName>style.rotation</p:attrName>
                                        </p:attrNameLst>
                                      </p:cBhvr>
                                      <p:tavLst>
                                        <p:tav tm="0">
                                          <p:val>
                                            <p:fltVal val="90"/>
                                          </p:val>
                                        </p:tav>
                                        <p:tav tm="100000">
                                          <p:val>
                                            <p:fltVal val="0"/>
                                          </p:val>
                                        </p:tav>
                                      </p:tavLst>
                                    </p:anim>
                                    <p:animEffect transition="in" filter="fade">
                                      <p:cBhvr>
                                        <p:cTn id="16" dur="3000"/>
                                        <p:tgtEl>
                                          <p:spTgt spid="5123">
                                            <p:txEl>
                                              <p:pRg st="8" end="8"/>
                                            </p:txEl>
                                          </p:spTgt>
                                        </p:tgtEl>
                                      </p:cBhvr>
                                    </p:animEffect>
                                  </p:childTnLst>
                                </p:cTn>
                              </p:par>
                              <p:par>
                                <p:cTn id="17" presetID="36" presetClass="emph" presetSubtype="0" fill="hold" nodeType="withEffect">
                                  <p:stCondLst>
                                    <p:cond delay="0"/>
                                  </p:stCondLst>
                                  <p:iterate type="lt">
                                    <p:tmPct val="10000"/>
                                  </p:iterate>
                                  <p:childTnLst>
                                    <p:animScale>
                                      <p:cBhvr>
                                        <p:cTn id="18" dur="250" autoRev="1" fill="hold">
                                          <p:stCondLst>
                                            <p:cond delay="0"/>
                                          </p:stCondLst>
                                        </p:cTn>
                                        <p:tgtEl>
                                          <p:spTgt spid="5123">
                                            <p:txEl>
                                              <p:pRg st="4" end="4"/>
                                            </p:txEl>
                                          </p:spTgt>
                                        </p:tgtEl>
                                      </p:cBhvr>
                                      <p:to x="80000" y="100000"/>
                                    </p:animScale>
                                    <p:anim by="(#ppt_w*0.10)" calcmode="lin" valueType="num">
                                      <p:cBhvr>
                                        <p:cTn id="19" dur="250" autoRev="1" fill="hold">
                                          <p:stCondLst>
                                            <p:cond delay="0"/>
                                          </p:stCondLst>
                                        </p:cTn>
                                        <p:tgtEl>
                                          <p:spTgt spid="5123">
                                            <p:txEl>
                                              <p:pRg st="4" end="4"/>
                                            </p:txEl>
                                          </p:spTgt>
                                        </p:tgtEl>
                                        <p:attrNameLst>
                                          <p:attrName>ppt_x</p:attrName>
                                        </p:attrNameLst>
                                      </p:cBhvr>
                                    </p:anim>
                                    <p:anim by="(-#ppt_w*0.10)" calcmode="lin" valueType="num">
                                      <p:cBhvr>
                                        <p:cTn id="20" dur="250" autoRev="1" fill="hold">
                                          <p:stCondLst>
                                            <p:cond delay="0"/>
                                          </p:stCondLst>
                                        </p:cTn>
                                        <p:tgtEl>
                                          <p:spTgt spid="5123">
                                            <p:txEl>
                                              <p:pRg st="4" end="4"/>
                                            </p:txEl>
                                          </p:spTgt>
                                        </p:tgtEl>
                                        <p:attrNameLst>
                                          <p:attrName>ppt_y</p:attrName>
                                        </p:attrNameLst>
                                      </p:cBhvr>
                                    </p:anim>
                                    <p:animRot by="-480000">
                                      <p:cBhvr>
                                        <p:cTn id="21" dur="250" autoRev="1" fill="hold">
                                          <p:stCondLst>
                                            <p:cond delay="0"/>
                                          </p:stCondLst>
                                        </p:cTn>
                                        <p:tgtEl>
                                          <p:spTgt spid="5123">
                                            <p:txEl>
                                              <p:pRg st="4" end="4"/>
                                            </p:txEl>
                                          </p:spTgt>
                                        </p:tgtEl>
                                        <p:attrNameLst>
                                          <p:attrName>r</p:attrName>
                                        </p:attrNameLst>
                                      </p:cBhvr>
                                    </p:animRot>
                                  </p:childTnLst>
                                </p:cTn>
                              </p:par>
                              <p:par>
                                <p:cTn id="22" presetID="36" presetClass="emph" presetSubtype="0" fill="hold" nodeType="withEffect">
                                  <p:stCondLst>
                                    <p:cond delay="0"/>
                                  </p:stCondLst>
                                  <p:iterate type="lt">
                                    <p:tmPct val="10000"/>
                                  </p:iterate>
                                  <p:childTnLst>
                                    <p:animScale>
                                      <p:cBhvr>
                                        <p:cTn id="23" dur="250" autoRev="1" fill="hold">
                                          <p:stCondLst>
                                            <p:cond delay="0"/>
                                          </p:stCondLst>
                                        </p:cTn>
                                        <p:tgtEl>
                                          <p:spTgt spid="5123">
                                            <p:txEl>
                                              <p:pRg st="8" end="8"/>
                                            </p:txEl>
                                          </p:spTgt>
                                        </p:tgtEl>
                                      </p:cBhvr>
                                      <p:to x="80000" y="100000"/>
                                    </p:animScale>
                                    <p:anim by="(#ppt_w*0.10)" calcmode="lin" valueType="num">
                                      <p:cBhvr>
                                        <p:cTn id="24" dur="250" autoRev="1" fill="hold">
                                          <p:stCondLst>
                                            <p:cond delay="0"/>
                                          </p:stCondLst>
                                        </p:cTn>
                                        <p:tgtEl>
                                          <p:spTgt spid="5123">
                                            <p:txEl>
                                              <p:pRg st="8" end="8"/>
                                            </p:txEl>
                                          </p:spTgt>
                                        </p:tgtEl>
                                        <p:attrNameLst>
                                          <p:attrName>ppt_x</p:attrName>
                                        </p:attrNameLst>
                                      </p:cBhvr>
                                    </p:anim>
                                    <p:anim by="(-#ppt_w*0.10)" calcmode="lin" valueType="num">
                                      <p:cBhvr>
                                        <p:cTn id="25" dur="250" autoRev="1" fill="hold">
                                          <p:stCondLst>
                                            <p:cond delay="0"/>
                                          </p:stCondLst>
                                        </p:cTn>
                                        <p:tgtEl>
                                          <p:spTgt spid="5123">
                                            <p:txEl>
                                              <p:pRg st="8" end="8"/>
                                            </p:txEl>
                                          </p:spTgt>
                                        </p:tgtEl>
                                        <p:attrNameLst>
                                          <p:attrName>ppt_y</p:attrName>
                                        </p:attrNameLst>
                                      </p:cBhvr>
                                    </p:anim>
                                    <p:animRot by="-480000">
                                      <p:cBhvr>
                                        <p:cTn id="26" dur="250" autoRev="1" fill="hold">
                                          <p:stCondLst>
                                            <p:cond delay="0"/>
                                          </p:stCondLst>
                                        </p:cTn>
                                        <p:tgtEl>
                                          <p:spTgt spid="512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720080"/>
          </a:xfrm>
        </p:spPr>
        <p:txBody>
          <a:bodyPr>
            <a:normAutofit/>
          </a:bodyPr>
          <a:lstStyle/>
          <a:p>
            <a:r>
              <a:rPr lang="en-US" sz="3200" b="1" dirty="0" smtClean="0">
                <a:solidFill>
                  <a:schemeClr val="accent1"/>
                </a:solidFill>
              </a:rPr>
              <a:t>Strategic development objectives</a:t>
            </a:r>
            <a:endParaRPr lang="ru-RU" sz="3200" b="1" dirty="0">
              <a:ln w="10541" cmpd="sng">
                <a:solidFill>
                  <a:schemeClr val="accent1">
                    <a:shade val="88000"/>
                    <a:satMod val="110000"/>
                  </a:schemeClr>
                </a:solidFill>
                <a:prstDash val="solid"/>
              </a:ln>
              <a:solidFill>
                <a:schemeClr val="accent1"/>
              </a:solidFill>
            </a:endParaRPr>
          </a:p>
        </p:txBody>
      </p:sp>
      <p:sp>
        <p:nvSpPr>
          <p:cNvPr id="3" name="Содержимое 2"/>
          <p:cNvSpPr>
            <a:spLocks noGrp="1"/>
          </p:cNvSpPr>
          <p:nvPr>
            <p:ph sz="quarter" idx="1"/>
          </p:nvPr>
        </p:nvSpPr>
        <p:spPr>
          <a:xfrm>
            <a:off x="457200" y="1268760"/>
            <a:ext cx="8229600" cy="5305776"/>
          </a:xfrm>
        </p:spPr>
        <p:txBody>
          <a:bodyPr>
            <a:normAutofit/>
          </a:bodyPr>
          <a:lstStyle/>
          <a:p>
            <a:pPr>
              <a:buNone/>
            </a:pPr>
            <a:r>
              <a:rPr lang="ru-MO" b="1" dirty="0" smtClean="0"/>
              <a:t> </a:t>
            </a:r>
            <a:endParaRPr lang="ru-RU" dirty="0" smtClean="0"/>
          </a:p>
          <a:p>
            <a:pPr>
              <a:buNone/>
            </a:pPr>
            <a:r>
              <a:rPr lang="ru-RU" sz="2800" b="1" dirty="0" smtClean="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Institutional Maturity </a:t>
            </a:r>
            <a:endParaRPr lang="ru-RU" sz="2800" dirty="0" smtClean="0">
              <a:solidFill>
                <a:srgbClr val="002060"/>
              </a:solidFill>
              <a:latin typeface="Times New Roman" pitchFamily="18" charset="0"/>
              <a:cs typeface="Times New Roman" pitchFamily="18" charset="0"/>
            </a:endParaRPr>
          </a:p>
          <a:p>
            <a:pPr lvl="0">
              <a:buNone/>
            </a:pPr>
            <a:endParaRPr lang="ru-RU" sz="2800" b="1" dirty="0" smtClean="0">
              <a:solidFill>
                <a:srgbClr val="002060"/>
              </a:solidFill>
              <a:latin typeface="Times New Roman" pitchFamily="18" charset="0"/>
              <a:cs typeface="Times New Roman" pitchFamily="18" charset="0"/>
            </a:endParaRPr>
          </a:p>
          <a:p>
            <a:pPr>
              <a:buNone/>
            </a:pPr>
            <a:r>
              <a:rPr lang="en-US" sz="2800" dirty="0" smtClean="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Enhanced Professionalism </a:t>
            </a:r>
            <a:endParaRPr lang="ru-MO" sz="2800" b="1" dirty="0" smtClean="0">
              <a:solidFill>
                <a:srgbClr val="002060"/>
              </a:solidFill>
              <a:latin typeface="Times New Roman" pitchFamily="18" charset="0"/>
              <a:cs typeface="Times New Roman" pitchFamily="18" charset="0"/>
            </a:endParaRPr>
          </a:p>
          <a:p>
            <a:pPr lvl="0">
              <a:buNone/>
            </a:pPr>
            <a:r>
              <a:rPr lang="en-US" sz="2800" b="1" dirty="0" smtClean="0">
                <a:solidFill>
                  <a:srgbClr val="002060"/>
                </a:solidFill>
                <a:latin typeface="Times New Roman" pitchFamily="18" charset="0"/>
                <a:cs typeface="Times New Roman" pitchFamily="18" charset="0"/>
              </a:rPr>
              <a:t>                    </a:t>
            </a:r>
          </a:p>
          <a:p>
            <a:pPr lvl="0">
              <a:buNone/>
            </a:pPr>
            <a:r>
              <a:rPr lang="en-US" sz="2800" b="1" dirty="0" smtClean="0">
                <a:solidFill>
                  <a:srgbClr val="002060"/>
                </a:solidFill>
                <a:latin typeface="Times New Roman" pitchFamily="18" charset="0"/>
                <a:cs typeface="Times New Roman" pitchFamily="18" charset="0"/>
              </a:rPr>
              <a:t>                    Doing more for less </a:t>
            </a:r>
            <a:endParaRPr lang="ru-RU" sz="2800" dirty="0" smtClean="0">
              <a:solidFill>
                <a:srgbClr val="002060"/>
              </a:solidFill>
              <a:latin typeface="Times New Roman" pitchFamily="18" charset="0"/>
              <a:cs typeface="Times New Roman" pitchFamily="18" charset="0"/>
            </a:endParaRPr>
          </a:p>
          <a:p>
            <a:pPr lvl="0">
              <a:buNone/>
            </a:pPr>
            <a:r>
              <a:rPr lang="en-US" sz="2800" dirty="0" smtClean="0">
                <a:solidFill>
                  <a:srgbClr val="002060"/>
                </a:solidFill>
                <a:latin typeface="Times New Roman" pitchFamily="18" charset="0"/>
                <a:cs typeface="Times New Roman" pitchFamily="18" charset="0"/>
              </a:rPr>
              <a:t>                  </a:t>
            </a:r>
            <a:r>
              <a:rPr lang="ru-MO" sz="2800" b="1" dirty="0" smtClean="0">
                <a:solidFill>
                  <a:srgbClr val="002060"/>
                </a:solidFill>
                <a:latin typeface="Times New Roman" pitchFamily="18" charset="0"/>
                <a:cs typeface="Times New Roman" pitchFamily="18" charset="0"/>
              </a:rPr>
              <a:t> </a:t>
            </a:r>
            <a:endParaRPr lang="en-US" sz="2800" b="1" dirty="0" smtClean="0">
              <a:solidFill>
                <a:srgbClr val="002060"/>
              </a:solidFill>
              <a:latin typeface="Times New Roman" pitchFamily="18" charset="0"/>
              <a:cs typeface="Times New Roman" pitchFamily="18" charset="0"/>
            </a:endParaRPr>
          </a:p>
          <a:p>
            <a:pPr lvl="0">
              <a:buNone/>
            </a:pPr>
            <a:r>
              <a:rPr lang="en-US" sz="2800" b="1" dirty="0" smtClean="0">
                <a:solidFill>
                  <a:srgbClr val="002060"/>
                </a:solidFill>
                <a:latin typeface="Times New Roman" pitchFamily="18" charset="0"/>
                <a:cs typeface="Times New Roman" pitchFamily="18" charset="0"/>
              </a:rPr>
              <a:t>		         Stronger internal and external      		         accountability and transparency </a:t>
            </a:r>
            <a:endParaRPr lang="ru-RU" sz="2800" dirty="0" smtClean="0">
              <a:solidFill>
                <a:srgbClr val="002060"/>
              </a:solidFill>
              <a:latin typeface="Times New Roman" pitchFamily="18" charset="0"/>
              <a:cs typeface="Times New Roman" pitchFamily="18" charset="0"/>
            </a:endParaRPr>
          </a:p>
          <a:p>
            <a:pPr lvl="0">
              <a:buNone/>
            </a:pPr>
            <a:endParaRPr lang="ru-RU" sz="2800" dirty="0">
              <a:solidFill>
                <a:srgbClr val="002060"/>
              </a:solidFill>
              <a:latin typeface="Times New Roman" pitchFamily="18" charset="0"/>
              <a:cs typeface="Times New Roman" pitchFamily="18" charset="0"/>
            </a:endParaRPr>
          </a:p>
        </p:txBody>
      </p:sp>
      <p:sp>
        <p:nvSpPr>
          <p:cNvPr id="4" name="Стрелка вправо 3"/>
          <p:cNvSpPr/>
          <p:nvPr/>
        </p:nvSpPr>
        <p:spPr>
          <a:xfrm>
            <a:off x="827584" y="1772816"/>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a:off x="827584" y="2780928"/>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p:cNvSpPr/>
          <p:nvPr/>
        </p:nvSpPr>
        <p:spPr>
          <a:xfrm>
            <a:off x="899592" y="3861048"/>
            <a:ext cx="105041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827584" y="4869160"/>
            <a:ext cx="1050416" cy="628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504" y="0"/>
            <a:ext cx="8928992" cy="987552"/>
          </a:xfrm>
        </p:spPr>
        <p:style>
          <a:lnRef idx="1">
            <a:schemeClr val="accent3"/>
          </a:lnRef>
          <a:fillRef idx="2">
            <a:schemeClr val="accent3"/>
          </a:fillRef>
          <a:effectRef idx="1">
            <a:schemeClr val="accent3"/>
          </a:effectRef>
          <a:fontRef idx="minor">
            <a:schemeClr val="dk1"/>
          </a:fontRef>
        </p:style>
        <p:txBody>
          <a:bodyPr>
            <a:noAutofit/>
          </a:bodyPr>
          <a:lstStyle/>
          <a:p>
            <a:r>
              <a:rPr lang="en-US" sz="3200" b="1" dirty="0" smtClean="0">
                <a:solidFill>
                  <a:schemeClr val="accent1"/>
                </a:solidFill>
              </a:rPr>
              <a:t>The main objectives and principles of the Court of Accounts</a:t>
            </a:r>
            <a:endParaRPr lang="ru-RU" sz="3200" b="1" dirty="0" smtClean="0">
              <a:ln w="10541" cmpd="sng">
                <a:solidFill>
                  <a:schemeClr val="accent1">
                    <a:shade val="88000"/>
                    <a:satMod val="110000"/>
                  </a:schemeClr>
                </a:solidFill>
                <a:prstDash val="solid"/>
              </a:ln>
              <a:solidFill>
                <a:schemeClr val="accent1"/>
              </a:solidFill>
            </a:endParaRPr>
          </a:p>
        </p:txBody>
      </p:sp>
      <p:sp>
        <p:nvSpPr>
          <p:cNvPr id="7171" name="Rectangle 3"/>
          <p:cNvSpPr>
            <a:spLocks noGrp="1" noChangeArrowheads="1"/>
          </p:cNvSpPr>
          <p:nvPr>
            <p:ph sz="quarter" idx="1"/>
          </p:nvPr>
        </p:nvSpPr>
        <p:spPr/>
        <p:txBody>
          <a:bodyPr>
            <a:normAutofit fontScale="70000" lnSpcReduction="20000"/>
          </a:bodyPr>
          <a:lstStyle/>
          <a:p>
            <a:pPr algn="just">
              <a:buNone/>
            </a:pPr>
            <a:r>
              <a:rPr lang="ru-RU" sz="2600" b="1" dirty="0" smtClean="0">
                <a:latin typeface="Times New Roman" pitchFamily="18" charset="0"/>
                <a:cs typeface="Times New Roman" pitchFamily="18" charset="0"/>
              </a:rPr>
              <a:t>          </a:t>
            </a:r>
          </a:p>
          <a:p>
            <a:pPr algn="just">
              <a:buNone/>
            </a:pPr>
            <a:endParaRPr lang="ru-RU" sz="2600" b="1" dirty="0" smtClean="0">
              <a:latin typeface="Times New Roman" pitchFamily="18" charset="0"/>
              <a:cs typeface="Times New Roman" pitchFamily="18" charset="0"/>
            </a:endParaRPr>
          </a:p>
          <a:p>
            <a:pPr algn="just">
              <a:buNone/>
            </a:pPr>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buNone/>
            </a:pPr>
            <a:endParaRPr lang="ru-RU" sz="2000" dirty="0" smtClean="0">
              <a:latin typeface="Times New Roman" pitchFamily="18" charset="0"/>
              <a:cs typeface="Times New Roman" pitchFamily="18" charset="0"/>
            </a:endParaRPr>
          </a:p>
          <a:p>
            <a:pPr algn="just">
              <a:buNone/>
            </a:pPr>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buNone/>
            </a:pPr>
            <a:r>
              <a:rPr lang="ru-RU" sz="1800" dirty="0" smtClean="0"/>
              <a:t/>
            </a:r>
            <a:br>
              <a:rPr lang="ru-RU" sz="1800" dirty="0" smtClean="0"/>
            </a:br>
            <a:endParaRPr lang="ru-RU" sz="1800" dirty="0" smtClean="0"/>
          </a:p>
        </p:txBody>
      </p:sp>
      <p:sp>
        <p:nvSpPr>
          <p:cNvPr id="5" name="Прямоугольник 4"/>
          <p:cNvSpPr/>
          <p:nvPr/>
        </p:nvSpPr>
        <p:spPr>
          <a:xfrm>
            <a:off x="611560" y="3122966"/>
            <a:ext cx="7837686" cy="1386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ru-RU" sz="2000" dirty="0" err="1" smtClean="0">
                <a:latin typeface="Times New Roman" pitchFamily="18" charset="0"/>
                <a:cs typeface="Times New Roman" pitchFamily="18" charset="0"/>
              </a:rPr>
              <a:t>b</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a:t>
            </a:r>
            <a:r>
              <a:rPr lang="en-US" sz="2000" dirty="0" smtClean="0"/>
              <a:t>o promote the internationally recognized standards on transparency and accountability in the area of public financial management</a:t>
            </a:r>
            <a:r>
              <a:rPr lang="ru-RU" sz="2000" dirty="0" smtClean="0">
                <a:latin typeface="Times New Roman" pitchFamily="18" charset="0"/>
                <a:cs typeface="Times New Roman" pitchFamily="18" charset="0"/>
              </a:rPr>
              <a:t>; </a:t>
            </a:r>
          </a:p>
        </p:txBody>
      </p:sp>
      <p:sp>
        <p:nvSpPr>
          <p:cNvPr id="6" name="Прямоугольник 5"/>
          <p:cNvSpPr/>
          <p:nvPr/>
        </p:nvSpPr>
        <p:spPr>
          <a:xfrm>
            <a:off x="1115616" y="4941168"/>
            <a:ext cx="7837686" cy="145816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ru-RU" sz="2000" dirty="0" err="1" smtClean="0">
                <a:latin typeface="Times New Roman" pitchFamily="18" charset="0"/>
                <a:cs typeface="Times New Roman" pitchFamily="18" charset="0"/>
              </a:rPr>
              <a:t>c</a:t>
            </a:r>
            <a:r>
              <a:rPr lang="ru-RU" sz="2000" dirty="0" smtClean="0">
                <a:latin typeface="Times New Roman" pitchFamily="18" charset="0"/>
                <a:cs typeface="Times New Roman" pitchFamily="18" charset="0"/>
              </a:rPr>
              <a:t>) </a:t>
            </a:r>
            <a:r>
              <a:rPr lang="en-US" sz="2000" dirty="0" smtClean="0"/>
              <a:t>to ensure transparency by informing the accountable public authorities and the public about its strategic and annual plans, findings and recommendations</a:t>
            </a:r>
            <a:r>
              <a:rPr lang="ru-RU" sz="2000" dirty="0" smtClean="0">
                <a:latin typeface="Times New Roman" pitchFamily="18" charset="0"/>
                <a:cs typeface="Times New Roman" pitchFamily="18" charset="0"/>
              </a:rPr>
              <a:t>; </a:t>
            </a:r>
          </a:p>
        </p:txBody>
      </p:sp>
      <p:sp>
        <p:nvSpPr>
          <p:cNvPr id="7" name="Прямоугольник 6"/>
          <p:cNvSpPr/>
          <p:nvPr/>
        </p:nvSpPr>
        <p:spPr>
          <a:xfrm>
            <a:off x="107504" y="1340768"/>
            <a:ext cx="7837686" cy="138615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ru-RU" sz="2000" dirty="0" err="1" smtClean="0">
                <a:latin typeface="Times New Roman" pitchFamily="18" charset="0"/>
                <a:cs typeface="Times New Roman" pitchFamily="18" charset="0"/>
              </a:rPr>
              <a:t>a</a:t>
            </a:r>
            <a:r>
              <a:rPr lang="ru-RU" sz="2000" dirty="0" smtClean="0">
                <a:latin typeface="Times New Roman" pitchFamily="18" charset="0"/>
                <a:cs typeface="Times New Roman" pitchFamily="18" charset="0"/>
              </a:rPr>
              <a:t>) </a:t>
            </a:r>
            <a:r>
              <a:rPr lang="en-US" sz="2000" dirty="0" smtClean="0"/>
              <a:t>to assess the regularity, legality, conformity, economy, efficiency, and effectiveness of the management of public financial resources and assets</a:t>
            </a:r>
            <a:r>
              <a:rPr lang="ru-RU" sz="2000" dirty="0" smtClean="0">
                <a:latin typeface="Times New Roman" pitchFamily="18" charset="0"/>
                <a:cs typeface="Times New Roman" pitchFamily="18" charset="0"/>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Прямоугольник 9"/>
          <p:cNvSpPr>
            <a:spLocks noChangeArrowheads="1"/>
          </p:cNvSpPr>
          <p:nvPr/>
        </p:nvSpPr>
        <p:spPr bwMode="auto">
          <a:xfrm>
            <a:off x="107950" y="188641"/>
            <a:ext cx="8856537" cy="461665"/>
          </a:xfrm>
          <a:prstGeom prst="rect">
            <a:avLst/>
          </a:prstGeom>
          <a:noFill/>
          <a:ln w="9525">
            <a:noFill/>
            <a:miter lim="800000"/>
            <a:headEnd/>
            <a:tailEnd/>
          </a:ln>
        </p:spPr>
        <p:txBody>
          <a:bodyPr wrap="square">
            <a:spAutoFit/>
          </a:bodyPr>
          <a:lstStyle/>
          <a:p>
            <a:pPr algn="ctr"/>
            <a:r>
              <a:rPr lang="en-US" sz="2400" b="1" dirty="0" smtClean="0">
                <a:solidFill>
                  <a:schemeClr val="accent1"/>
                </a:solidFill>
                <a:latin typeface="Tahoma" pitchFamily="34" charset="0"/>
                <a:ea typeface="Tahoma" pitchFamily="34" charset="0"/>
                <a:cs typeface="Tahoma" pitchFamily="34" charset="0"/>
              </a:rPr>
              <a:t>The principles of conducting the audit</a:t>
            </a:r>
            <a:endParaRPr lang="ru-RU" sz="2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ahoma" pitchFamily="34" charset="0"/>
              <a:ea typeface="Tahoma" pitchFamily="34" charset="0"/>
              <a:cs typeface="Tahoma" pitchFamily="34" charset="0"/>
            </a:endParaRPr>
          </a:p>
        </p:txBody>
      </p:sp>
      <p:sp>
        <p:nvSpPr>
          <p:cNvPr id="6148" name="Rectangle 35"/>
          <p:cNvSpPr>
            <a:spLocks noChangeArrowheads="1"/>
          </p:cNvSpPr>
          <p:nvPr/>
        </p:nvSpPr>
        <p:spPr bwMode="auto">
          <a:xfrm>
            <a:off x="179388" y="4338638"/>
            <a:ext cx="8713787" cy="1754187"/>
          </a:xfrm>
          <a:prstGeom prst="rect">
            <a:avLst/>
          </a:prstGeom>
          <a:noFill/>
          <a:ln w="9525">
            <a:noFill/>
            <a:miter lim="800000"/>
            <a:headEnd/>
            <a:tailEnd/>
          </a:ln>
        </p:spPr>
        <p:txBody>
          <a:bodyPr anchor="ctr">
            <a:spAutoFit/>
          </a:bodyPr>
          <a:lstStyle/>
          <a:p>
            <a:pPr indent="446088" algn="just" eaLnBrk="0" hangingPunct="0">
              <a:buFont typeface="Arial" charset="0"/>
              <a:buChar char="•"/>
            </a:pPr>
            <a:endParaRPr lang="ru-RU" sz="1800">
              <a:ea typeface="Calibri" pitchFamily="34" charset="0"/>
              <a:cs typeface="Times New Roman" pitchFamily="18" charset="0"/>
            </a:endParaRPr>
          </a:p>
          <a:p>
            <a:pPr indent="446088" algn="just" eaLnBrk="0" hangingPunct="0">
              <a:buFont typeface="Arial" charset="0"/>
              <a:buChar char="•"/>
            </a:pPr>
            <a:endParaRPr lang="ru-RU" sz="1800">
              <a:ea typeface="Calibri" pitchFamily="34" charset="0"/>
              <a:cs typeface="Times New Roman" pitchFamily="18" charset="0"/>
            </a:endParaRPr>
          </a:p>
          <a:p>
            <a:pPr indent="446088" algn="just" eaLnBrk="0" hangingPunct="0">
              <a:buFont typeface="Arial" charset="0"/>
              <a:buChar char="•"/>
            </a:pPr>
            <a:endParaRPr lang="ru-RU" sz="1800">
              <a:ea typeface="Calibri" pitchFamily="34" charset="0"/>
              <a:cs typeface="Times New Roman" pitchFamily="18" charset="0"/>
            </a:endParaRPr>
          </a:p>
          <a:p>
            <a:pPr indent="446088" algn="just" eaLnBrk="0" hangingPunct="0">
              <a:buFont typeface="Arial" charset="0"/>
              <a:buChar char="•"/>
            </a:pPr>
            <a:endParaRPr lang="ru-RU" sz="1800">
              <a:ea typeface="Calibri" pitchFamily="34" charset="0"/>
              <a:cs typeface="Times New Roman" pitchFamily="18" charset="0"/>
            </a:endParaRPr>
          </a:p>
          <a:p>
            <a:pPr indent="446088" algn="just" eaLnBrk="0" hangingPunct="0">
              <a:buFont typeface="Arial" charset="0"/>
              <a:buChar char="•"/>
            </a:pPr>
            <a:endParaRPr lang="ru-RU" sz="1800">
              <a:ea typeface="Calibri" pitchFamily="34" charset="0"/>
              <a:cs typeface="Times New Roman" pitchFamily="18" charset="0"/>
            </a:endParaRPr>
          </a:p>
          <a:p>
            <a:pPr indent="446088" algn="just" eaLnBrk="0" hangingPunct="0">
              <a:buFont typeface="Arial" charset="0"/>
              <a:buChar char="•"/>
            </a:pPr>
            <a:endParaRPr lang="ru-RU" sz="1800">
              <a:ea typeface="Calibri" pitchFamily="34" charset="0"/>
              <a:cs typeface="Times New Roman" pitchFamily="18" charset="0"/>
            </a:endParaRPr>
          </a:p>
        </p:txBody>
      </p:sp>
      <p:graphicFrame>
        <p:nvGraphicFramePr>
          <p:cNvPr id="6" name="Схема 5"/>
          <p:cNvGraphicFramePr/>
          <p:nvPr/>
        </p:nvGraphicFramePr>
        <p:xfrm>
          <a:off x="0" y="1052736"/>
          <a:ext cx="9144000" cy="541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b="1" dirty="0" smtClean="0">
                <a:solidFill>
                  <a:schemeClr val="accent1"/>
                </a:solidFill>
              </a:rPr>
              <a:t>Status of the Court of Accounts</a:t>
            </a:r>
            <a:endParaRPr lang="ru-RU" b="1" dirty="0">
              <a:ln w="10541" cmpd="sng">
                <a:solidFill>
                  <a:schemeClr val="accent1">
                    <a:shade val="88000"/>
                    <a:satMod val="110000"/>
                  </a:schemeClr>
                </a:solidFill>
                <a:prstDash val="solid"/>
              </a:ln>
              <a:solidFill>
                <a:schemeClr val="accent1"/>
              </a:solidFill>
            </a:endParaRPr>
          </a:p>
        </p:txBody>
      </p:sp>
      <p:sp>
        <p:nvSpPr>
          <p:cNvPr id="2" name="Содержимое 1"/>
          <p:cNvSpPr>
            <a:spLocks noGrp="1"/>
          </p:cNvSpPr>
          <p:nvPr>
            <p:ph sz="quarter" idx="1"/>
          </p:nvPr>
        </p:nvSpPr>
        <p:spPr/>
        <p:txBody>
          <a:bodyPr>
            <a:normAutofit/>
          </a:bodyPr>
          <a:lstStyle/>
          <a:p>
            <a:endParaRPr lang="ru-MO" sz="2600" dirty="0" smtClean="0">
              <a:latin typeface="Times New Roman" pitchFamily="18" charset="0"/>
              <a:cs typeface="Times New Roman" pitchFamily="18" charset="0"/>
            </a:endParaRPr>
          </a:p>
          <a:p>
            <a:endParaRPr lang="ru-MO" sz="2600" dirty="0" smtClean="0">
              <a:latin typeface="Times New Roman" pitchFamily="18" charset="0"/>
              <a:cs typeface="Times New Roman" pitchFamily="18" charset="0"/>
            </a:endParaRPr>
          </a:p>
          <a:p>
            <a:endParaRPr lang="ru-MO" sz="2600" dirty="0" smtClean="0">
              <a:latin typeface="Times New Roman" pitchFamily="18" charset="0"/>
              <a:cs typeface="Times New Roman" pitchFamily="18" charset="0"/>
            </a:endParaRPr>
          </a:p>
          <a:p>
            <a:endParaRPr lang="ru-MO" sz="2600" dirty="0" smtClean="0">
              <a:latin typeface="Times New Roman" pitchFamily="18" charset="0"/>
              <a:cs typeface="Times New Roman" pitchFamily="18" charset="0"/>
            </a:endParaRPr>
          </a:p>
          <a:p>
            <a:endParaRPr lang="ru-MO" sz="2600" dirty="0" smtClean="0">
              <a:latin typeface="Times New Roman" pitchFamily="18" charset="0"/>
              <a:cs typeface="Times New Roman" pitchFamily="18" charset="0"/>
            </a:endParaRPr>
          </a:p>
          <a:p>
            <a:endParaRPr lang="ru-MO" sz="2600" dirty="0" smtClean="0">
              <a:latin typeface="Times New Roman" pitchFamily="18" charset="0"/>
              <a:cs typeface="Times New Roman" pitchFamily="18" charset="0"/>
            </a:endParaRPr>
          </a:p>
          <a:p>
            <a:endParaRPr lang="ru-MO" sz="2600" dirty="0" smtClean="0">
              <a:latin typeface="Times New Roman" pitchFamily="18" charset="0"/>
              <a:cs typeface="Times New Roman" pitchFamily="18" charset="0"/>
            </a:endParaRPr>
          </a:p>
          <a:p>
            <a:endParaRPr lang="ru-MO" sz="2600" dirty="0" smtClean="0">
              <a:latin typeface="Times New Roman" pitchFamily="18" charset="0"/>
              <a:cs typeface="Times New Roman" pitchFamily="18" charset="0"/>
            </a:endParaRPr>
          </a:p>
          <a:p>
            <a:endParaRPr lang="ru-MO" sz="2600" dirty="0" smtClean="0">
              <a:latin typeface="Times New Roman" pitchFamily="18" charset="0"/>
              <a:cs typeface="Times New Roman" pitchFamily="18" charset="0"/>
            </a:endParaRPr>
          </a:p>
          <a:p>
            <a:endParaRPr lang="ru-MO" sz="2600" dirty="0" smtClean="0">
              <a:latin typeface="Times New Roman" pitchFamily="18" charset="0"/>
              <a:cs typeface="Times New Roman" pitchFamily="18" charset="0"/>
            </a:endParaRPr>
          </a:p>
          <a:p>
            <a:endParaRPr lang="ru-RU" dirty="0"/>
          </a:p>
        </p:txBody>
      </p:sp>
      <p:sp>
        <p:nvSpPr>
          <p:cNvPr id="4" name="Прямоугольник 3"/>
          <p:cNvSpPr/>
          <p:nvPr/>
        </p:nvSpPr>
        <p:spPr>
          <a:xfrm>
            <a:off x="323528" y="1628800"/>
            <a:ext cx="8424936" cy="237626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000" dirty="0" smtClean="0">
                <a:latin typeface="Times New Roman" pitchFamily="18" charset="0"/>
                <a:cs typeface="Times New Roman" pitchFamily="18" charset="0"/>
              </a:rPr>
              <a:t>The Court of Accounts is the only state public authority that controls the formation, management and use of public financial resources and management of public property by carrying out external audit in the public sector as a Supreme Audit Institution.</a:t>
            </a:r>
          </a:p>
        </p:txBody>
      </p:sp>
      <p:sp>
        <p:nvSpPr>
          <p:cNvPr id="5" name="Прямоугольник 4"/>
          <p:cNvSpPr/>
          <p:nvPr/>
        </p:nvSpPr>
        <p:spPr>
          <a:xfrm>
            <a:off x="395536" y="4365104"/>
            <a:ext cx="8424936" cy="165618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000" dirty="0" smtClean="0">
                <a:latin typeface="Times New Roman" pitchFamily="18" charset="0"/>
                <a:cs typeface="Times New Roman" pitchFamily="18" charset="0"/>
              </a:rPr>
              <a:t>Court of Accounts has organizational, functional, operational and financial independence and is legally protected against interference of law enforcement or control bodies.</a:t>
            </a:r>
            <a:endParaRPr lang="ru-RU" sz="2000"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1200" fill="hold">
                                          <p:stCondLst>
                                            <p:cond delay="0"/>
                                          </p:stCondLst>
                                        </p:cTn>
                                        <p:tgtEl>
                                          <p:spTgt spid="4"/>
                                        </p:tgtEl>
                                        <p:attrNameLst>
                                          <p:attrName>ppt_x</p:attrName>
                                        </p:attrNameLst>
                                      </p:cBhvr>
                                    </p:anim>
                                    <p:anim from="0" to="-1.0" calcmode="lin" valueType="num">
                                      <p:cBhvr>
                                        <p:cTn id="8" dur="400" decel="50000" autoRev="1" fill="hold">
                                          <p:stCondLst>
                                            <p:cond delay="1200"/>
                                          </p:stCondLst>
                                        </p:cTn>
                                        <p:tgtEl>
                                          <p:spTgt spid="4"/>
                                        </p:tgtEl>
                                        <p:attrNameLst>
                                          <p:attrName>xshear</p:attrName>
                                        </p:attrNameLst>
                                      </p:cBhvr>
                                    </p:anim>
                                    <p:animScale>
                                      <p:cBhvr>
                                        <p:cTn id="9" dur="400" decel="100000" autoRev="1" fill="hold">
                                          <p:stCondLst>
                                            <p:cond delay="1200"/>
                                          </p:stCondLst>
                                        </p:cTn>
                                        <p:tgtEl>
                                          <p:spTgt spid="4"/>
                                        </p:tgtEl>
                                      </p:cBhvr>
                                      <p:from x="100000" y="100000"/>
                                      <p:to x="80000" y="100000"/>
                                    </p:animScale>
                                    <p:anim by="(#ppt_h/3+#ppt_w*0.1)" calcmode="lin" valueType="num">
                                      <p:cBhvr additive="sum">
                                        <p:cTn id="10" dur="400" decel="100000" autoRev="1" fill="hold">
                                          <p:stCondLst>
                                            <p:cond delay="1200"/>
                                          </p:stCondLst>
                                        </p:cTn>
                                        <p:tgtEl>
                                          <p:spTgt spid="4"/>
                                        </p:tgtEl>
                                        <p:attrNameLst>
                                          <p:attrName>ppt_x</p:attrName>
                                        </p:attrNameLst>
                                      </p:cBhvr>
                                    </p:anim>
                                  </p:childTnLst>
                                </p:cTn>
                              </p:par>
                            </p:childTnLst>
                          </p:cTn>
                        </p:par>
                        <p:par>
                          <p:cTn id="11" fill="hold">
                            <p:stCondLst>
                              <p:cond delay="2000"/>
                            </p:stCondLst>
                            <p:childTnLst>
                              <p:par>
                                <p:cTn id="12" presetID="34"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from="(-#ppt_w/2)" to="(#ppt_x)" calcmode="lin" valueType="num">
                                      <p:cBhvr>
                                        <p:cTn id="14" dur="600" fill="hold">
                                          <p:stCondLst>
                                            <p:cond delay="0"/>
                                          </p:stCondLst>
                                        </p:cTn>
                                        <p:tgtEl>
                                          <p:spTgt spid="5"/>
                                        </p:tgtEl>
                                        <p:attrNameLst>
                                          <p:attrName>ppt_x</p:attrName>
                                        </p:attrNameLst>
                                      </p:cBhvr>
                                    </p:anim>
                                    <p:anim from="0" to="-1.0" calcmode="lin" valueType="num">
                                      <p:cBhvr>
                                        <p:cTn id="15" dur="200" decel="50000" autoRev="1" fill="hold">
                                          <p:stCondLst>
                                            <p:cond delay="600"/>
                                          </p:stCondLst>
                                        </p:cTn>
                                        <p:tgtEl>
                                          <p:spTgt spid="5"/>
                                        </p:tgtEl>
                                        <p:attrNameLst>
                                          <p:attrName>xshear</p:attrName>
                                        </p:attrNameLst>
                                      </p:cBhvr>
                                    </p:anim>
                                    <p:animScale>
                                      <p:cBhvr>
                                        <p:cTn id="16" dur="200" decel="100000" autoRev="1" fill="hold">
                                          <p:stCondLst>
                                            <p:cond delay="600"/>
                                          </p:stCondLst>
                                        </p:cTn>
                                        <p:tgtEl>
                                          <p:spTgt spid="5"/>
                                        </p:tgtEl>
                                      </p:cBhvr>
                                      <p:from x="100000" y="100000"/>
                                      <p:to x="80000" y="100000"/>
                                    </p:animScale>
                                    <p:anim by="(#ppt_h/3+#ppt_w*0.1)" calcmode="lin" valueType="num">
                                      <p:cBhvr additive="sum">
                                        <p:cTn id="17"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1752" y="228600"/>
            <a:ext cx="8734744" cy="608112"/>
          </a:xfrm>
        </p:spPr>
        <p:txBody>
          <a:bodyPr>
            <a:normAutofit/>
          </a:bodyPr>
          <a:lstStyle/>
          <a:p>
            <a:r>
              <a:rPr lang="en-US" b="1" dirty="0" smtClean="0">
                <a:solidFill>
                  <a:schemeClr val="accent1"/>
                </a:solidFill>
              </a:rPr>
              <a:t>Types of Audit </a:t>
            </a:r>
            <a:endParaRPr lang="ru-RU" b="1" dirty="0">
              <a:ln w="10541" cmpd="sng">
                <a:solidFill>
                  <a:schemeClr val="accent1">
                    <a:shade val="88000"/>
                    <a:satMod val="110000"/>
                  </a:schemeClr>
                </a:solidFill>
                <a:prstDash val="solid"/>
              </a:ln>
              <a:solidFill>
                <a:schemeClr val="accent1"/>
              </a:solidFill>
            </a:endParaRPr>
          </a:p>
        </p:txBody>
      </p:sp>
      <p:sp>
        <p:nvSpPr>
          <p:cNvPr id="2" name="Содержимое 1"/>
          <p:cNvSpPr>
            <a:spLocks noGrp="1"/>
          </p:cNvSpPr>
          <p:nvPr>
            <p:ph sz="quarter" idx="1"/>
          </p:nvPr>
        </p:nvSpPr>
        <p:spPr/>
        <p:txBody>
          <a:bodyPr>
            <a:normAutofit fontScale="92500" lnSpcReduction="10000"/>
          </a:bodyPr>
          <a:lstStyle/>
          <a:p>
            <a:pPr lvl="0">
              <a:buNone/>
            </a:pPr>
            <a:endParaRPr lang="en-US" b="1" dirty="0" smtClean="0"/>
          </a:p>
          <a:p>
            <a:pPr lvl="0">
              <a:buNone/>
            </a:pPr>
            <a:endParaRPr lang="en-US" b="1" dirty="0" smtClean="0"/>
          </a:p>
          <a:p>
            <a:pPr lvl="0">
              <a:buNone/>
            </a:pPr>
            <a:endParaRPr lang="en-US" b="1" dirty="0" smtClean="0"/>
          </a:p>
          <a:p>
            <a:pPr lvl="0">
              <a:buNone/>
            </a:pPr>
            <a:endParaRPr lang="en-US" b="1" dirty="0" smtClean="0"/>
          </a:p>
          <a:p>
            <a:pPr lvl="0">
              <a:buNone/>
            </a:pPr>
            <a:endParaRPr lang="en-US" b="1" dirty="0" smtClean="0"/>
          </a:p>
          <a:p>
            <a:pPr lvl="0">
              <a:buNone/>
            </a:pPr>
            <a:endParaRPr lang="en-US" b="1" dirty="0" smtClean="0"/>
          </a:p>
          <a:p>
            <a:pPr lvl="0">
              <a:buNone/>
            </a:pPr>
            <a:endParaRPr lang="en-US" sz="1700" b="1" dirty="0" smtClean="0"/>
          </a:p>
          <a:p>
            <a:pPr lvl="0">
              <a:buNone/>
            </a:pPr>
            <a:endParaRPr lang="en-US" b="1" dirty="0" smtClean="0"/>
          </a:p>
          <a:p>
            <a:pPr lvl="0">
              <a:buNone/>
            </a:pPr>
            <a:endParaRPr lang="en-US" b="1" dirty="0" smtClean="0"/>
          </a:p>
          <a:p>
            <a:pPr lvl="0">
              <a:buNone/>
            </a:pPr>
            <a:endParaRPr lang="en-US" b="1" dirty="0" smtClean="0"/>
          </a:p>
          <a:p>
            <a:pPr>
              <a:buNone/>
            </a:pPr>
            <a:r>
              <a:rPr lang="ru-MO" i="1" dirty="0" smtClean="0"/>
              <a:t> </a:t>
            </a:r>
            <a:endParaRPr lang="ru-RU" dirty="0" smtClean="0"/>
          </a:p>
          <a:p>
            <a:endParaRPr lang="ru-RU" dirty="0"/>
          </a:p>
        </p:txBody>
      </p:sp>
      <p:sp>
        <p:nvSpPr>
          <p:cNvPr id="4" name="Овал 3"/>
          <p:cNvSpPr/>
          <p:nvPr/>
        </p:nvSpPr>
        <p:spPr>
          <a:xfrm>
            <a:off x="539552" y="1484784"/>
            <a:ext cx="3240360" cy="237626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lvl="0" algn="ctr">
              <a:buNone/>
            </a:pPr>
            <a:r>
              <a:rPr lang="en-US" sz="1600" b="1" dirty="0" smtClean="0"/>
              <a:t>Types of Audit </a:t>
            </a:r>
            <a:r>
              <a:rPr lang="ru-MO" sz="1600" b="1" dirty="0" smtClean="0"/>
              <a:t>:</a:t>
            </a:r>
          </a:p>
          <a:p>
            <a:pPr lvl="0" algn="ctr"/>
            <a:r>
              <a:rPr lang="en-US" sz="1600" dirty="0" smtClean="0"/>
              <a:t>Regularity audit</a:t>
            </a:r>
            <a:endParaRPr lang="ru-RU" sz="1600" dirty="0" smtClean="0"/>
          </a:p>
          <a:p>
            <a:pPr lvl="0" algn="ctr"/>
            <a:r>
              <a:rPr lang="en-US" sz="1600" dirty="0" smtClean="0"/>
              <a:t>Performance audit</a:t>
            </a:r>
          </a:p>
          <a:p>
            <a:pPr lvl="0" algn="ctr"/>
            <a:r>
              <a:rPr lang="en-US" sz="1600" dirty="0" smtClean="0"/>
              <a:t>Other types of audit (IT, etc.).</a:t>
            </a:r>
            <a:endParaRPr lang="en-US" sz="1600" b="1" dirty="0" smtClean="0"/>
          </a:p>
        </p:txBody>
      </p:sp>
      <p:sp>
        <p:nvSpPr>
          <p:cNvPr id="5" name="Овал 4"/>
          <p:cNvSpPr/>
          <p:nvPr/>
        </p:nvSpPr>
        <p:spPr>
          <a:xfrm>
            <a:off x="4211960" y="1340768"/>
            <a:ext cx="4608512" cy="288032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buNone/>
            </a:pPr>
            <a:r>
              <a:rPr lang="ru-MO" sz="1400" b="1" dirty="0" smtClean="0"/>
              <a:t> </a:t>
            </a:r>
            <a:r>
              <a:rPr lang="en-US" sz="1400" b="1" dirty="0" smtClean="0"/>
              <a:t>Compulsory audits </a:t>
            </a:r>
            <a:r>
              <a:rPr lang="ru-MO" sz="1400" b="1" dirty="0" smtClean="0"/>
              <a:t>:</a:t>
            </a:r>
            <a:endParaRPr lang="ru-RU" sz="1400" b="1" dirty="0" smtClean="0"/>
          </a:p>
          <a:p>
            <a:pPr>
              <a:buNone/>
            </a:pPr>
            <a:r>
              <a:rPr lang="ru-MO" sz="1400" dirty="0" smtClean="0"/>
              <a:t>    </a:t>
            </a:r>
            <a:r>
              <a:rPr lang="en-US" sz="1400" dirty="0" smtClean="0"/>
              <a:t>The Court of Accounts shall carry out annually, on a compulsory basis, the audit of the Government reports on the execution of the following during the expired budgetary year of</a:t>
            </a:r>
            <a:r>
              <a:rPr lang="ru-MO" sz="1400" dirty="0" smtClean="0"/>
              <a:t>:</a:t>
            </a:r>
            <a:endParaRPr lang="ru-RU" sz="1400" dirty="0" smtClean="0"/>
          </a:p>
          <a:p>
            <a:pPr lvl="0"/>
            <a:r>
              <a:rPr lang="en-US" sz="1400" dirty="0" smtClean="0"/>
              <a:t>the state budget</a:t>
            </a:r>
            <a:r>
              <a:rPr lang="ru-MO" sz="1400" dirty="0" smtClean="0"/>
              <a:t>; </a:t>
            </a:r>
            <a:endParaRPr lang="ru-RU" sz="1400" dirty="0" smtClean="0"/>
          </a:p>
          <a:p>
            <a:pPr lvl="0"/>
            <a:r>
              <a:rPr lang="en-US" sz="1400" dirty="0" smtClean="0"/>
              <a:t>the state social insurance budget</a:t>
            </a:r>
            <a:r>
              <a:rPr lang="ru-MO" sz="1400" dirty="0" smtClean="0"/>
              <a:t>; </a:t>
            </a:r>
            <a:endParaRPr lang="ru-RU" sz="1400" dirty="0" smtClean="0"/>
          </a:p>
          <a:p>
            <a:pPr lvl="0"/>
            <a:r>
              <a:rPr lang="en-US" sz="1400" dirty="0" smtClean="0"/>
              <a:t>the compulsory medical insurance funds</a:t>
            </a:r>
            <a:r>
              <a:rPr lang="ru-MO" sz="1400" dirty="0" smtClean="0"/>
              <a:t>. </a:t>
            </a:r>
            <a:endParaRPr lang="ru-RU" sz="1400" dirty="0" smtClean="0"/>
          </a:p>
        </p:txBody>
      </p:sp>
      <p:sp>
        <p:nvSpPr>
          <p:cNvPr id="6" name="Скругленный прямоугольник 5"/>
          <p:cNvSpPr/>
          <p:nvPr/>
        </p:nvSpPr>
        <p:spPr>
          <a:xfrm>
            <a:off x="755576" y="4365104"/>
            <a:ext cx="7488832" cy="1634480"/>
          </a:xfrm>
          <a:prstGeom prst="round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ru-MO"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Court of Accounts may audit the use of resources, allocated by the European Union, development partners and other donors, whose resources were included in the state budget or budgets of administrative-territorial units.</a:t>
            </a:r>
            <a:endParaRPr lang="ru-RU"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Прямоугольник 26"/>
          <p:cNvSpPr/>
          <p:nvPr/>
        </p:nvSpPr>
        <p:spPr>
          <a:xfrm>
            <a:off x="179388" y="4292600"/>
            <a:ext cx="2376388" cy="180022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1400" dirty="0" smtClean="0"/>
              <a:t>the activity of other control/public financial audit bodies as well as of the internal control systems</a:t>
            </a:r>
            <a:r>
              <a:rPr lang="ru-MO" sz="1400" dirty="0" smtClean="0"/>
              <a:t>; </a:t>
            </a:r>
            <a:endParaRPr lang="ru-RU" sz="1400" dirty="0" smtClean="0"/>
          </a:p>
        </p:txBody>
      </p:sp>
      <p:sp>
        <p:nvSpPr>
          <p:cNvPr id="25" name="Прямоугольник 24"/>
          <p:cNvSpPr/>
          <p:nvPr/>
        </p:nvSpPr>
        <p:spPr>
          <a:xfrm>
            <a:off x="2771800" y="4293096"/>
            <a:ext cx="3384376" cy="1800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1400" dirty="0" smtClean="0"/>
              <a:t>administration and management of public assets</a:t>
            </a:r>
            <a:r>
              <a:rPr lang="ru-MO" sz="1400" dirty="0" smtClean="0"/>
              <a:t>; </a:t>
            </a:r>
            <a:endParaRPr lang="ru-RU" sz="1400" dirty="0" smtClean="0"/>
          </a:p>
          <a:p>
            <a:pPr lvl="0"/>
            <a:r>
              <a:rPr lang="en-US" sz="1400" dirty="0" smtClean="0"/>
              <a:t>the process of privatization of state assets and of ensuring the post-privatization activity</a:t>
            </a:r>
            <a:r>
              <a:rPr lang="ru-MO" sz="1400" dirty="0" smtClean="0"/>
              <a:t>; </a:t>
            </a:r>
            <a:endParaRPr lang="ru-RU" sz="1400" dirty="0" smtClean="0"/>
          </a:p>
          <a:p>
            <a:pPr lvl="0"/>
            <a:r>
              <a:rPr lang="en-US" sz="1400" dirty="0" smtClean="0"/>
              <a:t>administration and management of natural resources</a:t>
            </a:r>
            <a:r>
              <a:rPr lang="ru-MO" sz="1400" dirty="0" smtClean="0"/>
              <a:t>;</a:t>
            </a:r>
            <a:endParaRPr lang="ru-RU" sz="1400" dirty="0" smtClean="0"/>
          </a:p>
        </p:txBody>
      </p:sp>
      <p:sp>
        <p:nvSpPr>
          <p:cNvPr id="24" name="Прямоугольник 23"/>
          <p:cNvSpPr/>
          <p:nvPr/>
        </p:nvSpPr>
        <p:spPr>
          <a:xfrm>
            <a:off x="6228184" y="4293096"/>
            <a:ext cx="2736850" cy="180022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1400" dirty="0" smtClean="0"/>
              <a:t>other types of activity referred to by organic laws to the competence of the Court of Accounts</a:t>
            </a:r>
            <a:r>
              <a:rPr lang="ru-MO" sz="1400" dirty="0" smtClean="0"/>
              <a:t>. </a:t>
            </a:r>
            <a:endParaRPr lang="ru-RU" sz="1400" dirty="0" smtClean="0"/>
          </a:p>
        </p:txBody>
      </p:sp>
      <p:sp>
        <p:nvSpPr>
          <p:cNvPr id="22" name="Прямоугольник 21"/>
          <p:cNvSpPr/>
          <p:nvPr/>
        </p:nvSpPr>
        <p:spPr>
          <a:xfrm>
            <a:off x="107950" y="836712"/>
            <a:ext cx="4176018" cy="2016224"/>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r>
              <a:rPr lang="en-US" sz="1400" dirty="0" smtClean="0"/>
              <a:t>the use by public institutions, of grants and funds allotted by foreign donors for the implementation of </a:t>
            </a:r>
            <a:r>
              <a:rPr lang="en-US" sz="1400" dirty="0" err="1" smtClean="0"/>
              <a:t>programmes</a:t>
            </a:r>
            <a:r>
              <a:rPr lang="en-US" sz="1400" dirty="0" smtClean="0"/>
              <a:t> in which the Republic Moldova participates</a:t>
            </a:r>
            <a:r>
              <a:rPr lang="ru-MO" sz="1400" dirty="0" smtClean="0"/>
              <a:t>; </a:t>
            </a:r>
            <a:endParaRPr lang="ru-RU" sz="1400" dirty="0" smtClean="0"/>
          </a:p>
        </p:txBody>
      </p:sp>
      <p:sp>
        <p:nvSpPr>
          <p:cNvPr id="23" name="Прямоугольник 22"/>
          <p:cNvSpPr/>
          <p:nvPr/>
        </p:nvSpPr>
        <p:spPr>
          <a:xfrm>
            <a:off x="4355976" y="836712"/>
            <a:ext cx="2519536" cy="2016819"/>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lvl="0" algn="ctr"/>
            <a:r>
              <a:rPr lang="en-US" sz="1400" dirty="0" smtClean="0"/>
              <a:t>the use of budget allocations for investments, subsidies, and other forms of government financial assistance</a:t>
            </a:r>
            <a:r>
              <a:rPr lang="ru-MO" sz="1400" dirty="0" smtClean="0"/>
              <a:t>; </a:t>
            </a:r>
            <a:endParaRPr lang="ru-RU" sz="1400" dirty="0" smtClean="0"/>
          </a:p>
        </p:txBody>
      </p:sp>
      <p:sp>
        <p:nvSpPr>
          <p:cNvPr id="21" name="Прямоугольник 20"/>
          <p:cNvSpPr/>
          <p:nvPr/>
        </p:nvSpPr>
        <p:spPr>
          <a:xfrm>
            <a:off x="6948264" y="836712"/>
            <a:ext cx="201677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sz="1400" dirty="0" smtClean="0"/>
              <a:t>the accounting records and financial reporting</a:t>
            </a:r>
            <a:r>
              <a:rPr lang="ru-MO" sz="1400" dirty="0" smtClean="0"/>
              <a:t>; </a:t>
            </a:r>
            <a:endParaRPr lang="ru-RU" sz="1400" dirty="0" smtClean="0"/>
          </a:p>
        </p:txBody>
      </p:sp>
      <p:sp>
        <p:nvSpPr>
          <p:cNvPr id="10250" name="Rectangle 35"/>
          <p:cNvSpPr>
            <a:spLocks noChangeArrowheads="1"/>
          </p:cNvSpPr>
          <p:nvPr/>
        </p:nvSpPr>
        <p:spPr bwMode="auto">
          <a:xfrm>
            <a:off x="179388" y="3633719"/>
            <a:ext cx="8713787" cy="1754326"/>
          </a:xfrm>
          <a:prstGeom prst="rect">
            <a:avLst/>
          </a:prstGeom>
          <a:noFill/>
          <a:ln w="9525">
            <a:noFill/>
            <a:miter lim="800000"/>
            <a:headEnd/>
            <a:tailEnd/>
          </a:ln>
        </p:spPr>
        <p:txBody>
          <a:bodyPr anchor="ctr">
            <a:spAutoFit/>
          </a:bodyPr>
          <a:lstStyle/>
          <a:p>
            <a:pPr indent="446088" algn="just" eaLnBrk="0" hangingPunct="0">
              <a:buFont typeface="Arial" charset="0"/>
              <a:buChar char="•"/>
            </a:pPr>
            <a:endParaRPr lang="ru-RU" sz="1800" dirty="0" smtClean="0">
              <a:ea typeface="Calibri" pitchFamily="34" charset="0"/>
              <a:cs typeface="Times New Roman" pitchFamily="18" charset="0"/>
            </a:endParaRPr>
          </a:p>
          <a:p>
            <a:pPr indent="446088" algn="just" eaLnBrk="0" hangingPunct="0">
              <a:buFont typeface="Arial" charset="0"/>
              <a:buChar char="•"/>
            </a:pPr>
            <a:endParaRPr lang="ru-RU" sz="1800" dirty="0">
              <a:ea typeface="Calibri" pitchFamily="34" charset="0"/>
              <a:cs typeface="Times New Roman" pitchFamily="18" charset="0"/>
            </a:endParaRPr>
          </a:p>
          <a:p>
            <a:pPr indent="446088" algn="just" eaLnBrk="0" hangingPunct="0">
              <a:buFont typeface="Arial" charset="0"/>
              <a:buChar char="•"/>
            </a:pPr>
            <a:endParaRPr lang="ru-RU" sz="1800" dirty="0">
              <a:ea typeface="Calibri" pitchFamily="34" charset="0"/>
              <a:cs typeface="Times New Roman" pitchFamily="18" charset="0"/>
            </a:endParaRPr>
          </a:p>
          <a:p>
            <a:pPr indent="446088" algn="just" eaLnBrk="0" hangingPunct="0">
              <a:buFont typeface="Arial" charset="0"/>
              <a:buChar char="•"/>
            </a:pPr>
            <a:endParaRPr lang="ru-RU" sz="1800" dirty="0">
              <a:ea typeface="Calibri" pitchFamily="34" charset="0"/>
              <a:cs typeface="Times New Roman" pitchFamily="18" charset="0"/>
            </a:endParaRPr>
          </a:p>
          <a:p>
            <a:pPr indent="446088" algn="just" eaLnBrk="0" hangingPunct="0">
              <a:buFont typeface="Arial" charset="0"/>
              <a:buChar char="•"/>
            </a:pPr>
            <a:endParaRPr lang="ru-RU" sz="1800" dirty="0">
              <a:ea typeface="Calibri" pitchFamily="34" charset="0"/>
              <a:cs typeface="Times New Roman" pitchFamily="18" charset="0"/>
            </a:endParaRPr>
          </a:p>
          <a:p>
            <a:pPr indent="446088" algn="just" eaLnBrk="0" hangingPunct="0">
              <a:buFont typeface="Arial" charset="0"/>
              <a:buChar char="•"/>
            </a:pPr>
            <a:endParaRPr lang="ru-RU" sz="1800" dirty="0">
              <a:ea typeface="Calibri" pitchFamily="34" charset="0"/>
              <a:cs typeface="Times New Roman" pitchFamily="18" charset="0"/>
            </a:endParaRPr>
          </a:p>
        </p:txBody>
      </p:sp>
      <p:sp>
        <p:nvSpPr>
          <p:cNvPr id="10" name="Прямоугольник 9"/>
          <p:cNvSpPr/>
          <p:nvPr/>
        </p:nvSpPr>
        <p:spPr>
          <a:xfrm>
            <a:off x="2430463" y="2265363"/>
            <a:ext cx="4283075" cy="1524000"/>
          </a:xfrm>
          <a:prstGeom prst="rect">
            <a:avLst/>
          </a:prstGeom>
        </p:spPr>
        <p:style>
          <a:lnRef idx="0">
            <a:scrgbClr r="0" g="0" b="0"/>
          </a:lnRef>
          <a:fillRef idx="0">
            <a:scrgbClr r="0" g="0" b="0"/>
          </a:fillRef>
          <a:effectRef idx="0">
            <a:scrgbClr r="0" g="0" b="0"/>
          </a:effectRef>
          <a:fontRef idx="minor">
            <a:schemeClr val="lt1"/>
          </a:fontRef>
        </p:style>
        <p:txBody>
          <a:bodyPr lIns="85344" tIns="85344" rIns="85344" bIns="85344" spcCol="1270" anchor="ctr"/>
          <a:lstStyle/>
          <a:p>
            <a:pPr algn="ctr" defTabSz="533400">
              <a:lnSpc>
                <a:spcPct val="90000"/>
              </a:lnSpc>
              <a:spcAft>
                <a:spcPct val="35000"/>
              </a:spcAft>
              <a:defRPr/>
            </a:pPr>
            <a:endParaRPr lang="ru-RU" sz="1200"/>
          </a:p>
        </p:txBody>
      </p:sp>
      <p:sp>
        <p:nvSpPr>
          <p:cNvPr id="20" name="Скругленный прямоугольник 19"/>
          <p:cNvSpPr/>
          <p:nvPr/>
        </p:nvSpPr>
        <p:spPr>
          <a:xfrm>
            <a:off x="971600" y="2924944"/>
            <a:ext cx="7704856" cy="129678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en-US" dirty="0" smtClean="0"/>
              <a:t>the formation and use of state budget funds, state social insurance budget, budgets of the territorial-administrative units, budgets of the compulsory health insurance funds;</a:t>
            </a:r>
            <a:endParaRPr lang="ru-RU" dirty="0" smtClean="0"/>
          </a:p>
        </p:txBody>
      </p:sp>
      <p:sp>
        <p:nvSpPr>
          <p:cNvPr id="13" name="Прямоугольник 12"/>
          <p:cNvSpPr/>
          <p:nvPr/>
        </p:nvSpPr>
        <p:spPr>
          <a:xfrm>
            <a:off x="179512" y="116632"/>
            <a:ext cx="8964488" cy="646331"/>
          </a:xfrm>
          <a:prstGeom prst="rect">
            <a:avLst/>
          </a:prstGeom>
        </p:spPr>
        <p:txBody>
          <a:bodyPr wrap="square">
            <a:spAutoFit/>
          </a:bodyPr>
          <a:lstStyle/>
          <a:p>
            <a:pPr algn="ctr"/>
            <a:r>
              <a:rPr lang="en-US" sz="3600" b="1" dirty="0" smtClean="0">
                <a:solidFill>
                  <a:schemeClr val="accent1"/>
                </a:solidFill>
              </a:rPr>
              <a:t>The Areas Subject to Audit</a:t>
            </a:r>
            <a:endParaRPr lang="ru-RU" sz="3600" b="1" dirty="0">
              <a:ln w="10541" cmpd="sng">
                <a:solidFill>
                  <a:schemeClr val="accent1">
                    <a:shade val="88000"/>
                    <a:satMod val="110000"/>
                  </a:schemeClr>
                </a:solidFill>
                <a:prstDash val="solid"/>
              </a:ln>
              <a:solidFill>
                <a:schemeClr val="accent1"/>
              </a:solidFill>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8"/>
          <p:cNvGrpSpPr>
            <a:grpSpLocks/>
          </p:cNvGrpSpPr>
          <p:nvPr/>
        </p:nvGrpSpPr>
        <p:grpSpPr bwMode="auto">
          <a:xfrm>
            <a:off x="755576" y="1052736"/>
            <a:ext cx="8136904" cy="5113337"/>
            <a:chOff x="982891" y="966135"/>
            <a:chExt cx="6962507" cy="5763896"/>
          </a:xfrm>
        </p:grpSpPr>
        <p:sp>
          <p:nvSpPr>
            <p:cNvPr id="28" name="Полилиния 27"/>
            <p:cNvSpPr/>
            <p:nvPr/>
          </p:nvSpPr>
          <p:spPr>
            <a:xfrm rot="5400000">
              <a:off x="4491220" y="2936043"/>
              <a:ext cx="161053" cy="569660"/>
            </a:xfrm>
            <a:custGeom>
              <a:avLst/>
              <a:gdLst>
                <a:gd name="connsiteX0" fmla="*/ 0 w 160953"/>
                <a:gd name="connsiteY0" fmla="*/ 114234 h 571169"/>
                <a:gd name="connsiteX1" fmla="*/ 80477 w 160953"/>
                <a:gd name="connsiteY1" fmla="*/ 114234 h 571169"/>
                <a:gd name="connsiteX2" fmla="*/ 80477 w 160953"/>
                <a:gd name="connsiteY2" fmla="*/ 0 h 571169"/>
                <a:gd name="connsiteX3" fmla="*/ 160953 w 160953"/>
                <a:gd name="connsiteY3" fmla="*/ 285585 h 571169"/>
                <a:gd name="connsiteX4" fmla="*/ 80477 w 160953"/>
                <a:gd name="connsiteY4" fmla="*/ 571169 h 571169"/>
                <a:gd name="connsiteX5" fmla="*/ 80477 w 160953"/>
                <a:gd name="connsiteY5" fmla="*/ 456935 h 571169"/>
                <a:gd name="connsiteX6" fmla="*/ 0 w 160953"/>
                <a:gd name="connsiteY6" fmla="*/ 456935 h 571169"/>
                <a:gd name="connsiteX7" fmla="*/ 0 w 160953"/>
                <a:gd name="connsiteY7" fmla="*/ 114234 h 57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953" h="571169">
                  <a:moveTo>
                    <a:pt x="0" y="114234"/>
                  </a:moveTo>
                  <a:lnTo>
                    <a:pt x="80477" y="114234"/>
                  </a:lnTo>
                  <a:lnTo>
                    <a:pt x="80477" y="0"/>
                  </a:lnTo>
                  <a:lnTo>
                    <a:pt x="160953" y="285585"/>
                  </a:lnTo>
                  <a:lnTo>
                    <a:pt x="80477" y="571169"/>
                  </a:lnTo>
                  <a:lnTo>
                    <a:pt x="80477" y="456935"/>
                  </a:lnTo>
                  <a:lnTo>
                    <a:pt x="0" y="456935"/>
                  </a:lnTo>
                  <a:lnTo>
                    <a:pt x="0" y="11423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114233" rIns="48286" bIns="114235" spcCol="1270" anchor="ctr"/>
            <a:lstStyle/>
            <a:p>
              <a:pPr algn="ctr" defTabSz="666750">
                <a:lnSpc>
                  <a:spcPct val="90000"/>
                </a:lnSpc>
                <a:spcAft>
                  <a:spcPct val="35000"/>
                </a:spcAft>
                <a:defRPr/>
              </a:pPr>
              <a:endParaRPr lang="ru-RU" sz="1500"/>
            </a:p>
          </p:txBody>
        </p:sp>
        <p:sp>
          <p:nvSpPr>
            <p:cNvPr id="29" name="Полилиния 28"/>
            <p:cNvSpPr/>
            <p:nvPr/>
          </p:nvSpPr>
          <p:spPr>
            <a:xfrm>
              <a:off x="3120697" y="966135"/>
              <a:ext cx="3030273" cy="2839895"/>
            </a:xfrm>
            <a:custGeom>
              <a:avLst/>
              <a:gdLst>
                <a:gd name="connsiteX0" fmla="*/ 0 w 2902550"/>
                <a:gd name="connsiteY0" fmla="*/ 1338687 h 2677373"/>
                <a:gd name="connsiteX1" fmla="*/ 467283 w 2902550"/>
                <a:gd name="connsiteY1" fmla="*/ 354694 h 2677373"/>
                <a:gd name="connsiteX2" fmla="*/ 1451277 w 2902550"/>
                <a:gd name="connsiteY2" fmla="*/ 2 h 2677373"/>
                <a:gd name="connsiteX3" fmla="*/ 2435270 w 2902550"/>
                <a:gd name="connsiteY3" fmla="*/ 354697 h 2677373"/>
                <a:gd name="connsiteX4" fmla="*/ 2902550 w 2902550"/>
                <a:gd name="connsiteY4" fmla="*/ 1338691 h 2677373"/>
                <a:gd name="connsiteX5" fmla="*/ 2435268 w 2902550"/>
                <a:gd name="connsiteY5" fmla="*/ 2322685 h 2677373"/>
                <a:gd name="connsiteX6" fmla="*/ 1451274 w 2902550"/>
                <a:gd name="connsiteY6" fmla="*/ 2677378 h 2677373"/>
                <a:gd name="connsiteX7" fmla="*/ 467281 w 2902550"/>
                <a:gd name="connsiteY7" fmla="*/ 2322683 h 2677373"/>
                <a:gd name="connsiteX8" fmla="*/ 0 w 2902550"/>
                <a:gd name="connsiteY8" fmla="*/ 1338689 h 2677373"/>
                <a:gd name="connsiteX9" fmla="*/ 0 w 2902550"/>
                <a:gd name="connsiteY9" fmla="*/ 1338687 h 26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2550" h="2677373">
                  <a:moveTo>
                    <a:pt x="0" y="1338687"/>
                  </a:moveTo>
                  <a:cubicBezTo>
                    <a:pt x="1" y="964897"/>
                    <a:pt x="169423" y="608131"/>
                    <a:pt x="467283" y="354694"/>
                  </a:cubicBezTo>
                  <a:cubicBezTo>
                    <a:pt x="735323" y="126629"/>
                    <a:pt x="1086618" y="1"/>
                    <a:pt x="1451277" y="2"/>
                  </a:cubicBezTo>
                  <a:cubicBezTo>
                    <a:pt x="1815936" y="2"/>
                    <a:pt x="2167230" y="126632"/>
                    <a:pt x="2435270" y="354697"/>
                  </a:cubicBezTo>
                  <a:cubicBezTo>
                    <a:pt x="2733129" y="608134"/>
                    <a:pt x="2902551" y="964901"/>
                    <a:pt x="2902550" y="1338691"/>
                  </a:cubicBezTo>
                  <a:cubicBezTo>
                    <a:pt x="2902550" y="1712481"/>
                    <a:pt x="2733128" y="2069248"/>
                    <a:pt x="2435268" y="2322685"/>
                  </a:cubicBezTo>
                  <a:cubicBezTo>
                    <a:pt x="2167228" y="2550750"/>
                    <a:pt x="1815933" y="2677379"/>
                    <a:pt x="1451274" y="2677378"/>
                  </a:cubicBezTo>
                  <a:cubicBezTo>
                    <a:pt x="1086615" y="2677378"/>
                    <a:pt x="735320" y="2550749"/>
                    <a:pt x="467281" y="2322683"/>
                  </a:cubicBezTo>
                  <a:cubicBezTo>
                    <a:pt x="169422" y="2069246"/>
                    <a:pt x="0" y="1712479"/>
                    <a:pt x="0" y="1338689"/>
                  </a:cubicBezTo>
                  <a:lnTo>
                    <a:pt x="0" y="1338687"/>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40309" tIns="407332" rIns="440309" bIns="407332" spcCol="1270" anchor="ctr"/>
            <a:lstStyle/>
            <a:p>
              <a:pPr algn="ctr" defTabSz="533400">
                <a:lnSpc>
                  <a:spcPct val="90000"/>
                </a:lnSpc>
                <a:spcAft>
                  <a:spcPct val="35000"/>
                </a:spcAft>
                <a:defRPr/>
              </a:pPr>
              <a:endParaRPr lang="ru-RU" sz="1100" dirty="0"/>
            </a:p>
          </p:txBody>
        </p:sp>
        <p:sp>
          <p:nvSpPr>
            <p:cNvPr id="30" name="Полилиния 29"/>
            <p:cNvSpPr/>
            <p:nvPr/>
          </p:nvSpPr>
          <p:spPr>
            <a:xfrm rot="23400000">
              <a:off x="5271162" y="4400136"/>
              <a:ext cx="286412" cy="570843"/>
            </a:xfrm>
            <a:custGeom>
              <a:avLst/>
              <a:gdLst>
                <a:gd name="connsiteX0" fmla="*/ 0 w 285588"/>
                <a:gd name="connsiteY0" fmla="*/ 114234 h 571169"/>
                <a:gd name="connsiteX1" fmla="*/ 142794 w 285588"/>
                <a:gd name="connsiteY1" fmla="*/ 114234 h 571169"/>
                <a:gd name="connsiteX2" fmla="*/ 142794 w 285588"/>
                <a:gd name="connsiteY2" fmla="*/ 0 h 571169"/>
                <a:gd name="connsiteX3" fmla="*/ 285588 w 285588"/>
                <a:gd name="connsiteY3" fmla="*/ 285585 h 571169"/>
                <a:gd name="connsiteX4" fmla="*/ 142794 w 285588"/>
                <a:gd name="connsiteY4" fmla="*/ 571169 h 571169"/>
                <a:gd name="connsiteX5" fmla="*/ 142794 w 285588"/>
                <a:gd name="connsiteY5" fmla="*/ 456935 h 571169"/>
                <a:gd name="connsiteX6" fmla="*/ 0 w 285588"/>
                <a:gd name="connsiteY6" fmla="*/ 456935 h 571169"/>
                <a:gd name="connsiteX7" fmla="*/ 0 w 285588"/>
                <a:gd name="connsiteY7" fmla="*/ 114234 h 57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88" h="571169">
                  <a:moveTo>
                    <a:pt x="285588" y="456935"/>
                  </a:moveTo>
                  <a:lnTo>
                    <a:pt x="142794" y="456935"/>
                  </a:lnTo>
                  <a:lnTo>
                    <a:pt x="142794" y="571169"/>
                  </a:lnTo>
                  <a:lnTo>
                    <a:pt x="0" y="285584"/>
                  </a:lnTo>
                  <a:lnTo>
                    <a:pt x="142794" y="0"/>
                  </a:lnTo>
                  <a:lnTo>
                    <a:pt x="142794" y="114234"/>
                  </a:lnTo>
                  <a:lnTo>
                    <a:pt x="285588" y="114234"/>
                  </a:lnTo>
                  <a:lnTo>
                    <a:pt x="285588" y="45693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85676" tIns="114234" rIns="-1" bIns="114234" spcCol="1270" anchor="ctr"/>
            <a:lstStyle/>
            <a:p>
              <a:pPr algn="ctr" defTabSz="666750">
                <a:lnSpc>
                  <a:spcPct val="90000"/>
                </a:lnSpc>
                <a:spcAft>
                  <a:spcPct val="35000"/>
                </a:spcAft>
                <a:defRPr/>
              </a:pPr>
              <a:endParaRPr lang="ru-RU" sz="1500"/>
            </a:p>
          </p:txBody>
        </p:sp>
        <p:sp>
          <p:nvSpPr>
            <p:cNvPr id="31" name="Полилиния 30"/>
            <p:cNvSpPr/>
            <p:nvPr/>
          </p:nvSpPr>
          <p:spPr>
            <a:xfrm>
              <a:off x="5043298" y="3970662"/>
              <a:ext cx="2902100" cy="2677053"/>
            </a:xfrm>
            <a:custGeom>
              <a:avLst/>
              <a:gdLst>
                <a:gd name="connsiteX0" fmla="*/ 0 w 2902550"/>
                <a:gd name="connsiteY0" fmla="*/ 1338687 h 2677373"/>
                <a:gd name="connsiteX1" fmla="*/ 467283 w 2902550"/>
                <a:gd name="connsiteY1" fmla="*/ 354694 h 2677373"/>
                <a:gd name="connsiteX2" fmla="*/ 1451277 w 2902550"/>
                <a:gd name="connsiteY2" fmla="*/ 2 h 2677373"/>
                <a:gd name="connsiteX3" fmla="*/ 2435270 w 2902550"/>
                <a:gd name="connsiteY3" fmla="*/ 354697 h 2677373"/>
                <a:gd name="connsiteX4" fmla="*/ 2902550 w 2902550"/>
                <a:gd name="connsiteY4" fmla="*/ 1338691 h 2677373"/>
                <a:gd name="connsiteX5" fmla="*/ 2435268 w 2902550"/>
                <a:gd name="connsiteY5" fmla="*/ 2322685 h 2677373"/>
                <a:gd name="connsiteX6" fmla="*/ 1451274 w 2902550"/>
                <a:gd name="connsiteY6" fmla="*/ 2677378 h 2677373"/>
                <a:gd name="connsiteX7" fmla="*/ 467281 w 2902550"/>
                <a:gd name="connsiteY7" fmla="*/ 2322683 h 2677373"/>
                <a:gd name="connsiteX8" fmla="*/ 0 w 2902550"/>
                <a:gd name="connsiteY8" fmla="*/ 1338689 h 2677373"/>
                <a:gd name="connsiteX9" fmla="*/ 0 w 2902550"/>
                <a:gd name="connsiteY9" fmla="*/ 1338687 h 26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2550" h="2677373">
                  <a:moveTo>
                    <a:pt x="0" y="1338687"/>
                  </a:moveTo>
                  <a:cubicBezTo>
                    <a:pt x="1" y="964897"/>
                    <a:pt x="169423" y="608131"/>
                    <a:pt x="467283" y="354694"/>
                  </a:cubicBezTo>
                  <a:cubicBezTo>
                    <a:pt x="735323" y="126629"/>
                    <a:pt x="1086618" y="1"/>
                    <a:pt x="1451277" y="2"/>
                  </a:cubicBezTo>
                  <a:cubicBezTo>
                    <a:pt x="1815936" y="2"/>
                    <a:pt x="2167230" y="126632"/>
                    <a:pt x="2435270" y="354697"/>
                  </a:cubicBezTo>
                  <a:cubicBezTo>
                    <a:pt x="2733129" y="608134"/>
                    <a:pt x="2902551" y="964901"/>
                    <a:pt x="2902550" y="1338691"/>
                  </a:cubicBezTo>
                  <a:cubicBezTo>
                    <a:pt x="2902550" y="1712481"/>
                    <a:pt x="2733128" y="2069248"/>
                    <a:pt x="2435268" y="2322685"/>
                  </a:cubicBezTo>
                  <a:cubicBezTo>
                    <a:pt x="2167228" y="2550750"/>
                    <a:pt x="1815933" y="2677379"/>
                    <a:pt x="1451274" y="2677378"/>
                  </a:cubicBezTo>
                  <a:cubicBezTo>
                    <a:pt x="1086615" y="2677378"/>
                    <a:pt x="735320" y="2550749"/>
                    <a:pt x="467281" y="2322683"/>
                  </a:cubicBezTo>
                  <a:cubicBezTo>
                    <a:pt x="169422" y="2069246"/>
                    <a:pt x="0" y="1712479"/>
                    <a:pt x="0" y="1338689"/>
                  </a:cubicBezTo>
                  <a:lnTo>
                    <a:pt x="0" y="133868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44119" tIns="411142" rIns="444119" bIns="411142" spcCol="1270" anchor="ctr"/>
            <a:lstStyle/>
            <a:p>
              <a:pPr algn="ctr" defTabSz="666750">
                <a:lnSpc>
                  <a:spcPct val="90000"/>
                </a:lnSpc>
                <a:spcAft>
                  <a:spcPct val="35000"/>
                </a:spcAft>
                <a:defRPr/>
              </a:pPr>
              <a:endParaRPr lang="ru-RU" sz="1500" dirty="0"/>
            </a:p>
          </p:txBody>
        </p:sp>
        <p:sp>
          <p:nvSpPr>
            <p:cNvPr id="32" name="Полилиния 31"/>
            <p:cNvSpPr/>
            <p:nvPr/>
          </p:nvSpPr>
          <p:spPr>
            <a:xfrm rot="19800000">
              <a:off x="3585919" y="4400136"/>
              <a:ext cx="286413" cy="570843"/>
            </a:xfrm>
            <a:custGeom>
              <a:avLst/>
              <a:gdLst>
                <a:gd name="connsiteX0" fmla="*/ 0 w 285588"/>
                <a:gd name="connsiteY0" fmla="*/ 114234 h 571169"/>
                <a:gd name="connsiteX1" fmla="*/ 142794 w 285588"/>
                <a:gd name="connsiteY1" fmla="*/ 114234 h 571169"/>
                <a:gd name="connsiteX2" fmla="*/ 142794 w 285588"/>
                <a:gd name="connsiteY2" fmla="*/ 0 h 571169"/>
                <a:gd name="connsiteX3" fmla="*/ 285588 w 285588"/>
                <a:gd name="connsiteY3" fmla="*/ 285585 h 571169"/>
                <a:gd name="connsiteX4" fmla="*/ 142794 w 285588"/>
                <a:gd name="connsiteY4" fmla="*/ 571169 h 571169"/>
                <a:gd name="connsiteX5" fmla="*/ 142794 w 285588"/>
                <a:gd name="connsiteY5" fmla="*/ 456935 h 571169"/>
                <a:gd name="connsiteX6" fmla="*/ 0 w 285588"/>
                <a:gd name="connsiteY6" fmla="*/ 456935 h 571169"/>
                <a:gd name="connsiteX7" fmla="*/ 0 w 285588"/>
                <a:gd name="connsiteY7" fmla="*/ 114234 h 57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88" h="571169">
                  <a:moveTo>
                    <a:pt x="0" y="114234"/>
                  </a:moveTo>
                  <a:lnTo>
                    <a:pt x="142794" y="114234"/>
                  </a:lnTo>
                  <a:lnTo>
                    <a:pt x="142794" y="0"/>
                  </a:lnTo>
                  <a:lnTo>
                    <a:pt x="285588" y="285585"/>
                  </a:lnTo>
                  <a:lnTo>
                    <a:pt x="142794" y="571169"/>
                  </a:lnTo>
                  <a:lnTo>
                    <a:pt x="142794" y="456935"/>
                  </a:lnTo>
                  <a:lnTo>
                    <a:pt x="0" y="456935"/>
                  </a:lnTo>
                  <a:lnTo>
                    <a:pt x="0" y="114234"/>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 tIns="114233" rIns="85676" bIns="114234" spcCol="1270" anchor="ctr"/>
            <a:lstStyle/>
            <a:p>
              <a:pPr algn="ctr" defTabSz="666750">
                <a:lnSpc>
                  <a:spcPct val="90000"/>
                </a:lnSpc>
                <a:spcAft>
                  <a:spcPct val="35000"/>
                </a:spcAft>
                <a:defRPr/>
              </a:pPr>
              <a:endParaRPr lang="ru-RU" sz="1500"/>
            </a:p>
          </p:txBody>
        </p:sp>
        <p:sp>
          <p:nvSpPr>
            <p:cNvPr id="33" name="Полилиния 32"/>
            <p:cNvSpPr/>
            <p:nvPr/>
          </p:nvSpPr>
          <p:spPr>
            <a:xfrm>
              <a:off x="982891" y="3970662"/>
              <a:ext cx="3117304" cy="2759369"/>
            </a:xfrm>
            <a:custGeom>
              <a:avLst/>
              <a:gdLst>
                <a:gd name="connsiteX0" fmla="*/ 0 w 2902550"/>
                <a:gd name="connsiteY0" fmla="*/ 1338687 h 2677373"/>
                <a:gd name="connsiteX1" fmla="*/ 467283 w 2902550"/>
                <a:gd name="connsiteY1" fmla="*/ 354694 h 2677373"/>
                <a:gd name="connsiteX2" fmla="*/ 1451277 w 2902550"/>
                <a:gd name="connsiteY2" fmla="*/ 2 h 2677373"/>
                <a:gd name="connsiteX3" fmla="*/ 2435270 w 2902550"/>
                <a:gd name="connsiteY3" fmla="*/ 354697 h 2677373"/>
                <a:gd name="connsiteX4" fmla="*/ 2902550 w 2902550"/>
                <a:gd name="connsiteY4" fmla="*/ 1338691 h 2677373"/>
                <a:gd name="connsiteX5" fmla="*/ 2435268 w 2902550"/>
                <a:gd name="connsiteY5" fmla="*/ 2322685 h 2677373"/>
                <a:gd name="connsiteX6" fmla="*/ 1451274 w 2902550"/>
                <a:gd name="connsiteY6" fmla="*/ 2677378 h 2677373"/>
                <a:gd name="connsiteX7" fmla="*/ 467281 w 2902550"/>
                <a:gd name="connsiteY7" fmla="*/ 2322683 h 2677373"/>
                <a:gd name="connsiteX8" fmla="*/ 0 w 2902550"/>
                <a:gd name="connsiteY8" fmla="*/ 1338689 h 2677373"/>
                <a:gd name="connsiteX9" fmla="*/ 0 w 2902550"/>
                <a:gd name="connsiteY9" fmla="*/ 1338687 h 26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2550" h="2677373">
                  <a:moveTo>
                    <a:pt x="0" y="1338687"/>
                  </a:moveTo>
                  <a:cubicBezTo>
                    <a:pt x="1" y="964897"/>
                    <a:pt x="169423" y="608131"/>
                    <a:pt x="467283" y="354694"/>
                  </a:cubicBezTo>
                  <a:cubicBezTo>
                    <a:pt x="735323" y="126629"/>
                    <a:pt x="1086618" y="1"/>
                    <a:pt x="1451277" y="2"/>
                  </a:cubicBezTo>
                  <a:cubicBezTo>
                    <a:pt x="1815936" y="2"/>
                    <a:pt x="2167230" y="126632"/>
                    <a:pt x="2435270" y="354697"/>
                  </a:cubicBezTo>
                  <a:cubicBezTo>
                    <a:pt x="2733129" y="608134"/>
                    <a:pt x="2902551" y="964901"/>
                    <a:pt x="2902550" y="1338691"/>
                  </a:cubicBezTo>
                  <a:cubicBezTo>
                    <a:pt x="2902550" y="1712481"/>
                    <a:pt x="2733128" y="2069248"/>
                    <a:pt x="2435268" y="2322685"/>
                  </a:cubicBezTo>
                  <a:cubicBezTo>
                    <a:pt x="2167228" y="2550750"/>
                    <a:pt x="1815933" y="2677379"/>
                    <a:pt x="1451274" y="2677378"/>
                  </a:cubicBezTo>
                  <a:cubicBezTo>
                    <a:pt x="1086615" y="2677378"/>
                    <a:pt x="735320" y="2550749"/>
                    <a:pt x="467281" y="2322683"/>
                  </a:cubicBezTo>
                  <a:cubicBezTo>
                    <a:pt x="169422" y="2069246"/>
                    <a:pt x="0" y="1712479"/>
                    <a:pt x="0" y="1338689"/>
                  </a:cubicBezTo>
                  <a:lnTo>
                    <a:pt x="0" y="1338687"/>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40309" tIns="407332" rIns="440309" bIns="407332" spcCol="1270" anchor="ctr"/>
            <a:lstStyle/>
            <a:p>
              <a:pPr algn="ctr" defTabSz="533400">
                <a:lnSpc>
                  <a:spcPct val="90000"/>
                </a:lnSpc>
                <a:spcAft>
                  <a:spcPct val="35000"/>
                </a:spcAft>
                <a:defRPr/>
              </a:pPr>
              <a:endParaRPr lang="ru-RU" sz="1100" dirty="0"/>
            </a:p>
          </p:txBody>
        </p:sp>
        <p:sp>
          <p:nvSpPr>
            <p:cNvPr id="26" name="Полилиния 25"/>
            <p:cNvSpPr/>
            <p:nvPr/>
          </p:nvSpPr>
          <p:spPr>
            <a:xfrm>
              <a:off x="3410274" y="3129609"/>
              <a:ext cx="2381098" cy="2140211"/>
            </a:xfrm>
            <a:custGeom>
              <a:avLst/>
              <a:gdLst>
                <a:gd name="connsiteX0" fmla="*/ 0 w 2322040"/>
                <a:gd name="connsiteY0" fmla="*/ 1070942 h 2141884"/>
                <a:gd name="connsiteX1" fmla="*/ 373830 w 2322040"/>
                <a:gd name="connsiteY1" fmla="*/ 283751 h 2141884"/>
                <a:gd name="connsiteX2" fmla="*/ 1161022 w 2322040"/>
                <a:gd name="connsiteY2" fmla="*/ 2 h 2141884"/>
                <a:gd name="connsiteX3" fmla="*/ 1948214 w 2322040"/>
                <a:gd name="connsiteY3" fmla="*/ 283753 h 2141884"/>
                <a:gd name="connsiteX4" fmla="*/ 2322041 w 2322040"/>
                <a:gd name="connsiteY4" fmla="*/ 1070946 h 2141884"/>
                <a:gd name="connsiteX5" fmla="*/ 1948212 w 2322040"/>
                <a:gd name="connsiteY5" fmla="*/ 1858138 h 2141884"/>
                <a:gd name="connsiteX6" fmla="*/ 1161020 w 2322040"/>
                <a:gd name="connsiteY6" fmla="*/ 2141888 h 2141884"/>
                <a:gd name="connsiteX7" fmla="*/ 373828 w 2322040"/>
                <a:gd name="connsiteY7" fmla="*/ 1858137 h 2141884"/>
                <a:gd name="connsiteX8" fmla="*/ 0 w 2322040"/>
                <a:gd name="connsiteY8" fmla="*/ 1070945 h 2141884"/>
                <a:gd name="connsiteX9" fmla="*/ 0 w 2322040"/>
                <a:gd name="connsiteY9" fmla="*/ 1070942 h 21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040" h="2141884">
                  <a:moveTo>
                    <a:pt x="0" y="1070942"/>
                  </a:moveTo>
                  <a:cubicBezTo>
                    <a:pt x="0" y="771911"/>
                    <a:pt x="135540" y="486499"/>
                    <a:pt x="373830" y="283751"/>
                  </a:cubicBezTo>
                  <a:cubicBezTo>
                    <a:pt x="588262" y="101302"/>
                    <a:pt x="869297" y="1"/>
                    <a:pt x="1161022" y="2"/>
                  </a:cubicBezTo>
                  <a:cubicBezTo>
                    <a:pt x="1452748" y="2"/>
                    <a:pt x="1733782" y="101304"/>
                    <a:pt x="1948214" y="283753"/>
                  </a:cubicBezTo>
                  <a:cubicBezTo>
                    <a:pt x="2186503" y="486502"/>
                    <a:pt x="2322042" y="771914"/>
                    <a:pt x="2322041" y="1070946"/>
                  </a:cubicBezTo>
                  <a:cubicBezTo>
                    <a:pt x="2322041" y="1369977"/>
                    <a:pt x="2186502" y="1655390"/>
                    <a:pt x="1948212" y="1858138"/>
                  </a:cubicBezTo>
                  <a:cubicBezTo>
                    <a:pt x="1733780" y="2040587"/>
                    <a:pt x="1452746" y="2141888"/>
                    <a:pt x="1161020" y="2141888"/>
                  </a:cubicBezTo>
                  <a:cubicBezTo>
                    <a:pt x="869294" y="2141888"/>
                    <a:pt x="588260" y="2040586"/>
                    <a:pt x="373828" y="1858137"/>
                  </a:cubicBezTo>
                  <a:cubicBezTo>
                    <a:pt x="135539" y="1655388"/>
                    <a:pt x="0" y="1369976"/>
                    <a:pt x="0" y="1070945"/>
                  </a:cubicBezTo>
                  <a:lnTo>
                    <a:pt x="0" y="107094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80695" tIns="354311" rIns="380695" bIns="354311" spcCol="1270" anchor="ctr"/>
            <a:lstStyle/>
            <a:p>
              <a:pPr algn="ctr" defTabSz="1422400">
                <a:lnSpc>
                  <a:spcPct val="90000"/>
                </a:lnSpc>
                <a:spcAft>
                  <a:spcPct val="35000"/>
                </a:spcAft>
                <a:defRPr/>
              </a:pPr>
              <a:r>
                <a:rPr lang="en-US" sz="3200" b="1" dirty="0" smtClean="0">
                  <a:solidFill>
                    <a:srgbClr val="002060"/>
                  </a:solidFill>
                </a:rPr>
                <a:t>Court of Accounts</a:t>
              </a:r>
              <a:endParaRPr lang="ru-RU" sz="3200" b="1" dirty="0">
                <a:solidFill>
                  <a:srgbClr val="002060"/>
                </a:solidFill>
              </a:endParaRPr>
            </a:p>
          </p:txBody>
        </p:sp>
      </p:grpSp>
      <p:sp>
        <p:nvSpPr>
          <p:cNvPr id="12" name="Прямоугольник 11"/>
          <p:cNvSpPr/>
          <p:nvPr/>
        </p:nvSpPr>
        <p:spPr>
          <a:xfrm>
            <a:off x="1115616" y="332656"/>
            <a:ext cx="7588253" cy="584775"/>
          </a:xfrm>
          <a:prstGeom prst="rect">
            <a:avLst/>
          </a:prstGeom>
        </p:spPr>
        <p:txBody>
          <a:bodyPr wrap="square">
            <a:spAutoFit/>
          </a:bodyPr>
          <a:lstStyle/>
          <a:p>
            <a:pPr algn="ctr"/>
            <a:r>
              <a:rPr lang="en-US" sz="3200" b="1" dirty="0" smtClean="0">
                <a:solidFill>
                  <a:schemeClr val="accent1"/>
                </a:solidFill>
              </a:rPr>
              <a:t>Entities Subject to Auditing</a:t>
            </a:r>
            <a:endParaRPr lang="ru-RU" sz="3200" b="1" dirty="0">
              <a:ln w="10541" cmpd="sng">
                <a:solidFill>
                  <a:schemeClr val="accent1">
                    <a:shade val="88000"/>
                    <a:satMod val="110000"/>
                  </a:schemeClr>
                </a:solidFill>
                <a:prstDash val="solid"/>
              </a:ln>
              <a:solidFill>
                <a:schemeClr val="accent1"/>
              </a:solidFill>
              <a:latin typeface="Times New Roman" pitchFamily="18" charset="0"/>
              <a:cs typeface="Times New Roman" pitchFamily="18" charset="0"/>
            </a:endParaRPr>
          </a:p>
        </p:txBody>
      </p:sp>
      <p:sp>
        <p:nvSpPr>
          <p:cNvPr id="13" name="Прямоугольник 12"/>
          <p:cNvSpPr/>
          <p:nvPr/>
        </p:nvSpPr>
        <p:spPr>
          <a:xfrm>
            <a:off x="3707904" y="3105835"/>
            <a:ext cx="1800200" cy="369332"/>
          </a:xfrm>
          <a:prstGeom prst="rect">
            <a:avLst/>
          </a:prstGeom>
        </p:spPr>
        <p:txBody>
          <a:bodyPr wrap="square">
            <a:spAutoFit/>
          </a:bodyPr>
          <a:lstStyle/>
          <a:p>
            <a:pPr lvl="0"/>
            <a:r>
              <a:rPr lang="ru-MO" dirty="0" smtClean="0"/>
              <a:t> </a:t>
            </a:r>
            <a:endParaRPr lang="ru-RU" dirty="0" smtClean="0"/>
          </a:p>
        </p:txBody>
      </p:sp>
      <p:sp>
        <p:nvSpPr>
          <p:cNvPr id="14" name="Прямоугольник 13"/>
          <p:cNvSpPr/>
          <p:nvPr/>
        </p:nvSpPr>
        <p:spPr>
          <a:xfrm>
            <a:off x="1331640" y="4149080"/>
            <a:ext cx="2232248" cy="1477328"/>
          </a:xfrm>
          <a:prstGeom prst="rect">
            <a:avLst/>
          </a:prstGeom>
        </p:spPr>
        <p:txBody>
          <a:bodyPr wrap="square">
            <a:spAutoFit/>
          </a:bodyPr>
          <a:lstStyle/>
          <a:p>
            <a:pPr lvl="0" algn="ctr"/>
            <a:r>
              <a:rPr lang="en-US" dirty="0" smtClean="0"/>
              <a:t>institutions and organizations financed from the national public budget</a:t>
            </a:r>
            <a:r>
              <a:rPr lang="ru-MO" dirty="0" smtClean="0"/>
              <a:t>;</a:t>
            </a:r>
            <a:endParaRPr lang="ru-RU" dirty="0" smtClean="0"/>
          </a:p>
        </p:txBody>
      </p:sp>
      <p:sp>
        <p:nvSpPr>
          <p:cNvPr id="15" name="Прямоугольник 14"/>
          <p:cNvSpPr/>
          <p:nvPr/>
        </p:nvSpPr>
        <p:spPr>
          <a:xfrm>
            <a:off x="6228184" y="4204826"/>
            <a:ext cx="2520280" cy="1384995"/>
          </a:xfrm>
          <a:prstGeom prst="rect">
            <a:avLst/>
          </a:prstGeom>
        </p:spPr>
        <p:txBody>
          <a:bodyPr wrap="square">
            <a:spAutoFit/>
          </a:bodyPr>
          <a:lstStyle/>
          <a:p>
            <a:pPr lvl="0"/>
            <a:r>
              <a:rPr lang="en-US" sz="1400" dirty="0" smtClean="0"/>
              <a:t>economic agencies, the authorized capital of which belongs entirely to the state or the state's share in the authorized capital is more than 50 %;</a:t>
            </a:r>
            <a:endParaRPr lang="ru-RU" sz="1400" dirty="0" smtClean="0"/>
          </a:p>
        </p:txBody>
      </p:sp>
      <p:sp>
        <p:nvSpPr>
          <p:cNvPr id="16" name="Прямоугольник 15"/>
          <p:cNvSpPr/>
          <p:nvPr/>
        </p:nvSpPr>
        <p:spPr>
          <a:xfrm>
            <a:off x="3779912" y="1628800"/>
            <a:ext cx="2520280" cy="646331"/>
          </a:xfrm>
          <a:prstGeom prst="rect">
            <a:avLst/>
          </a:prstGeom>
        </p:spPr>
        <p:txBody>
          <a:bodyPr wrap="square">
            <a:spAutoFit/>
          </a:bodyPr>
          <a:lstStyle/>
          <a:p>
            <a:pPr lvl="0"/>
            <a:r>
              <a:rPr lang="en-US" dirty="0" smtClean="0"/>
              <a:t>the central and local public administration</a:t>
            </a:r>
            <a:r>
              <a:rPr lang="ru-MO" dirty="0" smtClean="0"/>
              <a:t>; </a:t>
            </a:r>
            <a:endParaRPr lang="ru-RU" dirty="0" smtClean="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1752" y="116632"/>
            <a:ext cx="8662736" cy="936104"/>
          </a:xfrm>
        </p:spPr>
        <p:txBody>
          <a:bodyPr>
            <a:noAutofit/>
          </a:bodyPr>
          <a:lstStyle/>
          <a:p>
            <a:r>
              <a:rPr lang="en-US" sz="3200" b="1" dirty="0" smtClean="0">
                <a:solidFill>
                  <a:schemeClr val="accent1"/>
                </a:solidFill>
              </a:rPr>
              <a:t>Presentation of the audit activity results </a:t>
            </a:r>
            <a:endParaRPr lang="ru-RU" sz="3200" b="1" dirty="0">
              <a:ln w="10541" cmpd="sng">
                <a:solidFill>
                  <a:schemeClr val="accent1">
                    <a:shade val="88000"/>
                    <a:satMod val="110000"/>
                  </a:schemeClr>
                </a:solidFill>
                <a:prstDash val="solid"/>
              </a:ln>
              <a:solidFill>
                <a:schemeClr val="accent1"/>
              </a:solidFill>
            </a:endParaRPr>
          </a:p>
        </p:txBody>
      </p:sp>
      <p:sp>
        <p:nvSpPr>
          <p:cNvPr id="2" name="Содержимое 1"/>
          <p:cNvSpPr>
            <a:spLocks noGrp="1"/>
          </p:cNvSpPr>
          <p:nvPr>
            <p:ph sz="quarter" idx="1"/>
          </p:nvPr>
        </p:nvSpPr>
        <p:spPr/>
        <p:txBody>
          <a:bodyPr>
            <a:normAutofit/>
          </a:bodyPr>
          <a:lstStyle/>
          <a:p>
            <a:endParaRPr lang="ru-MO" b="1" i="1" dirty="0" smtClean="0"/>
          </a:p>
          <a:p>
            <a:endParaRPr lang="ru-MO" b="1" i="1" dirty="0" smtClean="0"/>
          </a:p>
          <a:p>
            <a:endParaRPr lang="ru-MO" b="1" i="1" dirty="0" smtClean="0"/>
          </a:p>
          <a:p>
            <a:endParaRPr lang="ru-MO" b="1" i="1" dirty="0" smtClean="0"/>
          </a:p>
          <a:p>
            <a:endParaRPr lang="ru-MO" b="1" i="1" dirty="0" smtClean="0"/>
          </a:p>
          <a:p>
            <a:endParaRPr lang="ru-MO" b="1" i="1" dirty="0" smtClean="0"/>
          </a:p>
          <a:p>
            <a:endParaRPr lang="ru-MO" b="1" i="1" dirty="0" smtClean="0"/>
          </a:p>
          <a:p>
            <a:endParaRPr lang="ru-MO" b="1" i="1" dirty="0" smtClean="0"/>
          </a:p>
          <a:p>
            <a:endParaRPr lang="ru-MO" b="1" i="1" dirty="0" smtClean="0"/>
          </a:p>
          <a:p>
            <a:endParaRPr lang="ru-MO" b="1" i="1" dirty="0" smtClean="0"/>
          </a:p>
          <a:p>
            <a:endParaRPr lang="ru-MO" b="1" i="1" dirty="0" smtClean="0"/>
          </a:p>
          <a:p>
            <a:endParaRPr lang="ru-RU" dirty="0"/>
          </a:p>
        </p:txBody>
      </p:sp>
      <p:sp>
        <p:nvSpPr>
          <p:cNvPr id="4" name="Параллелограмм 3"/>
          <p:cNvSpPr/>
          <p:nvPr/>
        </p:nvSpPr>
        <p:spPr>
          <a:xfrm>
            <a:off x="539552" y="1556792"/>
            <a:ext cx="8280920" cy="149046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500" b="1" i="1" dirty="0" smtClean="0"/>
              <a:t>Statement:</a:t>
            </a:r>
            <a:r>
              <a:rPr lang="en-US" sz="1500" i="1" dirty="0" smtClean="0"/>
              <a:t> </a:t>
            </a:r>
            <a:r>
              <a:rPr lang="en-US" sz="1500" dirty="0" smtClean="0"/>
              <a:t>The audit reports are considered at the public meetings of the Plenum. The reports and the resolutions of the Court of Accounts are published in the Official gazette of the Republic of Moldova during 15 days after its approval/adoption. </a:t>
            </a:r>
          </a:p>
        </p:txBody>
      </p:sp>
      <p:sp>
        <p:nvSpPr>
          <p:cNvPr id="5" name="Параллелограмм 4"/>
          <p:cNvSpPr/>
          <p:nvPr/>
        </p:nvSpPr>
        <p:spPr>
          <a:xfrm>
            <a:off x="395535" y="3284984"/>
            <a:ext cx="8424937" cy="115212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500" b="1" i="1" dirty="0" smtClean="0"/>
              <a:t>Dissemination:</a:t>
            </a:r>
            <a:r>
              <a:rPr lang="en-US" sz="1500" b="1" dirty="0" smtClean="0"/>
              <a:t> </a:t>
            </a:r>
            <a:r>
              <a:rPr lang="en-US" sz="1500" dirty="0" smtClean="0"/>
              <a:t>The audit reports are submitted to the audited entities, higher authorities, including the President of the Republic of Moldova, to the Parliament, Government, the prosecuting authorities, the Government an to the prosecuting authorities.</a:t>
            </a:r>
            <a:r>
              <a:rPr lang="en-US" sz="1500" b="1" dirty="0" smtClean="0"/>
              <a:t> </a:t>
            </a:r>
          </a:p>
        </p:txBody>
      </p:sp>
      <p:sp>
        <p:nvSpPr>
          <p:cNvPr id="6" name="Параллелограмм 5"/>
          <p:cNvSpPr/>
          <p:nvPr/>
        </p:nvSpPr>
        <p:spPr>
          <a:xfrm>
            <a:off x="395536" y="4653136"/>
            <a:ext cx="8280920" cy="165618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i="1" dirty="0" smtClean="0"/>
              <a:t>Monitoring:</a:t>
            </a:r>
            <a:r>
              <a:rPr lang="en-US" sz="1500" dirty="0" smtClean="0"/>
              <a:t> </a:t>
            </a:r>
            <a:r>
              <a:rPr lang="ru-RU" sz="1500" dirty="0" smtClean="0"/>
              <a:t> </a:t>
            </a:r>
            <a:r>
              <a:rPr lang="en-US" sz="1500" dirty="0" smtClean="0"/>
              <a:t>The regulations of the Court of Accounts on the audit reports are official and mandatory for all public officers and all individuals and entities. Audited entities and other institutions mentioned in the regulations of the Court of Accounts shall inform about the implementation of the recommendations and/or meet the requirements on time.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par>
                          <p:cTn id="11" fill="hold">
                            <p:stCondLst>
                              <p:cond delay="1000"/>
                            </p:stCondLst>
                            <p:childTnLst>
                              <p:par>
                                <p:cTn id="12" presetID="34"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from="(-#ppt_w/2)" to="(#ppt_x)" calcmode="lin" valueType="num">
                                      <p:cBhvr>
                                        <p:cTn id="14" dur="1200" fill="hold">
                                          <p:stCondLst>
                                            <p:cond delay="0"/>
                                          </p:stCondLst>
                                        </p:cTn>
                                        <p:tgtEl>
                                          <p:spTgt spid="5"/>
                                        </p:tgtEl>
                                        <p:attrNameLst>
                                          <p:attrName>ppt_x</p:attrName>
                                        </p:attrNameLst>
                                      </p:cBhvr>
                                    </p:anim>
                                    <p:anim from="0" to="-1.0" calcmode="lin" valueType="num">
                                      <p:cBhvr>
                                        <p:cTn id="15" dur="400" decel="50000" autoRev="1" fill="hold">
                                          <p:stCondLst>
                                            <p:cond delay="1200"/>
                                          </p:stCondLst>
                                        </p:cTn>
                                        <p:tgtEl>
                                          <p:spTgt spid="5"/>
                                        </p:tgtEl>
                                        <p:attrNameLst>
                                          <p:attrName>xshear</p:attrName>
                                        </p:attrNameLst>
                                      </p:cBhvr>
                                    </p:anim>
                                    <p:animScale>
                                      <p:cBhvr>
                                        <p:cTn id="16" dur="400" decel="100000" autoRev="1" fill="hold">
                                          <p:stCondLst>
                                            <p:cond delay="1200"/>
                                          </p:stCondLst>
                                        </p:cTn>
                                        <p:tgtEl>
                                          <p:spTgt spid="5"/>
                                        </p:tgtEl>
                                      </p:cBhvr>
                                      <p:from x="100000" y="100000"/>
                                      <p:to x="80000" y="100000"/>
                                    </p:animScale>
                                    <p:anim by="(#ppt_h/3+#ppt_w*0.1)" calcmode="lin" valueType="num">
                                      <p:cBhvr additive="sum">
                                        <p:cTn id="17" dur="400" decel="100000" autoRev="1" fill="hold">
                                          <p:stCondLst>
                                            <p:cond delay="1200"/>
                                          </p:stCondLst>
                                        </p:cTn>
                                        <p:tgtEl>
                                          <p:spTgt spid="5"/>
                                        </p:tgtEl>
                                        <p:attrNameLst>
                                          <p:attrName>ppt_x</p:attrName>
                                        </p:attrNameLst>
                                      </p:cBhvr>
                                    </p:anim>
                                  </p:childTnLst>
                                </p:cTn>
                              </p:par>
                            </p:childTnLst>
                          </p:cTn>
                        </p:par>
                        <p:par>
                          <p:cTn id="18" fill="hold">
                            <p:stCondLst>
                              <p:cond delay="3000"/>
                            </p:stCondLst>
                            <p:childTnLst>
                              <p:par>
                                <p:cTn id="19" presetID="34"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1200" fill="hold">
                                          <p:stCondLst>
                                            <p:cond delay="0"/>
                                          </p:stCondLst>
                                        </p:cTn>
                                        <p:tgtEl>
                                          <p:spTgt spid="6"/>
                                        </p:tgtEl>
                                        <p:attrNameLst>
                                          <p:attrName>ppt_x</p:attrName>
                                        </p:attrNameLst>
                                      </p:cBhvr>
                                    </p:anim>
                                    <p:anim from="0" to="-1.0" calcmode="lin" valueType="num">
                                      <p:cBhvr>
                                        <p:cTn id="22" dur="400" decel="50000" autoRev="1" fill="hold">
                                          <p:stCondLst>
                                            <p:cond delay="1200"/>
                                          </p:stCondLst>
                                        </p:cTn>
                                        <p:tgtEl>
                                          <p:spTgt spid="6"/>
                                        </p:tgtEl>
                                        <p:attrNameLst>
                                          <p:attrName>xshear</p:attrName>
                                        </p:attrNameLst>
                                      </p:cBhvr>
                                    </p:anim>
                                    <p:animScale>
                                      <p:cBhvr>
                                        <p:cTn id="23" dur="400" decel="100000" autoRev="1" fill="hold">
                                          <p:stCondLst>
                                            <p:cond delay="1200"/>
                                          </p:stCondLst>
                                        </p:cTn>
                                        <p:tgtEl>
                                          <p:spTgt spid="6"/>
                                        </p:tgtEl>
                                      </p:cBhvr>
                                      <p:from x="100000" y="100000"/>
                                      <p:to x="80000" y="100000"/>
                                    </p:animScale>
                                    <p:anim by="(#ppt_h/3+#ppt_w*0.1)" calcmode="lin" valueType="num">
                                      <p:cBhvr additive="sum">
                                        <p:cTn id="24" dur="400" decel="100000" autoRev="1" fill="hold">
                                          <p:stCondLst>
                                            <p:cond delay="12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Прямоугольник 9"/>
          <p:cNvSpPr>
            <a:spLocks noChangeArrowheads="1"/>
          </p:cNvSpPr>
          <p:nvPr/>
        </p:nvSpPr>
        <p:spPr bwMode="auto">
          <a:xfrm>
            <a:off x="0" y="44624"/>
            <a:ext cx="8856663" cy="584775"/>
          </a:xfrm>
          <a:prstGeom prst="rect">
            <a:avLst/>
          </a:prstGeom>
          <a:noFill/>
          <a:ln w="9525">
            <a:noFill/>
            <a:miter lim="800000"/>
            <a:headEnd/>
            <a:tailEnd/>
          </a:ln>
        </p:spPr>
        <p:txBody>
          <a:bodyPr>
            <a:spAutoFit/>
          </a:bodyPr>
          <a:lstStyle/>
          <a:p>
            <a:pPr algn="ctr"/>
            <a:r>
              <a:rPr lang="en-US" sz="3200" b="1" dirty="0" smtClean="0">
                <a:solidFill>
                  <a:schemeClr val="accent1"/>
                </a:solidFill>
              </a:rPr>
              <a:t>The Court of  Accounts Structure </a:t>
            </a:r>
            <a:endParaRPr lang="ru-RU" sz="3200" b="1" dirty="0">
              <a:ln w="10541" cmpd="sng">
                <a:solidFill>
                  <a:schemeClr val="accent1">
                    <a:shade val="88000"/>
                    <a:satMod val="110000"/>
                  </a:schemeClr>
                </a:solidFill>
                <a:prstDash val="solid"/>
              </a:ln>
              <a:solidFill>
                <a:schemeClr val="accent1"/>
              </a:solidFill>
              <a:cs typeface="Times New Roman" pitchFamily="18" charset="0"/>
            </a:endParaRPr>
          </a:p>
        </p:txBody>
      </p:sp>
      <p:sp>
        <p:nvSpPr>
          <p:cNvPr id="7172" name="Rectangle 35"/>
          <p:cNvSpPr>
            <a:spLocks noChangeArrowheads="1"/>
          </p:cNvSpPr>
          <p:nvPr/>
        </p:nvSpPr>
        <p:spPr bwMode="auto">
          <a:xfrm>
            <a:off x="539552" y="4531822"/>
            <a:ext cx="8353623" cy="1754326"/>
          </a:xfrm>
          <a:prstGeom prst="rect">
            <a:avLst/>
          </a:prstGeom>
          <a:noFill/>
          <a:ln w="9525">
            <a:noFill/>
            <a:miter lim="800000"/>
            <a:headEnd/>
            <a:tailEnd/>
          </a:ln>
        </p:spPr>
        <p:txBody>
          <a:bodyPr wrap="square" anchor="ctr">
            <a:spAutoFit/>
          </a:bodyPr>
          <a:lstStyle/>
          <a:p>
            <a:pPr indent="446088" algn="just" eaLnBrk="0" hangingPunct="0">
              <a:buFont typeface="Arial" charset="0"/>
              <a:buChar char="•"/>
            </a:pPr>
            <a:endParaRPr lang="ru-RU" sz="1800">
              <a:ea typeface="Calibri" pitchFamily="34" charset="0"/>
              <a:cs typeface="Times New Roman" pitchFamily="18" charset="0"/>
            </a:endParaRPr>
          </a:p>
          <a:p>
            <a:pPr indent="446088" algn="just" eaLnBrk="0" hangingPunct="0">
              <a:buFont typeface="Arial" charset="0"/>
              <a:buChar char="•"/>
            </a:pPr>
            <a:endParaRPr lang="ru-RU" sz="1800">
              <a:ea typeface="Calibri" pitchFamily="34" charset="0"/>
              <a:cs typeface="Times New Roman" pitchFamily="18" charset="0"/>
            </a:endParaRPr>
          </a:p>
          <a:p>
            <a:pPr indent="446088" algn="just" eaLnBrk="0" hangingPunct="0">
              <a:buFont typeface="Arial" charset="0"/>
              <a:buChar char="•"/>
            </a:pPr>
            <a:endParaRPr lang="ru-RU" sz="1800">
              <a:ea typeface="Calibri" pitchFamily="34" charset="0"/>
              <a:cs typeface="Times New Roman" pitchFamily="18" charset="0"/>
            </a:endParaRPr>
          </a:p>
          <a:p>
            <a:pPr indent="446088" algn="just" eaLnBrk="0" hangingPunct="0">
              <a:buFont typeface="Arial" charset="0"/>
              <a:buChar char="•"/>
            </a:pPr>
            <a:endParaRPr lang="ru-RU" sz="1800">
              <a:ea typeface="Calibri" pitchFamily="34" charset="0"/>
              <a:cs typeface="Times New Roman" pitchFamily="18" charset="0"/>
            </a:endParaRPr>
          </a:p>
          <a:p>
            <a:pPr indent="446088" algn="just" eaLnBrk="0" hangingPunct="0">
              <a:buFont typeface="Arial" charset="0"/>
              <a:buChar char="•"/>
            </a:pPr>
            <a:endParaRPr lang="ru-RU" sz="1800">
              <a:ea typeface="Calibri" pitchFamily="34" charset="0"/>
              <a:cs typeface="Times New Roman" pitchFamily="18" charset="0"/>
            </a:endParaRPr>
          </a:p>
          <a:p>
            <a:pPr indent="446088" algn="just" eaLnBrk="0" hangingPunct="0">
              <a:buFont typeface="Arial" charset="0"/>
              <a:buChar char="•"/>
            </a:pPr>
            <a:endParaRPr lang="ru-RU" sz="1800">
              <a:ea typeface="Calibri" pitchFamily="34" charset="0"/>
              <a:cs typeface="Times New Roman" pitchFamily="18" charset="0"/>
            </a:endParaRPr>
          </a:p>
        </p:txBody>
      </p:sp>
      <p:sp>
        <p:nvSpPr>
          <p:cNvPr id="8" name="Прямоугольник 7"/>
          <p:cNvSpPr/>
          <p:nvPr/>
        </p:nvSpPr>
        <p:spPr>
          <a:xfrm>
            <a:off x="2555776" y="1340768"/>
            <a:ext cx="4176464" cy="432048"/>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anchor="ctr"/>
          <a:lstStyle/>
          <a:p>
            <a:pPr algn="ctr">
              <a:defRPr/>
            </a:pPr>
            <a:r>
              <a:rPr lang="en-US" b="1" dirty="0" smtClean="0">
                <a:latin typeface="Times New Roman" pitchFamily="18" charset="0"/>
                <a:cs typeface="Times New Roman" pitchFamily="18" charset="0"/>
              </a:rPr>
              <a:t>The President of the Court of Accounts</a:t>
            </a:r>
            <a:endParaRPr lang="ru-RU" b="1" dirty="0">
              <a:latin typeface="Times New Roman" pitchFamily="18" charset="0"/>
              <a:cs typeface="Times New Roman" pitchFamily="18" charset="0"/>
            </a:endParaRPr>
          </a:p>
        </p:txBody>
      </p:sp>
      <p:sp>
        <p:nvSpPr>
          <p:cNvPr id="9" name="Прямоугольник 8"/>
          <p:cNvSpPr/>
          <p:nvPr/>
        </p:nvSpPr>
        <p:spPr>
          <a:xfrm>
            <a:off x="2555776" y="2492375"/>
            <a:ext cx="3960440" cy="6492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b="1" dirty="0" smtClean="0">
                <a:solidFill>
                  <a:srgbClr val="002060"/>
                </a:solidFill>
                <a:latin typeface="Times New Roman" pitchFamily="18" charset="0"/>
                <a:cs typeface="Times New Roman" pitchFamily="18" charset="0"/>
              </a:rPr>
              <a:t>The Deputy President of the Court of Accounts</a:t>
            </a:r>
            <a:endParaRPr lang="ru-RU" b="1" dirty="0">
              <a:solidFill>
                <a:srgbClr val="002060"/>
              </a:solidFill>
              <a:latin typeface="Times New Roman" pitchFamily="18" charset="0"/>
              <a:cs typeface="Times New Roman" pitchFamily="18" charset="0"/>
            </a:endParaRPr>
          </a:p>
        </p:txBody>
      </p:sp>
      <p:sp>
        <p:nvSpPr>
          <p:cNvPr id="10" name="Прямоугольник 9"/>
          <p:cNvSpPr/>
          <p:nvPr/>
        </p:nvSpPr>
        <p:spPr>
          <a:xfrm>
            <a:off x="6372374" y="3861048"/>
            <a:ext cx="1439863" cy="648766"/>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smtClean="0">
                <a:latin typeface="Times New Roman" pitchFamily="18" charset="0"/>
                <a:cs typeface="Times New Roman" pitchFamily="18" charset="0"/>
              </a:rPr>
              <a:t>Member of the Court of Accounts</a:t>
            </a:r>
            <a:endParaRPr lang="ru-RU" sz="1200" dirty="0">
              <a:latin typeface="Times New Roman" pitchFamily="18" charset="0"/>
              <a:cs typeface="Times New Roman" pitchFamily="18" charset="0"/>
            </a:endParaRPr>
          </a:p>
        </p:txBody>
      </p:sp>
      <p:sp>
        <p:nvSpPr>
          <p:cNvPr id="11" name="Прямоугольник 10"/>
          <p:cNvSpPr/>
          <p:nvPr/>
        </p:nvSpPr>
        <p:spPr>
          <a:xfrm>
            <a:off x="4643587" y="3861048"/>
            <a:ext cx="1441450" cy="648766"/>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smtClean="0">
                <a:latin typeface="Times New Roman" pitchFamily="18" charset="0"/>
                <a:cs typeface="Times New Roman" pitchFamily="18" charset="0"/>
              </a:rPr>
              <a:t>Member of the Court of Accounts</a:t>
            </a:r>
            <a:endParaRPr lang="ru-RU" sz="1200" dirty="0">
              <a:latin typeface="Times New Roman" pitchFamily="18" charset="0"/>
              <a:cs typeface="Times New Roman" pitchFamily="18" charset="0"/>
            </a:endParaRPr>
          </a:p>
        </p:txBody>
      </p:sp>
      <p:sp>
        <p:nvSpPr>
          <p:cNvPr id="12" name="Прямоугольник 11"/>
          <p:cNvSpPr/>
          <p:nvPr/>
        </p:nvSpPr>
        <p:spPr>
          <a:xfrm>
            <a:off x="2987824" y="3861048"/>
            <a:ext cx="1439863" cy="648766"/>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smtClean="0">
                <a:latin typeface="Times New Roman" pitchFamily="18" charset="0"/>
                <a:cs typeface="Times New Roman" pitchFamily="18" charset="0"/>
              </a:rPr>
              <a:t>Member of the Court of Accounts</a:t>
            </a:r>
            <a:endParaRPr lang="ru-RU" sz="1200" dirty="0">
              <a:latin typeface="Times New Roman" pitchFamily="18" charset="0"/>
              <a:cs typeface="Times New Roman" pitchFamily="18" charset="0"/>
            </a:endParaRPr>
          </a:p>
        </p:txBody>
      </p:sp>
      <p:sp>
        <p:nvSpPr>
          <p:cNvPr id="13" name="Прямоугольник 12"/>
          <p:cNvSpPr/>
          <p:nvPr/>
        </p:nvSpPr>
        <p:spPr>
          <a:xfrm>
            <a:off x="1259037" y="3861048"/>
            <a:ext cx="1441450" cy="648766"/>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200" dirty="0" smtClean="0">
                <a:latin typeface="Times New Roman" pitchFamily="18" charset="0"/>
                <a:cs typeface="Times New Roman" pitchFamily="18" charset="0"/>
              </a:rPr>
              <a:t>Member of the Court of Accounts</a:t>
            </a:r>
            <a:endParaRPr lang="ru-RU" sz="1200" dirty="0">
              <a:latin typeface="Times New Roman" pitchFamily="18" charset="0"/>
              <a:cs typeface="Times New Roman" pitchFamily="18" charset="0"/>
            </a:endParaRPr>
          </a:p>
        </p:txBody>
      </p:sp>
      <p:sp>
        <p:nvSpPr>
          <p:cNvPr id="22" name="Скругленный прямоугольник 21"/>
          <p:cNvSpPr/>
          <p:nvPr/>
        </p:nvSpPr>
        <p:spPr>
          <a:xfrm>
            <a:off x="1258888" y="5301208"/>
            <a:ext cx="6626225" cy="648742"/>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2000" b="1" dirty="0" smtClean="0">
                <a:latin typeface="Times New Roman" pitchFamily="18" charset="0"/>
                <a:cs typeface="Times New Roman" pitchFamily="18" charset="0"/>
              </a:rPr>
              <a:t>The stuff of the Court of Accounts</a:t>
            </a:r>
            <a:endParaRPr lang="ru-RU" sz="2000" b="1" dirty="0">
              <a:latin typeface="Times New Roman" pitchFamily="18" charset="0"/>
              <a:cs typeface="Times New Roman" pitchFamily="18" charset="0"/>
            </a:endParaRPr>
          </a:p>
        </p:txBody>
      </p:sp>
      <p:sp>
        <p:nvSpPr>
          <p:cNvPr id="7188" name="Прямоугольник 23"/>
          <p:cNvSpPr>
            <a:spLocks noChangeArrowheads="1"/>
          </p:cNvSpPr>
          <p:nvPr/>
        </p:nvSpPr>
        <p:spPr bwMode="auto">
          <a:xfrm>
            <a:off x="174852" y="3194050"/>
            <a:ext cx="8718324" cy="584775"/>
          </a:xfrm>
          <a:prstGeom prst="rect">
            <a:avLst/>
          </a:prstGeom>
          <a:noFill/>
          <a:ln w="9525">
            <a:noFill/>
            <a:miter lim="800000"/>
            <a:headEnd/>
            <a:tailEnd/>
          </a:ln>
        </p:spPr>
        <p:txBody>
          <a:bodyPr wrap="square">
            <a:spAutoFit/>
          </a:bodyPr>
          <a:lstStyle/>
          <a:p>
            <a:pPr lvl="0" algn="ctr"/>
            <a:r>
              <a:rPr lang="en-US" sz="1600" dirty="0" smtClean="0"/>
              <a:t>Members of the Court of Accounts are appointed by the Parliament at the proposal of the President of the Court of Accounts for a five-year term. </a:t>
            </a:r>
            <a:endParaRPr lang="ru-RU" sz="1600" dirty="0" smtClean="0"/>
          </a:p>
        </p:txBody>
      </p:sp>
      <p:sp>
        <p:nvSpPr>
          <p:cNvPr id="7189" name="Прямоугольник 24"/>
          <p:cNvSpPr>
            <a:spLocks noChangeArrowheads="1"/>
          </p:cNvSpPr>
          <p:nvPr/>
        </p:nvSpPr>
        <p:spPr bwMode="auto">
          <a:xfrm>
            <a:off x="179512" y="1897063"/>
            <a:ext cx="8820026" cy="584775"/>
          </a:xfrm>
          <a:prstGeom prst="rect">
            <a:avLst/>
          </a:prstGeom>
          <a:noFill/>
          <a:ln w="9525">
            <a:noFill/>
            <a:miter lim="800000"/>
            <a:headEnd/>
            <a:tailEnd/>
          </a:ln>
        </p:spPr>
        <p:txBody>
          <a:bodyPr wrap="square">
            <a:spAutoFit/>
          </a:bodyPr>
          <a:lstStyle/>
          <a:p>
            <a:pPr lvl="0" algn="ctr"/>
            <a:r>
              <a:rPr lang="en-US" sz="1600" dirty="0" smtClean="0"/>
              <a:t>The Deputy President of the Court of Accounts is appointed by the Parliament f or a five year term based on the recommendation of the President of the Court Accounts.</a:t>
            </a:r>
            <a:endParaRPr lang="ru-RU" sz="1600" dirty="0" smtClean="0"/>
          </a:p>
        </p:txBody>
      </p:sp>
      <p:sp>
        <p:nvSpPr>
          <p:cNvPr id="7190" name="Прямоугольник 25"/>
          <p:cNvSpPr>
            <a:spLocks noChangeArrowheads="1"/>
          </p:cNvSpPr>
          <p:nvPr/>
        </p:nvSpPr>
        <p:spPr bwMode="auto">
          <a:xfrm>
            <a:off x="179512" y="683985"/>
            <a:ext cx="8784976" cy="584775"/>
          </a:xfrm>
          <a:prstGeom prst="rect">
            <a:avLst/>
          </a:prstGeom>
          <a:noFill/>
          <a:ln w="9525">
            <a:noFill/>
            <a:miter lim="800000"/>
            <a:headEnd/>
            <a:tailEnd/>
          </a:ln>
        </p:spPr>
        <p:txBody>
          <a:bodyPr wrap="square">
            <a:spAutoFit/>
          </a:bodyPr>
          <a:lstStyle/>
          <a:p>
            <a:pPr lvl="0" algn="ctr"/>
            <a:r>
              <a:rPr lang="en-US" sz="1600" dirty="0" smtClean="0"/>
              <a:t>The President of the Court of Accounts is appointed by the Parliament for a five - year mandate.</a:t>
            </a:r>
          </a:p>
        </p:txBody>
      </p:sp>
      <p:sp>
        <p:nvSpPr>
          <p:cNvPr id="23" name="Прямоугольник 22"/>
          <p:cNvSpPr/>
          <p:nvPr/>
        </p:nvSpPr>
        <p:spPr>
          <a:xfrm>
            <a:off x="3708053" y="4581822"/>
            <a:ext cx="1440160" cy="57606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latin typeface="Times New Roman" pitchFamily="18" charset="0"/>
                <a:cs typeface="Times New Roman" pitchFamily="18" charset="0"/>
              </a:rPr>
              <a:t>Member of the Court of Accounts</a:t>
            </a:r>
            <a:endParaRPr lang="ru-RU" sz="1200" dirty="0">
              <a:latin typeface="Times New Roman" pitchFamily="18" charset="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ppt_x"/>
                                          </p:val>
                                        </p:tav>
                                        <p:tav tm="100000">
                                          <p:val>
                                            <p:strVal val="#ppt_x"/>
                                          </p:val>
                                        </p:tav>
                                      </p:tavLst>
                                    </p:anim>
                                    <p:anim calcmode="lin" valueType="num">
                                      <p:cBhvr additive="base">
                                        <p:cTn id="13" dur="2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3000" fill="hold"/>
                                        <p:tgtEl>
                                          <p:spTgt spid="13"/>
                                        </p:tgtEl>
                                        <p:attrNameLst>
                                          <p:attrName>ppt_x</p:attrName>
                                        </p:attrNameLst>
                                      </p:cBhvr>
                                      <p:tavLst>
                                        <p:tav tm="0">
                                          <p:val>
                                            <p:strVal val="#ppt_x"/>
                                          </p:val>
                                        </p:tav>
                                        <p:tav tm="100000">
                                          <p:val>
                                            <p:strVal val="#ppt_x"/>
                                          </p:val>
                                        </p:tav>
                                      </p:tavLst>
                                    </p:anim>
                                    <p:anim calcmode="lin" valueType="num">
                                      <p:cBhvr additive="base">
                                        <p:cTn id="18" dur="30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3000" fill="hold"/>
                                        <p:tgtEl>
                                          <p:spTgt spid="12"/>
                                        </p:tgtEl>
                                        <p:attrNameLst>
                                          <p:attrName>ppt_x</p:attrName>
                                        </p:attrNameLst>
                                      </p:cBhvr>
                                      <p:tavLst>
                                        <p:tav tm="0">
                                          <p:val>
                                            <p:strVal val="#ppt_x"/>
                                          </p:val>
                                        </p:tav>
                                        <p:tav tm="100000">
                                          <p:val>
                                            <p:strVal val="#ppt_x"/>
                                          </p:val>
                                        </p:tav>
                                      </p:tavLst>
                                    </p:anim>
                                    <p:anim calcmode="lin" valueType="num">
                                      <p:cBhvr additive="base">
                                        <p:cTn id="22" dur="30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3000" fill="hold"/>
                                        <p:tgtEl>
                                          <p:spTgt spid="11"/>
                                        </p:tgtEl>
                                        <p:attrNameLst>
                                          <p:attrName>ppt_x</p:attrName>
                                        </p:attrNameLst>
                                      </p:cBhvr>
                                      <p:tavLst>
                                        <p:tav tm="0">
                                          <p:val>
                                            <p:strVal val="#ppt_x"/>
                                          </p:val>
                                        </p:tav>
                                        <p:tav tm="100000">
                                          <p:val>
                                            <p:strVal val="#ppt_x"/>
                                          </p:val>
                                        </p:tav>
                                      </p:tavLst>
                                    </p:anim>
                                    <p:anim calcmode="lin" valueType="num">
                                      <p:cBhvr additive="base">
                                        <p:cTn id="26" dur="30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3000" fill="hold"/>
                                        <p:tgtEl>
                                          <p:spTgt spid="10"/>
                                        </p:tgtEl>
                                        <p:attrNameLst>
                                          <p:attrName>ppt_x</p:attrName>
                                        </p:attrNameLst>
                                      </p:cBhvr>
                                      <p:tavLst>
                                        <p:tav tm="0">
                                          <p:val>
                                            <p:strVal val="#ppt_x"/>
                                          </p:val>
                                        </p:tav>
                                        <p:tav tm="100000">
                                          <p:val>
                                            <p:strVal val="#ppt_x"/>
                                          </p:val>
                                        </p:tav>
                                      </p:tavLst>
                                    </p:anim>
                                    <p:anim calcmode="lin" valueType="num">
                                      <p:cBhvr additive="base">
                                        <p:cTn id="30" dur="30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3000" fill="hold"/>
                                        <p:tgtEl>
                                          <p:spTgt spid="23"/>
                                        </p:tgtEl>
                                        <p:attrNameLst>
                                          <p:attrName>ppt_x</p:attrName>
                                        </p:attrNameLst>
                                      </p:cBhvr>
                                      <p:tavLst>
                                        <p:tav tm="0">
                                          <p:val>
                                            <p:strVal val="#ppt_x"/>
                                          </p:val>
                                        </p:tav>
                                        <p:tav tm="100000">
                                          <p:val>
                                            <p:strVal val="#ppt_x"/>
                                          </p:val>
                                        </p:tav>
                                      </p:tavLst>
                                    </p:anim>
                                    <p:anim calcmode="lin" valueType="num">
                                      <p:cBhvr additive="base">
                                        <p:cTn id="34" dur="3000" fill="hold"/>
                                        <p:tgtEl>
                                          <p:spTgt spid="23"/>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2000" fill="hold"/>
                                        <p:tgtEl>
                                          <p:spTgt spid="22"/>
                                        </p:tgtEl>
                                        <p:attrNameLst>
                                          <p:attrName>ppt_x</p:attrName>
                                        </p:attrNameLst>
                                      </p:cBhvr>
                                      <p:tavLst>
                                        <p:tav tm="0">
                                          <p:val>
                                            <p:strVal val="#ppt_x"/>
                                          </p:val>
                                        </p:tav>
                                        <p:tav tm="100000">
                                          <p:val>
                                            <p:strVal val="#ppt_x"/>
                                          </p:val>
                                        </p:tav>
                                      </p:tavLst>
                                    </p:anim>
                                    <p:anim calcmode="lin" valueType="num">
                                      <p:cBhvr additive="base">
                                        <p:cTn id="39"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marL="571500" indent="-571500" eaLnBrk="1" fontAlgn="auto" hangingPunct="1">
              <a:spcAft>
                <a:spcPts val="0"/>
              </a:spcAft>
              <a:buFont typeface="Wingdings" pitchFamily="2" charset="2"/>
              <a:buChar char="Ø"/>
              <a:defRPr/>
            </a:pPr>
            <a:r>
              <a:rPr lang="en-US" dirty="0" smtClean="0"/>
              <a:t>About Moldova</a:t>
            </a:r>
            <a:endParaRPr lang="ro-RO" dirty="0" smtClean="0"/>
          </a:p>
          <a:p>
            <a:pPr marL="571500" indent="-571500" eaLnBrk="1" fontAlgn="auto" hangingPunct="1">
              <a:spcAft>
                <a:spcPts val="0"/>
              </a:spcAft>
              <a:buFont typeface="Wingdings" pitchFamily="2" charset="2"/>
              <a:buChar char="Ø"/>
              <a:defRPr/>
            </a:pPr>
            <a:r>
              <a:rPr lang="en-US" dirty="0" smtClean="0"/>
              <a:t>About the Court of Accounts</a:t>
            </a:r>
            <a:endParaRPr lang="ru-RU" dirty="0" smtClean="0"/>
          </a:p>
          <a:p>
            <a:pPr marL="571500" indent="-571500" eaLnBrk="1" fontAlgn="auto" hangingPunct="1">
              <a:spcAft>
                <a:spcPts val="0"/>
              </a:spcAft>
              <a:buFont typeface="Wingdings" pitchFamily="2" charset="2"/>
              <a:buChar char="Ø"/>
              <a:defRPr/>
            </a:pPr>
            <a:r>
              <a:rPr lang="en-US" dirty="0" smtClean="0"/>
              <a:t>Reforming </a:t>
            </a:r>
            <a:r>
              <a:rPr lang="en-US" dirty="0" smtClean="0"/>
              <a:t>results</a:t>
            </a:r>
            <a:endParaRPr lang="ru-RU" dirty="0" smtClean="0"/>
          </a:p>
          <a:p>
            <a:pPr marL="571500" indent="-571500" eaLnBrk="1" fontAlgn="auto" hangingPunct="1">
              <a:spcAft>
                <a:spcPts val="0"/>
              </a:spcAft>
              <a:buFont typeface="Wingdings" pitchFamily="2" charset="2"/>
              <a:buChar char="Ø"/>
              <a:defRPr/>
            </a:pPr>
            <a:r>
              <a:rPr lang="en-US" dirty="0" smtClean="0"/>
              <a:t>About KNI in the Republic of Moldova</a:t>
            </a:r>
            <a:endParaRPr lang="ru-RU" dirty="0" smtClean="0"/>
          </a:p>
          <a:p>
            <a:pPr marL="571500" indent="-571500" eaLnBrk="1" fontAlgn="auto" hangingPunct="1">
              <a:spcAft>
                <a:spcPts val="0"/>
              </a:spcAft>
              <a:buFont typeface="Wingdings" pitchFamily="2" charset="2"/>
              <a:buChar char="Ø"/>
              <a:defRPr/>
            </a:pPr>
            <a:r>
              <a:rPr lang="en-US" dirty="0" smtClean="0"/>
              <a:t>The use of KNI in the audit activity</a:t>
            </a:r>
            <a:endParaRPr lang="ro-RO" dirty="0" smtClean="0"/>
          </a:p>
          <a:p>
            <a:pPr marL="365760" indent="-256032" eaLnBrk="1" fontAlgn="auto" hangingPunct="1">
              <a:spcAft>
                <a:spcPts val="0"/>
              </a:spcAft>
              <a:buFont typeface="Wingdings 3"/>
              <a:buNone/>
              <a:defRPr/>
            </a:pPr>
            <a:endParaRPr lang="ro-RO" noProof="0" dirty="0"/>
          </a:p>
        </p:txBody>
      </p:sp>
      <p:sp>
        <p:nvSpPr>
          <p:cNvPr id="10243"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DE56C39-65C8-4709-9D5B-5A75982D8966}" type="slidenum">
              <a:rPr lang="en-US" smtClean="0"/>
              <a:pPr/>
              <a:t>2</a:t>
            </a:fld>
            <a:endParaRPr lang="en-US" smtClean="0"/>
          </a:p>
        </p:txBody>
      </p:sp>
      <p:sp>
        <p:nvSpPr>
          <p:cNvPr id="4" name="Заголовок 3"/>
          <p:cNvSpPr>
            <a:spLocks noGrp="1"/>
          </p:cNvSpPr>
          <p:nvPr>
            <p:ph type="title"/>
          </p:nvPr>
        </p:nvSpPr>
        <p:spPr/>
        <p:txBody>
          <a:bodyPr>
            <a:normAutofit/>
          </a:bodyPr>
          <a:lstStyle/>
          <a:p>
            <a:pPr algn="ctr">
              <a:defRPr/>
            </a:pPr>
            <a:r>
              <a:rPr lang="ro-RO" noProof="0" dirty="0" smtClean="0"/>
              <a:t>      </a:t>
            </a:r>
            <a:r>
              <a:rPr lang="en-US" noProof="0" dirty="0" smtClean="0"/>
              <a:t>What does the presentation include</a:t>
            </a:r>
            <a:r>
              <a:rPr lang="ro-RO" noProof="0" dirty="0" smtClean="0"/>
              <a:t>?</a:t>
            </a:r>
            <a:endParaRPr lang="ro-RO" noProof="0" dirty="0"/>
          </a:p>
        </p:txBody>
      </p:sp>
      <p:pic>
        <p:nvPicPr>
          <p:cNvPr id="10245" name="Picture 2" descr="C:\Users\Mats\Desktop\Leonid\Copy of 1.jpg"/>
          <p:cNvPicPr>
            <a:picLocks noChangeAspect="1" noChangeArrowheads="1"/>
          </p:cNvPicPr>
          <p:nvPr/>
        </p:nvPicPr>
        <p:blipFill>
          <a:blip r:embed="rId2" cstate="print"/>
          <a:srcRect/>
          <a:stretch>
            <a:fillRect/>
          </a:stretch>
        </p:blipFill>
        <p:spPr bwMode="auto">
          <a:xfrm>
            <a:off x="71438" y="6035675"/>
            <a:ext cx="714375" cy="82232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331924" y="268329"/>
            <a:ext cx="1282594" cy="714357"/>
          </a:xfrm>
          <a:prstGeom prst="rect">
            <a:avLst/>
          </a:prstGeom>
          <a:noFill/>
          <a:ln w="9525">
            <a:noFill/>
            <a:miter lim="800000"/>
            <a:headEnd/>
            <a:tailEnd/>
          </a:ln>
          <a:effectLst>
            <a:innerShdw blurRad="114300">
              <a:prstClr val="black"/>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228600"/>
            <a:ext cx="8856984" cy="608112"/>
          </a:xfrm>
        </p:spPr>
        <p:txBody>
          <a:bodyPr>
            <a:noAutofit/>
          </a:bodyPr>
          <a:lstStyle/>
          <a:p>
            <a:r>
              <a:rPr lang="en-US" sz="3200" b="1" dirty="0" smtClean="0">
                <a:solidFill>
                  <a:schemeClr val="accent1"/>
                </a:solidFill>
              </a:rPr>
              <a:t>Reports submitted to Parliament</a:t>
            </a:r>
            <a:endParaRPr lang="ru-RU" sz="3200" b="1" dirty="0">
              <a:ln w="10541" cmpd="sng">
                <a:solidFill>
                  <a:schemeClr val="accent1">
                    <a:shade val="88000"/>
                    <a:satMod val="110000"/>
                  </a:schemeClr>
                </a:solidFill>
                <a:prstDash val="solid"/>
              </a:ln>
              <a:solidFill>
                <a:schemeClr val="accent1"/>
              </a:solidFill>
            </a:endParaRPr>
          </a:p>
        </p:txBody>
      </p:sp>
      <p:sp>
        <p:nvSpPr>
          <p:cNvPr id="2" name="Содержимое 1"/>
          <p:cNvSpPr>
            <a:spLocks noGrp="1"/>
          </p:cNvSpPr>
          <p:nvPr>
            <p:ph sz="quarter" idx="1"/>
          </p:nvPr>
        </p:nvSpPr>
        <p:spPr/>
        <p:txBody>
          <a:bodyPr/>
          <a:lstStyle/>
          <a:p>
            <a:pPr>
              <a:buNone/>
            </a:pPr>
            <a:endParaRPr lang="ru-RU" dirty="0" smtClean="0"/>
          </a:p>
          <a:p>
            <a:endParaRPr lang="ru-RU" dirty="0"/>
          </a:p>
        </p:txBody>
      </p:sp>
      <p:sp>
        <p:nvSpPr>
          <p:cNvPr id="5" name="Скругленный прямоугольник 4"/>
          <p:cNvSpPr/>
          <p:nvPr/>
        </p:nvSpPr>
        <p:spPr>
          <a:xfrm>
            <a:off x="467544" y="3573016"/>
            <a:ext cx="8496944" cy="244827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ru-RU" sz="3200" b="1" dirty="0" err="1" smtClean="0">
                <a:solidFill>
                  <a:srgbClr val="FF0000"/>
                </a:solidFill>
              </a:rPr>
              <a:t>b</a:t>
            </a:r>
            <a:r>
              <a:rPr lang="ru-RU" sz="3200" b="1" dirty="0" smtClean="0">
                <a:solidFill>
                  <a:srgbClr val="FF0000"/>
                </a:solidFill>
              </a:rPr>
              <a:t>) </a:t>
            </a:r>
            <a:r>
              <a:rPr lang="en-US" sz="3200" dirty="0" smtClean="0"/>
              <a:t>by </a:t>
            </a:r>
            <a:r>
              <a:rPr lang="en-US" sz="3200" dirty="0" smtClean="0"/>
              <a:t>October 10</a:t>
            </a:r>
            <a:r>
              <a:rPr lang="en-US" sz="3200" dirty="0" smtClean="0"/>
              <a:t>, the Report on the Management and Use of Financial Resources and Public Property, reviewed in the Plenary Meeting of the Parliament</a:t>
            </a:r>
            <a:r>
              <a:rPr lang="ru-RU" sz="3200" dirty="0" smtClean="0"/>
              <a:t>; </a:t>
            </a:r>
          </a:p>
        </p:txBody>
      </p:sp>
      <p:sp>
        <p:nvSpPr>
          <p:cNvPr id="6" name="Скругленный прямоугольник 5"/>
          <p:cNvSpPr/>
          <p:nvPr/>
        </p:nvSpPr>
        <p:spPr>
          <a:xfrm>
            <a:off x="179512" y="1556792"/>
            <a:ext cx="8784976" cy="1418456"/>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lvl="0"/>
            <a:r>
              <a:rPr lang="ru-RU" sz="3200" b="1" dirty="0" smtClean="0">
                <a:solidFill>
                  <a:srgbClr val="FF0000"/>
                </a:solidFill>
              </a:rPr>
              <a:t>а) </a:t>
            </a:r>
            <a:r>
              <a:rPr lang="en-US" sz="3200" dirty="0" smtClean="0"/>
              <a:t>by March 15, the financial report on the implementation of its own budget during the expired budget year</a:t>
            </a:r>
            <a:r>
              <a:rPr lang="ru-RU" sz="3200" dirty="0" smtClean="0"/>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9144000" cy="1124744"/>
          </a:xfrm>
        </p:spPr>
        <p:style>
          <a:lnRef idx="2">
            <a:schemeClr val="dk1"/>
          </a:lnRef>
          <a:fillRef idx="1">
            <a:schemeClr val="lt1"/>
          </a:fillRef>
          <a:effectRef idx="0">
            <a:schemeClr val="dk1"/>
          </a:effectRef>
          <a:fontRef idx="minor">
            <a:schemeClr val="dk1"/>
          </a:fontRef>
        </p:style>
        <p:txBody>
          <a:bodyPr>
            <a:noAutofit/>
            <a:scene3d>
              <a:camera prst="perspectiveRelaxedModerately"/>
              <a:lightRig rig="threePt" dir="t"/>
            </a:scene3d>
          </a:bodyPr>
          <a:lstStyle/>
          <a:p>
            <a:r>
              <a:rPr lang="ro-RO"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smtClean="0">
                <a:solidFill>
                  <a:schemeClr val="accent1"/>
                </a:solidFill>
              </a:rPr>
              <a:t>The Court of Accounts activity planning</a:t>
            </a:r>
            <a:endParaRPr lang="ru-RU" sz="3200" b="1" dirty="0" smtClean="0">
              <a:ln w="10541" cmpd="sng">
                <a:solidFill>
                  <a:schemeClr val="accent1">
                    <a:shade val="88000"/>
                    <a:satMod val="110000"/>
                  </a:schemeClr>
                </a:solidFill>
                <a:prstDash val="solid"/>
              </a:ln>
              <a:solidFill>
                <a:schemeClr val="accent1"/>
              </a:solidFill>
            </a:endParaRPr>
          </a:p>
        </p:txBody>
      </p:sp>
      <p:sp>
        <p:nvSpPr>
          <p:cNvPr id="11267" name="Rectangle 3"/>
          <p:cNvSpPr>
            <a:spLocks noGrp="1" noChangeArrowheads="1"/>
          </p:cNvSpPr>
          <p:nvPr>
            <p:ph sz="quarter" idx="1"/>
          </p:nvPr>
        </p:nvSpPr>
        <p:spPr>
          <a:xfrm>
            <a:off x="755576" y="1484784"/>
            <a:ext cx="7848872" cy="4392488"/>
          </a:xfrm>
        </p:spPr>
        <p:txBody>
          <a:bodyPr>
            <a:normAutofit fontScale="55000" lnSpcReduction="20000"/>
          </a:bodyPr>
          <a:lstStyle/>
          <a:p>
            <a:pPr eaLnBrk="1" hangingPunct="1">
              <a:lnSpc>
                <a:spcPct val="80000"/>
              </a:lnSpc>
            </a:pPr>
            <a:endParaRPr lang="ro-RO" sz="1500" b="1" dirty="0" smtClean="0"/>
          </a:p>
          <a:p>
            <a:pPr eaLnBrk="1" hangingPunct="1">
              <a:lnSpc>
                <a:spcPct val="80000"/>
              </a:lnSpc>
            </a:pPr>
            <a:endParaRPr lang="ro-RO" sz="1200" b="1" dirty="0" smtClean="0"/>
          </a:p>
          <a:p>
            <a:pPr eaLnBrk="1" hangingPunct="1">
              <a:lnSpc>
                <a:spcPct val="80000"/>
              </a:lnSpc>
              <a:buFont typeface="Wingdings" pitchFamily="2" charset="2"/>
              <a:buNone/>
            </a:pPr>
            <a:endParaRPr lang="ru-RU" sz="1200" dirty="0" smtClean="0"/>
          </a:p>
          <a:p>
            <a:pPr eaLnBrk="1" hangingPunct="1">
              <a:lnSpc>
                <a:spcPct val="80000"/>
              </a:lnSpc>
              <a:buFont typeface="Wingdings" pitchFamily="2" charset="2"/>
              <a:buNone/>
            </a:pPr>
            <a:endParaRPr lang="ru-RU" sz="1200" dirty="0" smtClean="0"/>
          </a:p>
          <a:p>
            <a:pPr eaLnBrk="1" hangingPunct="1">
              <a:lnSpc>
                <a:spcPct val="80000"/>
              </a:lnSpc>
              <a:buFont typeface="Wingdings" pitchFamily="2" charset="2"/>
              <a:buNone/>
            </a:pPr>
            <a:endParaRPr lang="ru-RU" sz="1200" dirty="0" smtClean="0"/>
          </a:p>
          <a:p>
            <a:pPr eaLnBrk="1" hangingPunct="1">
              <a:lnSpc>
                <a:spcPct val="80000"/>
              </a:lnSpc>
              <a:buFont typeface="Wingdings" pitchFamily="2" charset="2"/>
              <a:buNone/>
            </a:pPr>
            <a:endParaRPr lang="ru-RU" sz="1200" dirty="0" smtClean="0"/>
          </a:p>
          <a:p>
            <a:pPr eaLnBrk="1" hangingPunct="1">
              <a:lnSpc>
                <a:spcPct val="80000"/>
              </a:lnSpc>
              <a:buFont typeface="Wingdings" pitchFamily="2" charset="2"/>
              <a:buNone/>
            </a:pPr>
            <a:endParaRPr lang="ru-RU" sz="1200" dirty="0" smtClean="0"/>
          </a:p>
          <a:p>
            <a:pPr eaLnBrk="1" hangingPunct="1">
              <a:lnSpc>
                <a:spcPct val="80000"/>
              </a:lnSpc>
              <a:buFont typeface="Wingdings" pitchFamily="2" charset="2"/>
              <a:buNone/>
            </a:pPr>
            <a:endParaRPr lang="ru-RU" sz="1200" dirty="0" smtClean="0"/>
          </a:p>
          <a:p>
            <a:pPr eaLnBrk="1" hangingPunct="1">
              <a:lnSpc>
                <a:spcPct val="80000"/>
              </a:lnSpc>
              <a:buFont typeface="Wingdings" pitchFamily="2" charset="2"/>
              <a:buNone/>
            </a:pPr>
            <a:endParaRPr lang="ru-RU" sz="1200" dirty="0" smtClean="0"/>
          </a:p>
          <a:p>
            <a:pPr eaLnBrk="1" hangingPunct="1">
              <a:lnSpc>
                <a:spcPct val="80000"/>
              </a:lnSpc>
              <a:buFont typeface="Wingdings" pitchFamily="2" charset="2"/>
              <a:buNone/>
            </a:pPr>
            <a:endParaRPr lang="ru-RU" sz="1200" dirty="0" smtClean="0"/>
          </a:p>
          <a:p>
            <a:pPr eaLnBrk="1" hangingPunct="1">
              <a:lnSpc>
                <a:spcPct val="80000"/>
              </a:lnSpc>
              <a:buFont typeface="Wingdings" pitchFamily="2" charset="2"/>
              <a:buNone/>
            </a:pPr>
            <a:endParaRPr lang="ru-RU" sz="1200" dirty="0" smtClean="0"/>
          </a:p>
          <a:p>
            <a:pPr eaLnBrk="1" hangingPunct="1">
              <a:lnSpc>
                <a:spcPct val="80000"/>
              </a:lnSpc>
              <a:buFont typeface="Wingdings" pitchFamily="2" charset="2"/>
              <a:buNone/>
            </a:pPr>
            <a:endParaRPr lang="ru-RU" sz="1200" dirty="0" smtClean="0"/>
          </a:p>
          <a:p>
            <a:pPr eaLnBrk="1" hangingPunct="1">
              <a:lnSpc>
                <a:spcPct val="80000"/>
              </a:lnSpc>
              <a:buFont typeface="Wingdings" pitchFamily="2" charset="2"/>
              <a:buNone/>
            </a:pPr>
            <a:endParaRPr lang="ro-RO" sz="1200" dirty="0" smtClean="0"/>
          </a:p>
          <a:p>
            <a:pPr algn="just"/>
            <a:endParaRPr lang="ru-RU" sz="2000" dirty="0" smtClean="0"/>
          </a:p>
          <a:p>
            <a:pPr algn="just"/>
            <a:endParaRPr lang="ru-RU" sz="2000" dirty="0" smtClean="0"/>
          </a:p>
          <a:p>
            <a:pPr algn="just"/>
            <a:endParaRPr lang="ru-RU" sz="2000" dirty="0" smtClean="0"/>
          </a:p>
          <a:p>
            <a:pPr algn="just"/>
            <a:r>
              <a:rPr lang="ru-RU" sz="2000" dirty="0" smtClean="0"/>
              <a:t> </a:t>
            </a:r>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lgn="just"/>
            <a:endParaRPr lang="ru-RU" sz="2000" dirty="0" smtClean="0"/>
          </a:p>
          <a:p>
            <a:pPr>
              <a:buNone/>
            </a:pPr>
            <a:r>
              <a:rPr lang="ru-RU" sz="2000" dirty="0" smtClean="0"/>
              <a:t/>
            </a:r>
            <a:br>
              <a:rPr lang="ru-RU" sz="2000" dirty="0" smtClean="0"/>
            </a:br>
            <a:r>
              <a:rPr lang="vi-VN" sz="1800" dirty="0" smtClean="0"/>
              <a:t/>
            </a:r>
            <a:br>
              <a:rPr lang="vi-VN" sz="1800" dirty="0" smtClean="0"/>
            </a:br>
            <a:endParaRPr lang="ru-RU" sz="1700" dirty="0" smtClean="0"/>
          </a:p>
        </p:txBody>
      </p:sp>
      <p:sp>
        <p:nvSpPr>
          <p:cNvPr id="4" name="Блок-схема: перфолента 3"/>
          <p:cNvSpPr/>
          <p:nvPr/>
        </p:nvSpPr>
        <p:spPr>
          <a:xfrm>
            <a:off x="179512" y="1484784"/>
            <a:ext cx="8784976"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The Court of Accounts determines independently its activity program, as well as the method for its implementation. </a:t>
            </a:r>
            <a:endParaRPr lang="ru-RU" dirty="0" smtClean="0"/>
          </a:p>
        </p:txBody>
      </p:sp>
      <p:sp>
        <p:nvSpPr>
          <p:cNvPr id="5" name="Блок-схема: перфолента 4"/>
          <p:cNvSpPr/>
          <p:nvPr/>
        </p:nvSpPr>
        <p:spPr>
          <a:xfrm>
            <a:off x="179512" y="2420888"/>
            <a:ext cx="8784976" cy="94868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dirty="0" smtClean="0"/>
              <a:t>The audit activity program of the Court of Accounts is planned for one and/or three years. </a:t>
            </a:r>
            <a:endParaRPr lang="ru-RU" dirty="0" smtClean="0"/>
          </a:p>
        </p:txBody>
      </p:sp>
      <p:sp>
        <p:nvSpPr>
          <p:cNvPr id="6" name="Блок-схема: перфолента 5"/>
          <p:cNvSpPr/>
          <p:nvPr/>
        </p:nvSpPr>
        <p:spPr>
          <a:xfrm>
            <a:off x="179512" y="3429000"/>
            <a:ext cx="8784976" cy="138073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dirty="0" smtClean="0"/>
              <a:t>No public authority can demand or require from the Court of Accounts to modify the audit program, or to suspend the audit activities. </a:t>
            </a:r>
            <a:endParaRPr lang="ru-RU" dirty="0" smtClean="0"/>
          </a:p>
        </p:txBody>
      </p:sp>
      <p:sp>
        <p:nvSpPr>
          <p:cNvPr id="7" name="Блок-схема: перфолента 6"/>
          <p:cNvSpPr/>
          <p:nvPr/>
        </p:nvSpPr>
        <p:spPr>
          <a:xfrm>
            <a:off x="179512" y="4797152"/>
            <a:ext cx="8784976" cy="172819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dirty="0" smtClean="0"/>
              <a:t>The Parliament or the parliamentary fractions may request the Court of Accounts to perform certain audit activities. The audit activities may be requested once every six months at the solicitation of any of the parliamentary fractions, no Parliament resolution is necessary. </a:t>
            </a:r>
            <a:endParaRPr lang="ru-RU"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0"/>
          <a:ext cx="9144000" cy="6956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вал 4"/>
          <p:cNvSpPr/>
          <p:nvPr/>
        </p:nvSpPr>
        <p:spPr>
          <a:xfrm>
            <a:off x="0" y="0"/>
            <a:ext cx="3347864" cy="1556792"/>
          </a:xfrm>
          <a:prstGeom prst="ellipse">
            <a:avLst/>
          </a:prstGeom>
          <a:ln/>
        </p:spPr>
        <p:style>
          <a:lnRef idx="1">
            <a:schemeClr val="dk1"/>
          </a:lnRef>
          <a:fillRef idx="3">
            <a:schemeClr val="dk1"/>
          </a:fillRef>
          <a:effectRef idx="2">
            <a:schemeClr val="dk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dirty="0" smtClean="0">
                <a:solidFill>
                  <a:srgbClr val="FFFF00"/>
                </a:solidFill>
                <a:effectLst>
                  <a:outerShdw blurRad="38100" dist="38100" dir="2700000" algn="tl">
                    <a:srgbClr val="000000">
                      <a:alpha val="43137"/>
                    </a:srgbClr>
                  </a:outerShdw>
                </a:effectLst>
              </a:rPr>
              <a:t>Audit programming cycle</a:t>
            </a:r>
            <a:endParaRPr lang="ru-RU" sz="1600" b="1" dirty="0">
              <a:solidFill>
                <a:srgbClr val="FFFF00"/>
              </a:solidFill>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p:txBody>
          <a:bodyPr/>
          <a:lstStyle/>
          <a:p>
            <a:endParaRPr lang="ro-RO" dirty="0" smtClean="0"/>
          </a:p>
          <a:p>
            <a:endParaRPr lang="ro-RO" dirty="0" smtClean="0"/>
          </a:p>
          <a:p>
            <a:endParaRPr lang="ro-RO" dirty="0" smtClean="0"/>
          </a:p>
          <a:p>
            <a:endParaRPr lang="ru-RU" dirty="0"/>
          </a:p>
        </p:txBody>
      </p:sp>
      <p:sp>
        <p:nvSpPr>
          <p:cNvPr id="4" name="Скругленный прямоугольник 3"/>
          <p:cNvSpPr/>
          <p:nvPr/>
        </p:nvSpPr>
        <p:spPr>
          <a:xfrm>
            <a:off x="1187623" y="260648"/>
            <a:ext cx="6192689" cy="1656184"/>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en-US" sz="2000" b="1" dirty="0" smtClean="0"/>
              <a:t>The Economic Growth and Poverty Reduction</a:t>
            </a:r>
            <a:r>
              <a:rPr lang="ru-RU" sz="2000" b="1" dirty="0" smtClean="0"/>
              <a:t> (2004-2006)</a:t>
            </a:r>
            <a:endParaRPr lang="ru-RU" sz="2000" b="1" dirty="0"/>
          </a:p>
        </p:txBody>
      </p:sp>
      <p:sp>
        <p:nvSpPr>
          <p:cNvPr id="5" name="Овал 4"/>
          <p:cNvSpPr/>
          <p:nvPr/>
        </p:nvSpPr>
        <p:spPr>
          <a:xfrm>
            <a:off x="0" y="404664"/>
            <a:ext cx="104360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2004-2006</a:t>
            </a:r>
            <a:endParaRPr lang="ru-RU" sz="1400" b="1" dirty="0"/>
          </a:p>
        </p:txBody>
      </p:sp>
      <p:sp>
        <p:nvSpPr>
          <p:cNvPr id="7" name="Скругленный прямоугольник 6"/>
          <p:cNvSpPr/>
          <p:nvPr/>
        </p:nvSpPr>
        <p:spPr>
          <a:xfrm>
            <a:off x="1259632" y="2060848"/>
            <a:ext cx="6336704" cy="187220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ru-RU" sz="1200" b="1" dirty="0" smtClean="0">
                <a:solidFill>
                  <a:srgbClr val="FFFF00"/>
                </a:solidFill>
              </a:rPr>
              <a:t>1.</a:t>
            </a:r>
            <a:r>
              <a:rPr lang="en-US" sz="1200" b="1" dirty="0" smtClean="0">
                <a:solidFill>
                  <a:srgbClr val="FFFF00"/>
                </a:solidFill>
              </a:rPr>
              <a:t> The National Development Strategy for </a:t>
            </a:r>
            <a:r>
              <a:rPr lang="ru-RU" sz="1200" b="1" dirty="0" smtClean="0">
                <a:solidFill>
                  <a:srgbClr val="FFFF00"/>
                </a:solidFill>
              </a:rPr>
              <a:t>2008-2011</a:t>
            </a:r>
          </a:p>
          <a:p>
            <a:r>
              <a:rPr lang="ru-RU" sz="1200" b="1" dirty="0" smtClean="0">
                <a:solidFill>
                  <a:srgbClr val="FFFF00"/>
                </a:solidFill>
              </a:rPr>
              <a:t>2.</a:t>
            </a:r>
            <a:r>
              <a:rPr lang="en-US" sz="1200" dirty="0" smtClean="0">
                <a:solidFill>
                  <a:srgbClr val="FFFF00"/>
                </a:solidFill>
              </a:rPr>
              <a:t> </a:t>
            </a:r>
            <a:r>
              <a:rPr lang="en-US" sz="1200" b="1" dirty="0" smtClean="0">
                <a:solidFill>
                  <a:srgbClr val="FFFF00"/>
                </a:solidFill>
              </a:rPr>
              <a:t>Stabilization program and the revival of the economy of the Republic of Moldova for </a:t>
            </a:r>
            <a:r>
              <a:rPr lang="ru-RU" sz="1200" b="1" dirty="0" smtClean="0">
                <a:solidFill>
                  <a:srgbClr val="FFFF00"/>
                </a:solidFill>
              </a:rPr>
              <a:t>2009-2011</a:t>
            </a:r>
          </a:p>
          <a:p>
            <a:r>
              <a:rPr lang="ru-RU" sz="1200" b="1" dirty="0" smtClean="0">
                <a:solidFill>
                  <a:srgbClr val="FFFF00"/>
                </a:solidFill>
              </a:rPr>
              <a:t>3.</a:t>
            </a:r>
            <a:r>
              <a:rPr lang="en-US" sz="1200" b="1" dirty="0" smtClean="0">
                <a:solidFill>
                  <a:srgbClr val="FFFF00"/>
                </a:solidFill>
              </a:rPr>
              <a:t> Government Action Program "European Integration: Freedom, Democracy, Welfare“ </a:t>
            </a:r>
            <a:r>
              <a:rPr lang="ru-RU" sz="1200" b="1" dirty="0" smtClean="0">
                <a:solidFill>
                  <a:srgbClr val="FFFF00"/>
                </a:solidFill>
              </a:rPr>
              <a:t>2011-2014</a:t>
            </a:r>
          </a:p>
          <a:p>
            <a:r>
              <a:rPr lang="ru-RU" sz="1200" b="1" dirty="0" smtClean="0">
                <a:solidFill>
                  <a:srgbClr val="FFFF00"/>
                </a:solidFill>
              </a:rPr>
              <a:t>4.</a:t>
            </a:r>
            <a:r>
              <a:rPr lang="en-US" sz="1200" b="1" dirty="0" smtClean="0">
                <a:solidFill>
                  <a:srgbClr val="FFFF00"/>
                </a:solidFill>
              </a:rPr>
              <a:t> The strategy of social integration of persons with disabilities </a:t>
            </a:r>
            <a:r>
              <a:rPr lang="ru-RU" sz="1200" b="1" dirty="0" smtClean="0">
                <a:solidFill>
                  <a:srgbClr val="FFFF00"/>
                </a:solidFill>
              </a:rPr>
              <a:t>(2010-2013</a:t>
            </a:r>
            <a:r>
              <a:rPr lang="en-US" sz="1200" b="1" dirty="0" smtClean="0">
                <a:solidFill>
                  <a:srgbClr val="FFFF00"/>
                </a:solidFill>
              </a:rPr>
              <a:t>)</a:t>
            </a:r>
            <a:endParaRPr lang="ru-RU" sz="1200" b="1" dirty="0">
              <a:solidFill>
                <a:srgbClr val="FFFF00"/>
              </a:solidFill>
            </a:endParaRPr>
          </a:p>
        </p:txBody>
      </p:sp>
      <p:sp>
        <p:nvSpPr>
          <p:cNvPr id="8" name="Овал 7"/>
          <p:cNvSpPr/>
          <p:nvPr/>
        </p:nvSpPr>
        <p:spPr>
          <a:xfrm>
            <a:off x="0" y="2204864"/>
            <a:ext cx="118762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2008-2011</a:t>
            </a:r>
            <a:endParaRPr lang="ru-RU" sz="1400" b="1" dirty="0"/>
          </a:p>
        </p:txBody>
      </p:sp>
      <p:sp>
        <p:nvSpPr>
          <p:cNvPr id="9" name="Скругленный прямоугольник 8"/>
          <p:cNvSpPr/>
          <p:nvPr/>
        </p:nvSpPr>
        <p:spPr>
          <a:xfrm>
            <a:off x="1187624" y="4149080"/>
            <a:ext cx="6336704" cy="216024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marL="342900" lvl="0" indent="-342900">
              <a:buAutoNum type="arabicPeriod"/>
            </a:pPr>
            <a:r>
              <a:rPr lang="en-US" sz="1400" b="1" dirty="0" smtClean="0"/>
              <a:t>Justice sector reform strategy for 2011-2016</a:t>
            </a:r>
          </a:p>
          <a:p>
            <a:pPr marL="342900" lvl="0" indent="-342900">
              <a:buAutoNum type="arabicPeriod"/>
            </a:pPr>
            <a:r>
              <a:rPr lang="en-US" sz="1400" b="1" dirty="0" smtClean="0"/>
              <a:t>National Anti-Corruption Strategy for 2011-2015</a:t>
            </a:r>
          </a:p>
          <a:p>
            <a:pPr marL="342900" lvl="0" indent="-342900">
              <a:buAutoNum type="arabicPeriod"/>
            </a:pPr>
            <a:r>
              <a:rPr lang="en-US" sz="1400" b="1" dirty="0" smtClean="0"/>
              <a:t>National decentralization strategy for 2012-2015</a:t>
            </a:r>
          </a:p>
          <a:p>
            <a:pPr lvl="0"/>
            <a:r>
              <a:rPr lang="en-US" sz="1400" b="1" dirty="0" smtClean="0"/>
              <a:t>4.  National development strategy “Мoldova–2020” </a:t>
            </a:r>
            <a:endParaRPr lang="en-US" sz="1400" b="1" dirty="0">
              <a:solidFill>
                <a:schemeClr val="tx1"/>
              </a:solidFill>
            </a:endParaRPr>
          </a:p>
        </p:txBody>
      </p:sp>
      <p:sp>
        <p:nvSpPr>
          <p:cNvPr id="10" name="Овал 9"/>
          <p:cNvSpPr/>
          <p:nvPr/>
        </p:nvSpPr>
        <p:spPr>
          <a:xfrm>
            <a:off x="0" y="4293096"/>
            <a:ext cx="115212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2</a:t>
            </a:r>
            <a:r>
              <a:rPr lang="ro-RO" sz="1400" b="1" dirty="0" smtClean="0"/>
              <a:t>0</a:t>
            </a:r>
            <a:r>
              <a:rPr lang="ru-RU" sz="1400" b="1" dirty="0" smtClean="0"/>
              <a:t>12</a:t>
            </a:r>
            <a:r>
              <a:rPr lang="ro-RO" sz="1400" b="1" dirty="0" smtClean="0"/>
              <a:t>-20</a:t>
            </a:r>
            <a:r>
              <a:rPr lang="ru-RU" sz="1400" b="1" dirty="0" smtClean="0"/>
              <a:t>20</a:t>
            </a:r>
            <a:endParaRPr lang="ru-RU" sz="1400" b="1" dirty="0"/>
          </a:p>
        </p:txBody>
      </p:sp>
      <p:sp>
        <p:nvSpPr>
          <p:cNvPr id="11" name="Правая фигурная скобка 10"/>
          <p:cNvSpPr/>
          <p:nvPr/>
        </p:nvSpPr>
        <p:spPr>
          <a:xfrm>
            <a:off x="7380312" y="836712"/>
            <a:ext cx="720080" cy="47525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Скругленный прямоугольник 11"/>
          <p:cNvSpPr/>
          <p:nvPr/>
        </p:nvSpPr>
        <p:spPr>
          <a:xfrm>
            <a:off x="8172400" y="476672"/>
            <a:ext cx="576064" cy="5832648"/>
          </a:xfrm>
          <a:prstGeom prst="round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r>
              <a:rPr lang="en-US" dirty="0" smtClean="0"/>
              <a:t>C O U R T</a:t>
            </a:r>
          </a:p>
          <a:p>
            <a:pPr algn="ctr"/>
            <a:endParaRPr lang="en-US" dirty="0" smtClean="0"/>
          </a:p>
          <a:p>
            <a:pPr algn="ctr"/>
            <a:r>
              <a:rPr lang="en-US" dirty="0" smtClean="0"/>
              <a:t>O F</a:t>
            </a:r>
          </a:p>
          <a:p>
            <a:pPr algn="ctr"/>
            <a:endParaRPr lang="en-US" dirty="0" smtClean="0"/>
          </a:p>
          <a:p>
            <a:pPr algn="ctr"/>
            <a:r>
              <a:rPr lang="en-US" dirty="0" smtClean="0"/>
              <a:t>A C </a:t>
            </a:r>
            <a:r>
              <a:rPr lang="en-US" dirty="0" err="1" smtClean="0"/>
              <a:t>C</a:t>
            </a:r>
            <a:r>
              <a:rPr lang="en-US" dirty="0" smtClean="0"/>
              <a:t> O U N T</a:t>
            </a:r>
          </a:p>
          <a:p>
            <a:pPr algn="ctr"/>
            <a:r>
              <a:rPr lang="en-US" dirty="0" smtClean="0"/>
              <a:t> S      </a:t>
            </a:r>
            <a:r>
              <a:rPr lang="ro-RO" dirty="0" smtClean="0"/>
              <a:t> </a:t>
            </a:r>
            <a:endParaRPr lang="ru-RU" dirty="0" smtClean="0"/>
          </a:p>
          <a:p>
            <a:pPr algn="ctr"/>
            <a:r>
              <a:rPr lang="ro-RO" b="1" dirty="0" smtClean="0"/>
              <a:t> </a:t>
            </a:r>
            <a:endParaRPr lang="ru-RU" b="1"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verdes\curte\IND\moldova-2020-001.jpg"/>
          <p:cNvPicPr>
            <a:picLocks noChangeAspect="1" noChangeArrowheads="1"/>
          </p:cNvPicPr>
          <p:nvPr/>
        </p:nvPicPr>
        <p:blipFill>
          <a:blip r:embed="rId3" cstate="print"/>
          <a:srcRect/>
          <a:stretch>
            <a:fillRect/>
          </a:stretch>
        </p:blipFill>
        <p:spPr bwMode="auto">
          <a:xfrm>
            <a:off x="5508104" y="1"/>
            <a:ext cx="3635896" cy="2107900"/>
          </a:xfrm>
          <a:prstGeom prst="rect">
            <a:avLst/>
          </a:prstGeom>
          <a:noFill/>
        </p:spPr>
      </p:pic>
      <p:pic>
        <p:nvPicPr>
          <p:cNvPr id="5" name="Рисунок 4" descr="imagesCANDGULP.jpg"/>
          <p:cNvPicPr>
            <a:picLocks noChangeAspect="1"/>
          </p:cNvPicPr>
          <p:nvPr/>
        </p:nvPicPr>
        <p:blipFill>
          <a:blip r:embed="rId4" cstate="print"/>
          <a:stretch>
            <a:fillRect/>
          </a:stretch>
        </p:blipFill>
        <p:spPr>
          <a:xfrm>
            <a:off x="683568" y="4221088"/>
            <a:ext cx="3631832" cy="2232248"/>
          </a:xfrm>
          <a:prstGeom prst="rect">
            <a:avLst/>
          </a:prstGeom>
        </p:spPr>
      </p:pic>
      <p:sp>
        <p:nvSpPr>
          <p:cNvPr id="6" name="Овальная выноска 5"/>
          <p:cNvSpPr/>
          <p:nvPr/>
        </p:nvSpPr>
        <p:spPr>
          <a:xfrm>
            <a:off x="1187624" y="2132856"/>
            <a:ext cx="7956376" cy="2304256"/>
          </a:xfrm>
          <a:prstGeom prst="wedgeEllipseCallout">
            <a:avLst>
              <a:gd name="adj1" fmla="val -15696"/>
              <a:gd name="adj2" fmla="val 679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MOLDOVA</a:t>
            </a:r>
            <a:r>
              <a:rPr lang="ru-RU" b="1" dirty="0" smtClean="0"/>
              <a:t>–2020  -  </a:t>
            </a:r>
            <a:r>
              <a:rPr lang="en-US" b="1" dirty="0" smtClean="0"/>
              <a:t>NATIONAL DEVELOPMENT STRATEGY  which provides 7 SOLUTIONS FOR ECONOMIC GROUTH AND POVERTY REDUCTION</a:t>
            </a:r>
            <a:endParaRPr lang="ru-RU"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4000" b="1" dirty="0" smtClean="0">
                <a:solidFill>
                  <a:schemeClr val="accent6">
                    <a:lumMod val="50000"/>
                  </a:schemeClr>
                </a:solidFill>
              </a:rPr>
              <a:t>7 </a:t>
            </a:r>
            <a:r>
              <a:rPr lang="en-US" sz="4000" b="1" dirty="0" smtClean="0">
                <a:solidFill>
                  <a:schemeClr val="accent6">
                    <a:lumMod val="50000"/>
                  </a:schemeClr>
                </a:solidFill>
              </a:rPr>
              <a:t>Solutions</a:t>
            </a:r>
            <a:endParaRPr lang="ru-RU" sz="40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endParaRPr>
          </a:p>
        </p:txBody>
      </p:sp>
      <p:sp>
        <p:nvSpPr>
          <p:cNvPr id="2" name="Содержимое 1"/>
          <p:cNvSpPr>
            <a:spLocks noGrp="1"/>
          </p:cNvSpPr>
          <p:nvPr>
            <p:ph sz="quarter" idx="1"/>
          </p:nvPr>
        </p:nvSpPr>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sp>
        <p:nvSpPr>
          <p:cNvPr id="4" name="Табличка 3"/>
          <p:cNvSpPr/>
          <p:nvPr/>
        </p:nvSpPr>
        <p:spPr>
          <a:xfrm>
            <a:off x="179512" y="1484784"/>
            <a:ext cx="8791393" cy="576064"/>
          </a:xfrm>
          <a:prstGeom prst="plaque">
            <a:avLst/>
          </a:prstGeom>
        </p:spPr>
        <p:style>
          <a:lnRef idx="1">
            <a:schemeClr val="dk1"/>
          </a:lnRef>
          <a:fillRef idx="1002">
            <a:schemeClr val="dk2"/>
          </a:fillRef>
          <a:effectRef idx="2">
            <a:schemeClr val="dk1"/>
          </a:effectRef>
          <a:fontRef idx="minor">
            <a:schemeClr val="lt1"/>
          </a:fontRef>
        </p:style>
        <p:txBody>
          <a:bodyPr rtlCol="0" anchor="ctr"/>
          <a:lstStyle/>
          <a:p>
            <a:pPr lvl="0"/>
            <a:r>
              <a:rPr lang="en-US" sz="2000" b="1" dirty="0" smtClean="0"/>
              <a:t>Education – Relevant for a career </a:t>
            </a:r>
          </a:p>
        </p:txBody>
      </p:sp>
      <p:sp>
        <p:nvSpPr>
          <p:cNvPr id="5" name="Табличка 4"/>
          <p:cNvSpPr/>
          <p:nvPr/>
        </p:nvSpPr>
        <p:spPr>
          <a:xfrm>
            <a:off x="179512" y="2276872"/>
            <a:ext cx="8784976" cy="432048"/>
          </a:xfrm>
          <a:prstGeom prst="plaque">
            <a:avLst/>
          </a:prstGeom>
        </p:spPr>
        <p:style>
          <a:lnRef idx="1">
            <a:schemeClr val="dk1"/>
          </a:lnRef>
          <a:fillRef idx="1002">
            <a:schemeClr val="dk2"/>
          </a:fillRef>
          <a:effectRef idx="2">
            <a:schemeClr val="dk1"/>
          </a:effectRef>
          <a:fontRef idx="minor">
            <a:schemeClr val="lt1"/>
          </a:fontRef>
        </p:style>
        <p:txBody>
          <a:bodyPr rtlCol="0" anchor="ctr"/>
          <a:lstStyle/>
          <a:p>
            <a:pPr lvl="0"/>
            <a:r>
              <a:rPr lang="en-US" sz="2000" b="1" dirty="0" smtClean="0"/>
              <a:t>Roads – In good condition, anywhere</a:t>
            </a:r>
          </a:p>
        </p:txBody>
      </p:sp>
      <p:sp>
        <p:nvSpPr>
          <p:cNvPr id="6" name="Табличка 5"/>
          <p:cNvSpPr/>
          <p:nvPr/>
        </p:nvSpPr>
        <p:spPr>
          <a:xfrm>
            <a:off x="179512" y="2996952"/>
            <a:ext cx="8784976" cy="432048"/>
          </a:xfrm>
          <a:prstGeom prst="plaque">
            <a:avLst/>
          </a:prstGeom>
        </p:spPr>
        <p:style>
          <a:lnRef idx="1">
            <a:schemeClr val="dk1"/>
          </a:lnRef>
          <a:fillRef idx="1002">
            <a:schemeClr val="dk2"/>
          </a:fillRef>
          <a:effectRef idx="2">
            <a:schemeClr val="dk1"/>
          </a:effectRef>
          <a:fontRef idx="minor">
            <a:schemeClr val="lt1"/>
          </a:fontRef>
        </p:style>
        <p:txBody>
          <a:bodyPr rtlCol="0" anchor="ctr"/>
          <a:lstStyle/>
          <a:p>
            <a:pPr lvl="0"/>
            <a:r>
              <a:rPr lang="en-US" sz="2000" b="1" dirty="0" smtClean="0"/>
              <a:t>Finance – Affordable and cheap</a:t>
            </a:r>
          </a:p>
        </p:txBody>
      </p:sp>
      <p:sp>
        <p:nvSpPr>
          <p:cNvPr id="7" name="Табличка 6"/>
          <p:cNvSpPr/>
          <p:nvPr/>
        </p:nvSpPr>
        <p:spPr>
          <a:xfrm>
            <a:off x="179512" y="3645024"/>
            <a:ext cx="8784976" cy="504056"/>
          </a:xfrm>
          <a:prstGeom prst="plaque">
            <a:avLst/>
          </a:prstGeom>
        </p:spPr>
        <p:style>
          <a:lnRef idx="1">
            <a:schemeClr val="dk1"/>
          </a:lnRef>
          <a:fillRef idx="1002">
            <a:schemeClr val="dk2"/>
          </a:fillRef>
          <a:effectRef idx="2">
            <a:schemeClr val="dk1"/>
          </a:effectRef>
          <a:fontRef idx="minor">
            <a:schemeClr val="lt1"/>
          </a:fontRef>
        </p:style>
        <p:txBody>
          <a:bodyPr rtlCol="0" anchor="ctr"/>
          <a:lstStyle/>
          <a:p>
            <a:pPr lvl="0"/>
            <a:r>
              <a:rPr lang="en-US" sz="2000" b="1" dirty="0" smtClean="0"/>
              <a:t>Business - With clear rules of the game</a:t>
            </a:r>
          </a:p>
        </p:txBody>
      </p:sp>
      <p:sp>
        <p:nvSpPr>
          <p:cNvPr id="8" name="Табличка 7"/>
          <p:cNvSpPr/>
          <p:nvPr/>
        </p:nvSpPr>
        <p:spPr>
          <a:xfrm>
            <a:off x="179512" y="4365104"/>
            <a:ext cx="8784976" cy="432048"/>
          </a:xfrm>
          <a:prstGeom prst="plaque">
            <a:avLst/>
          </a:prstGeom>
        </p:spPr>
        <p:style>
          <a:lnRef idx="1">
            <a:schemeClr val="dk1"/>
          </a:lnRef>
          <a:fillRef idx="1002">
            <a:schemeClr val="dk2"/>
          </a:fillRef>
          <a:effectRef idx="2">
            <a:schemeClr val="dk1"/>
          </a:effectRef>
          <a:fontRef idx="minor">
            <a:schemeClr val="lt1"/>
          </a:fontRef>
        </p:style>
        <p:txBody>
          <a:bodyPr rtlCol="0" anchor="ctr"/>
          <a:lstStyle/>
          <a:p>
            <a:pPr lvl="0"/>
            <a:r>
              <a:rPr lang="en-US" sz="2000" b="1" dirty="0" smtClean="0"/>
              <a:t>Energy - Delivered safely, used efficiently</a:t>
            </a:r>
          </a:p>
        </p:txBody>
      </p:sp>
      <p:sp>
        <p:nvSpPr>
          <p:cNvPr id="9" name="Табличка 8"/>
          <p:cNvSpPr/>
          <p:nvPr/>
        </p:nvSpPr>
        <p:spPr>
          <a:xfrm>
            <a:off x="188068" y="5013176"/>
            <a:ext cx="8776420" cy="432048"/>
          </a:xfrm>
          <a:prstGeom prst="plaque">
            <a:avLst/>
          </a:prstGeom>
        </p:spPr>
        <p:style>
          <a:lnRef idx="1">
            <a:schemeClr val="dk1"/>
          </a:lnRef>
          <a:fillRef idx="1002">
            <a:schemeClr val="dk2"/>
          </a:fillRef>
          <a:effectRef idx="2">
            <a:schemeClr val="dk1"/>
          </a:effectRef>
          <a:fontRef idx="minor">
            <a:schemeClr val="lt1"/>
          </a:fontRef>
        </p:style>
        <p:txBody>
          <a:bodyPr rtlCol="0" anchor="ctr"/>
          <a:lstStyle/>
          <a:p>
            <a:pPr lvl="0"/>
            <a:r>
              <a:rPr lang="en-US" sz="2000" b="1" dirty="0" smtClean="0"/>
              <a:t>Pension system – Equitable and sustainable</a:t>
            </a:r>
          </a:p>
        </p:txBody>
      </p:sp>
      <p:sp>
        <p:nvSpPr>
          <p:cNvPr id="10" name="Табличка 9"/>
          <p:cNvSpPr/>
          <p:nvPr/>
        </p:nvSpPr>
        <p:spPr>
          <a:xfrm>
            <a:off x="188068" y="5661248"/>
            <a:ext cx="8776420" cy="504056"/>
          </a:xfrm>
          <a:prstGeom prst="plaque">
            <a:avLst/>
          </a:prstGeom>
        </p:spPr>
        <p:style>
          <a:lnRef idx="1">
            <a:schemeClr val="dk1"/>
          </a:lnRef>
          <a:fillRef idx="1002">
            <a:schemeClr val="dk2"/>
          </a:fillRef>
          <a:effectRef idx="2">
            <a:schemeClr val="dk1"/>
          </a:effectRef>
          <a:fontRef idx="minor">
            <a:schemeClr val="lt1"/>
          </a:fontRef>
        </p:style>
        <p:txBody>
          <a:bodyPr rtlCol="0" anchor="ctr"/>
          <a:lstStyle/>
          <a:p>
            <a:pPr lvl="0"/>
            <a:r>
              <a:rPr lang="en-US" sz="2000" b="1" dirty="0" smtClean="0"/>
              <a:t>Justice – Responsible and incorruptible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000" fill="hold"/>
                                        <p:tgtEl>
                                          <p:spTgt spid="9"/>
                                        </p:tgtEl>
                                        <p:attrNameLst>
                                          <p:attrName>ppt_x</p:attrName>
                                        </p:attrNameLst>
                                      </p:cBhvr>
                                      <p:tavLst>
                                        <p:tav tm="0">
                                          <p:val>
                                            <p:strVal val="#ppt_x"/>
                                          </p:val>
                                        </p:tav>
                                        <p:tav tm="100000">
                                          <p:val>
                                            <p:strVal val="#ppt_x"/>
                                          </p:val>
                                        </p:tav>
                                      </p:tavLst>
                                    </p:anim>
                                    <p:anim calcmode="lin" valueType="num">
                                      <p:cBhvr additive="base">
                                        <p:cTn id="33" dur="20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55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ppt_x"/>
                                          </p:val>
                                        </p:tav>
                                        <p:tav tm="100000">
                                          <p:val>
                                            <p:strVal val="#ppt_x"/>
                                          </p:val>
                                        </p:tav>
                                      </p:tavLst>
                                    </p:anim>
                                    <p:anim calcmode="lin" valueType="num">
                                      <p:cBhvr additive="base">
                                        <p:cTn id="3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man_over_worked_hg_clr"/>
          <p:cNvPicPr>
            <a:picLocks noChangeAspect="1" noChangeArrowheads="1" noCrop="1"/>
          </p:cNvPicPr>
          <p:nvPr/>
        </p:nvPicPr>
        <p:blipFill>
          <a:blip r:embed="rId2" cstate="print"/>
          <a:srcRect/>
          <a:stretch>
            <a:fillRect/>
          </a:stretch>
        </p:blipFill>
        <p:spPr bwMode="auto">
          <a:xfrm flipH="1">
            <a:off x="-2" y="3896914"/>
            <a:ext cx="2123730" cy="2656659"/>
          </a:xfrm>
          <a:prstGeom prst="rect">
            <a:avLst/>
          </a:prstGeom>
          <a:noFill/>
        </p:spPr>
      </p:pic>
      <p:sp>
        <p:nvSpPr>
          <p:cNvPr id="5" name="Номер слайда 4"/>
          <p:cNvSpPr>
            <a:spLocks noGrp="1"/>
          </p:cNvSpPr>
          <p:nvPr>
            <p:ph type="sldNum" sz="quarter" idx="12"/>
          </p:nvPr>
        </p:nvSpPr>
        <p:spPr>
          <a:xfrm>
            <a:off x="8460432" y="6309320"/>
            <a:ext cx="552600" cy="463749"/>
          </a:xfrm>
        </p:spPr>
        <p:txBody>
          <a:bodyPr/>
          <a:lstStyle/>
          <a:p>
            <a:fld id="{66A15344-0B48-4AEE-ABFC-F286EC73C55D}" type="slidenum">
              <a:rPr lang="ru-RU" sz="1400" b="1" smtClean="0">
                <a:solidFill>
                  <a:schemeClr val="tx1"/>
                </a:solidFill>
              </a:rPr>
              <a:pPr/>
              <a:t>26</a:t>
            </a:fld>
            <a:endParaRPr lang="ru-RU" sz="1400" b="1" dirty="0">
              <a:solidFill>
                <a:schemeClr val="tx1"/>
              </a:solidFill>
            </a:endParaRPr>
          </a:p>
        </p:txBody>
      </p:sp>
      <p:sp>
        <p:nvSpPr>
          <p:cNvPr id="3" name="Содержимое 2"/>
          <p:cNvSpPr>
            <a:spLocks noGrp="1"/>
          </p:cNvSpPr>
          <p:nvPr>
            <p:ph sz="quarter" idx="1"/>
          </p:nvPr>
        </p:nvSpPr>
        <p:spPr>
          <a:xfrm>
            <a:off x="179512" y="332656"/>
            <a:ext cx="8964488" cy="6336704"/>
          </a:xfrm>
        </p:spPr>
        <p:txBody>
          <a:bodyPr>
            <a:normAutofit fontScale="92500"/>
          </a:bodyPr>
          <a:lstStyle/>
          <a:p>
            <a:pPr algn="ctr">
              <a:buNone/>
            </a:pPr>
            <a:r>
              <a:rPr lang="en-US" sz="1900" b="1" dirty="0" smtClean="0"/>
              <a:t>Measures provided for the implementation in the framework of the Central Public Administration reform, as well as in the framework of the “Public financial Management “ Project :</a:t>
            </a:r>
            <a:endParaRPr lang="en-US" sz="1900" dirty="0" smtClean="0"/>
          </a:p>
          <a:p>
            <a:pPr lvl="0">
              <a:buFont typeface="Wingdings" pitchFamily="2" charset="2"/>
              <a:buChar char="ü"/>
            </a:pPr>
            <a:r>
              <a:rPr lang="en-US" sz="2300" dirty="0" smtClean="0"/>
              <a:t>Development of an advanced financial management system, based on tools and mechanisms that meet the European standards. </a:t>
            </a:r>
          </a:p>
          <a:p>
            <a:pPr lvl="0">
              <a:buNone/>
            </a:pPr>
            <a:endParaRPr lang="en-US" sz="2300" dirty="0" smtClean="0"/>
          </a:p>
          <a:p>
            <a:pPr>
              <a:buFont typeface="Wingdings" pitchFamily="2" charset="2"/>
              <a:buChar char="ü"/>
            </a:pPr>
            <a:r>
              <a:rPr lang="en-US" sz="2300" dirty="0" smtClean="0"/>
              <a:t>Public financial management modernization is a necessary measure to eliminate the deficiencies in the process of management and administration of the public expenditure, such as:</a:t>
            </a:r>
          </a:p>
          <a:p>
            <a:pPr lvl="0">
              <a:buFont typeface="Wingdings" pitchFamily="2" charset="2"/>
              <a:buChar char="Ø"/>
            </a:pPr>
            <a:r>
              <a:rPr lang="en-US" sz="2300" i="1" dirty="0" smtClean="0"/>
              <a:t>  			incompatibility and separation of the databases, </a:t>
            </a:r>
            <a:endParaRPr lang="en-US" sz="2300" dirty="0" smtClean="0"/>
          </a:p>
          <a:p>
            <a:pPr lvl="5">
              <a:buNone/>
            </a:pPr>
            <a:r>
              <a:rPr lang="en-US" sz="2300" i="1" dirty="0" smtClean="0"/>
              <a:t>		               lack of security and limited access to information 		for the prior periods,</a:t>
            </a:r>
            <a:endParaRPr lang="en-US" sz="2300" dirty="0" smtClean="0"/>
          </a:p>
          <a:p>
            <a:pPr lvl="0">
              <a:buFont typeface="Wingdings" pitchFamily="2" charset="2"/>
              <a:buChar char="Ø"/>
            </a:pPr>
            <a:r>
              <a:rPr lang="en-US" sz="2300" i="1" dirty="0" smtClean="0"/>
              <a:t>			inability to use the information or difficulties in 			obtaining the information in a timely manner,</a:t>
            </a:r>
            <a:endParaRPr lang="en-US" sz="2300" dirty="0" smtClean="0"/>
          </a:p>
          <a:p>
            <a:pPr lvl="0">
              <a:buFont typeface="Wingdings" pitchFamily="2" charset="2"/>
              <a:buChar char="Ø"/>
            </a:pPr>
            <a:r>
              <a:rPr lang="en-US" sz="2300" dirty="0" smtClean="0"/>
              <a:t>			limited capacity to assess the effectiveness of 				public sector expenditure.</a:t>
            </a:r>
          </a:p>
          <a:p>
            <a:endParaRPr lang="ru-RU"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000"/>
                                        <p:tgtEl>
                                          <p:spTgt spid="3">
                                            <p:txEl>
                                              <p:pRg st="1" end="1"/>
                                            </p:txEl>
                                          </p:spTgt>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686800" y="6416675"/>
            <a:ext cx="457200" cy="441325"/>
          </a:xfrm>
        </p:spPr>
        <p:txBody>
          <a:bodyPr>
            <a:normAutofit/>
          </a:bodyPr>
          <a:lstStyle/>
          <a:p>
            <a:fld id="{66A15344-0B48-4AEE-ABFC-F286EC73C55D}" type="slidenum">
              <a:rPr lang="ru-RU" sz="1400" b="1" smtClean="0">
                <a:solidFill>
                  <a:schemeClr val="tx1"/>
                </a:solidFill>
              </a:rPr>
              <a:pPr/>
              <a:t>27</a:t>
            </a:fld>
            <a:endParaRPr lang="ru-RU" sz="1400" b="1" dirty="0">
              <a:solidFill>
                <a:schemeClr val="tx1"/>
              </a:solidFill>
            </a:endParaRPr>
          </a:p>
        </p:txBody>
      </p:sp>
      <p:sp>
        <p:nvSpPr>
          <p:cNvPr id="3" name="Содержимое 2"/>
          <p:cNvSpPr>
            <a:spLocks noGrp="1"/>
          </p:cNvSpPr>
          <p:nvPr>
            <p:ph sz="quarter" idx="1"/>
          </p:nvPr>
        </p:nvSpPr>
        <p:spPr>
          <a:xfrm>
            <a:off x="0" y="0"/>
            <a:ext cx="9144000" cy="2564904"/>
          </a:xfrm>
        </p:spPr>
        <p:style>
          <a:lnRef idx="1">
            <a:schemeClr val="accent6"/>
          </a:lnRef>
          <a:fillRef idx="1001">
            <a:schemeClr val="dk2"/>
          </a:fillRef>
          <a:effectRef idx="1">
            <a:schemeClr val="accent6"/>
          </a:effectRef>
          <a:fontRef idx="minor">
            <a:schemeClr val="dk1"/>
          </a:fontRef>
        </p:style>
        <p:txBody>
          <a:bodyPr>
            <a:normAutofit/>
          </a:bodyPr>
          <a:lstStyle/>
          <a:p>
            <a:pPr lvl="0" algn="just">
              <a:lnSpc>
                <a:spcPct val="150000"/>
              </a:lnSpc>
            </a:pPr>
            <a:r>
              <a:rPr lang="en-US" dirty="0" smtClean="0">
                <a:latin typeface="Times New Roman" pitchFamily="18" charset="0"/>
                <a:cs typeface="Times New Roman" pitchFamily="18" charset="0"/>
              </a:rPr>
              <a:t>The authority responsible for the implementation of the “Public financial Management "project  is the Ministry of Finance, which is the project executive coordinator. </a:t>
            </a:r>
          </a:p>
        </p:txBody>
      </p:sp>
      <p:sp>
        <p:nvSpPr>
          <p:cNvPr id="5" name="Содержимое 2"/>
          <p:cNvSpPr txBox="1">
            <a:spLocks/>
          </p:cNvSpPr>
          <p:nvPr/>
        </p:nvSpPr>
        <p:spPr>
          <a:xfrm>
            <a:off x="0" y="3356992"/>
            <a:ext cx="9144000" cy="2975989"/>
          </a:xfrm>
          <a:prstGeom prst="rect">
            <a:avLst/>
          </a:prstGeom>
        </p:spPr>
        <p:style>
          <a:lnRef idx="1">
            <a:schemeClr val="dk1"/>
          </a:lnRef>
          <a:fillRef idx="1002">
            <a:schemeClr val="dk2"/>
          </a:fillRef>
          <a:effectRef idx="2">
            <a:schemeClr val="dk1"/>
          </a:effectRef>
          <a:fontRef idx="minor">
            <a:schemeClr val="lt1"/>
          </a:fontRef>
        </p:style>
        <p:txBody>
          <a:bodyPr vert="horz">
            <a:normAutofit lnSpcReduction="10000"/>
          </a:bodyPr>
          <a:lstStyle/>
          <a:p>
            <a:pPr lvl="0" algn="just">
              <a:lnSpc>
                <a:spcPct val="150000"/>
              </a:lnSpc>
            </a:pPr>
            <a:r>
              <a:rPr lang="en-US" sz="2700" b="1" dirty="0" smtClean="0">
                <a:solidFill>
                  <a:schemeClr val="tx1"/>
                </a:solidFill>
                <a:latin typeface="Times New Roman" pitchFamily="18" charset="0"/>
                <a:cs typeface="Times New Roman" pitchFamily="18" charset="0"/>
              </a:rPr>
              <a:t>The beneficiaries</a:t>
            </a:r>
            <a:r>
              <a:rPr lang="en-US" sz="2700" dirty="0" smtClean="0">
                <a:solidFill>
                  <a:schemeClr val="tx1"/>
                </a:solidFill>
                <a:latin typeface="Times New Roman" pitchFamily="18" charset="0"/>
                <a:cs typeface="Times New Roman" pitchFamily="18" charset="0"/>
              </a:rPr>
              <a:t> of the project "</a:t>
            </a:r>
            <a:r>
              <a:rPr lang="en-US" sz="2700" dirty="0" smtClean="0">
                <a:solidFill>
                  <a:schemeClr val="tx1"/>
                </a:solidFill>
              </a:rPr>
              <a:t> Public financial Management </a:t>
            </a:r>
            <a:r>
              <a:rPr lang="en-US" sz="2700" dirty="0" smtClean="0">
                <a:solidFill>
                  <a:schemeClr val="tx1"/>
                </a:solidFill>
                <a:latin typeface="Times New Roman" pitchFamily="18" charset="0"/>
                <a:cs typeface="Times New Roman" pitchFamily="18" charset="0"/>
              </a:rPr>
              <a:t>" are: the Ministry of Finance, the Central Public Administrations (28), the Local Public Authorities of the second level (35), the Local Public Authorities of the first level (900), budget executors (2500).</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ru-RU"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bg/>
                                          </p:spTgt>
                                        </p:tgtEl>
                                        <p:attrNameLst>
                                          <p:attrName>style.visibility</p:attrName>
                                        </p:attrNameLst>
                                      </p:cBhvr>
                                      <p:to>
                                        <p:strVal val="visible"/>
                                      </p:to>
                                    </p:set>
                                    <p:anim calcmode="lin" valueType="num">
                                      <p:cBhvr additive="base">
                                        <p:cTn id="16"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17" dur="2000" fill="hold"/>
                                        <p:tgtEl>
                                          <p:spTgt spid="5">
                                            <p:bg/>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0"/>
                            </p:stCondLst>
                            <p:childTnLst>
                              <p:par>
                                <p:cTn id="24" presetID="5" presetClass="entr" presetSubtype="10" fill="hold"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checkerboard(across)">
                                      <p:cBhvr>
                                        <p:cTn id="26" dur="1000"/>
                                        <p:tgtEl>
                                          <p:spTgt spid="3">
                                            <p:txEl>
                                              <p:pRg st="0" end="0"/>
                                            </p:txEl>
                                          </p:spTgt>
                                        </p:tgtEl>
                                      </p:cBhvr>
                                    </p:animEffect>
                                  </p:childTnLst>
                                </p:cTn>
                              </p:par>
                            </p:childTnLst>
                          </p:cTn>
                        </p:par>
                        <p:par>
                          <p:cTn id="27" fill="hold">
                            <p:stCondLst>
                              <p:cond delay="6000"/>
                            </p:stCondLst>
                            <p:childTnLst>
                              <p:par>
                                <p:cTn id="28" presetID="5" presetClass="entr" presetSubtype="10" fill="hold" nodeType="after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checkerboard(across)">
                                      <p:cBhvr>
                                        <p:cTn id="3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Efficiency.jpg"/>
          <p:cNvPicPr>
            <a:picLocks noChangeAspect="1"/>
          </p:cNvPicPr>
          <p:nvPr/>
        </p:nvPicPr>
        <p:blipFill>
          <a:blip r:embed="rId2" cstate="print"/>
          <a:stretch>
            <a:fillRect/>
          </a:stretch>
        </p:blipFill>
        <p:spPr>
          <a:xfrm>
            <a:off x="-540568" y="0"/>
            <a:ext cx="9684568" cy="6858000"/>
          </a:xfrm>
          <a:prstGeom prst="rect">
            <a:avLst/>
          </a:prstGeom>
        </p:spPr>
      </p:pic>
      <p:sp>
        <p:nvSpPr>
          <p:cNvPr id="4" name="Номер слайда 3"/>
          <p:cNvSpPr>
            <a:spLocks noGrp="1"/>
          </p:cNvSpPr>
          <p:nvPr>
            <p:ph type="sldNum" sz="quarter" idx="12"/>
          </p:nvPr>
        </p:nvSpPr>
        <p:spPr>
          <a:xfrm>
            <a:off x="8460432" y="6309320"/>
            <a:ext cx="552600" cy="463749"/>
          </a:xfrm>
        </p:spPr>
        <p:txBody>
          <a:bodyPr/>
          <a:lstStyle/>
          <a:p>
            <a:fld id="{66A15344-0B48-4AEE-ABFC-F286EC73C55D}" type="slidenum">
              <a:rPr lang="ru-RU" sz="1400" b="1" smtClean="0">
                <a:solidFill>
                  <a:schemeClr val="tx1"/>
                </a:solidFill>
              </a:rPr>
              <a:pPr/>
              <a:t>28</a:t>
            </a:fld>
            <a:endParaRPr lang="ru-RU" sz="1400" b="1" dirty="0">
              <a:solidFill>
                <a:schemeClr val="tx1"/>
              </a:solidFill>
            </a:endParaRPr>
          </a:p>
        </p:txBody>
      </p:sp>
      <p:sp>
        <p:nvSpPr>
          <p:cNvPr id="3" name="Содержимое 2"/>
          <p:cNvSpPr>
            <a:spLocks noGrp="1"/>
          </p:cNvSpPr>
          <p:nvPr>
            <p:ph sz="quarter" idx="1"/>
          </p:nvPr>
        </p:nvSpPr>
        <p:spPr>
          <a:xfrm>
            <a:off x="323528" y="285728"/>
            <a:ext cx="8820472" cy="6572272"/>
          </a:xfrm>
          <a:solidFill>
            <a:schemeClr val="bg1">
              <a:alpha val="49000"/>
            </a:schemeClr>
          </a:solidFill>
        </p:spPr>
        <p:txBody>
          <a:bodyPr>
            <a:noAutofit/>
          </a:bodyPr>
          <a:lstStyle/>
          <a:p>
            <a:pPr algn="ctr">
              <a:buNone/>
            </a:pPr>
            <a:r>
              <a:rPr lang="en-US" sz="2400" b="1" u="sng" dirty="0" smtClean="0">
                <a:latin typeface="Century Gothic" pitchFamily="34" charset="0"/>
              </a:rPr>
              <a:t>The subject of the performance audit:</a:t>
            </a:r>
          </a:p>
          <a:p>
            <a:pPr lvl="0">
              <a:lnSpc>
                <a:spcPct val="150000"/>
              </a:lnSpc>
            </a:pPr>
            <a:r>
              <a:rPr lang="en-US" sz="2200" b="1" dirty="0" smtClean="0"/>
              <a:t>„ The achievements and shortcomings in the implementation of reforms in the area of public financial management, the possibilities of improving”.</a:t>
            </a:r>
          </a:p>
          <a:p>
            <a:pPr algn="ctr">
              <a:buNone/>
            </a:pPr>
            <a:r>
              <a:rPr lang="en-US" sz="2400" b="1" u="sng" dirty="0" smtClean="0">
                <a:latin typeface="Century Gothic" pitchFamily="34" charset="0"/>
              </a:rPr>
              <a:t>The objective of the audit:</a:t>
            </a:r>
          </a:p>
          <a:p>
            <a:pPr lvl="0">
              <a:lnSpc>
                <a:spcPct val="150000"/>
              </a:lnSpc>
            </a:pPr>
            <a:r>
              <a:rPr lang="en-US" sz="2400" b="1" dirty="0" smtClean="0"/>
              <a:t>Implementation assessment of the "Public Financial Management " Project, as well as the achieved results from implementing an effective financial management system, based on modern instruments and mechanisms</a:t>
            </a:r>
            <a:r>
              <a:rPr lang="ru-RU" sz="2400" b="1" dirty="0" smtClean="0"/>
              <a:t>.</a:t>
            </a:r>
          </a:p>
          <a:p>
            <a:pPr>
              <a:buNone/>
            </a:pPr>
            <a:endParaRPr lang="ru-RU" sz="2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out)">
                                      <p:cBhvr>
                                        <p:cTn id="7" dur="2000"/>
                                        <p:tgtEl>
                                          <p:spTgt spid="3">
                                            <p:bg/>
                                          </p:spTgt>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2000"/>
                                        <p:tgtEl>
                                          <p:spTgt spid="3">
                                            <p:txEl>
                                              <p:pRg st="0" end="0"/>
                                            </p:txEl>
                                          </p:spTgt>
                                        </p:tgtEl>
                                      </p:cBhvr>
                                    </p:animEffect>
                                  </p:childTnLst>
                                </p:cTn>
                              </p:par>
                            </p:childTnLst>
                          </p:cTn>
                        </p:par>
                        <p:par>
                          <p:cTn id="12" fill="hold">
                            <p:stCondLst>
                              <p:cond delay="4000"/>
                            </p:stCondLst>
                            <p:childTnLst>
                              <p:par>
                                <p:cTn id="13" presetID="8" presetClass="entr" presetSubtype="3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out)">
                                      <p:cBhvr>
                                        <p:cTn id="15" dur="2000"/>
                                        <p:tgtEl>
                                          <p:spTgt spid="3">
                                            <p:txEl>
                                              <p:pRg st="1" end="1"/>
                                            </p:txEl>
                                          </p:spTgt>
                                        </p:tgtEl>
                                      </p:cBhvr>
                                    </p:animEffect>
                                  </p:childTnLst>
                                </p:cTn>
                              </p:par>
                            </p:childTnLst>
                          </p:cTn>
                        </p:par>
                        <p:par>
                          <p:cTn id="16" fill="hold">
                            <p:stCondLst>
                              <p:cond delay="6000"/>
                            </p:stCondLst>
                            <p:childTnLst>
                              <p:par>
                                <p:cTn id="17" presetID="8" presetClass="entr" presetSubtype="3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out)">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siness_woman_walking_hamster_wheel_hg_clr"/>
          <p:cNvPicPr>
            <a:picLocks noChangeAspect="1" noChangeArrowheads="1" noCrop="1"/>
          </p:cNvPicPr>
          <p:nvPr/>
        </p:nvPicPr>
        <p:blipFill>
          <a:blip r:embed="rId2" cstate="print"/>
          <a:srcRect/>
          <a:stretch>
            <a:fillRect/>
          </a:stretch>
        </p:blipFill>
        <p:spPr bwMode="auto">
          <a:xfrm rot="20738528" flipH="1">
            <a:off x="-129324" y="3939647"/>
            <a:ext cx="3082341" cy="2969983"/>
          </a:xfrm>
          <a:prstGeom prst="rect">
            <a:avLst/>
          </a:prstGeom>
          <a:noFill/>
        </p:spPr>
      </p:pic>
      <p:sp>
        <p:nvSpPr>
          <p:cNvPr id="5" name="Номер слайда 4"/>
          <p:cNvSpPr>
            <a:spLocks noGrp="1"/>
          </p:cNvSpPr>
          <p:nvPr>
            <p:ph type="sldNum" sz="quarter" idx="12"/>
          </p:nvPr>
        </p:nvSpPr>
        <p:spPr>
          <a:xfrm>
            <a:off x="8388424" y="6309320"/>
            <a:ext cx="624608" cy="463749"/>
          </a:xfrm>
        </p:spPr>
        <p:txBody>
          <a:bodyPr/>
          <a:lstStyle/>
          <a:p>
            <a:fld id="{66A15344-0B48-4AEE-ABFC-F286EC73C55D}" type="slidenum">
              <a:rPr lang="ru-RU" sz="1400" b="1" smtClean="0">
                <a:solidFill>
                  <a:schemeClr val="tx1"/>
                </a:solidFill>
              </a:rPr>
              <a:pPr/>
              <a:t>29</a:t>
            </a:fld>
            <a:endParaRPr lang="ru-RU" sz="1400" b="1" dirty="0">
              <a:solidFill>
                <a:schemeClr val="tx1"/>
              </a:solidFill>
            </a:endParaRPr>
          </a:p>
        </p:txBody>
      </p:sp>
      <p:sp>
        <p:nvSpPr>
          <p:cNvPr id="3" name="Содержимое 2"/>
          <p:cNvSpPr>
            <a:spLocks noGrp="1"/>
          </p:cNvSpPr>
          <p:nvPr>
            <p:ph sz="quarter" idx="1"/>
          </p:nvPr>
        </p:nvSpPr>
        <p:spPr>
          <a:xfrm>
            <a:off x="2699792" y="908720"/>
            <a:ext cx="6444208" cy="5949280"/>
          </a:xfrm>
          <a:solidFill>
            <a:schemeClr val="bg1">
              <a:alpha val="60000"/>
            </a:schemeClr>
          </a:solidFill>
        </p:spPr>
        <p:txBody>
          <a:bodyPr>
            <a:noAutofit/>
          </a:bodyPr>
          <a:lstStyle/>
          <a:p>
            <a:pPr lvl="0">
              <a:buFont typeface="Wingdings" pitchFamily="2" charset="2"/>
              <a:buChar char="Ø"/>
            </a:pPr>
            <a:r>
              <a:rPr lang="en-US" sz="1600" dirty="0" smtClean="0"/>
              <a:t>The admitted delays in the development of financial management information system, affected the capacity to achieve some of the performance indicators associated with the use of the new information system, in order to provide new methodology in the budgeting process.</a:t>
            </a:r>
          </a:p>
          <a:p>
            <a:pPr lvl="0">
              <a:buNone/>
            </a:pPr>
            <a:endParaRPr lang="en-US" sz="1600" dirty="0" smtClean="0"/>
          </a:p>
          <a:p>
            <a:pPr lvl="0">
              <a:buFont typeface="Wingdings" pitchFamily="2" charset="2"/>
              <a:buChar char="Ø"/>
            </a:pPr>
            <a:r>
              <a:rPr lang="en-US" sz="1600" dirty="0" smtClean="0"/>
              <a:t>The development of a new law on public finances and fiscal accountability was completed with a delay, which affected the implementation of some activities stipulated by the reforms in the public financial management area. </a:t>
            </a:r>
          </a:p>
          <a:p>
            <a:pPr marL="0" indent="355600">
              <a:spcBef>
                <a:spcPts val="1200"/>
              </a:spcBef>
              <a:buFont typeface="Wingdings" pitchFamily="2" charset="2"/>
              <a:buChar char="Ø"/>
            </a:pPr>
            <a:r>
              <a:rPr lang="ru-MO" sz="1600" dirty="0" smtClean="0"/>
              <a:t> </a:t>
            </a:r>
            <a:r>
              <a:rPr lang="en-US" sz="1600" dirty="0" smtClean="0"/>
              <a:t>Measures to improve the public financial management were insufficient for developing at the required level of institutional capacities regarding the budget development and execution, based on "programs and performance."</a:t>
            </a:r>
            <a:endParaRPr lang="ru-RU" sz="1600" dirty="0" smtClean="0"/>
          </a:p>
          <a:p>
            <a:pPr marL="0" indent="355600">
              <a:spcBef>
                <a:spcPts val="1200"/>
              </a:spcBef>
              <a:buFont typeface="Wingdings" pitchFamily="2" charset="2"/>
              <a:buChar char="Ø"/>
            </a:pPr>
            <a:r>
              <a:rPr lang="ru-MO" sz="1600" dirty="0" smtClean="0"/>
              <a:t> </a:t>
            </a:r>
            <a:r>
              <a:rPr lang="en-US" sz="1600" dirty="0" smtClean="0"/>
              <a:t>The quality and reliability of macroeconomic forecasts used to develop the budget were not improved as expected.</a:t>
            </a:r>
          </a:p>
          <a:p>
            <a:pPr marL="0" lvl="0" indent="355600">
              <a:lnSpc>
                <a:spcPct val="120000"/>
              </a:lnSpc>
              <a:spcBef>
                <a:spcPts val="1200"/>
              </a:spcBef>
              <a:buFont typeface="Wingdings" pitchFamily="2" charset="2"/>
              <a:buChar char="Ø"/>
            </a:pPr>
            <a:endParaRPr lang="ru-RU" sz="1600" dirty="0" smtClean="0"/>
          </a:p>
          <a:p>
            <a:pPr>
              <a:buNone/>
            </a:pPr>
            <a:endParaRPr lang="ru-RU" sz="1100" dirty="0"/>
          </a:p>
        </p:txBody>
      </p:sp>
      <p:sp>
        <p:nvSpPr>
          <p:cNvPr id="6" name="Прямоугольник 5"/>
          <p:cNvSpPr/>
          <p:nvPr/>
        </p:nvSpPr>
        <p:spPr>
          <a:xfrm>
            <a:off x="0" y="0"/>
            <a:ext cx="9144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buNone/>
            </a:pPr>
            <a:r>
              <a:rPr lang="en-US" sz="2000" b="1" u="sng" dirty="0" smtClean="0">
                <a:solidFill>
                  <a:schemeClr val="accent1"/>
                </a:solidFill>
              </a:rPr>
              <a:t>Identified Problems and deficiencies in the audit,</a:t>
            </a:r>
            <a:br>
              <a:rPr lang="en-US" sz="2000" b="1" u="sng" dirty="0" smtClean="0">
                <a:solidFill>
                  <a:schemeClr val="accent1"/>
                </a:solidFill>
              </a:rPr>
            </a:br>
            <a:r>
              <a:rPr lang="en-US" sz="2000" b="1" u="sng" dirty="0" smtClean="0">
                <a:solidFill>
                  <a:schemeClr val="accent1"/>
                </a:solidFill>
              </a:rPr>
              <a:t>that slow  down the reforming process of this area : </a:t>
            </a:r>
            <a:endParaRPr lang="ru-RU" sz="2000" dirty="0" smtClean="0">
              <a:solidFill>
                <a:schemeClr val="accent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heckerboard(across)">
                                      <p:cBhvr>
                                        <p:cTn id="11" dur="1000"/>
                                        <p:tgtEl>
                                          <p:spTgt spid="3">
                                            <p:txEl>
                                              <p:pRg st="3" end="3"/>
                                            </p:txEl>
                                          </p:spTgt>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000"/>
                                        <p:tgtEl>
                                          <p:spTgt spid="3">
                                            <p:txEl>
                                              <p:pRg st="2" end="2"/>
                                            </p:txEl>
                                          </p:spTgt>
                                        </p:tgtEl>
                                      </p:cBhvr>
                                    </p:animEffect>
                                  </p:childTnLst>
                                </p:cTn>
                              </p:par>
                            </p:childTnLst>
                          </p:cTn>
                        </p:par>
                        <p:par>
                          <p:cTn id="16" fill="hold">
                            <p:stCondLst>
                              <p:cond delay="3000"/>
                            </p:stCondLst>
                            <p:childTnLst>
                              <p:par>
                                <p:cTn id="17" presetID="5"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888" cy="1676400"/>
          </a:xfrm>
        </p:spPr>
        <p:txBody>
          <a:bodyPr/>
          <a:lstStyle/>
          <a:p>
            <a:pPr eaLnBrk="1" fontAlgn="auto" hangingPunct="1">
              <a:spcAft>
                <a:spcPts val="0"/>
              </a:spcAft>
              <a:defRPr/>
            </a:pPr>
            <a:endParaRPr lang="ro-RO" noProof="0"/>
          </a:p>
        </p:txBody>
      </p:sp>
      <p:sp>
        <p:nvSpPr>
          <p:cNvPr id="11267" name="Текст 2"/>
          <p:cNvSpPr>
            <a:spLocks noGrp="1"/>
          </p:cNvSpPr>
          <p:nvPr>
            <p:ph type="body" idx="2"/>
          </p:nvPr>
        </p:nvSpPr>
        <p:spPr>
          <a:xfrm>
            <a:off x="914400" y="5354638"/>
            <a:ext cx="7480300" cy="914400"/>
          </a:xfrm>
        </p:spPr>
        <p:txBody>
          <a:bodyPr/>
          <a:lstStyle/>
          <a:p>
            <a:pPr algn="ctr" eaLnBrk="1" hangingPunct="1"/>
            <a:r>
              <a:rPr lang="en-US" sz="3600" noProof="0" dirty="0" smtClean="0">
                <a:solidFill>
                  <a:schemeClr val="tx1"/>
                </a:solidFill>
              </a:rPr>
              <a:t>Where is Moldova</a:t>
            </a:r>
            <a:r>
              <a:rPr lang="ru-RU" sz="3600" noProof="0" dirty="0" smtClean="0">
                <a:solidFill>
                  <a:schemeClr val="tx1"/>
                </a:solidFill>
              </a:rPr>
              <a:t>?</a:t>
            </a:r>
            <a:endParaRPr lang="ro-RO" sz="3600" noProof="0" dirty="0" smtClean="0">
              <a:solidFill>
                <a:schemeClr val="tx1"/>
              </a:solidFill>
            </a:endParaRPr>
          </a:p>
        </p:txBody>
      </p:sp>
      <p:pic>
        <p:nvPicPr>
          <p:cNvPr id="11269" name="Picture 2" descr="d:\e_paknehad\Desktop\Comp 1_3.gif"/>
          <p:cNvPicPr>
            <a:picLocks noGrp="1" noChangeAspect="1" noChangeArrowheads="1" noCrop="1"/>
          </p:cNvPicPr>
          <p:nvPr>
            <p:ph sz="half" idx="1"/>
          </p:nvPr>
        </p:nvPicPr>
        <p:blipFill>
          <a:blip r:embed="rId2" cstate="print"/>
          <a:srcRect/>
          <a:stretch>
            <a:fillRect/>
          </a:stretch>
        </p:blipFill>
        <p:spPr>
          <a:xfrm>
            <a:off x="685800" y="274638"/>
            <a:ext cx="7620000" cy="4572000"/>
          </a:xfrm>
          <a:noFill/>
        </p:spPr>
      </p:pic>
      <p:sp>
        <p:nvSpPr>
          <p:cNvPr id="11268" name="Номер слайда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F668D4F-0A6A-4D4F-BC71-A70570EB4F16}" type="slidenum">
              <a:rPr lang="en-US" smtClean="0"/>
              <a:pPr/>
              <a:t>3</a:t>
            </a:fld>
            <a:endParaRPr lang="en-US" smtClean="0"/>
          </a:p>
        </p:txBody>
      </p:sp>
      <p:pic>
        <p:nvPicPr>
          <p:cNvPr id="11270" name="Picture 2" descr="C:\Users\Mats\Desktop\Leonid\Copy of 1.jpg"/>
          <p:cNvPicPr>
            <a:picLocks noChangeAspect="1" noChangeArrowheads="1"/>
          </p:cNvPicPr>
          <p:nvPr/>
        </p:nvPicPr>
        <p:blipFill>
          <a:blip r:embed="rId3" cstate="print"/>
          <a:srcRect/>
          <a:stretch>
            <a:fillRect/>
          </a:stretch>
        </p:blipFill>
        <p:spPr bwMode="auto">
          <a:xfrm>
            <a:off x="152400" y="5791200"/>
            <a:ext cx="714375" cy="822325"/>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331924" y="268329"/>
            <a:ext cx="1282594" cy="714357"/>
          </a:xfrm>
          <a:prstGeom prst="rect">
            <a:avLst/>
          </a:prstGeom>
          <a:noFill/>
          <a:ln w="9525">
            <a:noFill/>
            <a:miter lim="800000"/>
            <a:headEnd/>
            <a:tailEnd/>
          </a:ln>
          <a:effectLst>
            <a:innerShdw blurRad="114300">
              <a:prstClr val="black"/>
            </a:inn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i="1" dirty="0" smtClean="0"/>
              <a:t>PARALLEL AUDITS</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Содержимое 1"/>
          <p:cNvSpPr>
            <a:spLocks noGrp="1"/>
          </p:cNvSpPr>
          <p:nvPr>
            <p:ph sz="quarter" idx="1"/>
          </p:nvPr>
        </p:nvSpPr>
        <p:spPr>
          <a:xfrm>
            <a:off x="467544" y="1484784"/>
            <a:ext cx="8229600" cy="4525963"/>
          </a:xfrm>
        </p:spPr>
        <p:txBody>
          <a:bodyPr>
            <a:normAutofit lnSpcReduction="10000"/>
          </a:bodyPr>
          <a:lstStyle/>
          <a:p>
            <a:pPr>
              <a:buNone/>
            </a:pPr>
            <a:r>
              <a:rPr lang="ru-RU" b="1" i="1" dirty="0" smtClean="0"/>
              <a:t>	</a:t>
            </a:r>
            <a:endParaRPr lang="ru-RU" dirty="0" smtClean="0"/>
          </a:p>
          <a:p>
            <a:pPr lvl="0"/>
            <a:r>
              <a:rPr lang="en-US" sz="2800" b="1" dirty="0" smtClean="0"/>
              <a:t>For the first time in the practice of the Court of Accounts in 2012, </a:t>
            </a:r>
            <a:r>
              <a:rPr lang="en-US" sz="2800" dirty="0" smtClean="0"/>
              <a:t>parallel audits were conducted  with similar institution– The Chamber of Accounts of the Russian Federation, on the use of public funds allocated for the implementation in 2009 – 2011, of the economic cooperation   program between the two countries, including those on the supply of food products to the Russian Federation from the Republic of Moldova.     </a:t>
            </a:r>
            <a:endParaRPr lang="ru-RU" sz="2800" dirty="0" smtClean="0"/>
          </a:p>
          <a:p>
            <a:endParaRPr lang="ru-RU"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Администратор\Рабочий стол\--TMP--\thank_you_4_spasibo.jpg"/>
          <p:cNvPicPr>
            <a:picLocks noChangeAspect="1" noChangeArrowheads="1"/>
          </p:cNvPicPr>
          <p:nvPr/>
        </p:nvPicPr>
        <p:blipFill>
          <a:blip r:embed="rId2" cstate="print"/>
          <a:srcRect/>
          <a:stretch>
            <a:fillRect/>
          </a:stretch>
        </p:blipFill>
        <p:spPr bwMode="auto">
          <a:xfrm>
            <a:off x="3428992" y="1142984"/>
            <a:ext cx="4762500" cy="4064000"/>
          </a:xfrm>
          <a:prstGeom prst="rect">
            <a:avLst/>
          </a:prstGeom>
          <a:noFill/>
        </p:spPr>
      </p:pic>
      <p:pic>
        <p:nvPicPr>
          <p:cNvPr id="3" name="Picture 7" descr="business_man_woman_high_five_hg_clr"/>
          <p:cNvPicPr>
            <a:picLocks noChangeAspect="1" noChangeArrowheads="1" noCrop="1"/>
          </p:cNvPicPr>
          <p:nvPr/>
        </p:nvPicPr>
        <p:blipFill>
          <a:blip r:embed="rId3" cstate="print"/>
          <a:srcRect/>
          <a:stretch>
            <a:fillRect/>
          </a:stretch>
        </p:blipFill>
        <p:spPr bwMode="auto">
          <a:xfrm rot="826197">
            <a:off x="76407" y="3039836"/>
            <a:ext cx="3068880" cy="3524349"/>
          </a:xfrm>
          <a:prstGeom prst="rect">
            <a:avLst/>
          </a:prstGeom>
          <a:noFill/>
        </p:spPr>
      </p:pic>
      <p:sp>
        <p:nvSpPr>
          <p:cNvPr id="4" name="TextBox 3"/>
          <p:cNvSpPr txBox="1"/>
          <p:nvPr/>
        </p:nvSpPr>
        <p:spPr>
          <a:xfrm>
            <a:off x="285720" y="761981"/>
            <a:ext cx="1785950" cy="369332"/>
          </a:xfrm>
          <a:prstGeom prst="rect">
            <a:avLst/>
          </a:prstGeom>
          <a:noFill/>
        </p:spPr>
        <p:txBody>
          <a:bodyPr wrap="square" rtlCol="0">
            <a:spAutoFit/>
          </a:bodyPr>
          <a:lstStyle/>
          <a:p>
            <a:endParaRPr lang="ru-RU" dirty="0"/>
          </a:p>
        </p:txBody>
      </p:sp>
      <p:sp>
        <p:nvSpPr>
          <p:cNvPr id="5" name="TextBox 4"/>
          <p:cNvSpPr txBox="1"/>
          <p:nvPr/>
        </p:nvSpPr>
        <p:spPr>
          <a:xfrm>
            <a:off x="71406" y="95228"/>
            <a:ext cx="4000528" cy="2031325"/>
          </a:xfrm>
          <a:prstGeom prst="rect">
            <a:avLst/>
          </a:prstGeom>
          <a:ln/>
          <a:scene3d>
            <a:camera prst="perspectiveRight"/>
            <a:lightRig rig="threePt" dir="t"/>
          </a:scene3d>
          <a:sp3d extrusionH="82550" prstMaterial="dkEdge">
            <a:bevelT w="419100" h="304800" prst="coolSlant"/>
            <a:bevelB w="57150" h="889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hlinkClick r:id="rId4"/>
              </a:rPr>
              <a:t>Court of Accounts of the Republic of Moldova</a:t>
            </a:r>
          </a:p>
          <a:p>
            <a:pPr algn="ctr"/>
            <a:r>
              <a:rPr lang="en-US" b="1" dirty="0" smtClean="0">
                <a:hlinkClick r:id="rId4"/>
              </a:rPr>
              <a:t>www.ccrm.md</a:t>
            </a:r>
            <a:endParaRPr lang="en-US" b="1" dirty="0" smtClean="0"/>
          </a:p>
          <a:p>
            <a:pPr algn="ctr"/>
            <a:endParaRPr lang="ru-RU" b="1" dirty="0" smtClean="0"/>
          </a:p>
          <a:p>
            <a:pPr algn="ctr"/>
            <a:r>
              <a:rPr lang="en-US" dirty="0" smtClean="0"/>
              <a:t>Angela Pascaru</a:t>
            </a:r>
            <a:endParaRPr lang="ru-RU" dirty="0" smtClean="0"/>
          </a:p>
          <a:p>
            <a:pPr algn="ctr"/>
            <a:r>
              <a:rPr lang="en-US" dirty="0" smtClean="0"/>
              <a:t>e-mail: </a:t>
            </a:r>
            <a:r>
              <a:rPr lang="ro-RO" dirty="0" smtClean="0"/>
              <a:t> a_pascaru@ccrm.md</a:t>
            </a:r>
            <a:endParaRPr lang="en-US" dirty="0" smtClean="0"/>
          </a:p>
          <a:p>
            <a:endParaRPr lang="ru-RU"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6386"/>
                                        </p:tgtEl>
                                      </p:cBhvr>
                                      <p:by x="150000" y="150000"/>
                                    </p:animScale>
                                  </p:childTnLst>
                                </p:cTn>
                              </p:par>
                            </p:childTnLst>
                          </p:cTn>
                        </p:par>
                        <p:par>
                          <p:cTn id="7" fill="hold">
                            <p:stCondLst>
                              <p:cond delay="2000"/>
                            </p:stCondLst>
                            <p:childTnLst>
                              <p:par>
                                <p:cTn id="8" presetID="6" presetClass="emph" presetSubtype="0" fill="hold" nodeType="afterEffect">
                                  <p:stCondLst>
                                    <p:cond delay="0"/>
                                  </p:stCondLst>
                                  <p:childTnLst>
                                    <p:animScale>
                                      <p:cBhvr>
                                        <p:cTn id="9" dur="3000" fill="hold"/>
                                        <p:tgtEl>
                                          <p:spTgt spid="16386"/>
                                        </p:tgtEl>
                                      </p:cBhvr>
                                      <p:by x="50000" y="50000"/>
                                    </p:animScale>
                                  </p:childTnLst>
                                </p:cTn>
                              </p:par>
                            </p:childTnLst>
                          </p:cTn>
                        </p:par>
                        <p:par>
                          <p:cTn id="10" fill="hold">
                            <p:stCondLst>
                              <p:cond delay="5000"/>
                            </p:stCondLst>
                            <p:childTnLst>
                              <p:par>
                                <p:cTn id="11" presetID="2" presetClass="entr" presetSubtype="6" fill="hold" grpId="0" nodeType="after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20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2000" fill="hold"/>
                                        <p:tgtEl>
                                          <p:spTgt spid="5">
                                            <p:bg/>
                                          </p:spTgt>
                                        </p:tgtEl>
                                        <p:attrNameLst>
                                          <p:attrName>ppt_y</p:attrName>
                                        </p:attrNameLst>
                                      </p:cBhvr>
                                      <p:tavLst>
                                        <p:tav tm="0">
                                          <p:val>
                                            <p:strVal val="1+#ppt_h/2"/>
                                          </p:val>
                                        </p:tav>
                                        <p:tav tm="100000">
                                          <p:val>
                                            <p:strVal val="#ppt_y"/>
                                          </p:val>
                                        </p:tav>
                                      </p:tavLst>
                                    </p:anim>
                                  </p:childTnLst>
                                </p:cTn>
                              </p:par>
                            </p:childTnLst>
                          </p:cTn>
                        </p:par>
                        <p:par>
                          <p:cTn id="15" fill="hold">
                            <p:stCondLst>
                              <p:cond delay="7000"/>
                            </p:stCondLst>
                            <p:childTnLst>
                              <p:par>
                                <p:cTn id="16" presetID="2" presetClass="entr" presetSubtype="6" fill="hold" grpId="0" nodeType="afterEffect">
                                  <p:stCondLst>
                                    <p:cond delay="0"/>
                                  </p:stCondLst>
                                  <p:iterate type="lt">
                                    <p:tmPct val="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9000"/>
                            </p:stCondLst>
                            <p:childTnLst>
                              <p:par>
                                <p:cTn id="21" presetID="2" presetClass="entr" presetSubtype="6" fill="hold" grpId="0" nodeType="afterEffect">
                                  <p:stCondLst>
                                    <p:cond delay="0"/>
                                  </p:stCondLst>
                                  <p:iterate type="lt">
                                    <p:tmPct val="0"/>
                                  </p:iterate>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2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1000"/>
                            </p:stCondLst>
                            <p:childTnLst>
                              <p:par>
                                <p:cTn id="26" presetID="2" presetClass="entr" presetSubtype="6" fill="hold" grpId="0" nodeType="after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2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3000"/>
                            </p:stCondLst>
                            <p:childTnLst>
                              <p:par>
                                <p:cTn id="31" presetID="2" presetClass="entr" presetSubtype="6" fill="hold" grpId="0" nodeType="afterEffect">
                                  <p:stCondLst>
                                    <p:cond delay="0"/>
                                  </p:stCondLst>
                                  <p:iterate type="lt">
                                    <p:tmPct val="0"/>
                                  </p:iterate>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2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0"/>
                            </p:stCondLst>
                            <p:childTnLst>
                              <p:par>
                                <p:cTn id="36" presetID="34" presetClass="emph" presetSubtype="0" fill="hold" nodeType="after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5">
                                            <p:txEl>
                                              <p:pRg st="0" end="0"/>
                                            </p:txEl>
                                          </p:spTgt>
                                        </p:tgtEl>
                                        <p:attrNameLst>
                                          <p:attrName>ppt_x</p:attrName>
                                          <p:attrName>ppt_y</p:attrName>
                                        </p:attrNameLst>
                                      </p:cBhvr>
                                    </p:animMotion>
                                    <p:animRot by="1500000">
                                      <p:cBhvr>
                                        <p:cTn id="38" dur="125" fill="hold">
                                          <p:stCondLst>
                                            <p:cond delay="0"/>
                                          </p:stCondLst>
                                        </p:cTn>
                                        <p:tgtEl>
                                          <p:spTgt spid="5">
                                            <p:txEl>
                                              <p:pRg st="0" end="0"/>
                                            </p:txEl>
                                          </p:spTgt>
                                        </p:tgtEl>
                                        <p:attrNameLst>
                                          <p:attrName>r</p:attrName>
                                        </p:attrNameLst>
                                      </p:cBhvr>
                                    </p:animRot>
                                    <p:animRot by="-1500000">
                                      <p:cBhvr>
                                        <p:cTn id="39" dur="125" fill="hold">
                                          <p:stCondLst>
                                            <p:cond delay="125"/>
                                          </p:stCondLst>
                                        </p:cTn>
                                        <p:tgtEl>
                                          <p:spTgt spid="5">
                                            <p:txEl>
                                              <p:pRg st="0" end="0"/>
                                            </p:txEl>
                                          </p:spTgt>
                                        </p:tgtEl>
                                        <p:attrNameLst>
                                          <p:attrName>r</p:attrName>
                                        </p:attrNameLst>
                                      </p:cBhvr>
                                    </p:animRot>
                                    <p:animRot by="-1500000">
                                      <p:cBhvr>
                                        <p:cTn id="40" dur="125" fill="hold">
                                          <p:stCondLst>
                                            <p:cond delay="250"/>
                                          </p:stCondLst>
                                        </p:cTn>
                                        <p:tgtEl>
                                          <p:spTgt spid="5">
                                            <p:txEl>
                                              <p:pRg st="0" end="0"/>
                                            </p:txEl>
                                          </p:spTgt>
                                        </p:tgtEl>
                                        <p:attrNameLst>
                                          <p:attrName>r</p:attrName>
                                        </p:attrNameLst>
                                      </p:cBhvr>
                                    </p:animRot>
                                    <p:animRot by="1500000">
                                      <p:cBhvr>
                                        <p:cTn id="41" dur="125" fill="hold">
                                          <p:stCondLst>
                                            <p:cond delay="375"/>
                                          </p:stCondLst>
                                        </p:cTn>
                                        <p:tgtEl>
                                          <p:spTgt spid="5">
                                            <p:txEl>
                                              <p:pRg st="0" end="0"/>
                                            </p:txEl>
                                          </p:spTgt>
                                        </p:tgtEl>
                                        <p:attrNameLst>
                                          <p:attrName>r</p:attrName>
                                        </p:attrNameLst>
                                      </p:cBhvr>
                                    </p:animRot>
                                  </p:childTnLst>
                                </p:cTn>
                              </p:par>
                            </p:childTnLst>
                          </p:cTn>
                        </p:par>
                        <p:par>
                          <p:cTn id="42" fill="hold">
                            <p:stCondLst>
                              <p:cond delay="17300"/>
                            </p:stCondLst>
                            <p:childTnLst>
                              <p:par>
                                <p:cTn id="43" presetID="34" presetClass="emph" presetSubtype="0" fill="hold" nodeType="afterEffect">
                                  <p:stCondLst>
                                    <p:cond delay="0"/>
                                  </p:stCondLst>
                                  <p:iterate type="lt">
                                    <p:tmPct val="10000"/>
                                  </p:iterate>
                                  <p:childTnLst>
                                    <p:animMotion origin="layout" path="M 0.0 0.0 L 0.0 -0.07213" pathEditMode="relative" ptsTypes="">
                                      <p:cBhvr>
                                        <p:cTn id="44" dur="250" accel="50000" decel="50000" autoRev="1" fill="hold">
                                          <p:stCondLst>
                                            <p:cond delay="0"/>
                                          </p:stCondLst>
                                        </p:cTn>
                                        <p:tgtEl>
                                          <p:spTgt spid="5">
                                            <p:txEl>
                                              <p:pRg st="1" end="1"/>
                                            </p:txEl>
                                          </p:spTgt>
                                        </p:tgtEl>
                                        <p:attrNameLst>
                                          <p:attrName>ppt_x</p:attrName>
                                          <p:attrName>ppt_y</p:attrName>
                                        </p:attrNameLst>
                                      </p:cBhvr>
                                    </p:animMotion>
                                    <p:animRot by="1500000">
                                      <p:cBhvr>
                                        <p:cTn id="45" dur="125" fill="hold">
                                          <p:stCondLst>
                                            <p:cond delay="0"/>
                                          </p:stCondLst>
                                        </p:cTn>
                                        <p:tgtEl>
                                          <p:spTgt spid="5">
                                            <p:txEl>
                                              <p:pRg st="1" end="1"/>
                                            </p:txEl>
                                          </p:spTgt>
                                        </p:tgtEl>
                                        <p:attrNameLst>
                                          <p:attrName>r</p:attrName>
                                        </p:attrNameLst>
                                      </p:cBhvr>
                                    </p:animRot>
                                    <p:animRot by="-1500000">
                                      <p:cBhvr>
                                        <p:cTn id="46" dur="125" fill="hold">
                                          <p:stCondLst>
                                            <p:cond delay="125"/>
                                          </p:stCondLst>
                                        </p:cTn>
                                        <p:tgtEl>
                                          <p:spTgt spid="5">
                                            <p:txEl>
                                              <p:pRg st="1" end="1"/>
                                            </p:txEl>
                                          </p:spTgt>
                                        </p:tgtEl>
                                        <p:attrNameLst>
                                          <p:attrName>r</p:attrName>
                                        </p:attrNameLst>
                                      </p:cBhvr>
                                    </p:animRot>
                                    <p:animRot by="-1500000">
                                      <p:cBhvr>
                                        <p:cTn id="47" dur="125" fill="hold">
                                          <p:stCondLst>
                                            <p:cond delay="250"/>
                                          </p:stCondLst>
                                        </p:cTn>
                                        <p:tgtEl>
                                          <p:spTgt spid="5">
                                            <p:txEl>
                                              <p:pRg st="1" end="1"/>
                                            </p:txEl>
                                          </p:spTgt>
                                        </p:tgtEl>
                                        <p:attrNameLst>
                                          <p:attrName>r</p:attrName>
                                        </p:attrNameLst>
                                      </p:cBhvr>
                                    </p:animRot>
                                    <p:animRot by="1500000">
                                      <p:cBhvr>
                                        <p:cTn id="48" dur="125" fill="hold">
                                          <p:stCondLst>
                                            <p:cond delay="375"/>
                                          </p:stCondLst>
                                        </p:cTn>
                                        <p:tgtEl>
                                          <p:spTgt spid="5">
                                            <p:txEl>
                                              <p:pRg st="1" end="1"/>
                                            </p:txEl>
                                          </p:spTgt>
                                        </p:tgtEl>
                                        <p:attrNameLst>
                                          <p:attrName>r</p:attrName>
                                        </p:attrNameLst>
                                      </p:cBhvr>
                                    </p:animRot>
                                  </p:childTnLst>
                                </p:cTn>
                              </p:par>
                            </p:childTnLst>
                          </p:cTn>
                        </p:par>
                        <p:par>
                          <p:cTn id="49" fill="hold">
                            <p:stCondLst>
                              <p:cond delay="18300"/>
                            </p:stCondLst>
                            <p:childTnLst>
                              <p:par>
                                <p:cTn id="50" presetID="34" presetClass="emph" presetSubtype="0" fill="hold" nodeType="afterEffect">
                                  <p:stCondLst>
                                    <p:cond delay="0"/>
                                  </p:stCondLst>
                                  <p:iterate type="lt">
                                    <p:tmPct val="10000"/>
                                  </p:iterate>
                                  <p:childTnLst>
                                    <p:animMotion origin="layout" path="M 0.0 0.0 L 0.0 -0.07213" pathEditMode="relative" ptsTypes="">
                                      <p:cBhvr>
                                        <p:cTn id="51" dur="250" accel="50000" decel="50000" autoRev="1" fill="hold">
                                          <p:stCondLst>
                                            <p:cond delay="0"/>
                                          </p:stCondLst>
                                        </p:cTn>
                                        <p:tgtEl>
                                          <p:spTgt spid="5">
                                            <p:txEl>
                                              <p:pRg st="3" end="3"/>
                                            </p:txEl>
                                          </p:spTgt>
                                        </p:tgtEl>
                                        <p:attrNameLst>
                                          <p:attrName>ppt_x</p:attrName>
                                          <p:attrName>ppt_y</p:attrName>
                                        </p:attrNameLst>
                                      </p:cBhvr>
                                    </p:animMotion>
                                    <p:animRot by="1500000">
                                      <p:cBhvr>
                                        <p:cTn id="52" dur="125" fill="hold">
                                          <p:stCondLst>
                                            <p:cond delay="0"/>
                                          </p:stCondLst>
                                        </p:cTn>
                                        <p:tgtEl>
                                          <p:spTgt spid="5">
                                            <p:txEl>
                                              <p:pRg st="3" end="3"/>
                                            </p:txEl>
                                          </p:spTgt>
                                        </p:tgtEl>
                                        <p:attrNameLst>
                                          <p:attrName>r</p:attrName>
                                        </p:attrNameLst>
                                      </p:cBhvr>
                                    </p:animRot>
                                    <p:animRot by="-1500000">
                                      <p:cBhvr>
                                        <p:cTn id="53" dur="125" fill="hold">
                                          <p:stCondLst>
                                            <p:cond delay="125"/>
                                          </p:stCondLst>
                                        </p:cTn>
                                        <p:tgtEl>
                                          <p:spTgt spid="5">
                                            <p:txEl>
                                              <p:pRg st="3" end="3"/>
                                            </p:txEl>
                                          </p:spTgt>
                                        </p:tgtEl>
                                        <p:attrNameLst>
                                          <p:attrName>r</p:attrName>
                                        </p:attrNameLst>
                                      </p:cBhvr>
                                    </p:animRot>
                                    <p:animRot by="-1500000">
                                      <p:cBhvr>
                                        <p:cTn id="54" dur="125" fill="hold">
                                          <p:stCondLst>
                                            <p:cond delay="250"/>
                                          </p:stCondLst>
                                        </p:cTn>
                                        <p:tgtEl>
                                          <p:spTgt spid="5">
                                            <p:txEl>
                                              <p:pRg st="3" end="3"/>
                                            </p:txEl>
                                          </p:spTgt>
                                        </p:tgtEl>
                                        <p:attrNameLst>
                                          <p:attrName>r</p:attrName>
                                        </p:attrNameLst>
                                      </p:cBhvr>
                                    </p:animRot>
                                    <p:animRot by="1500000">
                                      <p:cBhvr>
                                        <p:cTn id="55" dur="125" fill="hold">
                                          <p:stCondLst>
                                            <p:cond delay="375"/>
                                          </p:stCondLst>
                                        </p:cTn>
                                        <p:tgtEl>
                                          <p:spTgt spid="5">
                                            <p:txEl>
                                              <p:pRg st="3" end="3"/>
                                            </p:txEl>
                                          </p:spTgt>
                                        </p:tgtEl>
                                        <p:attrNameLst>
                                          <p:attrName>r</p:attrName>
                                        </p:attrNameLst>
                                      </p:cBhvr>
                                    </p:animRot>
                                  </p:childTnLst>
                                </p:cTn>
                              </p:par>
                            </p:childTnLst>
                          </p:cTn>
                        </p:par>
                        <p:par>
                          <p:cTn id="56" fill="hold">
                            <p:stCondLst>
                              <p:cond delay="19400"/>
                            </p:stCondLst>
                            <p:childTnLst>
                              <p:par>
                                <p:cTn id="57" presetID="34" presetClass="emph" presetSubtype="0" fill="hold" nodeType="after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5">
                                            <p:txEl>
                                              <p:pRg st="4" end="4"/>
                                            </p:txEl>
                                          </p:spTgt>
                                        </p:tgtEl>
                                        <p:attrNameLst>
                                          <p:attrName>ppt_x</p:attrName>
                                          <p:attrName>ppt_y</p:attrName>
                                        </p:attrNameLst>
                                      </p:cBhvr>
                                    </p:animMotion>
                                    <p:animRot by="1500000">
                                      <p:cBhvr>
                                        <p:cTn id="59" dur="125" fill="hold">
                                          <p:stCondLst>
                                            <p:cond delay="0"/>
                                          </p:stCondLst>
                                        </p:cTn>
                                        <p:tgtEl>
                                          <p:spTgt spid="5">
                                            <p:txEl>
                                              <p:pRg st="4" end="4"/>
                                            </p:txEl>
                                          </p:spTgt>
                                        </p:tgtEl>
                                        <p:attrNameLst>
                                          <p:attrName>r</p:attrName>
                                        </p:attrNameLst>
                                      </p:cBhvr>
                                    </p:animRot>
                                    <p:animRot by="-1500000">
                                      <p:cBhvr>
                                        <p:cTn id="60" dur="125" fill="hold">
                                          <p:stCondLst>
                                            <p:cond delay="125"/>
                                          </p:stCondLst>
                                        </p:cTn>
                                        <p:tgtEl>
                                          <p:spTgt spid="5">
                                            <p:txEl>
                                              <p:pRg st="4" end="4"/>
                                            </p:txEl>
                                          </p:spTgt>
                                        </p:tgtEl>
                                        <p:attrNameLst>
                                          <p:attrName>r</p:attrName>
                                        </p:attrNameLst>
                                      </p:cBhvr>
                                    </p:animRot>
                                    <p:animRot by="-1500000">
                                      <p:cBhvr>
                                        <p:cTn id="61" dur="125" fill="hold">
                                          <p:stCondLst>
                                            <p:cond delay="250"/>
                                          </p:stCondLst>
                                        </p:cTn>
                                        <p:tgtEl>
                                          <p:spTgt spid="5">
                                            <p:txEl>
                                              <p:pRg st="4" end="4"/>
                                            </p:txEl>
                                          </p:spTgt>
                                        </p:tgtEl>
                                        <p:attrNameLst>
                                          <p:attrName>r</p:attrName>
                                        </p:attrNameLst>
                                      </p:cBhvr>
                                    </p:animRot>
                                    <p:animRot by="1500000">
                                      <p:cBhvr>
                                        <p:cTn id="62" dur="125" fill="hold">
                                          <p:stCondLst>
                                            <p:cond delay="375"/>
                                          </p:stCondLst>
                                        </p:cTn>
                                        <p:tgtEl>
                                          <p:spTgt spid="5">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90600"/>
            <a:ext cx="8229600" cy="5486400"/>
          </a:xfrm>
        </p:spPr>
        <p:txBody>
          <a:bodyPr>
            <a:normAutofit/>
          </a:bodyPr>
          <a:lstStyle/>
          <a:p>
            <a:pPr marL="365760" indent="-256032" eaLnBrk="1" fontAlgn="auto" hangingPunct="1">
              <a:spcAft>
                <a:spcPts val="0"/>
              </a:spcAft>
              <a:buFont typeface="Wingdings 3"/>
              <a:buChar char=""/>
              <a:defRPr/>
            </a:pPr>
            <a:endParaRPr lang="ru-RU" b="1" noProof="0" dirty="0" smtClean="0"/>
          </a:p>
          <a:p>
            <a:pPr marL="365760" indent="-256032" eaLnBrk="1" fontAlgn="auto" hangingPunct="1">
              <a:spcAft>
                <a:spcPts val="0"/>
              </a:spcAft>
              <a:buFont typeface="Wingdings 3"/>
              <a:buChar char=""/>
              <a:defRPr/>
            </a:pPr>
            <a:r>
              <a:rPr lang="en-US" b="1" noProof="0" dirty="0" smtClean="0"/>
              <a:t>Capital</a:t>
            </a:r>
            <a:r>
              <a:rPr lang="ro-RO" b="1" noProof="0" dirty="0" smtClean="0"/>
              <a:t> –</a:t>
            </a:r>
            <a:r>
              <a:rPr lang="ru-RU" b="1" noProof="0" dirty="0" smtClean="0"/>
              <a:t> </a:t>
            </a:r>
            <a:r>
              <a:rPr lang="en-US" b="1" i="1" noProof="0" dirty="0" smtClean="0"/>
              <a:t>Chisinau </a:t>
            </a:r>
            <a:r>
              <a:rPr lang="ro-RO" b="1" noProof="0" dirty="0" smtClean="0"/>
              <a:t>(</a:t>
            </a:r>
            <a:r>
              <a:rPr lang="en-US" b="1" noProof="0" dirty="0" smtClean="0"/>
              <a:t>population</a:t>
            </a:r>
            <a:r>
              <a:rPr lang="ro-RO" sz="2400" b="1" noProof="0" dirty="0" smtClean="0"/>
              <a:t> </a:t>
            </a:r>
            <a:r>
              <a:rPr lang="ru-RU" sz="2400" b="1" noProof="0" dirty="0" smtClean="0"/>
              <a:t> - </a:t>
            </a:r>
            <a:r>
              <a:rPr lang="ro-RO" sz="2400" b="1" noProof="0" dirty="0" smtClean="0"/>
              <a:t>785,1</a:t>
            </a:r>
            <a:r>
              <a:rPr lang="en-US" sz="2400" b="1" noProof="0" dirty="0" smtClean="0"/>
              <a:t>00</a:t>
            </a:r>
            <a:r>
              <a:rPr lang="ro-RO" sz="2400" b="1" noProof="0" dirty="0" smtClean="0"/>
              <a:t> </a:t>
            </a:r>
            <a:r>
              <a:rPr lang="en-US" sz="2400" b="1" noProof="0" dirty="0" smtClean="0"/>
              <a:t>citizens</a:t>
            </a:r>
            <a:r>
              <a:rPr lang="ro-RO" sz="2400" b="1" noProof="0" dirty="0" smtClean="0"/>
              <a:t>)</a:t>
            </a:r>
          </a:p>
          <a:p>
            <a:pPr>
              <a:defRPr/>
            </a:pPr>
            <a:r>
              <a:rPr lang="en-US" sz="2400" b="1" dirty="0" smtClean="0"/>
              <a:t>Parliamentary republic</a:t>
            </a:r>
            <a:endParaRPr lang="ru-RU" sz="2400" b="1" dirty="0" smtClean="0"/>
          </a:p>
          <a:p>
            <a:pPr marL="365760" indent="-256032" eaLnBrk="1" fontAlgn="auto" hangingPunct="1">
              <a:spcAft>
                <a:spcPts val="0"/>
              </a:spcAft>
              <a:buFont typeface="Wingdings 3"/>
              <a:buChar char=""/>
              <a:defRPr/>
            </a:pPr>
            <a:r>
              <a:rPr lang="en-US" b="1" noProof="0" dirty="0" smtClean="0"/>
              <a:t>Independence recognized</a:t>
            </a:r>
            <a:endParaRPr lang="ru-RU" b="1" noProof="0" dirty="0" smtClean="0"/>
          </a:p>
          <a:p>
            <a:pPr marL="365760" indent="-256032" eaLnBrk="1" fontAlgn="auto" hangingPunct="1">
              <a:spcAft>
                <a:spcPts val="0"/>
              </a:spcAft>
              <a:buFont typeface="Wingdings 3"/>
              <a:buChar char=""/>
              <a:defRPr/>
            </a:pPr>
            <a:r>
              <a:rPr lang="ro-RO" sz="2400" i="1" noProof="0" dirty="0" smtClean="0"/>
              <a:t>- 2</a:t>
            </a:r>
            <a:r>
              <a:rPr lang="en-US" sz="2400" i="1" noProof="0" dirty="0" smtClean="0"/>
              <a:t>5</a:t>
            </a:r>
            <a:r>
              <a:rPr lang="en-US" sz="2400" i="1" baseline="30000" dirty="0" err="1" smtClean="0"/>
              <a:t>th</a:t>
            </a:r>
            <a:r>
              <a:rPr lang="ro-RO" sz="2400" i="1" noProof="0" dirty="0" smtClean="0"/>
              <a:t> </a:t>
            </a:r>
            <a:r>
              <a:rPr lang="en-US" sz="2400" i="1" noProof="0" dirty="0" smtClean="0"/>
              <a:t>December</a:t>
            </a:r>
            <a:r>
              <a:rPr lang="ro-RO" sz="2400" i="1" noProof="0" dirty="0" smtClean="0"/>
              <a:t>1991</a:t>
            </a:r>
          </a:p>
          <a:p>
            <a:pPr marL="365760" indent="-256032" eaLnBrk="1" fontAlgn="auto" hangingPunct="1">
              <a:spcAft>
                <a:spcPts val="0"/>
              </a:spcAft>
              <a:buFont typeface="Wingdings" pitchFamily="2" charset="2"/>
              <a:buChar char="Ø"/>
              <a:defRPr/>
            </a:pPr>
            <a:r>
              <a:rPr lang="en-US" sz="2400" b="1" noProof="0" dirty="0" smtClean="0"/>
              <a:t>Area</a:t>
            </a:r>
            <a:r>
              <a:rPr lang="ro-RO" sz="2400" b="1" noProof="0" dirty="0" smtClean="0"/>
              <a:t> </a:t>
            </a:r>
            <a:r>
              <a:rPr lang="ro-RO" noProof="0" dirty="0" smtClean="0"/>
              <a:t>– 33,8</a:t>
            </a:r>
            <a:r>
              <a:rPr lang="en-US" noProof="0" dirty="0" smtClean="0"/>
              <a:t>00</a:t>
            </a:r>
            <a:r>
              <a:rPr lang="ro-RO" noProof="0" dirty="0" smtClean="0"/>
              <a:t> k</a:t>
            </a:r>
            <a:r>
              <a:rPr lang="ru-RU" dirty="0" smtClean="0"/>
              <a:t>м</a:t>
            </a:r>
            <a:r>
              <a:rPr lang="ro-RO" noProof="0" dirty="0" smtClean="0"/>
              <a:t>2</a:t>
            </a:r>
          </a:p>
          <a:p>
            <a:pPr marL="365760" indent="-256032" eaLnBrk="1" fontAlgn="auto" hangingPunct="1">
              <a:spcAft>
                <a:spcPts val="0"/>
              </a:spcAft>
              <a:buFont typeface="Wingdings 3"/>
              <a:buChar char=""/>
              <a:defRPr/>
            </a:pPr>
            <a:r>
              <a:rPr lang="en-US" sz="2400" b="1" noProof="0" dirty="0" smtClean="0"/>
              <a:t>Population</a:t>
            </a:r>
            <a:r>
              <a:rPr lang="ro-RO" noProof="0" dirty="0" smtClean="0"/>
              <a:t>– 3,9 </a:t>
            </a:r>
            <a:r>
              <a:rPr lang="en-US" noProof="0" dirty="0" smtClean="0"/>
              <a:t>millions citizens</a:t>
            </a:r>
            <a:endParaRPr lang="ro-RO" sz="2600" noProof="0" dirty="0" smtClean="0"/>
          </a:p>
          <a:p>
            <a:pPr marL="365760" indent="-256032">
              <a:buFont typeface="Wingdings" pitchFamily="2" charset="2"/>
              <a:buChar char="Ø"/>
              <a:defRPr/>
            </a:pPr>
            <a:r>
              <a:rPr lang="ru-RU" sz="2400" b="1" noProof="0" dirty="0" smtClean="0"/>
              <a:t> </a:t>
            </a:r>
            <a:r>
              <a:rPr lang="en-US" sz="2400" b="1" noProof="0" dirty="0" smtClean="0"/>
              <a:t>Member of</a:t>
            </a:r>
            <a:r>
              <a:rPr lang="ro-RO" sz="2400" b="1" noProof="0" dirty="0" smtClean="0"/>
              <a:t>: </a:t>
            </a:r>
            <a:r>
              <a:rPr lang="ro-RO" sz="2400" u="sng" dirty="0" smtClean="0">
                <a:solidFill>
                  <a:srgbClr val="00B0F0"/>
                </a:solidFill>
                <a:hlinkClick r:id="rId2" tooltip="Organizația Națiunilor Unite"/>
              </a:rPr>
              <a:t>U</a:t>
            </a:r>
            <a:r>
              <a:rPr lang="ro-RO" sz="2400" u="sng" noProof="0" dirty="0" smtClean="0">
                <a:solidFill>
                  <a:srgbClr val="00B0F0"/>
                </a:solidFill>
                <a:hlinkClick r:id="rId2" tooltip="Organizația Națiunilor Unite"/>
              </a:rPr>
              <a:t>N</a:t>
            </a:r>
            <a:r>
              <a:rPr lang="ro-RO" sz="2400" u="sng" noProof="0" dirty="0" smtClean="0">
                <a:solidFill>
                  <a:srgbClr val="00B0F0"/>
                </a:solidFill>
              </a:rPr>
              <a:t>, </a:t>
            </a:r>
            <a:r>
              <a:rPr lang="en-US" sz="2400" u="sng" noProof="0" dirty="0" smtClean="0">
                <a:solidFill>
                  <a:srgbClr val="00B0F0"/>
                </a:solidFill>
              </a:rPr>
              <a:t>Latin Union</a:t>
            </a:r>
            <a:r>
              <a:rPr lang="ro-RO" sz="2400" u="sng" noProof="0" dirty="0" smtClean="0">
                <a:solidFill>
                  <a:srgbClr val="00B0F0"/>
                </a:solidFill>
              </a:rPr>
              <a:t>, </a:t>
            </a:r>
            <a:r>
              <a:rPr lang="en-US" sz="2400" u="sng" noProof="0" dirty="0" smtClean="0">
                <a:solidFill>
                  <a:srgbClr val="00B0F0"/>
                </a:solidFill>
              </a:rPr>
              <a:t>Council of Europe</a:t>
            </a:r>
            <a:r>
              <a:rPr lang="ro-RO" sz="2400" u="sng" noProof="0" dirty="0" smtClean="0">
                <a:solidFill>
                  <a:srgbClr val="00B0F0"/>
                </a:solidFill>
              </a:rPr>
              <a:t>, </a:t>
            </a:r>
            <a:r>
              <a:rPr lang="ro-RO" sz="2400" u="sng" noProof="0" dirty="0" smtClean="0">
                <a:solidFill>
                  <a:srgbClr val="00B0F0"/>
                </a:solidFill>
                <a:hlinkClick r:id="rId3" tooltip="OSCE"/>
              </a:rPr>
              <a:t>OSCE</a:t>
            </a:r>
            <a:r>
              <a:rPr lang="ro-RO" sz="2400" u="sng" noProof="0" dirty="0" smtClean="0">
                <a:solidFill>
                  <a:srgbClr val="00B0F0"/>
                </a:solidFill>
              </a:rPr>
              <a:t>, </a:t>
            </a:r>
            <a:r>
              <a:rPr lang="ro-RO" sz="2400" u="sng" noProof="0" dirty="0" smtClean="0">
                <a:solidFill>
                  <a:srgbClr val="00B0F0"/>
                </a:solidFill>
                <a:hlinkClick r:id="rId4"/>
              </a:rPr>
              <a:t>GUAM</a:t>
            </a:r>
            <a:r>
              <a:rPr lang="ro-RO" sz="2400" u="sng" noProof="0" dirty="0" smtClean="0">
                <a:solidFill>
                  <a:srgbClr val="00B0F0"/>
                </a:solidFill>
              </a:rPr>
              <a:t>, </a:t>
            </a:r>
            <a:r>
              <a:rPr lang="ro-RO" sz="2400" u="sng" noProof="0" dirty="0" smtClean="0">
                <a:solidFill>
                  <a:srgbClr val="00B0F0"/>
                </a:solidFill>
                <a:hlinkClick r:id="rId5" tooltip="CSI"/>
              </a:rPr>
              <a:t>C</a:t>
            </a:r>
            <a:r>
              <a:rPr lang="en-US" sz="2400" u="sng" noProof="0" dirty="0" smtClean="0">
                <a:solidFill>
                  <a:srgbClr val="00B0F0"/>
                </a:solidFill>
              </a:rPr>
              <a:t>IS</a:t>
            </a:r>
            <a:r>
              <a:rPr lang="ro-RO" sz="2400" u="sng" noProof="0" dirty="0" smtClean="0">
                <a:solidFill>
                  <a:srgbClr val="00B0F0"/>
                </a:solidFill>
              </a:rPr>
              <a:t>.</a:t>
            </a:r>
            <a:endParaRPr lang="ro-RO" sz="2600" u="sng" noProof="0" dirty="0" smtClean="0">
              <a:solidFill>
                <a:srgbClr val="00B0F0"/>
              </a:solidFill>
            </a:endParaRPr>
          </a:p>
          <a:p>
            <a:pPr marL="365760" indent="-256032" eaLnBrk="1" fontAlgn="auto" hangingPunct="1">
              <a:spcAft>
                <a:spcPts val="0"/>
              </a:spcAft>
              <a:buFont typeface="Wingdings 3"/>
              <a:buChar char=""/>
              <a:defRPr/>
            </a:pPr>
            <a:endParaRPr lang="ro-RO" noProof="0" dirty="0"/>
          </a:p>
        </p:txBody>
      </p:sp>
      <p:sp>
        <p:nvSpPr>
          <p:cNvPr id="12291" name="Номер слайда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64E5AE8-844B-44A4-98D4-BB3AF10344FD}" type="slidenum">
              <a:rPr lang="en-US" smtClean="0"/>
              <a:pPr/>
              <a:t>4</a:t>
            </a:fld>
            <a:endParaRPr lang="en-US" smtClean="0"/>
          </a:p>
        </p:txBody>
      </p:sp>
      <p:sp>
        <p:nvSpPr>
          <p:cNvPr id="4" name="Заголовок 3"/>
          <p:cNvSpPr>
            <a:spLocks noGrp="1"/>
          </p:cNvSpPr>
          <p:nvPr>
            <p:ph type="title"/>
          </p:nvPr>
        </p:nvSpPr>
        <p:spPr>
          <a:xfrm>
            <a:off x="457200" y="274638"/>
            <a:ext cx="8229600" cy="639762"/>
          </a:xfrm>
        </p:spPr>
        <p:txBody>
          <a:bodyPr>
            <a:normAutofit fontScale="90000"/>
          </a:bodyPr>
          <a:lstStyle/>
          <a:p>
            <a:pPr eaLnBrk="1" fontAlgn="auto" hangingPunct="1">
              <a:spcAft>
                <a:spcPts val="0"/>
              </a:spcAft>
              <a:defRPr/>
            </a:pPr>
            <a:r>
              <a:rPr lang="ro-RO" noProof="0" dirty="0" smtClean="0"/>
              <a:t/>
            </a:r>
            <a:br>
              <a:rPr lang="ro-RO" noProof="0" dirty="0" smtClean="0"/>
            </a:br>
            <a:r>
              <a:rPr lang="ro-RO" noProof="0" dirty="0" smtClean="0"/>
              <a:t>            </a:t>
            </a:r>
            <a:br>
              <a:rPr lang="ro-RO" noProof="0" dirty="0" smtClean="0"/>
            </a:br>
            <a:r>
              <a:rPr lang="en-US" b="1" dirty="0" smtClean="0">
                <a:solidFill>
                  <a:schemeClr val="tx1"/>
                </a:solidFill>
              </a:rPr>
              <a:t>A</a:t>
            </a:r>
            <a:r>
              <a:rPr lang="en-US" b="1" noProof="0" dirty="0" smtClean="0">
                <a:solidFill>
                  <a:schemeClr val="tx1"/>
                </a:solidFill>
              </a:rPr>
              <a:t>bout Moldova</a:t>
            </a:r>
            <a:endParaRPr lang="ro-RO" b="1" noProof="0" dirty="0">
              <a:solidFill>
                <a:schemeClr val="tx1"/>
              </a:solidFill>
            </a:endParaRPr>
          </a:p>
        </p:txBody>
      </p:sp>
      <p:pic>
        <p:nvPicPr>
          <p:cNvPr id="12293" name="Picture 2" descr="C:\Users\Mats\Desktop\Leonid\Copy of 1.jpg"/>
          <p:cNvPicPr>
            <a:picLocks noChangeAspect="1" noChangeArrowheads="1"/>
          </p:cNvPicPr>
          <p:nvPr/>
        </p:nvPicPr>
        <p:blipFill>
          <a:blip r:embed="rId6" cstate="print"/>
          <a:srcRect/>
          <a:stretch>
            <a:fillRect/>
          </a:stretch>
        </p:blipFill>
        <p:spPr bwMode="auto">
          <a:xfrm>
            <a:off x="71438" y="6035675"/>
            <a:ext cx="714375" cy="822325"/>
          </a:xfrm>
          <a:prstGeom prst="rect">
            <a:avLst/>
          </a:prstGeom>
          <a:noFill/>
          <a:ln w="9525">
            <a:noFill/>
            <a:miter lim="800000"/>
            <a:headEnd/>
            <a:tailEnd/>
          </a:ln>
        </p:spPr>
      </p:pic>
      <p:pic>
        <p:nvPicPr>
          <p:cNvPr id="6" name="Picture 2"/>
          <p:cNvPicPr>
            <a:picLocks noChangeAspect="1" noChangeArrowheads="1"/>
          </p:cNvPicPr>
          <p:nvPr/>
        </p:nvPicPr>
        <p:blipFill>
          <a:blip r:embed="rId7" cstate="print"/>
          <a:srcRect/>
          <a:stretch>
            <a:fillRect/>
          </a:stretch>
        </p:blipFill>
        <p:spPr bwMode="auto">
          <a:xfrm>
            <a:off x="838200" y="228600"/>
            <a:ext cx="1282594" cy="714357"/>
          </a:xfrm>
          <a:prstGeom prst="rect">
            <a:avLst/>
          </a:prstGeom>
          <a:noFill/>
          <a:ln w="9525">
            <a:noFill/>
            <a:miter lim="800000"/>
            <a:headEnd/>
            <a:tailEnd/>
          </a:ln>
          <a:effectLst>
            <a:innerShdw blurRad="114300">
              <a:prstClr val="black"/>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p:txBody>
          <a:bodyPr/>
          <a:lstStyle/>
          <a:p>
            <a:pPr eaLnBrk="1" hangingPunct="1">
              <a:lnSpc>
                <a:spcPct val="80000"/>
              </a:lnSpc>
            </a:pPr>
            <a:endParaRPr lang="ro-RO" sz="4400" smtClean="0"/>
          </a:p>
          <a:p>
            <a:pPr eaLnBrk="1" hangingPunct="1">
              <a:lnSpc>
                <a:spcPct val="80000"/>
              </a:lnSpc>
            </a:pPr>
            <a:endParaRPr lang="ro-RO" sz="4400" smtClean="0"/>
          </a:p>
          <a:p>
            <a:pPr algn="r" eaLnBrk="1" hangingPunct="1">
              <a:lnSpc>
                <a:spcPct val="80000"/>
              </a:lnSpc>
            </a:pPr>
            <a:endParaRPr lang="ro-RO" sz="2800" smtClean="0"/>
          </a:p>
        </p:txBody>
      </p:sp>
      <p:sp>
        <p:nvSpPr>
          <p:cNvPr id="3074" name="Rectangle 2"/>
          <p:cNvSpPr>
            <a:spLocks noGrp="1" noChangeArrowheads="1"/>
          </p:cNvSpPr>
          <p:nvPr>
            <p:ph type="ctrTitle"/>
          </p:nvPr>
        </p:nvSpPr>
        <p:spPr>
          <a:xfrm>
            <a:off x="971550" y="620713"/>
            <a:ext cx="7772400" cy="1736725"/>
          </a:xfrm>
        </p:spPr>
        <p:txBody>
          <a:bodyPr/>
          <a:lstStyle/>
          <a:p>
            <a:pPr eaLnBrk="1" hangingPunct="1"/>
            <a:r>
              <a:rPr lang="ro-RO" sz="1400" smtClean="0">
                <a:latin typeface="Times New Roman" pitchFamily="18" charset="0"/>
              </a:rPr>
              <a:t/>
            </a:r>
            <a:br>
              <a:rPr lang="ro-RO" sz="1400" smtClean="0">
                <a:latin typeface="Times New Roman" pitchFamily="18" charset="0"/>
              </a:rPr>
            </a:br>
            <a:r>
              <a:rPr lang="ro-RO" sz="1400" smtClean="0">
                <a:latin typeface="Times New Roman" pitchFamily="18" charset="0"/>
              </a:rPr>
              <a:t/>
            </a:r>
            <a:br>
              <a:rPr lang="ro-RO" sz="1400" smtClean="0">
                <a:latin typeface="Times New Roman" pitchFamily="18" charset="0"/>
              </a:rPr>
            </a:br>
            <a:endParaRPr lang="ru-RU" sz="4000" smtClean="0">
              <a:latin typeface="Times New Roman" pitchFamily="18" charset="0"/>
            </a:endParaRPr>
          </a:p>
        </p:txBody>
      </p:sp>
      <p:pic>
        <p:nvPicPr>
          <p:cNvPr id="3076" name="Picture 5" descr="D:\Computer vechi\Desktop\sediul_noaptea.jpg"/>
          <p:cNvPicPr>
            <a:picLocks noChangeAspect="1" noChangeArrowheads="1"/>
          </p:cNvPicPr>
          <p:nvPr/>
        </p:nvPicPr>
        <p:blipFill>
          <a:blip r:embed="rId2" cstate="print"/>
          <a:srcRect/>
          <a:stretch>
            <a:fillRect/>
          </a:stretch>
        </p:blipFill>
        <p:spPr bwMode="auto">
          <a:xfrm>
            <a:off x="467544" y="260350"/>
            <a:ext cx="5400675" cy="6310313"/>
          </a:xfrm>
          <a:prstGeom prst="rect">
            <a:avLst/>
          </a:prstGeom>
          <a:noFill/>
          <a:ln w="9525">
            <a:noFill/>
            <a:miter lim="800000"/>
            <a:headEnd/>
            <a:tailEnd/>
          </a:ln>
        </p:spPr>
      </p:pic>
      <p:pic>
        <p:nvPicPr>
          <p:cNvPr id="3077" name="Picture 7" descr="21"/>
          <p:cNvPicPr>
            <a:picLocks noChangeAspect="1" noChangeArrowheads="1"/>
          </p:cNvPicPr>
          <p:nvPr/>
        </p:nvPicPr>
        <p:blipFill>
          <a:blip r:embed="rId3" cstate="print"/>
          <a:srcRect/>
          <a:stretch>
            <a:fillRect/>
          </a:stretch>
        </p:blipFill>
        <p:spPr bwMode="auto">
          <a:xfrm>
            <a:off x="6156176" y="3861048"/>
            <a:ext cx="2640012" cy="264001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2000"/>
                                        <p:tgtEl>
                                          <p:spTgt spid="3076"/>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diamond(in)">
                                      <p:cBhvr>
                                        <p:cTn id="11"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332656"/>
            <a:ext cx="8301608" cy="864096"/>
          </a:xfrm>
          <a:noFill/>
        </p:spPr>
        <p:txBody>
          <a:bodyPr>
            <a:noAutofit/>
          </a:bodyPr>
          <a:lstStyle/>
          <a:p>
            <a:r>
              <a:rPr lang="en-US" sz="3400" b="1" dirty="0" smtClean="0">
                <a:solidFill>
                  <a:schemeClr val="accent1"/>
                </a:solidFill>
              </a:rPr>
              <a:t>When was the Court of Accounts established</a:t>
            </a:r>
            <a:endParaRPr lang="ru-RU" sz="3400" b="1" dirty="0" smtClean="0">
              <a:ln w="10541" cmpd="sng">
                <a:solidFill>
                  <a:schemeClr val="accent1">
                    <a:shade val="88000"/>
                    <a:satMod val="110000"/>
                  </a:schemeClr>
                </a:solidFill>
                <a:prstDash val="solid"/>
              </a:ln>
              <a:solidFill>
                <a:schemeClr val="accent1"/>
              </a:solidFill>
            </a:endParaRPr>
          </a:p>
        </p:txBody>
      </p:sp>
      <p:graphicFrame>
        <p:nvGraphicFramePr>
          <p:cNvPr id="4" name="Схема 3"/>
          <p:cNvGraphicFramePr/>
          <p:nvPr/>
        </p:nvGraphicFramePr>
        <p:xfrm>
          <a:off x="467544" y="1700808"/>
          <a:ext cx="813690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964488" cy="1008112"/>
          </a:xfrm>
        </p:spPr>
        <p:txBody>
          <a:bodyPr>
            <a:noAutofit/>
          </a:bodyPr>
          <a:lstStyle/>
          <a:p>
            <a:r>
              <a:rPr lang="ro-RO"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ro-RO"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800" b="1" i="1" dirty="0" smtClean="0">
                <a:solidFill>
                  <a:schemeClr val="accent1"/>
                </a:solidFill>
              </a:rPr>
              <a:t>Why did the Court of Accounts start the reformation ?</a:t>
            </a:r>
            <a:endParaRPr lang="ru-RU" sz="2800" b="1" dirty="0">
              <a:ln w="10541" cmpd="sng">
                <a:solidFill>
                  <a:schemeClr val="accent1">
                    <a:shade val="88000"/>
                    <a:satMod val="110000"/>
                  </a:schemeClr>
                </a:solidFill>
                <a:prstDash val="solid"/>
              </a:ln>
              <a:solidFill>
                <a:schemeClr val="accent1"/>
              </a:solidFill>
            </a:endParaRPr>
          </a:p>
        </p:txBody>
      </p:sp>
      <p:graphicFrame>
        <p:nvGraphicFramePr>
          <p:cNvPr id="4" name="Содержимое 3"/>
          <p:cNvGraphicFramePr>
            <a:graphicFrameLocks noGrp="1"/>
          </p:cNvGraphicFramePr>
          <p:nvPr>
            <p:ph sz="quarter" idx="1"/>
          </p:nvPr>
        </p:nvGraphicFramePr>
        <p:xfrm>
          <a:off x="395536" y="1556792"/>
          <a:ext cx="8291264" cy="5017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936104"/>
          </a:xfrm>
        </p:spPr>
        <p:txBody>
          <a:bodyPr>
            <a:normAutofit/>
          </a:bodyPr>
          <a:lstStyle/>
          <a:p>
            <a:pPr>
              <a:defRPr/>
            </a:pPr>
            <a:r>
              <a:rPr lang="en-US" sz="2700" b="1" dirty="0" smtClean="0">
                <a:solidFill>
                  <a:schemeClr val="accent1"/>
                </a:solidFill>
              </a:rPr>
              <a:t>Development priority directions of the Court of Accounts for the period 2006-2010</a:t>
            </a:r>
            <a:endParaRPr lang="en-GB" sz="2700" b="1" dirty="0">
              <a:ln w="10541" cmpd="sng">
                <a:solidFill>
                  <a:schemeClr val="accent1">
                    <a:shade val="88000"/>
                    <a:satMod val="110000"/>
                  </a:schemeClr>
                </a:solidFill>
                <a:prstDash val="solid"/>
              </a:ln>
              <a:solidFill>
                <a:schemeClr val="accent1"/>
              </a:solidFill>
              <a:latin typeface="Arial Rounded MT Bold" pitchFamily="34" charset="0"/>
            </a:endParaRPr>
          </a:p>
        </p:txBody>
      </p:sp>
      <p:sp>
        <p:nvSpPr>
          <p:cNvPr id="15363" name="Rectangle 3"/>
          <p:cNvSpPr>
            <a:spLocks noChangeArrowheads="1"/>
          </p:cNvSpPr>
          <p:nvPr/>
        </p:nvSpPr>
        <p:spPr bwMode="auto">
          <a:xfrm>
            <a:off x="285750" y="1772816"/>
            <a:ext cx="6446490" cy="707886"/>
          </a:xfrm>
          <a:prstGeom prst="rect">
            <a:avLst/>
          </a:prstGeom>
          <a:noFill/>
          <a:ln w="9525">
            <a:noFill/>
            <a:miter lim="800000"/>
            <a:headEnd/>
            <a:tailEnd/>
          </a:ln>
        </p:spPr>
        <p:txBody>
          <a:bodyPr wrap="square">
            <a:spAutoFit/>
          </a:bodyPr>
          <a:lstStyle/>
          <a:p>
            <a:r>
              <a:rPr lang="en-US" sz="2000" b="1" dirty="0" smtClean="0">
                <a:latin typeface="Times New Roman" pitchFamily="18" charset="0"/>
                <a:cs typeface="Times New Roman" pitchFamily="18" charset="0"/>
              </a:rPr>
              <a:t>SDP provided four directions for reforming the Court of Accounts:</a:t>
            </a:r>
            <a:endParaRPr lang="en-GB" sz="2000" b="1" dirty="0">
              <a:latin typeface="Times New Roman" pitchFamily="18" charset="0"/>
              <a:cs typeface="Times New Roman" pitchFamily="18" charset="0"/>
            </a:endParaRPr>
          </a:p>
        </p:txBody>
      </p:sp>
      <p:sp>
        <p:nvSpPr>
          <p:cNvPr id="10" name="Trapezoid 9"/>
          <p:cNvSpPr/>
          <p:nvPr/>
        </p:nvSpPr>
        <p:spPr>
          <a:xfrm>
            <a:off x="539552" y="2852936"/>
            <a:ext cx="1857387" cy="178595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r" fontAlgn="auto">
              <a:spcBef>
                <a:spcPts val="0"/>
              </a:spcBef>
              <a:spcAft>
                <a:spcPts val="0"/>
              </a:spcAft>
              <a:defRPr/>
            </a:pPr>
            <a:r>
              <a:rPr lang="ro-MO" sz="1600" dirty="0" smtClean="0"/>
              <a:t>  </a:t>
            </a:r>
            <a:r>
              <a:rPr lang="en-US" sz="1600" dirty="0" smtClean="0"/>
              <a:t>Institutional Strengthening</a:t>
            </a:r>
            <a:endParaRPr lang="en-GB" sz="1600" dirty="0" smtClean="0"/>
          </a:p>
          <a:p>
            <a:pPr algn="r" fontAlgn="auto">
              <a:spcBef>
                <a:spcPts val="0"/>
              </a:spcBef>
              <a:spcAft>
                <a:spcPts val="0"/>
              </a:spcAft>
              <a:defRPr/>
            </a:pPr>
            <a:endParaRPr lang="en-GB" sz="1600" dirty="0"/>
          </a:p>
        </p:txBody>
      </p:sp>
      <p:sp>
        <p:nvSpPr>
          <p:cNvPr id="11" name="Trapezoid 10"/>
          <p:cNvSpPr/>
          <p:nvPr/>
        </p:nvSpPr>
        <p:spPr>
          <a:xfrm>
            <a:off x="2500298" y="2857496"/>
            <a:ext cx="2000264" cy="178595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lvl="0" algn="ctr" fontAlgn="auto">
              <a:spcBef>
                <a:spcPts val="0"/>
              </a:spcBef>
              <a:spcAft>
                <a:spcPts val="0"/>
              </a:spcAft>
              <a:defRPr/>
            </a:pPr>
            <a:r>
              <a:rPr lang="en-US" sz="1600" dirty="0" smtClean="0"/>
              <a:t>Profession Building</a:t>
            </a:r>
            <a:endParaRPr lang="ru-RU" sz="1600" dirty="0" smtClean="0"/>
          </a:p>
        </p:txBody>
      </p:sp>
      <p:sp>
        <p:nvSpPr>
          <p:cNvPr id="15367" name="Rectangle 11"/>
          <p:cNvSpPr>
            <a:spLocks noChangeArrowheads="1"/>
          </p:cNvSpPr>
          <p:nvPr/>
        </p:nvSpPr>
        <p:spPr bwMode="auto">
          <a:xfrm>
            <a:off x="2286000" y="5640388"/>
            <a:ext cx="4572000" cy="830997"/>
          </a:xfrm>
          <a:prstGeom prst="rect">
            <a:avLst/>
          </a:prstGeom>
          <a:noFill/>
          <a:ln w="9525">
            <a:noFill/>
            <a:miter lim="800000"/>
            <a:headEnd/>
            <a:tailEnd/>
          </a:ln>
        </p:spPr>
        <p:txBody>
          <a:bodyPr>
            <a:spAutoFit/>
          </a:bodyPr>
          <a:lstStyle/>
          <a:p>
            <a:pPr algn="ctr"/>
            <a:r>
              <a:rPr lang="en-US" sz="2400" b="1" i="1" dirty="0" smtClean="0">
                <a:latin typeface="Times New Roman" pitchFamily="18" charset="0"/>
                <a:cs typeface="Times New Roman" pitchFamily="18" charset="0"/>
              </a:rPr>
              <a:t>Transition from external control to external audit</a:t>
            </a:r>
            <a:endParaRPr lang="ru-RU" sz="2400" b="1" i="1" dirty="0" smtClean="0">
              <a:latin typeface="Times New Roman" pitchFamily="18" charset="0"/>
              <a:cs typeface="Times New Roman" pitchFamily="18" charset="0"/>
            </a:endParaRPr>
          </a:p>
        </p:txBody>
      </p:sp>
      <p:sp>
        <p:nvSpPr>
          <p:cNvPr id="13" name="Trapezoid 12"/>
          <p:cNvSpPr/>
          <p:nvPr/>
        </p:nvSpPr>
        <p:spPr>
          <a:xfrm>
            <a:off x="4643438" y="2857496"/>
            <a:ext cx="1928826" cy="178595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ro-MO" sz="1600" dirty="0"/>
          </a:p>
          <a:p>
            <a:pPr algn="ctr" fontAlgn="auto">
              <a:spcBef>
                <a:spcPts val="0"/>
              </a:spcBef>
              <a:spcAft>
                <a:spcPts val="0"/>
              </a:spcAft>
              <a:defRPr/>
            </a:pPr>
            <a:r>
              <a:rPr lang="en-US" sz="1600" dirty="0" smtClean="0"/>
              <a:t>Developing People</a:t>
            </a:r>
            <a:r>
              <a:rPr lang="ru-RU" sz="1400" dirty="0" smtClean="0"/>
              <a:t> </a:t>
            </a:r>
            <a:endParaRPr lang="en-GB" sz="1400" dirty="0"/>
          </a:p>
        </p:txBody>
      </p:sp>
      <p:sp>
        <p:nvSpPr>
          <p:cNvPr id="14" name="Trapezoid 13"/>
          <p:cNvSpPr/>
          <p:nvPr/>
        </p:nvSpPr>
        <p:spPr>
          <a:xfrm>
            <a:off x="6804248" y="2852936"/>
            <a:ext cx="1928826" cy="178595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ro-MO" sz="1600" dirty="0"/>
          </a:p>
          <a:p>
            <a:pPr lvl="0" algn="ctr" fontAlgn="auto">
              <a:spcBef>
                <a:spcPts val="0"/>
              </a:spcBef>
              <a:spcAft>
                <a:spcPts val="0"/>
              </a:spcAft>
              <a:defRPr/>
            </a:pPr>
            <a:r>
              <a:rPr lang="en-US" sz="1600" dirty="0" smtClean="0"/>
              <a:t>Generating greater impact from our work. </a:t>
            </a:r>
            <a:endParaRPr lang="ru-RU" sz="1600" dirty="0" smtClean="0"/>
          </a:p>
        </p:txBody>
      </p:sp>
      <p:sp>
        <p:nvSpPr>
          <p:cNvPr id="16" name="Right Brace 15"/>
          <p:cNvSpPr>
            <a:spLocks/>
          </p:cNvSpPr>
          <p:nvPr/>
        </p:nvSpPr>
        <p:spPr bwMode="auto">
          <a:xfrm rot="5400000">
            <a:off x="4152106" y="1904207"/>
            <a:ext cx="785813" cy="6572250"/>
          </a:xfrm>
          <a:prstGeom prst="rightBrace">
            <a:avLst>
              <a:gd name="adj1" fmla="val 8325"/>
              <a:gd name="adj2" fmla="val 50000"/>
            </a:avLst>
          </a:prstGeom>
          <a:noFill/>
          <a:ln w="28575" algn="ctr">
            <a:solidFill>
              <a:schemeClr val="accent1"/>
            </a:solidFill>
            <a:round/>
            <a:headEnd/>
            <a:tailEnd/>
          </a:ln>
        </p:spPr>
        <p:txBody>
          <a:bodyPr rot="10800000" vert="eaVert" anchor="ctr"/>
          <a:lstStyle/>
          <a:p>
            <a:pPr algn="ctr" fontAlgn="auto">
              <a:spcBef>
                <a:spcPts val="0"/>
              </a:spcBef>
              <a:spcAft>
                <a:spcPts val="0"/>
              </a:spcAft>
              <a:defRPr/>
            </a:pPr>
            <a:endParaRPr lang="en-GB">
              <a:latin typeface="+mn-lt"/>
              <a:cs typeface="+mn-cs"/>
            </a:endParaRPr>
          </a:p>
        </p:txBody>
      </p:sp>
      <p:sp>
        <p:nvSpPr>
          <p:cNvPr id="3" name="Right Brace 15"/>
          <p:cNvSpPr>
            <a:spLocks/>
          </p:cNvSpPr>
          <p:nvPr/>
        </p:nvSpPr>
        <p:spPr bwMode="auto">
          <a:xfrm rot="5400000">
            <a:off x="4185444" y="1870869"/>
            <a:ext cx="719138" cy="6572250"/>
          </a:xfrm>
          <a:prstGeom prst="rightBrace">
            <a:avLst>
              <a:gd name="adj1" fmla="val 9097"/>
              <a:gd name="adj2" fmla="val 50000"/>
            </a:avLst>
          </a:prstGeom>
          <a:noFill/>
          <a:ln w="28575" algn="ctr">
            <a:solidFill>
              <a:schemeClr val="accent1"/>
            </a:solidFill>
            <a:round/>
            <a:headEnd/>
            <a:tailEnd/>
          </a:ln>
        </p:spPr>
        <p:txBody>
          <a:bodyPr rot="10800000" vert="eaVert" anchor="ctr"/>
          <a:lstStyle/>
          <a:p>
            <a:pPr algn="ctr" fontAlgn="auto">
              <a:spcBef>
                <a:spcPts val="0"/>
              </a:spcBef>
              <a:spcAft>
                <a:spcPts val="0"/>
              </a:spcAft>
              <a:defRPr/>
            </a:pPr>
            <a:endParaRPr lang="en-GB">
              <a:latin typeface="+mn-lt"/>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cTn>
                              </p:par>
                            </p:childTnLst>
                          </p:cTn>
                        </p:par>
                        <p:par>
                          <p:cTn id="12" fill="hold">
                            <p:stCondLst>
                              <p:cond delay="2500"/>
                            </p:stCondLst>
                            <p:childTnLst>
                              <p:par>
                                <p:cTn id="13" presetID="8"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amond(in)">
                                      <p:cBhvr>
                                        <p:cTn id="15" dur="2000"/>
                                        <p:tgtEl>
                                          <p:spTgt spid="11"/>
                                        </p:tgtEl>
                                      </p:cBhvr>
                                    </p:animEffect>
                                  </p:childTnLst>
                                </p:cTn>
                              </p:par>
                            </p:childTnLst>
                          </p:cTn>
                        </p:par>
                        <p:par>
                          <p:cTn id="16" fill="hold">
                            <p:stCondLst>
                              <p:cond delay="4500"/>
                            </p:stCondLst>
                            <p:childTnLst>
                              <p:par>
                                <p:cTn id="17" presetID="8"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2000"/>
                                        <p:tgtEl>
                                          <p:spTgt spid="13"/>
                                        </p:tgtEl>
                                      </p:cBhvr>
                                    </p:animEffect>
                                  </p:childTnLst>
                                </p:cTn>
                              </p:par>
                            </p:childTnLst>
                          </p:cTn>
                        </p:par>
                        <p:par>
                          <p:cTn id="20" fill="hold">
                            <p:stCondLst>
                              <p:cond delay="6500"/>
                            </p:stCondLst>
                            <p:childTnLst>
                              <p:par>
                                <p:cTn id="21" presetID="8"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in)">
                                      <p:cBhvr>
                                        <p:cTn id="23" dur="2000"/>
                                        <p:tgtEl>
                                          <p:spTgt spid="14"/>
                                        </p:tgtEl>
                                      </p:cBhvr>
                                    </p:animEffect>
                                  </p:childTnLst>
                                </p:cTn>
                              </p:par>
                            </p:childTnLst>
                          </p:cTn>
                        </p:par>
                        <p:par>
                          <p:cTn id="24" fill="hold">
                            <p:stCondLst>
                              <p:cond delay="8500"/>
                            </p:stCondLst>
                            <p:childTnLst>
                              <p:par>
                                <p:cTn id="25" presetID="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9000"/>
                            </p:stCondLst>
                            <p:childTnLst>
                              <p:par>
                                <p:cTn id="30" presetID="3" presetClass="entr" presetSubtype="10" fill="hold" grpId="0" nodeType="afterEffect">
                                  <p:stCondLst>
                                    <p:cond delay="0"/>
                                  </p:stCondLst>
                                  <p:childTnLst>
                                    <p:set>
                                      <p:cBhvr>
                                        <p:cTn id="31" dur="1" fill="hold">
                                          <p:stCondLst>
                                            <p:cond delay="0"/>
                                          </p:stCondLst>
                                        </p:cTn>
                                        <p:tgtEl>
                                          <p:spTgt spid="15367"/>
                                        </p:tgtEl>
                                        <p:attrNameLst>
                                          <p:attrName>style.visibility</p:attrName>
                                        </p:attrNameLst>
                                      </p:cBhvr>
                                      <p:to>
                                        <p:strVal val="visible"/>
                                      </p:to>
                                    </p:set>
                                    <p:animEffect transition="in" filter="blinds(horizontal)">
                                      <p:cBhvr>
                                        <p:cTn id="3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7"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US" sz="4000" b="1" dirty="0" smtClean="0">
                <a:solidFill>
                  <a:schemeClr val="accent1"/>
                </a:solidFill>
              </a:rPr>
              <a:t>Outcomes</a:t>
            </a:r>
            <a:endParaRPr lang="ru-RU" sz="4000" b="1" dirty="0">
              <a:ln w="10541" cmpd="sng">
                <a:solidFill>
                  <a:schemeClr val="accent1">
                    <a:shade val="88000"/>
                    <a:satMod val="110000"/>
                  </a:schemeClr>
                </a:solidFill>
                <a:prstDash val="solid"/>
              </a:ln>
              <a:solidFill>
                <a:schemeClr val="accent1"/>
              </a:solidFill>
            </a:endParaRPr>
          </a:p>
        </p:txBody>
      </p:sp>
      <p:sp>
        <p:nvSpPr>
          <p:cNvPr id="2" name="Содержимое 1"/>
          <p:cNvSpPr>
            <a:spLocks noGrp="1"/>
          </p:cNvSpPr>
          <p:nvPr>
            <p:ph sz="quarter" idx="1"/>
          </p:nvPr>
        </p:nvSpPr>
        <p:spPr/>
        <p:txBody>
          <a:bodyPr>
            <a:normAutofit/>
          </a:bodyPr>
          <a:lstStyle/>
          <a:p>
            <a:endParaRPr lang="ru-RU" dirty="0" smtClean="0"/>
          </a:p>
          <a:p>
            <a:endParaRPr lang="ru-RU" dirty="0" smtClean="0"/>
          </a:p>
          <a:p>
            <a:endParaRPr lang="ru-RU" dirty="0" smtClean="0"/>
          </a:p>
          <a:p>
            <a:endParaRPr lang="ru-RU" dirty="0" smtClean="0"/>
          </a:p>
        </p:txBody>
      </p:sp>
      <p:sp>
        <p:nvSpPr>
          <p:cNvPr id="4" name="Прямоугольник 3"/>
          <p:cNvSpPr/>
          <p:nvPr/>
        </p:nvSpPr>
        <p:spPr>
          <a:xfrm>
            <a:off x="179512" y="1556792"/>
            <a:ext cx="878497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05.12.2008 </a:t>
            </a:r>
            <a:r>
              <a:rPr lang="en-US" sz="2000" dirty="0" smtClean="0"/>
              <a:t>the new Law on Court of Accounts was adopted;</a:t>
            </a:r>
            <a:endParaRPr lang="ru-RU" sz="2000" dirty="0" smtClean="0"/>
          </a:p>
        </p:txBody>
      </p:sp>
      <p:sp>
        <p:nvSpPr>
          <p:cNvPr id="5" name="Прямоугольник 4"/>
          <p:cNvSpPr/>
          <p:nvPr/>
        </p:nvSpPr>
        <p:spPr>
          <a:xfrm>
            <a:off x="179512" y="2636912"/>
            <a:ext cx="878497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Standards and manuals for auditing: regularity, performance, IT and quality control</a:t>
            </a:r>
            <a:r>
              <a:rPr lang="ru-RU" sz="2000" dirty="0" smtClean="0"/>
              <a:t>;</a:t>
            </a:r>
            <a:r>
              <a:rPr lang="en-US" sz="2000" dirty="0" smtClean="0"/>
              <a:t> are developed, approved and implemented in the audit activity</a:t>
            </a:r>
            <a:r>
              <a:rPr lang="ru-RU" sz="2000" dirty="0" smtClean="0"/>
              <a:t>;</a:t>
            </a:r>
          </a:p>
        </p:txBody>
      </p:sp>
      <p:sp>
        <p:nvSpPr>
          <p:cNvPr id="6" name="Прямоугольник 5"/>
          <p:cNvSpPr/>
          <p:nvPr/>
        </p:nvSpPr>
        <p:spPr>
          <a:xfrm>
            <a:off x="179512" y="4581128"/>
            <a:ext cx="878497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Designed and approved the  24 internal regulatory acts, including the Strategy of: staff training, communication, human resources management.</a:t>
            </a:r>
            <a:endParaRPr lang="ru-RU"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5" presetClass="entr" presetSubtype="1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par>
                          <p:cTn id="12" fill="hold">
                            <p:stCondLst>
                              <p:cond delay="1000"/>
                            </p:stCondLst>
                            <p:childTnLst>
                              <p:par>
                                <p:cTn id="13" presetID="27" presetClass="entr" presetSubtype="0" fill="hold" grpId="1" nodeType="after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childTnLst>
                          </p:cTn>
                        </p:par>
                        <p:par>
                          <p:cTn id="18" fill="hold">
                            <p:stCondLst>
                              <p:cond delay="616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1" animBg="1"/>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4066</TotalTime>
  <Words>1918</Words>
  <Application>Microsoft Office PowerPoint</Application>
  <PresentationFormat>Экран (4:3)</PresentationFormat>
  <Paragraphs>316</Paragraphs>
  <Slides>31</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Официальная</vt:lpstr>
      <vt:lpstr>The activity of Court of Accounts of the Republic of Moldova in the context of the reforms and priorities of the country's strategic development</vt:lpstr>
      <vt:lpstr>      What does the presentation include?</vt:lpstr>
      <vt:lpstr>Слайд 3</vt:lpstr>
      <vt:lpstr>              About Moldova</vt:lpstr>
      <vt:lpstr>  </vt:lpstr>
      <vt:lpstr>When was the Court of Accounts established</vt:lpstr>
      <vt:lpstr> Why did the Court of Accounts start the reformation ?</vt:lpstr>
      <vt:lpstr>Development priority directions of the Court of Accounts for the period 2006-2010</vt:lpstr>
      <vt:lpstr>Outcomes</vt:lpstr>
      <vt:lpstr>   Mission, Vision, Values </vt:lpstr>
      <vt:lpstr>Strategic development objectives</vt:lpstr>
      <vt:lpstr>The main objectives and principles of the Court of Accounts</vt:lpstr>
      <vt:lpstr>Слайд 13</vt:lpstr>
      <vt:lpstr>Status of the Court of Accounts</vt:lpstr>
      <vt:lpstr>Types of Audit </vt:lpstr>
      <vt:lpstr>Слайд 16</vt:lpstr>
      <vt:lpstr>Слайд 17</vt:lpstr>
      <vt:lpstr>Presentation of the audit activity results </vt:lpstr>
      <vt:lpstr>Слайд 19</vt:lpstr>
      <vt:lpstr>Reports submitted to Parliament</vt:lpstr>
      <vt:lpstr> The Court of Accounts activity planning</vt:lpstr>
      <vt:lpstr>Слайд 22</vt:lpstr>
      <vt:lpstr>Слайд 23</vt:lpstr>
      <vt:lpstr>Слайд 24</vt:lpstr>
      <vt:lpstr>7 Solutions</vt:lpstr>
      <vt:lpstr>Слайд 26</vt:lpstr>
      <vt:lpstr>Слайд 27</vt:lpstr>
      <vt:lpstr>Слайд 28</vt:lpstr>
      <vt:lpstr>Слайд 29</vt:lpstr>
      <vt:lpstr>PARALLEL AUDITS</vt:lpstr>
      <vt:lpstr>Слайд 31</vt:lpstr>
    </vt:vector>
  </TitlesOfParts>
  <Company>CCRM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Statutul şi mandatul  Curţii de Conturi</dc:title>
  <dc:creator>User</dc:creator>
  <cp:lastModifiedBy>a_pascaru</cp:lastModifiedBy>
  <cp:revision>323</cp:revision>
  <dcterms:created xsi:type="dcterms:W3CDTF">2009-09-14T10:26:54Z</dcterms:created>
  <dcterms:modified xsi:type="dcterms:W3CDTF">2013-04-19T06:24:00Z</dcterms:modified>
</cp:coreProperties>
</file>