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722" r:id="rId1"/>
  </p:sldMasterIdLst>
  <p:notesMasterIdLst>
    <p:notesMasterId r:id="rId18"/>
  </p:notesMasterIdLst>
  <p:handoutMasterIdLst>
    <p:handoutMasterId r:id="rId19"/>
  </p:handoutMasterIdLst>
  <p:sldIdLst>
    <p:sldId id="829" r:id="rId2"/>
    <p:sldId id="962" r:id="rId3"/>
    <p:sldId id="963" r:id="rId4"/>
    <p:sldId id="965" r:id="rId5"/>
    <p:sldId id="966" r:id="rId6"/>
    <p:sldId id="967" r:id="rId7"/>
    <p:sldId id="968" r:id="rId8"/>
    <p:sldId id="969" r:id="rId9"/>
    <p:sldId id="970" r:id="rId10"/>
    <p:sldId id="971" r:id="rId11"/>
    <p:sldId id="972" r:id="rId12"/>
    <p:sldId id="973" r:id="rId13"/>
    <p:sldId id="974" r:id="rId14"/>
    <p:sldId id="975" r:id="rId15"/>
    <p:sldId id="976" r:id="rId16"/>
    <p:sldId id="977" r:id="rId17"/>
  </p:sldIdLst>
  <p:sldSz cx="9906000" cy="6858000" type="A4"/>
  <p:notesSz cx="6735763" cy="9869488"/>
  <p:custDataLst>
    <p:tags r:id="rId20"/>
  </p:custDataLst>
  <p:defaultTextStyle>
    <a:defPPr>
      <a:defRPr lang="en-GB"/>
    </a:defPPr>
    <a:lvl1pPr algn="r" rtl="0" fontAlgn="base">
      <a:lnSpc>
        <a:spcPct val="105000"/>
      </a:lnSpc>
      <a:spcBef>
        <a:spcPct val="0"/>
      </a:spcBef>
      <a:spcAft>
        <a:spcPct val="0"/>
      </a:spcAft>
      <a:defRPr sz="2400" kern="1200">
        <a:solidFill>
          <a:srgbClr val="003E74"/>
        </a:solidFill>
        <a:latin typeface="Lucida Sans" pitchFamily="34" charset="0"/>
        <a:ea typeface="+mn-ea"/>
        <a:cs typeface="Arial" pitchFamily="34" charset="0"/>
      </a:defRPr>
    </a:lvl1pPr>
    <a:lvl2pPr marL="457200" algn="r" rtl="0" fontAlgn="base">
      <a:lnSpc>
        <a:spcPct val="105000"/>
      </a:lnSpc>
      <a:spcBef>
        <a:spcPct val="0"/>
      </a:spcBef>
      <a:spcAft>
        <a:spcPct val="0"/>
      </a:spcAft>
      <a:defRPr sz="2400" kern="1200">
        <a:solidFill>
          <a:srgbClr val="003E74"/>
        </a:solidFill>
        <a:latin typeface="Lucida Sans" pitchFamily="34" charset="0"/>
        <a:ea typeface="+mn-ea"/>
        <a:cs typeface="Arial" pitchFamily="34" charset="0"/>
      </a:defRPr>
    </a:lvl2pPr>
    <a:lvl3pPr marL="914400" algn="r" rtl="0" fontAlgn="base">
      <a:lnSpc>
        <a:spcPct val="105000"/>
      </a:lnSpc>
      <a:spcBef>
        <a:spcPct val="0"/>
      </a:spcBef>
      <a:spcAft>
        <a:spcPct val="0"/>
      </a:spcAft>
      <a:defRPr sz="2400" kern="1200">
        <a:solidFill>
          <a:srgbClr val="003E74"/>
        </a:solidFill>
        <a:latin typeface="Lucida Sans" pitchFamily="34" charset="0"/>
        <a:ea typeface="+mn-ea"/>
        <a:cs typeface="Arial" pitchFamily="34" charset="0"/>
      </a:defRPr>
    </a:lvl3pPr>
    <a:lvl4pPr marL="1371600" algn="r" rtl="0" fontAlgn="base">
      <a:lnSpc>
        <a:spcPct val="105000"/>
      </a:lnSpc>
      <a:spcBef>
        <a:spcPct val="0"/>
      </a:spcBef>
      <a:spcAft>
        <a:spcPct val="0"/>
      </a:spcAft>
      <a:defRPr sz="2400" kern="1200">
        <a:solidFill>
          <a:srgbClr val="003E74"/>
        </a:solidFill>
        <a:latin typeface="Lucida Sans" pitchFamily="34" charset="0"/>
        <a:ea typeface="+mn-ea"/>
        <a:cs typeface="Arial" pitchFamily="34" charset="0"/>
      </a:defRPr>
    </a:lvl4pPr>
    <a:lvl5pPr marL="1828800" algn="r" rtl="0" fontAlgn="base">
      <a:lnSpc>
        <a:spcPct val="105000"/>
      </a:lnSpc>
      <a:spcBef>
        <a:spcPct val="0"/>
      </a:spcBef>
      <a:spcAft>
        <a:spcPct val="0"/>
      </a:spcAft>
      <a:defRPr sz="2400" kern="1200">
        <a:solidFill>
          <a:srgbClr val="003E74"/>
        </a:solidFill>
        <a:latin typeface="Lucida Sans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2400" kern="1200">
        <a:solidFill>
          <a:srgbClr val="003E74"/>
        </a:solidFill>
        <a:latin typeface="Lucida Sans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2400" kern="1200">
        <a:solidFill>
          <a:srgbClr val="003E74"/>
        </a:solidFill>
        <a:latin typeface="Lucida Sans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2400" kern="1200">
        <a:solidFill>
          <a:srgbClr val="003E74"/>
        </a:solidFill>
        <a:latin typeface="Lucida Sans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2400" kern="1200">
        <a:solidFill>
          <a:srgbClr val="003E74"/>
        </a:solidFill>
        <a:latin typeface="Lucida Sans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FF"/>
    <a:srgbClr val="D4E7F0"/>
    <a:srgbClr val="EAEAEA"/>
    <a:srgbClr val="9999FF"/>
    <a:srgbClr val="666699"/>
    <a:srgbClr val="F8F8F8"/>
    <a:srgbClr val="F2F2F2"/>
    <a:srgbClr val="E4F9FF"/>
    <a:srgbClr val="E8E8E8"/>
    <a:srgbClr val="087B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3201" autoAdjust="0"/>
    <p:restoredTop sz="99813" autoAdjust="0"/>
  </p:normalViewPr>
  <p:slideViewPr>
    <p:cSldViewPr snapToObjects="1">
      <p:cViewPr>
        <p:scale>
          <a:sx n="113" d="100"/>
          <a:sy n="113" d="100"/>
        </p:scale>
        <p:origin x="-120" y="-72"/>
      </p:cViewPr>
      <p:guideLst>
        <p:guide orient="horz" pos="2478"/>
        <p:guide orient="horz" pos="4201"/>
        <p:guide orient="horz" pos="890"/>
        <p:guide orient="horz" pos="3203"/>
        <p:guide orient="horz" pos="346"/>
        <p:guide orient="horz" pos="4319"/>
        <p:guide pos="5887"/>
        <p:guide pos="2440"/>
        <p:guide pos="671"/>
        <p:guide pos="80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4">
  <dgm:title val=""/>
  <dgm:desc val=""/>
  <dgm:catLst>
    <dgm:cat type="accent5" pri="11400"/>
  </dgm:catLst>
  <dgm:styleLbl name="node0">
    <dgm:fillClrLst meth="cycle">
      <a:schemeClr val="accent5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5">
        <a:shade val="50000"/>
      </a:schemeClr>
      <a:schemeClr val="accent5">
        <a:tint val="55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5">
        <a:shade val="80000"/>
        <a:alpha val="50000"/>
      </a:schemeClr>
      <a:schemeClr val="accent5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55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6D90B81-5A34-47D5-B9B4-EB427C63A8FC}" type="doc">
      <dgm:prSet loTypeId="urn:microsoft.com/office/officeart/2005/8/layout/bProcess4" loCatId="process" qsTypeId="urn:microsoft.com/office/officeart/2005/8/quickstyle/simple1" qsCatId="simple" csTypeId="urn:microsoft.com/office/officeart/2005/8/colors/accent5_4" csCatId="accent5" phldr="1"/>
      <dgm:spPr/>
      <dgm:t>
        <a:bodyPr/>
        <a:lstStyle/>
        <a:p>
          <a:endParaRPr lang="it-IT"/>
        </a:p>
      </dgm:t>
    </dgm:pt>
    <dgm:pt modelId="{5E8023D7-B191-4F47-8BD7-9E6E12C9E2B9}">
      <dgm:prSet phldrT="[Text]" custT="1"/>
      <dgm:spPr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it-IT" sz="1600" b="1" dirty="0" smtClean="0">
              <a:solidFill>
                <a:schemeClr val="tx1"/>
              </a:solidFill>
            </a:rPr>
            <a:t>1. </a:t>
          </a:r>
          <a:r>
            <a:rPr lang="it-IT" sz="1600" b="1" dirty="0" err="1" smtClean="0">
              <a:solidFill>
                <a:schemeClr val="tx1"/>
              </a:solidFill>
            </a:rPr>
            <a:t>Health</a:t>
          </a:r>
          <a:r>
            <a:rPr lang="it-IT" sz="1600" b="1" dirty="0" smtClean="0">
              <a:solidFill>
                <a:schemeClr val="tx1"/>
              </a:solidFill>
            </a:rPr>
            <a:t> </a:t>
          </a:r>
          <a:endParaRPr lang="it-IT" sz="1600" b="1" dirty="0">
            <a:solidFill>
              <a:schemeClr val="tx1"/>
            </a:solidFill>
          </a:endParaRPr>
        </a:p>
      </dgm:t>
    </dgm:pt>
    <dgm:pt modelId="{B6FD0FF2-5747-432C-84CA-C2FB51515DED}" type="parTrans" cxnId="{C172757C-142E-49CB-9078-C227DD0BFE78}">
      <dgm:prSet/>
      <dgm:spPr/>
      <dgm:t>
        <a:bodyPr/>
        <a:lstStyle/>
        <a:p>
          <a:endParaRPr lang="it-IT" sz="1400" b="1">
            <a:solidFill>
              <a:schemeClr val="tx1"/>
            </a:solidFill>
          </a:endParaRPr>
        </a:p>
      </dgm:t>
    </dgm:pt>
    <dgm:pt modelId="{CE37553F-4549-4CAF-B2F1-8C9AD01A07A1}" type="sibTrans" cxnId="{C172757C-142E-49CB-9078-C227DD0BFE78}">
      <dgm:prSet/>
      <dgm:spPr/>
      <dgm:t>
        <a:bodyPr/>
        <a:lstStyle/>
        <a:p>
          <a:endParaRPr lang="it-IT" sz="1400" b="1">
            <a:solidFill>
              <a:schemeClr val="tx1"/>
            </a:solidFill>
          </a:endParaRPr>
        </a:p>
      </dgm:t>
    </dgm:pt>
    <dgm:pt modelId="{B066D79B-2794-434B-B6ED-001FFADCED71}">
      <dgm:prSet phldrT="[Text]" custT="1"/>
      <dgm:spPr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it-IT" sz="1600" b="1" dirty="0" smtClean="0">
              <a:solidFill>
                <a:schemeClr val="tx1"/>
              </a:solidFill>
            </a:rPr>
            <a:t>2. </a:t>
          </a:r>
          <a:r>
            <a:rPr lang="it-IT" sz="1600" b="1" dirty="0" err="1" smtClean="0">
              <a:solidFill>
                <a:schemeClr val="tx1"/>
              </a:solidFill>
            </a:rPr>
            <a:t>Education</a:t>
          </a:r>
          <a:r>
            <a:rPr lang="it-IT" sz="1600" b="1" dirty="0" smtClean="0">
              <a:solidFill>
                <a:schemeClr val="tx1"/>
              </a:solidFill>
            </a:rPr>
            <a:t> and training</a:t>
          </a:r>
          <a:endParaRPr lang="it-IT" sz="1600" b="1" dirty="0">
            <a:solidFill>
              <a:schemeClr val="tx1"/>
            </a:solidFill>
          </a:endParaRPr>
        </a:p>
      </dgm:t>
    </dgm:pt>
    <dgm:pt modelId="{E77F58CE-D6AF-4206-9EE6-66EA24559B18}" type="parTrans" cxnId="{62C960A4-3692-4D88-9340-E4B65673E4B4}">
      <dgm:prSet/>
      <dgm:spPr/>
      <dgm:t>
        <a:bodyPr/>
        <a:lstStyle/>
        <a:p>
          <a:endParaRPr lang="it-IT" sz="1400" b="1">
            <a:solidFill>
              <a:schemeClr val="tx1"/>
            </a:solidFill>
          </a:endParaRPr>
        </a:p>
      </dgm:t>
    </dgm:pt>
    <dgm:pt modelId="{0E4DF52C-3CE6-4F8E-B761-796F6CB06EAD}" type="sibTrans" cxnId="{62C960A4-3692-4D88-9340-E4B65673E4B4}">
      <dgm:prSet/>
      <dgm:spPr/>
      <dgm:t>
        <a:bodyPr/>
        <a:lstStyle/>
        <a:p>
          <a:endParaRPr lang="it-IT" sz="1400" b="1">
            <a:solidFill>
              <a:schemeClr val="tx1"/>
            </a:solidFill>
          </a:endParaRPr>
        </a:p>
      </dgm:t>
    </dgm:pt>
    <dgm:pt modelId="{36FA5EBF-C9D4-4413-A5B1-07952F4B1EE7}">
      <dgm:prSet phldrT="[Text]" custT="1"/>
      <dgm:spPr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it-IT" sz="1600" b="1" dirty="0" smtClean="0">
              <a:solidFill>
                <a:schemeClr val="tx1"/>
              </a:solidFill>
            </a:rPr>
            <a:t>3. Work and Life </a:t>
          </a:r>
          <a:r>
            <a:rPr lang="it-IT" sz="1600" b="1" dirty="0" err="1" smtClean="0">
              <a:solidFill>
                <a:schemeClr val="tx1"/>
              </a:solidFill>
            </a:rPr>
            <a:t>balance</a:t>
          </a:r>
          <a:endParaRPr lang="it-IT" sz="1600" b="1" dirty="0">
            <a:solidFill>
              <a:schemeClr val="tx1"/>
            </a:solidFill>
          </a:endParaRPr>
        </a:p>
      </dgm:t>
    </dgm:pt>
    <dgm:pt modelId="{D72FD613-D997-456C-8C09-204FA88A9F51}" type="parTrans" cxnId="{E94CEAFA-C3E4-481A-A42B-BDAD833F0F09}">
      <dgm:prSet/>
      <dgm:spPr/>
      <dgm:t>
        <a:bodyPr/>
        <a:lstStyle/>
        <a:p>
          <a:endParaRPr lang="it-IT" sz="1400" b="1">
            <a:solidFill>
              <a:schemeClr val="tx1"/>
            </a:solidFill>
          </a:endParaRPr>
        </a:p>
      </dgm:t>
    </dgm:pt>
    <dgm:pt modelId="{7B66ED0A-AEC4-432E-89EF-8F5B59DACAE1}" type="sibTrans" cxnId="{E94CEAFA-C3E4-481A-A42B-BDAD833F0F09}">
      <dgm:prSet/>
      <dgm:spPr/>
      <dgm:t>
        <a:bodyPr/>
        <a:lstStyle/>
        <a:p>
          <a:endParaRPr lang="it-IT" sz="1400" b="1">
            <a:solidFill>
              <a:schemeClr val="tx1"/>
            </a:solidFill>
          </a:endParaRPr>
        </a:p>
      </dgm:t>
    </dgm:pt>
    <dgm:pt modelId="{14C963DC-656F-4310-97D6-459920B1CF5B}">
      <dgm:prSet phldrT="[Text]" custT="1"/>
      <dgm:spPr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it-IT" sz="1600" b="1" dirty="0" smtClean="0">
              <a:solidFill>
                <a:schemeClr val="tx1"/>
              </a:solidFill>
            </a:rPr>
            <a:t>4. </a:t>
          </a:r>
          <a:r>
            <a:rPr lang="it-IT" sz="1600" b="1" dirty="0" err="1" smtClean="0">
              <a:solidFill>
                <a:schemeClr val="tx1"/>
              </a:solidFill>
            </a:rPr>
            <a:t>Economic</a:t>
          </a:r>
          <a:r>
            <a:rPr lang="it-IT" sz="1600" b="1" dirty="0" smtClean="0">
              <a:solidFill>
                <a:schemeClr val="tx1"/>
              </a:solidFill>
            </a:rPr>
            <a:t> </a:t>
          </a:r>
          <a:r>
            <a:rPr lang="it-IT" sz="1600" b="1" dirty="0" err="1" smtClean="0">
              <a:solidFill>
                <a:schemeClr val="tx1"/>
              </a:solidFill>
            </a:rPr>
            <a:t>wellbeing</a:t>
          </a:r>
          <a:r>
            <a:rPr lang="it-IT" sz="1600" b="1" dirty="0" smtClean="0">
              <a:solidFill>
                <a:schemeClr val="tx1"/>
              </a:solidFill>
            </a:rPr>
            <a:t> </a:t>
          </a:r>
          <a:endParaRPr lang="it-IT" sz="1600" b="1" dirty="0">
            <a:solidFill>
              <a:schemeClr val="tx1"/>
            </a:solidFill>
          </a:endParaRPr>
        </a:p>
      </dgm:t>
    </dgm:pt>
    <dgm:pt modelId="{CDD6D7C3-AC94-4367-B220-6AA009AC90F6}" type="parTrans" cxnId="{5B609876-E672-4E14-A316-552C69E09349}">
      <dgm:prSet/>
      <dgm:spPr/>
      <dgm:t>
        <a:bodyPr/>
        <a:lstStyle/>
        <a:p>
          <a:endParaRPr lang="it-IT" sz="1400" b="1">
            <a:solidFill>
              <a:schemeClr val="tx1"/>
            </a:solidFill>
          </a:endParaRPr>
        </a:p>
      </dgm:t>
    </dgm:pt>
    <dgm:pt modelId="{DD115DE0-686A-4518-B1D6-F92F9CF948E9}" type="sibTrans" cxnId="{5B609876-E672-4E14-A316-552C69E09349}">
      <dgm:prSet/>
      <dgm:spPr/>
      <dgm:t>
        <a:bodyPr/>
        <a:lstStyle/>
        <a:p>
          <a:endParaRPr lang="it-IT" sz="1400" b="1">
            <a:solidFill>
              <a:schemeClr val="tx1"/>
            </a:solidFill>
          </a:endParaRPr>
        </a:p>
      </dgm:t>
    </dgm:pt>
    <dgm:pt modelId="{B11BF2BE-8E3C-483F-8241-DCC219B89795}">
      <dgm:prSet phldrT="[Text]" custT="1"/>
      <dgm:spPr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en-US" sz="1600" b="1" dirty="0" smtClean="0">
              <a:solidFill>
                <a:schemeClr val="tx1"/>
              </a:solidFill>
            </a:rPr>
            <a:t>5. Social relationships </a:t>
          </a:r>
          <a:endParaRPr lang="it-IT" sz="1600" b="1" dirty="0">
            <a:solidFill>
              <a:schemeClr val="tx1"/>
            </a:solidFill>
          </a:endParaRPr>
        </a:p>
      </dgm:t>
    </dgm:pt>
    <dgm:pt modelId="{846CCDEA-2855-4347-8789-90294593D5AC}" type="parTrans" cxnId="{A6800C48-2BF1-41AA-BF10-D8173F681CB2}">
      <dgm:prSet/>
      <dgm:spPr/>
      <dgm:t>
        <a:bodyPr/>
        <a:lstStyle/>
        <a:p>
          <a:endParaRPr lang="it-IT" sz="1400" b="1">
            <a:solidFill>
              <a:schemeClr val="tx1"/>
            </a:solidFill>
          </a:endParaRPr>
        </a:p>
      </dgm:t>
    </dgm:pt>
    <dgm:pt modelId="{213CB13A-9E92-4DE0-BE79-A62B93729D41}" type="sibTrans" cxnId="{A6800C48-2BF1-41AA-BF10-D8173F681CB2}">
      <dgm:prSet/>
      <dgm:spPr/>
      <dgm:t>
        <a:bodyPr/>
        <a:lstStyle/>
        <a:p>
          <a:endParaRPr lang="it-IT" sz="1400" b="1">
            <a:solidFill>
              <a:schemeClr val="tx1"/>
            </a:solidFill>
          </a:endParaRPr>
        </a:p>
      </dgm:t>
    </dgm:pt>
    <dgm:pt modelId="{94D05855-E69F-4F0E-9380-CE1ECFFD7F74}">
      <dgm:prSet phldrT="[Text]" custT="1"/>
      <dgm:spPr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it-IT" sz="1600" b="1" dirty="0" smtClean="0">
              <a:solidFill>
                <a:schemeClr val="tx1"/>
              </a:solidFill>
            </a:rPr>
            <a:t>6. </a:t>
          </a:r>
          <a:r>
            <a:rPr lang="it-IT" sz="1600" b="1" dirty="0" err="1" smtClean="0">
              <a:solidFill>
                <a:schemeClr val="tx1"/>
              </a:solidFill>
            </a:rPr>
            <a:t>Politics</a:t>
          </a:r>
          <a:r>
            <a:rPr lang="it-IT" sz="1600" b="1" dirty="0" smtClean="0">
              <a:solidFill>
                <a:schemeClr val="tx1"/>
              </a:solidFill>
            </a:rPr>
            <a:t> and </a:t>
          </a:r>
          <a:r>
            <a:rPr lang="it-IT" sz="1600" b="1" dirty="0" err="1" smtClean="0">
              <a:solidFill>
                <a:schemeClr val="tx1"/>
              </a:solidFill>
            </a:rPr>
            <a:t>institutions</a:t>
          </a:r>
          <a:endParaRPr lang="it-IT" sz="1600" b="1" dirty="0">
            <a:solidFill>
              <a:schemeClr val="tx1"/>
            </a:solidFill>
          </a:endParaRPr>
        </a:p>
      </dgm:t>
    </dgm:pt>
    <dgm:pt modelId="{A0606EDB-430E-4030-A28B-1FD03298E303}" type="parTrans" cxnId="{337471E6-74E6-4FA7-902C-04D5E6F03DA1}">
      <dgm:prSet/>
      <dgm:spPr/>
      <dgm:t>
        <a:bodyPr/>
        <a:lstStyle/>
        <a:p>
          <a:endParaRPr lang="it-IT" sz="1400" b="1">
            <a:solidFill>
              <a:schemeClr val="tx1"/>
            </a:solidFill>
          </a:endParaRPr>
        </a:p>
      </dgm:t>
    </dgm:pt>
    <dgm:pt modelId="{51C977D9-FBB5-45C9-AEDC-CAB328504F8E}" type="sibTrans" cxnId="{337471E6-74E6-4FA7-902C-04D5E6F03DA1}">
      <dgm:prSet/>
      <dgm:spPr/>
      <dgm:t>
        <a:bodyPr/>
        <a:lstStyle/>
        <a:p>
          <a:endParaRPr lang="it-IT" sz="1400" b="1">
            <a:solidFill>
              <a:schemeClr val="tx1"/>
            </a:solidFill>
          </a:endParaRPr>
        </a:p>
      </dgm:t>
    </dgm:pt>
    <dgm:pt modelId="{EB175EC4-8B34-4456-A525-B2E91B4D0C84}">
      <dgm:prSet phldrT="[Text]" custT="1"/>
      <dgm:spPr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it-IT" sz="1600" b="1" dirty="0" smtClean="0">
              <a:solidFill>
                <a:schemeClr val="tx1"/>
              </a:solidFill>
            </a:rPr>
            <a:t>7. Security</a:t>
          </a:r>
          <a:endParaRPr lang="it-IT" sz="1600" b="1" dirty="0">
            <a:solidFill>
              <a:schemeClr val="tx1"/>
            </a:solidFill>
          </a:endParaRPr>
        </a:p>
      </dgm:t>
    </dgm:pt>
    <dgm:pt modelId="{47B054DF-B189-4CF7-903E-149FEF09EE34}" type="parTrans" cxnId="{807B9333-132B-4960-A96B-A2D85E8F932B}">
      <dgm:prSet/>
      <dgm:spPr/>
      <dgm:t>
        <a:bodyPr/>
        <a:lstStyle/>
        <a:p>
          <a:endParaRPr lang="it-IT" sz="1400" b="1">
            <a:solidFill>
              <a:schemeClr val="tx1"/>
            </a:solidFill>
          </a:endParaRPr>
        </a:p>
      </dgm:t>
    </dgm:pt>
    <dgm:pt modelId="{A0D43894-579A-47AE-A3C7-35BCD64862F1}" type="sibTrans" cxnId="{807B9333-132B-4960-A96B-A2D85E8F932B}">
      <dgm:prSet/>
      <dgm:spPr/>
      <dgm:t>
        <a:bodyPr/>
        <a:lstStyle/>
        <a:p>
          <a:endParaRPr lang="it-IT" sz="1400" b="1">
            <a:solidFill>
              <a:schemeClr val="tx1"/>
            </a:solidFill>
          </a:endParaRPr>
        </a:p>
      </dgm:t>
    </dgm:pt>
    <dgm:pt modelId="{1BF99DE6-50B9-4BB2-8894-CAED444E3AFB}">
      <dgm:prSet phldrT="[Text]" custT="1"/>
      <dgm:spPr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it-IT" sz="1600" b="1" dirty="0" smtClean="0">
              <a:solidFill>
                <a:schemeClr val="tx1"/>
              </a:solidFill>
            </a:rPr>
            <a:t>8. </a:t>
          </a:r>
          <a:r>
            <a:rPr lang="it-IT" sz="1600" b="1" dirty="0" err="1" smtClean="0">
              <a:solidFill>
                <a:schemeClr val="tx1"/>
              </a:solidFill>
            </a:rPr>
            <a:t>Subjective</a:t>
          </a:r>
          <a:r>
            <a:rPr lang="it-IT" sz="1600" b="1" dirty="0" smtClean="0">
              <a:solidFill>
                <a:schemeClr val="tx1"/>
              </a:solidFill>
            </a:rPr>
            <a:t> </a:t>
          </a:r>
          <a:r>
            <a:rPr lang="it-IT" sz="1600" b="1" dirty="0" err="1" smtClean="0">
              <a:solidFill>
                <a:schemeClr val="tx1"/>
              </a:solidFill>
            </a:rPr>
            <a:t>well-being</a:t>
          </a:r>
          <a:endParaRPr lang="it-IT" sz="1600" b="1" dirty="0">
            <a:solidFill>
              <a:schemeClr val="tx1"/>
            </a:solidFill>
          </a:endParaRPr>
        </a:p>
      </dgm:t>
    </dgm:pt>
    <dgm:pt modelId="{B346C280-974C-49F8-95F1-7311DCDB17D4}" type="parTrans" cxnId="{F6257152-431F-47A9-8DEC-85FC0A0A183A}">
      <dgm:prSet/>
      <dgm:spPr/>
      <dgm:t>
        <a:bodyPr/>
        <a:lstStyle/>
        <a:p>
          <a:endParaRPr lang="it-IT" sz="1400" b="1">
            <a:solidFill>
              <a:schemeClr val="tx1"/>
            </a:solidFill>
          </a:endParaRPr>
        </a:p>
      </dgm:t>
    </dgm:pt>
    <dgm:pt modelId="{6322A2EE-1E3A-45A8-8958-345BB0989B6C}" type="sibTrans" cxnId="{F6257152-431F-47A9-8DEC-85FC0A0A183A}">
      <dgm:prSet/>
      <dgm:spPr/>
      <dgm:t>
        <a:bodyPr/>
        <a:lstStyle/>
        <a:p>
          <a:endParaRPr lang="it-IT" sz="1400" b="1">
            <a:solidFill>
              <a:schemeClr val="tx1"/>
            </a:solidFill>
          </a:endParaRPr>
        </a:p>
      </dgm:t>
    </dgm:pt>
    <dgm:pt modelId="{A72506AB-AD0C-4E03-A609-B3A5ACE41AE4}">
      <dgm:prSet phldrT="[Text]" custT="1"/>
      <dgm:spPr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it-IT" sz="1600" b="1" dirty="0" smtClean="0">
              <a:solidFill>
                <a:schemeClr val="tx1"/>
              </a:solidFill>
            </a:rPr>
            <a:t>9. </a:t>
          </a:r>
          <a:r>
            <a:rPr lang="it-IT" sz="1600" b="1" dirty="0" err="1" smtClean="0">
              <a:solidFill>
                <a:schemeClr val="tx1"/>
              </a:solidFill>
            </a:rPr>
            <a:t>Landscape</a:t>
          </a:r>
          <a:r>
            <a:rPr lang="it-IT" sz="1600" b="1" dirty="0" smtClean="0">
              <a:solidFill>
                <a:schemeClr val="tx1"/>
              </a:solidFill>
            </a:rPr>
            <a:t> and cultural </a:t>
          </a:r>
          <a:r>
            <a:rPr lang="it-IT" sz="1600" b="1" dirty="0" err="1" smtClean="0">
              <a:solidFill>
                <a:schemeClr val="tx1"/>
              </a:solidFill>
            </a:rPr>
            <a:t>heritage</a:t>
          </a:r>
          <a:endParaRPr lang="it-IT" sz="1600" b="1" dirty="0">
            <a:solidFill>
              <a:schemeClr val="tx1"/>
            </a:solidFill>
          </a:endParaRPr>
        </a:p>
      </dgm:t>
    </dgm:pt>
    <dgm:pt modelId="{9EBE0F33-2CED-4AFC-BF8D-33825C40C854}" type="parTrans" cxnId="{742C3F9D-DD3D-4E32-BF8C-476D20ACC9CD}">
      <dgm:prSet/>
      <dgm:spPr/>
      <dgm:t>
        <a:bodyPr/>
        <a:lstStyle/>
        <a:p>
          <a:endParaRPr lang="it-IT" sz="1400" b="1">
            <a:solidFill>
              <a:schemeClr val="tx1"/>
            </a:solidFill>
          </a:endParaRPr>
        </a:p>
      </dgm:t>
    </dgm:pt>
    <dgm:pt modelId="{520E9B0E-30D8-4863-8D73-FE559FC3F940}" type="sibTrans" cxnId="{742C3F9D-DD3D-4E32-BF8C-476D20ACC9CD}">
      <dgm:prSet/>
      <dgm:spPr/>
      <dgm:t>
        <a:bodyPr/>
        <a:lstStyle/>
        <a:p>
          <a:endParaRPr lang="it-IT" sz="1400" b="1">
            <a:solidFill>
              <a:schemeClr val="tx1"/>
            </a:solidFill>
          </a:endParaRPr>
        </a:p>
      </dgm:t>
    </dgm:pt>
    <dgm:pt modelId="{8A9FA05E-7C42-4B45-95D7-134EF03F1255}">
      <dgm:prSet phldrT="[Text]" custT="1"/>
      <dgm:spPr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en-US" sz="1600" b="1" dirty="0" smtClean="0">
              <a:solidFill>
                <a:schemeClr val="tx1"/>
              </a:solidFill>
            </a:rPr>
            <a:t>12. Quality of services </a:t>
          </a:r>
          <a:endParaRPr lang="it-IT" sz="1600" b="1" dirty="0">
            <a:solidFill>
              <a:schemeClr val="tx1"/>
            </a:solidFill>
          </a:endParaRPr>
        </a:p>
      </dgm:t>
    </dgm:pt>
    <dgm:pt modelId="{78C9D6D1-7A6D-48AE-80BA-3032D3220FDA}" type="parTrans" cxnId="{FE7AD21F-B184-4998-BAEA-5A1C8603E515}">
      <dgm:prSet/>
      <dgm:spPr/>
      <dgm:t>
        <a:bodyPr/>
        <a:lstStyle/>
        <a:p>
          <a:endParaRPr lang="it-IT" sz="1400" b="1">
            <a:solidFill>
              <a:schemeClr val="tx1"/>
            </a:solidFill>
          </a:endParaRPr>
        </a:p>
      </dgm:t>
    </dgm:pt>
    <dgm:pt modelId="{315C7F03-9BD3-4AE6-8E41-6436019DAD2A}" type="sibTrans" cxnId="{FE7AD21F-B184-4998-BAEA-5A1C8603E515}">
      <dgm:prSet/>
      <dgm:spPr/>
      <dgm:t>
        <a:bodyPr/>
        <a:lstStyle/>
        <a:p>
          <a:endParaRPr lang="it-IT" sz="1400" b="1">
            <a:solidFill>
              <a:schemeClr val="tx1"/>
            </a:solidFill>
          </a:endParaRPr>
        </a:p>
      </dgm:t>
    </dgm:pt>
    <dgm:pt modelId="{FD70B114-BF47-4F95-A58E-497D72347C04}">
      <dgm:prSet phldrT="[Text]" custT="1"/>
      <dgm:spPr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it-IT" sz="1600" b="1" dirty="0" smtClean="0">
              <a:solidFill>
                <a:schemeClr val="tx1"/>
              </a:solidFill>
            </a:rPr>
            <a:t>10. </a:t>
          </a:r>
          <a:r>
            <a:rPr lang="it-IT" sz="1600" b="1" dirty="0" err="1" smtClean="0">
              <a:solidFill>
                <a:schemeClr val="tx1"/>
              </a:solidFill>
            </a:rPr>
            <a:t>Environment</a:t>
          </a:r>
          <a:endParaRPr lang="it-IT" sz="1600" b="1" dirty="0">
            <a:solidFill>
              <a:schemeClr val="tx1"/>
            </a:solidFill>
          </a:endParaRPr>
        </a:p>
      </dgm:t>
    </dgm:pt>
    <dgm:pt modelId="{B71EAE1B-B0A5-4F77-93D3-09F616F2C599}" type="parTrans" cxnId="{68384A15-81FE-4BC5-A163-81C6389D9AF6}">
      <dgm:prSet/>
      <dgm:spPr/>
      <dgm:t>
        <a:bodyPr/>
        <a:lstStyle/>
        <a:p>
          <a:endParaRPr lang="it-IT" sz="1400" b="1">
            <a:solidFill>
              <a:schemeClr val="tx1"/>
            </a:solidFill>
          </a:endParaRPr>
        </a:p>
      </dgm:t>
    </dgm:pt>
    <dgm:pt modelId="{9D304880-DED3-4C59-84DF-5E27110ABE59}" type="sibTrans" cxnId="{68384A15-81FE-4BC5-A163-81C6389D9AF6}">
      <dgm:prSet/>
      <dgm:spPr/>
      <dgm:t>
        <a:bodyPr/>
        <a:lstStyle/>
        <a:p>
          <a:endParaRPr lang="it-IT" sz="1400" b="1">
            <a:solidFill>
              <a:schemeClr val="tx1"/>
            </a:solidFill>
          </a:endParaRPr>
        </a:p>
      </dgm:t>
    </dgm:pt>
    <dgm:pt modelId="{178C90B7-96E6-4B6C-A839-DA512BB3A36D}">
      <dgm:prSet phldrT="[Text]" custT="1"/>
      <dgm:spPr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it-IT" sz="1600" b="1" dirty="0" smtClean="0">
              <a:solidFill>
                <a:schemeClr val="tx1"/>
              </a:solidFill>
            </a:rPr>
            <a:t>11. </a:t>
          </a:r>
          <a:r>
            <a:rPr lang="it-IT" sz="1600" b="1" dirty="0" err="1" smtClean="0">
              <a:solidFill>
                <a:schemeClr val="tx1"/>
              </a:solidFill>
            </a:rPr>
            <a:t>Research</a:t>
          </a:r>
          <a:r>
            <a:rPr lang="it-IT" sz="1600" b="1" dirty="0" smtClean="0">
              <a:solidFill>
                <a:schemeClr val="tx1"/>
              </a:solidFill>
            </a:rPr>
            <a:t> and </a:t>
          </a:r>
          <a:r>
            <a:rPr lang="it-IT" sz="1600" b="1" dirty="0" err="1" smtClean="0">
              <a:solidFill>
                <a:schemeClr val="tx1"/>
              </a:solidFill>
            </a:rPr>
            <a:t>innovation</a:t>
          </a:r>
          <a:r>
            <a:rPr lang="it-IT" sz="1600" b="1" dirty="0" smtClean="0">
              <a:solidFill>
                <a:schemeClr val="tx1"/>
              </a:solidFill>
            </a:rPr>
            <a:t> </a:t>
          </a:r>
          <a:endParaRPr lang="it-IT" sz="1600" b="1" dirty="0">
            <a:solidFill>
              <a:schemeClr val="tx1"/>
            </a:solidFill>
          </a:endParaRPr>
        </a:p>
      </dgm:t>
    </dgm:pt>
    <dgm:pt modelId="{956C5604-4A7A-431E-AA74-A01DCC6EB419}" type="parTrans" cxnId="{0B3736C7-7F42-44F3-A0DF-DDB407E05382}">
      <dgm:prSet/>
      <dgm:spPr/>
      <dgm:t>
        <a:bodyPr/>
        <a:lstStyle/>
        <a:p>
          <a:endParaRPr lang="it-IT" sz="1400" b="1">
            <a:solidFill>
              <a:schemeClr val="tx1"/>
            </a:solidFill>
          </a:endParaRPr>
        </a:p>
      </dgm:t>
    </dgm:pt>
    <dgm:pt modelId="{254C9C60-F7B3-4376-BCAC-DA7868FC5098}" type="sibTrans" cxnId="{0B3736C7-7F42-44F3-A0DF-DDB407E05382}">
      <dgm:prSet/>
      <dgm:spPr/>
      <dgm:t>
        <a:bodyPr/>
        <a:lstStyle/>
        <a:p>
          <a:endParaRPr lang="it-IT" sz="1400" b="1">
            <a:solidFill>
              <a:schemeClr val="tx1"/>
            </a:solidFill>
          </a:endParaRPr>
        </a:p>
      </dgm:t>
    </dgm:pt>
    <dgm:pt modelId="{AAC7A1BC-BC9A-4E1F-831C-6EECA57C09AB}" type="pres">
      <dgm:prSet presAssocID="{16D90B81-5A34-47D5-B9B4-EB427C63A8FC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it-IT"/>
        </a:p>
      </dgm:t>
    </dgm:pt>
    <dgm:pt modelId="{4D2FAD73-400C-425B-808C-5CCA0C7247ED}" type="pres">
      <dgm:prSet presAssocID="{5E8023D7-B191-4F47-8BD7-9E6E12C9E2B9}" presName="compNode" presStyleCnt="0"/>
      <dgm:spPr/>
    </dgm:pt>
    <dgm:pt modelId="{C3D9BB05-64DE-46FE-883E-B7440EADA1EA}" type="pres">
      <dgm:prSet presAssocID="{5E8023D7-B191-4F47-8BD7-9E6E12C9E2B9}" presName="dummyConnPt" presStyleCnt="0"/>
      <dgm:spPr/>
    </dgm:pt>
    <dgm:pt modelId="{F3221B8F-C39E-4554-91D2-4FFC357FE037}" type="pres">
      <dgm:prSet presAssocID="{5E8023D7-B191-4F47-8BD7-9E6E12C9E2B9}" presName="node" presStyleLbl="node1" presStyleIdx="0" presStyleCnt="1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2ECA26D8-8A50-4404-87E4-BABB99B58C3E}" type="pres">
      <dgm:prSet presAssocID="{CE37553F-4549-4CAF-B2F1-8C9AD01A07A1}" presName="sibTrans" presStyleLbl="bgSibTrans2D1" presStyleIdx="0" presStyleCnt="11"/>
      <dgm:spPr/>
      <dgm:t>
        <a:bodyPr/>
        <a:lstStyle/>
        <a:p>
          <a:endParaRPr lang="it-IT"/>
        </a:p>
      </dgm:t>
    </dgm:pt>
    <dgm:pt modelId="{2CA6878A-AF2F-40BF-944F-779651DE7480}" type="pres">
      <dgm:prSet presAssocID="{B066D79B-2794-434B-B6ED-001FFADCED71}" presName="compNode" presStyleCnt="0"/>
      <dgm:spPr/>
    </dgm:pt>
    <dgm:pt modelId="{4835B39F-1700-4441-8416-E78B6A15244A}" type="pres">
      <dgm:prSet presAssocID="{B066D79B-2794-434B-B6ED-001FFADCED71}" presName="dummyConnPt" presStyleCnt="0"/>
      <dgm:spPr/>
    </dgm:pt>
    <dgm:pt modelId="{8BF6BE80-4E06-4AEF-A573-C50E6D5B53B3}" type="pres">
      <dgm:prSet presAssocID="{B066D79B-2794-434B-B6ED-001FFADCED71}" presName="node" presStyleLbl="node1" presStyleIdx="1" presStyleCnt="1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CA549853-C614-436F-8DD4-98357C41DD7B}" type="pres">
      <dgm:prSet presAssocID="{0E4DF52C-3CE6-4F8E-B761-796F6CB06EAD}" presName="sibTrans" presStyleLbl="bgSibTrans2D1" presStyleIdx="1" presStyleCnt="11"/>
      <dgm:spPr/>
      <dgm:t>
        <a:bodyPr/>
        <a:lstStyle/>
        <a:p>
          <a:endParaRPr lang="it-IT"/>
        </a:p>
      </dgm:t>
    </dgm:pt>
    <dgm:pt modelId="{2ED03913-AD6C-42A5-A9C7-D1CC67C68E03}" type="pres">
      <dgm:prSet presAssocID="{36FA5EBF-C9D4-4413-A5B1-07952F4B1EE7}" presName="compNode" presStyleCnt="0"/>
      <dgm:spPr/>
    </dgm:pt>
    <dgm:pt modelId="{96F34B2F-F7E2-423B-8B90-496DDF22DB5B}" type="pres">
      <dgm:prSet presAssocID="{36FA5EBF-C9D4-4413-A5B1-07952F4B1EE7}" presName="dummyConnPt" presStyleCnt="0"/>
      <dgm:spPr/>
    </dgm:pt>
    <dgm:pt modelId="{7547DF8F-482E-4B76-B21B-2E3746BB63F5}" type="pres">
      <dgm:prSet presAssocID="{36FA5EBF-C9D4-4413-A5B1-07952F4B1EE7}" presName="node" presStyleLbl="node1" presStyleIdx="2" presStyleCnt="1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26140AE4-1777-4527-A231-E4AA477383CF}" type="pres">
      <dgm:prSet presAssocID="{7B66ED0A-AEC4-432E-89EF-8F5B59DACAE1}" presName="sibTrans" presStyleLbl="bgSibTrans2D1" presStyleIdx="2" presStyleCnt="11"/>
      <dgm:spPr/>
      <dgm:t>
        <a:bodyPr/>
        <a:lstStyle/>
        <a:p>
          <a:endParaRPr lang="it-IT"/>
        </a:p>
      </dgm:t>
    </dgm:pt>
    <dgm:pt modelId="{69D926DD-C337-4DBA-AEF6-2CB4F37A4A65}" type="pres">
      <dgm:prSet presAssocID="{14C963DC-656F-4310-97D6-459920B1CF5B}" presName="compNode" presStyleCnt="0"/>
      <dgm:spPr/>
    </dgm:pt>
    <dgm:pt modelId="{80ADF24C-B774-4C67-B14D-9431CC85ACC1}" type="pres">
      <dgm:prSet presAssocID="{14C963DC-656F-4310-97D6-459920B1CF5B}" presName="dummyConnPt" presStyleCnt="0"/>
      <dgm:spPr/>
    </dgm:pt>
    <dgm:pt modelId="{A1F4BC16-C5DE-4A66-A7B9-10E07C264B68}" type="pres">
      <dgm:prSet presAssocID="{14C963DC-656F-4310-97D6-459920B1CF5B}" presName="node" presStyleLbl="node1" presStyleIdx="3" presStyleCnt="1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4B412081-D83C-444A-AD83-DF17C044F869}" type="pres">
      <dgm:prSet presAssocID="{DD115DE0-686A-4518-B1D6-F92F9CF948E9}" presName="sibTrans" presStyleLbl="bgSibTrans2D1" presStyleIdx="3" presStyleCnt="11"/>
      <dgm:spPr/>
      <dgm:t>
        <a:bodyPr/>
        <a:lstStyle/>
        <a:p>
          <a:endParaRPr lang="it-IT"/>
        </a:p>
      </dgm:t>
    </dgm:pt>
    <dgm:pt modelId="{32DACBC3-6B17-487A-A8B5-0B1548A5ABBA}" type="pres">
      <dgm:prSet presAssocID="{B11BF2BE-8E3C-483F-8241-DCC219B89795}" presName="compNode" presStyleCnt="0"/>
      <dgm:spPr/>
    </dgm:pt>
    <dgm:pt modelId="{814DB027-AEC5-4D73-B3B0-FE780B8DF17D}" type="pres">
      <dgm:prSet presAssocID="{B11BF2BE-8E3C-483F-8241-DCC219B89795}" presName="dummyConnPt" presStyleCnt="0"/>
      <dgm:spPr/>
    </dgm:pt>
    <dgm:pt modelId="{E182CFB4-A6C2-4A24-A941-8A3E9F078794}" type="pres">
      <dgm:prSet presAssocID="{B11BF2BE-8E3C-483F-8241-DCC219B89795}" presName="node" presStyleLbl="node1" presStyleIdx="4" presStyleCnt="1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18A116CC-87D4-4E70-AB53-AE2DEC62DA40}" type="pres">
      <dgm:prSet presAssocID="{213CB13A-9E92-4DE0-BE79-A62B93729D41}" presName="sibTrans" presStyleLbl="bgSibTrans2D1" presStyleIdx="4" presStyleCnt="11"/>
      <dgm:spPr/>
      <dgm:t>
        <a:bodyPr/>
        <a:lstStyle/>
        <a:p>
          <a:endParaRPr lang="it-IT"/>
        </a:p>
      </dgm:t>
    </dgm:pt>
    <dgm:pt modelId="{20EFAB18-9D54-455D-B503-64DD2BFE92A4}" type="pres">
      <dgm:prSet presAssocID="{94D05855-E69F-4F0E-9380-CE1ECFFD7F74}" presName="compNode" presStyleCnt="0"/>
      <dgm:spPr/>
    </dgm:pt>
    <dgm:pt modelId="{3DECD55B-293E-45B6-B370-B7EC07038C8E}" type="pres">
      <dgm:prSet presAssocID="{94D05855-E69F-4F0E-9380-CE1ECFFD7F74}" presName="dummyConnPt" presStyleCnt="0"/>
      <dgm:spPr/>
    </dgm:pt>
    <dgm:pt modelId="{E801D3EA-B687-4D7A-8712-A473B1184A88}" type="pres">
      <dgm:prSet presAssocID="{94D05855-E69F-4F0E-9380-CE1ECFFD7F74}" presName="node" presStyleLbl="node1" presStyleIdx="5" presStyleCnt="1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79A7E53A-4AFC-4366-8A26-4A66C3CB4F98}" type="pres">
      <dgm:prSet presAssocID="{51C977D9-FBB5-45C9-AEDC-CAB328504F8E}" presName="sibTrans" presStyleLbl="bgSibTrans2D1" presStyleIdx="5" presStyleCnt="11"/>
      <dgm:spPr/>
      <dgm:t>
        <a:bodyPr/>
        <a:lstStyle/>
        <a:p>
          <a:endParaRPr lang="it-IT"/>
        </a:p>
      </dgm:t>
    </dgm:pt>
    <dgm:pt modelId="{E1EEAD4A-B697-43DE-A5C8-CFC77B144415}" type="pres">
      <dgm:prSet presAssocID="{EB175EC4-8B34-4456-A525-B2E91B4D0C84}" presName="compNode" presStyleCnt="0"/>
      <dgm:spPr/>
    </dgm:pt>
    <dgm:pt modelId="{EB9E1316-D872-4F27-8E8B-1A4B0A1E04E2}" type="pres">
      <dgm:prSet presAssocID="{EB175EC4-8B34-4456-A525-B2E91B4D0C84}" presName="dummyConnPt" presStyleCnt="0"/>
      <dgm:spPr/>
    </dgm:pt>
    <dgm:pt modelId="{EF22622D-C860-42C6-A0EF-72655C8B60D1}" type="pres">
      <dgm:prSet presAssocID="{EB175EC4-8B34-4456-A525-B2E91B4D0C84}" presName="node" presStyleLbl="node1" presStyleIdx="6" presStyleCnt="1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72A01AAC-FA39-4EF4-A6B4-286B0EEFB3C3}" type="pres">
      <dgm:prSet presAssocID="{A0D43894-579A-47AE-A3C7-35BCD64862F1}" presName="sibTrans" presStyleLbl="bgSibTrans2D1" presStyleIdx="6" presStyleCnt="11"/>
      <dgm:spPr/>
      <dgm:t>
        <a:bodyPr/>
        <a:lstStyle/>
        <a:p>
          <a:endParaRPr lang="it-IT"/>
        </a:p>
      </dgm:t>
    </dgm:pt>
    <dgm:pt modelId="{91B88F9E-6D52-4DDA-A460-D90698FA5629}" type="pres">
      <dgm:prSet presAssocID="{1BF99DE6-50B9-4BB2-8894-CAED444E3AFB}" presName="compNode" presStyleCnt="0"/>
      <dgm:spPr/>
    </dgm:pt>
    <dgm:pt modelId="{4DFA398F-4451-4033-92F8-459F8CAF1E3E}" type="pres">
      <dgm:prSet presAssocID="{1BF99DE6-50B9-4BB2-8894-CAED444E3AFB}" presName="dummyConnPt" presStyleCnt="0"/>
      <dgm:spPr/>
    </dgm:pt>
    <dgm:pt modelId="{E0991119-A2C6-4931-92E5-4DD8A7DCDAA2}" type="pres">
      <dgm:prSet presAssocID="{1BF99DE6-50B9-4BB2-8894-CAED444E3AFB}" presName="node" presStyleLbl="node1" presStyleIdx="7" presStyleCnt="1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FFFF3712-C28A-4D37-A903-EDBC85144592}" type="pres">
      <dgm:prSet presAssocID="{6322A2EE-1E3A-45A8-8958-345BB0989B6C}" presName="sibTrans" presStyleLbl="bgSibTrans2D1" presStyleIdx="7" presStyleCnt="11"/>
      <dgm:spPr/>
      <dgm:t>
        <a:bodyPr/>
        <a:lstStyle/>
        <a:p>
          <a:endParaRPr lang="it-IT"/>
        </a:p>
      </dgm:t>
    </dgm:pt>
    <dgm:pt modelId="{A658763C-C743-40E4-938E-5340E03F88C3}" type="pres">
      <dgm:prSet presAssocID="{A72506AB-AD0C-4E03-A609-B3A5ACE41AE4}" presName="compNode" presStyleCnt="0"/>
      <dgm:spPr/>
    </dgm:pt>
    <dgm:pt modelId="{6CDEB253-29D9-4DF6-93FC-C2BE841A5564}" type="pres">
      <dgm:prSet presAssocID="{A72506AB-AD0C-4E03-A609-B3A5ACE41AE4}" presName="dummyConnPt" presStyleCnt="0"/>
      <dgm:spPr/>
    </dgm:pt>
    <dgm:pt modelId="{9C2F014D-25BB-42C0-954F-096EBB439ED0}" type="pres">
      <dgm:prSet presAssocID="{A72506AB-AD0C-4E03-A609-B3A5ACE41AE4}" presName="node" presStyleLbl="node1" presStyleIdx="8" presStyleCnt="1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2677A9E2-AA5E-40D7-815D-5C0E46845533}" type="pres">
      <dgm:prSet presAssocID="{520E9B0E-30D8-4863-8D73-FE559FC3F940}" presName="sibTrans" presStyleLbl="bgSibTrans2D1" presStyleIdx="8" presStyleCnt="11"/>
      <dgm:spPr/>
      <dgm:t>
        <a:bodyPr/>
        <a:lstStyle/>
        <a:p>
          <a:endParaRPr lang="it-IT"/>
        </a:p>
      </dgm:t>
    </dgm:pt>
    <dgm:pt modelId="{8BE776A3-08DD-44CA-8788-86194AB04829}" type="pres">
      <dgm:prSet presAssocID="{FD70B114-BF47-4F95-A58E-497D72347C04}" presName="compNode" presStyleCnt="0"/>
      <dgm:spPr/>
    </dgm:pt>
    <dgm:pt modelId="{F0C1287B-682C-4BB3-A06E-232C5E601773}" type="pres">
      <dgm:prSet presAssocID="{FD70B114-BF47-4F95-A58E-497D72347C04}" presName="dummyConnPt" presStyleCnt="0"/>
      <dgm:spPr/>
    </dgm:pt>
    <dgm:pt modelId="{D81EE9E1-BF56-4D7D-BE7D-D84EB9B4E192}" type="pres">
      <dgm:prSet presAssocID="{FD70B114-BF47-4F95-A58E-497D72347C04}" presName="node" presStyleLbl="node1" presStyleIdx="9" presStyleCnt="1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A4D12D64-6B6C-4B06-AC3E-ABB9BE018FB1}" type="pres">
      <dgm:prSet presAssocID="{9D304880-DED3-4C59-84DF-5E27110ABE59}" presName="sibTrans" presStyleLbl="bgSibTrans2D1" presStyleIdx="9" presStyleCnt="11"/>
      <dgm:spPr/>
      <dgm:t>
        <a:bodyPr/>
        <a:lstStyle/>
        <a:p>
          <a:endParaRPr lang="it-IT"/>
        </a:p>
      </dgm:t>
    </dgm:pt>
    <dgm:pt modelId="{EBC0FB5B-5424-4600-B147-E7D6BEE00505}" type="pres">
      <dgm:prSet presAssocID="{178C90B7-96E6-4B6C-A839-DA512BB3A36D}" presName="compNode" presStyleCnt="0"/>
      <dgm:spPr/>
    </dgm:pt>
    <dgm:pt modelId="{3906ABAA-4C04-4D6A-B2BA-AEC52A563192}" type="pres">
      <dgm:prSet presAssocID="{178C90B7-96E6-4B6C-A839-DA512BB3A36D}" presName="dummyConnPt" presStyleCnt="0"/>
      <dgm:spPr/>
    </dgm:pt>
    <dgm:pt modelId="{41FE9E96-3E16-4550-88FD-407FB51C9F9C}" type="pres">
      <dgm:prSet presAssocID="{178C90B7-96E6-4B6C-A839-DA512BB3A36D}" presName="node" presStyleLbl="node1" presStyleIdx="10" presStyleCnt="1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E7CAF61E-7EF1-4D86-99FC-3336F9115EFC}" type="pres">
      <dgm:prSet presAssocID="{254C9C60-F7B3-4376-BCAC-DA7868FC5098}" presName="sibTrans" presStyleLbl="bgSibTrans2D1" presStyleIdx="10" presStyleCnt="11"/>
      <dgm:spPr/>
      <dgm:t>
        <a:bodyPr/>
        <a:lstStyle/>
        <a:p>
          <a:endParaRPr lang="it-IT"/>
        </a:p>
      </dgm:t>
    </dgm:pt>
    <dgm:pt modelId="{A77BC5E2-4AD1-492C-AE76-C144D87BB8BE}" type="pres">
      <dgm:prSet presAssocID="{8A9FA05E-7C42-4B45-95D7-134EF03F1255}" presName="compNode" presStyleCnt="0"/>
      <dgm:spPr/>
    </dgm:pt>
    <dgm:pt modelId="{145B549C-BAC6-41D7-8F11-FBEA05183030}" type="pres">
      <dgm:prSet presAssocID="{8A9FA05E-7C42-4B45-95D7-134EF03F1255}" presName="dummyConnPt" presStyleCnt="0"/>
      <dgm:spPr/>
    </dgm:pt>
    <dgm:pt modelId="{4D0743F1-BAFE-4D6A-8123-C142BBF150AE}" type="pres">
      <dgm:prSet presAssocID="{8A9FA05E-7C42-4B45-95D7-134EF03F1255}" presName="node" presStyleLbl="node1" presStyleIdx="11" presStyleCnt="1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E620C255-B3FA-440A-BF01-747E48289949}" type="presOf" srcId="{254C9C60-F7B3-4376-BCAC-DA7868FC5098}" destId="{E7CAF61E-7EF1-4D86-99FC-3336F9115EFC}" srcOrd="0" destOrd="0" presId="urn:microsoft.com/office/officeart/2005/8/layout/bProcess4"/>
    <dgm:cxn modelId="{62ED046F-FA70-4C9F-88D2-C814143EFFA8}" type="presOf" srcId="{B066D79B-2794-434B-B6ED-001FFADCED71}" destId="{8BF6BE80-4E06-4AEF-A573-C50E6D5B53B3}" srcOrd="0" destOrd="0" presId="urn:microsoft.com/office/officeart/2005/8/layout/bProcess4"/>
    <dgm:cxn modelId="{906F02E9-46F1-43A1-BE8C-7F5EA4F0357E}" type="presOf" srcId="{51C977D9-FBB5-45C9-AEDC-CAB328504F8E}" destId="{79A7E53A-4AFC-4366-8A26-4A66C3CB4F98}" srcOrd="0" destOrd="0" presId="urn:microsoft.com/office/officeart/2005/8/layout/bProcess4"/>
    <dgm:cxn modelId="{30C9FF45-C8DA-4AB2-A5F5-6447132462C5}" type="presOf" srcId="{DD115DE0-686A-4518-B1D6-F92F9CF948E9}" destId="{4B412081-D83C-444A-AD83-DF17C044F869}" srcOrd="0" destOrd="0" presId="urn:microsoft.com/office/officeart/2005/8/layout/bProcess4"/>
    <dgm:cxn modelId="{62C960A4-3692-4D88-9340-E4B65673E4B4}" srcId="{16D90B81-5A34-47D5-B9B4-EB427C63A8FC}" destId="{B066D79B-2794-434B-B6ED-001FFADCED71}" srcOrd="1" destOrd="0" parTransId="{E77F58CE-D6AF-4206-9EE6-66EA24559B18}" sibTransId="{0E4DF52C-3CE6-4F8E-B761-796F6CB06EAD}"/>
    <dgm:cxn modelId="{68384A15-81FE-4BC5-A163-81C6389D9AF6}" srcId="{16D90B81-5A34-47D5-B9B4-EB427C63A8FC}" destId="{FD70B114-BF47-4F95-A58E-497D72347C04}" srcOrd="9" destOrd="0" parTransId="{B71EAE1B-B0A5-4F77-93D3-09F616F2C599}" sibTransId="{9D304880-DED3-4C59-84DF-5E27110ABE59}"/>
    <dgm:cxn modelId="{F6257152-431F-47A9-8DEC-85FC0A0A183A}" srcId="{16D90B81-5A34-47D5-B9B4-EB427C63A8FC}" destId="{1BF99DE6-50B9-4BB2-8894-CAED444E3AFB}" srcOrd="7" destOrd="0" parTransId="{B346C280-974C-49F8-95F1-7311DCDB17D4}" sibTransId="{6322A2EE-1E3A-45A8-8958-345BB0989B6C}"/>
    <dgm:cxn modelId="{36FC16D3-08F0-4C09-BC1C-FD3F84369378}" type="presOf" srcId="{36FA5EBF-C9D4-4413-A5B1-07952F4B1EE7}" destId="{7547DF8F-482E-4B76-B21B-2E3746BB63F5}" srcOrd="0" destOrd="0" presId="urn:microsoft.com/office/officeart/2005/8/layout/bProcess4"/>
    <dgm:cxn modelId="{742C3F9D-DD3D-4E32-BF8C-476D20ACC9CD}" srcId="{16D90B81-5A34-47D5-B9B4-EB427C63A8FC}" destId="{A72506AB-AD0C-4E03-A609-B3A5ACE41AE4}" srcOrd="8" destOrd="0" parTransId="{9EBE0F33-2CED-4AFC-BF8D-33825C40C854}" sibTransId="{520E9B0E-30D8-4863-8D73-FE559FC3F940}"/>
    <dgm:cxn modelId="{9C9090B1-BBC8-49A1-BA86-078AE09382A9}" type="presOf" srcId="{9D304880-DED3-4C59-84DF-5E27110ABE59}" destId="{A4D12D64-6B6C-4B06-AC3E-ABB9BE018FB1}" srcOrd="0" destOrd="0" presId="urn:microsoft.com/office/officeart/2005/8/layout/bProcess4"/>
    <dgm:cxn modelId="{0B3736C7-7F42-44F3-A0DF-DDB407E05382}" srcId="{16D90B81-5A34-47D5-B9B4-EB427C63A8FC}" destId="{178C90B7-96E6-4B6C-A839-DA512BB3A36D}" srcOrd="10" destOrd="0" parTransId="{956C5604-4A7A-431E-AA74-A01DCC6EB419}" sibTransId="{254C9C60-F7B3-4376-BCAC-DA7868FC5098}"/>
    <dgm:cxn modelId="{5D32DF85-9986-4E12-9386-28888BC0053C}" type="presOf" srcId="{94D05855-E69F-4F0E-9380-CE1ECFFD7F74}" destId="{E801D3EA-B687-4D7A-8712-A473B1184A88}" srcOrd="0" destOrd="0" presId="urn:microsoft.com/office/officeart/2005/8/layout/bProcess4"/>
    <dgm:cxn modelId="{38521B5B-7096-4ABF-9A19-7497A6EB863D}" type="presOf" srcId="{5E8023D7-B191-4F47-8BD7-9E6E12C9E2B9}" destId="{F3221B8F-C39E-4554-91D2-4FFC357FE037}" srcOrd="0" destOrd="0" presId="urn:microsoft.com/office/officeart/2005/8/layout/bProcess4"/>
    <dgm:cxn modelId="{875701EE-46C1-45F4-ACD5-014AEFBF74CC}" type="presOf" srcId="{EB175EC4-8B34-4456-A525-B2E91B4D0C84}" destId="{EF22622D-C860-42C6-A0EF-72655C8B60D1}" srcOrd="0" destOrd="0" presId="urn:microsoft.com/office/officeart/2005/8/layout/bProcess4"/>
    <dgm:cxn modelId="{BCBB015D-C504-400E-9D6E-029485767775}" type="presOf" srcId="{7B66ED0A-AEC4-432E-89EF-8F5B59DACAE1}" destId="{26140AE4-1777-4527-A231-E4AA477383CF}" srcOrd="0" destOrd="0" presId="urn:microsoft.com/office/officeart/2005/8/layout/bProcess4"/>
    <dgm:cxn modelId="{FE7AD21F-B184-4998-BAEA-5A1C8603E515}" srcId="{16D90B81-5A34-47D5-B9B4-EB427C63A8FC}" destId="{8A9FA05E-7C42-4B45-95D7-134EF03F1255}" srcOrd="11" destOrd="0" parTransId="{78C9D6D1-7A6D-48AE-80BA-3032D3220FDA}" sibTransId="{315C7F03-9BD3-4AE6-8E41-6436019DAD2A}"/>
    <dgm:cxn modelId="{43F33357-BD30-42E5-BDFB-1D3301B9D6C4}" type="presOf" srcId="{CE37553F-4549-4CAF-B2F1-8C9AD01A07A1}" destId="{2ECA26D8-8A50-4404-87E4-BABB99B58C3E}" srcOrd="0" destOrd="0" presId="urn:microsoft.com/office/officeart/2005/8/layout/bProcess4"/>
    <dgm:cxn modelId="{69C5DBB2-CF20-49B2-9D6F-BC3EC1487FBD}" type="presOf" srcId="{178C90B7-96E6-4B6C-A839-DA512BB3A36D}" destId="{41FE9E96-3E16-4550-88FD-407FB51C9F9C}" srcOrd="0" destOrd="0" presId="urn:microsoft.com/office/officeart/2005/8/layout/bProcess4"/>
    <dgm:cxn modelId="{807B9333-132B-4960-A96B-A2D85E8F932B}" srcId="{16D90B81-5A34-47D5-B9B4-EB427C63A8FC}" destId="{EB175EC4-8B34-4456-A525-B2E91B4D0C84}" srcOrd="6" destOrd="0" parTransId="{47B054DF-B189-4CF7-903E-149FEF09EE34}" sibTransId="{A0D43894-579A-47AE-A3C7-35BCD64862F1}"/>
    <dgm:cxn modelId="{4E2CE6C8-AB55-48CD-844A-A0B3B93E2EA4}" type="presOf" srcId="{520E9B0E-30D8-4863-8D73-FE559FC3F940}" destId="{2677A9E2-AA5E-40D7-815D-5C0E46845533}" srcOrd="0" destOrd="0" presId="urn:microsoft.com/office/officeart/2005/8/layout/bProcess4"/>
    <dgm:cxn modelId="{FA9958CF-A656-44A7-8A07-904D4448801D}" type="presOf" srcId="{1BF99DE6-50B9-4BB2-8894-CAED444E3AFB}" destId="{E0991119-A2C6-4931-92E5-4DD8A7DCDAA2}" srcOrd="0" destOrd="0" presId="urn:microsoft.com/office/officeart/2005/8/layout/bProcess4"/>
    <dgm:cxn modelId="{15E561B2-5A7F-4198-89D0-6704E071C670}" type="presOf" srcId="{0E4DF52C-3CE6-4F8E-B761-796F6CB06EAD}" destId="{CA549853-C614-436F-8DD4-98357C41DD7B}" srcOrd="0" destOrd="0" presId="urn:microsoft.com/office/officeart/2005/8/layout/bProcess4"/>
    <dgm:cxn modelId="{A4B990C3-F19B-446E-A8FF-D5446812BCFD}" type="presOf" srcId="{A0D43894-579A-47AE-A3C7-35BCD64862F1}" destId="{72A01AAC-FA39-4EF4-A6B4-286B0EEFB3C3}" srcOrd="0" destOrd="0" presId="urn:microsoft.com/office/officeart/2005/8/layout/bProcess4"/>
    <dgm:cxn modelId="{EBA6B1D9-4B72-413B-BF28-86DED5149995}" type="presOf" srcId="{B11BF2BE-8E3C-483F-8241-DCC219B89795}" destId="{E182CFB4-A6C2-4A24-A941-8A3E9F078794}" srcOrd="0" destOrd="0" presId="urn:microsoft.com/office/officeart/2005/8/layout/bProcess4"/>
    <dgm:cxn modelId="{5B609876-E672-4E14-A316-552C69E09349}" srcId="{16D90B81-5A34-47D5-B9B4-EB427C63A8FC}" destId="{14C963DC-656F-4310-97D6-459920B1CF5B}" srcOrd="3" destOrd="0" parTransId="{CDD6D7C3-AC94-4367-B220-6AA009AC90F6}" sibTransId="{DD115DE0-686A-4518-B1D6-F92F9CF948E9}"/>
    <dgm:cxn modelId="{C172757C-142E-49CB-9078-C227DD0BFE78}" srcId="{16D90B81-5A34-47D5-B9B4-EB427C63A8FC}" destId="{5E8023D7-B191-4F47-8BD7-9E6E12C9E2B9}" srcOrd="0" destOrd="0" parTransId="{B6FD0FF2-5747-432C-84CA-C2FB51515DED}" sibTransId="{CE37553F-4549-4CAF-B2F1-8C9AD01A07A1}"/>
    <dgm:cxn modelId="{A6800C48-2BF1-41AA-BF10-D8173F681CB2}" srcId="{16D90B81-5A34-47D5-B9B4-EB427C63A8FC}" destId="{B11BF2BE-8E3C-483F-8241-DCC219B89795}" srcOrd="4" destOrd="0" parTransId="{846CCDEA-2855-4347-8789-90294593D5AC}" sibTransId="{213CB13A-9E92-4DE0-BE79-A62B93729D41}"/>
    <dgm:cxn modelId="{337471E6-74E6-4FA7-902C-04D5E6F03DA1}" srcId="{16D90B81-5A34-47D5-B9B4-EB427C63A8FC}" destId="{94D05855-E69F-4F0E-9380-CE1ECFFD7F74}" srcOrd="5" destOrd="0" parTransId="{A0606EDB-430E-4030-A28B-1FD03298E303}" sibTransId="{51C977D9-FBB5-45C9-AEDC-CAB328504F8E}"/>
    <dgm:cxn modelId="{067507C6-934C-43C2-B306-10B1F3E24755}" type="presOf" srcId="{16D90B81-5A34-47D5-B9B4-EB427C63A8FC}" destId="{AAC7A1BC-BC9A-4E1F-831C-6EECA57C09AB}" srcOrd="0" destOrd="0" presId="urn:microsoft.com/office/officeart/2005/8/layout/bProcess4"/>
    <dgm:cxn modelId="{E022708F-2A80-4125-9691-77C616C1EB1E}" type="presOf" srcId="{14C963DC-656F-4310-97D6-459920B1CF5B}" destId="{A1F4BC16-C5DE-4A66-A7B9-10E07C264B68}" srcOrd="0" destOrd="0" presId="urn:microsoft.com/office/officeart/2005/8/layout/bProcess4"/>
    <dgm:cxn modelId="{E94CEAFA-C3E4-481A-A42B-BDAD833F0F09}" srcId="{16D90B81-5A34-47D5-B9B4-EB427C63A8FC}" destId="{36FA5EBF-C9D4-4413-A5B1-07952F4B1EE7}" srcOrd="2" destOrd="0" parTransId="{D72FD613-D997-456C-8C09-204FA88A9F51}" sibTransId="{7B66ED0A-AEC4-432E-89EF-8F5B59DACAE1}"/>
    <dgm:cxn modelId="{833CE85D-9D9F-4174-ABA7-353101982F6B}" type="presOf" srcId="{FD70B114-BF47-4F95-A58E-497D72347C04}" destId="{D81EE9E1-BF56-4D7D-BE7D-D84EB9B4E192}" srcOrd="0" destOrd="0" presId="urn:microsoft.com/office/officeart/2005/8/layout/bProcess4"/>
    <dgm:cxn modelId="{B4B25C23-4EBF-425E-B177-FDC098334F0B}" type="presOf" srcId="{A72506AB-AD0C-4E03-A609-B3A5ACE41AE4}" destId="{9C2F014D-25BB-42C0-954F-096EBB439ED0}" srcOrd="0" destOrd="0" presId="urn:microsoft.com/office/officeart/2005/8/layout/bProcess4"/>
    <dgm:cxn modelId="{73CC0D99-DC6F-45D1-8F2B-58C285373128}" type="presOf" srcId="{6322A2EE-1E3A-45A8-8958-345BB0989B6C}" destId="{FFFF3712-C28A-4D37-A903-EDBC85144592}" srcOrd="0" destOrd="0" presId="urn:microsoft.com/office/officeart/2005/8/layout/bProcess4"/>
    <dgm:cxn modelId="{787E5A08-3B6F-460D-888E-17EA1C925CF4}" type="presOf" srcId="{8A9FA05E-7C42-4B45-95D7-134EF03F1255}" destId="{4D0743F1-BAFE-4D6A-8123-C142BBF150AE}" srcOrd="0" destOrd="0" presId="urn:microsoft.com/office/officeart/2005/8/layout/bProcess4"/>
    <dgm:cxn modelId="{4BF154DC-9F4E-4C79-85DA-3C6B21EAED44}" type="presOf" srcId="{213CB13A-9E92-4DE0-BE79-A62B93729D41}" destId="{18A116CC-87D4-4E70-AB53-AE2DEC62DA40}" srcOrd="0" destOrd="0" presId="urn:microsoft.com/office/officeart/2005/8/layout/bProcess4"/>
    <dgm:cxn modelId="{E06F0D4F-2ADF-4B51-9FA5-2A6AAA476A26}" type="presParOf" srcId="{AAC7A1BC-BC9A-4E1F-831C-6EECA57C09AB}" destId="{4D2FAD73-400C-425B-808C-5CCA0C7247ED}" srcOrd="0" destOrd="0" presId="urn:microsoft.com/office/officeart/2005/8/layout/bProcess4"/>
    <dgm:cxn modelId="{DEA7950B-26B4-4E8B-8083-EB9DEC81578E}" type="presParOf" srcId="{4D2FAD73-400C-425B-808C-5CCA0C7247ED}" destId="{C3D9BB05-64DE-46FE-883E-B7440EADA1EA}" srcOrd="0" destOrd="0" presId="urn:microsoft.com/office/officeart/2005/8/layout/bProcess4"/>
    <dgm:cxn modelId="{A88D2212-EC92-46AE-9A9B-FB21D869B9F9}" type="presParOf" srcId="{4D2FAD73-400C-425B-808C-5CCA0C7247ED}" destId="{F3221B8F-C39E-4554-91D2-4FFC357FE037}" srcOrd="1" destOrd="0" presId="urn:microsoft.com/office/officeart/2005/8/layout/bProcess4"/>
    <dgm:cxn modelId="{6DAC94D0-243B-4F44-AC18-8A8E499DA7A7}" type="presParOf" srcId="{AAC7A1BC-BC9A-4E1F-831C-6EECA57C09AB}" destId="{2ECA26D8-8A50-4404-87E4-BABB99B58C3E}" srcOrd="1" destOrd="0" presId="urn:microsoft.com/office/officeart/2005/8/layout/bProcess4"/>
    <dgm:cxn modelId="{D7EEE632-97CB-4B3F-8DDE-41EC3BF527D5}" type="presParOf" srcId="{AAC7A1BC-BC9A-4E1F-831C-6EECA57C09AB}" destId="{2CA6878A-AF2F-40BF-944F-779651DE7480}" srcOrd="2" destOrd="0" presId="urn:microsoft.com/office/officeart/2005/8/layout/bProcess4"/>
    <dgm:cxn modelId="{4E2F5040-F35B-4D97-A6B2-6C50483ADC49}" type="presParOf" srcId="{2CA6878A-AF2F-40BF-944F-779651DE7480}" destId="{4835B39F-1700-4441-8416-E78B6A15244A}" srcOrd="0" destOrd="0" presId="urn:microsoft.com/office/officeart/2005/8/layout/bProcess4"/>
    <dgm:cxn modelId="{B4CEA4A7-7608-4AA7-AE8A-2994F8630089}" type="presParOf" srcId="{2CA6878A-AF2F-40BF-944F-779651DE7480}" destId="{8BF6BE80-4E06-4AEF-A573-C50E6D5B53B3}" srcOrd="1" destOrd="0" presId="urn:microsoft.com/office/officeart/2005/8/layout/bProcess4"/>
    <dgm:cxn modelId="{69AAD5A0-813A-4A78-A428-FCDA53F06923}" type="presParOf" srcId="{AAC7A1BC-BC9A-4E1F-831C-6EECA57C09AB}" destId="{CA549853-C614-436F-8DD4-98357C41DD7B}" srcOrd="3" destOrd="0" presId="urn:microsoft.com/office/officeart/2005/8/layout/bProcess4"/>
    <dgm:cxn modelId="{D37C7457-CB5C-425B-9BDE-2C2837AB45C9}" type="presParOf" srcId="{AAC7A1BC-BC9A-4E1F-831C-6EECA57C09AB}" destId="{2ED03913-AD6C-42A5-A9C7-D1CC67C68E03}" srcOrd="4" destOrd="0" presId="urn:microsoft.com/office/officeart/2005/8/layout/bProcess4"/>
    <dgm:cxn modelId="{74859743-958F-49D6-A0EE-136617FD6E01}" type="presParOf" srcId="{2ED03913-AD6C-42A5-A9C7-D1CC67C68E03}" destId="{96F34B2F-F7E2-423B-8B90-496DDF22DB5B}" srcOrd="0" destOrd="0" presId="urn:microsoft.com/office/officeart/2005/8/layout/bProcess4"/>
    <dgm:cxn modelId="{875C217D-27F1-425A-9AFA-AF0952F92DB4}" type="presParOf" srcId="{2ED03913-AD6C-42A5-A9C7-D1CC67C68E03}" destId="{7547DF8F-482E-4B76-B21B-2E3746BB63F5}" srcOrd="1" destOrd="0" presId="urn:microsoft.com/office/officeart/2005/8/layout/bProcess4"/>
    <dgm:cxn modelId="{3332A2B6-0C9B-40CB-8135-B4E107F87A6C}" type="presParOf" srcId="{AAC7A1BC-BC9A-4E1F-831C-6EECA57C09AB}" destId="{26140AE4-1777-4527-A231-E4AA477383CF}" srcOrd="5" destOrd="0" presId="urn:microsoft.com/office/officeart/2005/8/layout/bProcess4"/>
    <dgm:cxn modelId="{0CC2F346-D062-43FA-AC56-EE113CA1D69E}" type="presParOf" srcId="{AAC7A1BC-BC9A-4E1F-831C-6EECA57C09AB}" destId="{69D926DD-C337-4DBA-AEF6-2CB4F37A4A65}" srcOrd="6" destOrd="0" presId="urn:microsoft.com/office/officeart/2005/8/layout/bProcess4"/>
    <dgm:cxn modelId="{2263ADDD-1D7B-48F5-8B18-C2EA2693D9A6}" type="presParOf" srcId="{69D926DD-C337-4DBA-AEF6-2CB4F37A4A65}" destId="{80ADF24C-B774-4C67-B14D-9431CC85ACC1}" srcOrd="0" destOrd="0" presId="urn:microsoft.com/office/officeart/2005/8/layout/bProcess4"/>
    <dgm:cxn modelId="{65310158-91F9-410B-B73F-19032E4BBD67}" type="presParOf" srcId="{69D926DD-C337-4DBA-AEF6-2CB4F37A4A65}" destId="{A1F4BC16-C5DE-4A66-A7B9-10E07C264B68}" srcOrd="1" destOrd="0" presId="urn:microsoft.com/office/officeart/2005/8/layout/bProcess4"/>
    <dgm:cxn modelId="{A881A3CA-EF7E-4E7F-8F41-1EC2F87392C1}" type="presParOf" srcId="{AAC7A1BC-BC9A-4E1F-831C-6EECA57C09AB}" destId="{4B412081-D83C-444A-AD83-DF17C044F869}" srcOrd="7" destOrd="0" presId="urn:microsoft.com/office/officeart/2005/8/layout/bProcess4"/>
    <dgm:cxn modelId="{AAD95FE0-3BE7-4AC5-AB61-6F4D039CFD9C}" type="presParOf" srcId="{AAC7A1BC-BC9A-4E1F-831C-6EECA57C09AB}" destId="{32DACBC3-6B17-487A-A8B5-0B1548A5ABBA}" srcOrd="8" destOrd="0" presId="urn:microsoft.com/office/officeart/2005/8/layout/bProcess4"/>
    <dgm:cxn modelId="{C64E703C-6660-4EFC-8D5F-EA9157543EC0}" type="presParOf" srcId="{32DACBC3-6B17-487A-A8B5-0B1548A5ABBA}" destId="{814DB027-AEC5-4D73-B3B0-FE780B8DF17D}" srcOrd="0" destOrd="0" presId="urn:microsoft.com/office/officeart/2005/8/layout/bProcess4"/>
    <dgm:cxn modelId="{ED4F1D4A-CB28-45C7-B7A3-2F3782FAB77A}" type="presParOf" srcId="{32DACBC3-6B17-487A-A8B5-0B1548A5ABBA}" destId="{E182CFB4-A6C2-4A24-A941-8A3E9F078794}" srcOrd="1" destOrd="0" presId="urn:microsoft.com/office/officeart/2005/8/layout/bProcess4"/>
    <dgm:cxn modelId="{F2C965A9-4E0A-4B4E-9F5D-67C4F0B0F1F4}" type="presParOf" srcId="{AAC7A1BC-BC9A-4E1F-831C-6EECA57C09AB}" destId="{18A116CC-87D4-4E70-AB53-AE2DEC62DA40}" srcOrd="9" destOrd="0" presId="urn:microsoft.com/office/officeart/2005/8/layout/bProcess4"/>
    <dgm:cxn modelId="{84E05FCE-3F78-4847-9D3A-7003B84289E5}" type="presParOf" srcId="{AAC7A1BC-BC9A-4E1F-831C-6EECA57C09AB}" destId="{20EFAB18-9D54-455D-B503-64DD2BFE92A4}" srcOrd="10" destOrd="0" presId="urn:microsoft.com/office/officeart/2005/8/layout/bProcess4"/>
    <dgm:cxn modelId="{971C2C3B-CD17-4C2A-B7CC-1D9EF15A50A9}" type="presParOf" srcId="{20EFAB18-9D54-455D-B503-64DD2BFE92A4}" destId="{3DECD55B-293E-45B6-B370-B7EC07038C8E}" srcOrd="0" destOrd="0" presId="urn:microsoft.com/office/officeart/2005/8/layout/bProcess4"/>
    <dgm:cxn modelId="{C00FE6BF-9579-4EA4-B20D-79306890168B}" type="presParOf" srcId="{20EFAB18-9D54-455D-B503-64DD2BFE92A4}" destId="{E801D3EA-B687-4D7A-8712-A473B1184A88}" srcOrd="1" destOrd="0" presId="urn:microsoft.com/office/officeart/2005/8/layout/bProcess4"/>
    <dgm:cxn modelId="{33CD0635-A94B-41E9-94A2-98931104A03D}" type="presParOf" srcId="{AAC7A1BC-BC9A-4E1F-831C-6EECA57C09AB}" destId="{79A7E53A-4AFC-4366-8A26-4A66C3CB4F98}" srcOrd="11" destOrd="0" presId="urn:microsoft.com/office/officeart/2005/8/layout/bProcess4"/>
    <dgm:cxn modelId="{5064AFED-DF92-49DC-9635-2B64DFF41AA8}" type="presParOf" srcId="{AAC7A1BC-BC9A-4E1F-831C-6EECA57C09AB}" destId="{E1EEAD4A-B697-43DE-A5C8-CFC77B144415}" srcOrd="12" destOrd="0" presId="urn:microsoft.com/office/officeart/2005/8/layout/bProcess4"/>
    <dgm:cxn modelId="{F47F7526-1638-4FEE-BB70-F5F3F1236571}" type="presParOf" srcId="{E1EEAD4A-B697-43DE-A5C8-CFC77B144415}" destId="{EB9E1316-D872-4F27-8E8B-1A4B0A1E04E2}" srcOrd="0" destOrd="0" presId="urn:microsoft.com/office/officeart/2005/8/layout/bProcess4"/>
    <dgm:cxn modelId="{53C8E16B-318E-48FF-BC2B-28FBF7C2E46E}" type="presParOf" srcId="{E1EEAD4A-B697-43DE-A5C8-CFC77B144415}" destId="{EF22622D-C860-42C6-A0EF-72655C8B60D1}" srcOrd="1" destOrd="0" presId="urn:microsoft.com/office/officeart/2005/8/layout/bProcess4"/>
    <dgm:cxn modelId="{75F0C0BB-4B0C-43D6-BAAF-EF672CBA6EC5}" type="presParOf" srcId="{AAC7A1BC-BC9A-4E1F-831C-6EECA57C09AB}" destId="{72A01AAC-FA39-4EF4-A6B4-286B0EEFB3C3}" srcOrd="13" destOrd="0" presId="urn:microsoft.com/office/officeart/2005/8/layout/bProcess4"/>
    <dgm:cxn modelId="{F13E8CC7-27D4-4C95-B790-73A7B7745CBE}" type="presParOf" srcId="{AAC7A1BC-BC9A-4E1F-831C-6EECA57C09AB}" destId="{91B88F9E-6D52-4DDA-A460-D90698FA5629}" srcOrd="14" destOrd="0" presId="urn:microsoft.com/office/officeart/2005/8/layout/bProcess4"/>
    <dgm:cxn modelId="{5B2B3E80-8969-41D3-9BF3-848169184C3C}" type="presParOf" srcId="{91B88F9E-6D52-4DDA-A460-D90698FA5629}" destId="{4DFA398F-4451-4033-92F8-459F8CAF1E3E}" srcOrd="0" destOrd="0" presId="urn:microsoft.com/office/officeart/2005/8/layout/bProcess4"/>
    <dgm:cxn modelId="{1A7751A7-672A-4961-B998-E2203B54359D}" type="presParOf" srcId="{91B88F9E-6D52-4DDA-A460-D90698FA5629}" destId="{E0991119-A2C6-4931-92E5-4DD8A7DCDAA2}" srcOrd="1" destOrd="0" presId="urn:microsoft.com/office/officeart/2005/8/layout/bProcess4"/>
    <dgm:cxn modelId="{89C4CC26-C61F-4BCD-9DFB-40691E7665BF}" type="presParOf" srcId="{AAC7A1BC-BC9A-4E1F-831C-6EECA57C09AB}" destId="{FFFF3712-C28A-4D37-A903-EDBC85144592}" srcOrd="15" destOrd="0" presId="urn:microsoft.com/office/officeart/2005/8/layout/bProcess4"/>
    <dgm:cxn modelId="{22D5266E-CEF0-4546-9229-75E0787C678C}" type="presParOf" srcId="{AAC7A1BC-BC9A-4E1F-831C-6EECA57C09AB}" destId="{A658763C-C743-40E4-938E-5340E03F88C3}" srcOrd="16" destOrd="0" presId="urn:microsoft.com/office/officeart/2005/8/layout/bProcess4"/>
    <dgm:cxn modelId="{B9B585D8-4181-48D4-9DB3-E5E63D8D67C9}" type="presParOf" srcId="{A658763C-C743-40E4-938E-5340E03F88C3}" destId="{6CDEB253-29D9-4DF6-93FC-C2BE841A5564}" srcOrd="0" destOrd="0" presId="urn:microsoft.com/office/officeart/2005/8/layout/bProcess4"/>
    <dgm:cxn modelId="{5D3BB469-9018-4EE9-B502-B43ED972929B}" type="presParOf" srcId="{A658763C-C743-40E4-938E-5340E03F88C3}" destId="{9C2F014D-25BB-42C0-954F-096EBB439ED0}" srcOrd="1" destOrd="0" presId="urn:microsoft.com/office/officeart/2005/8/layout/bProcess4"/>
    <dgm:cxn modelId="{A75068A3-BE30-4A7D-9DB8-F29DB0D6DB8F}" type="presParOf" srcId="{AAC7A1BC-BC9A-4E1F-831C-6EECA57C09AB}" destId="{2677A9E2-AA5E-40D7-815D-5C0E46845533}" srcOrd="17" destOrd="0" presId="urn:microsoft.com/office/officeart/2005/8/layout/bProcess4"/>
    <dgm:cxn modelId="{F9D9F399-0BF6-450B-822A-FA3560580A20}" type="presParOf" srcId="{AAC7A1BC-BC9A-4E1F-831C-6EECA57C09AB}" destId="{8BE776A3-08DD-44CA-8788-86194AB04829}" srcOrd="18" destOrd="0" presId="urn:microsoft.com/office/officeart/2005/8/layout/bProcess4"/>
    <dgm:cxn modelId="{7FAB99E8-4582-45C8-8ED7-AF58DEB99DB2}" type="presParOf" srcId="{8BE776A3-08DD-44CA-8788-86194AB04829}" destId="{F0C1287B-682C-4BB3-A06E-232C5E601773}" srcOrd="0" destOrd="0" presId="urn:microsoft.com/office/officeart/2005/8/layout/bProcess4"/>
    <dgm:cxn modelId="{87E3DA3F-E221-42BB-BD9E-0C21279DCE5E}" type="presParOf" srcId="{8BE776A3-08DD-44CA-8788-86194AB04829}" destId="{D81EE9E1-BF56-4D7D-BE7D-D84EB9B4E192}" srcOrd="1" destOrd="0" presId="urn:microsoft.com/office/officeart/2005/8/layout/bProcess4"/>
    <dgm:cxn modelId="{51FC04F9-A53C-4DAD-BBA7-CF260176A9E3}" type="presParOf" srcId="{AAC7A1BC-BC9A-4E1F-831C-6EECA57C09AB}" destId="{A4D12D64-6B6C-4B06-AC3E-ABB9BE018FB1}" srcOrd="19" destOrd="0" presId="urn:microsoft.com/office/officeart/2005/8/layout/bProcess4"/>
    <dgm:cxn modelId="{77D9A815-6073-4A34-A317-7651AFD9D337}" type="presParOf" srcId="{AAC7A1BC-BC9A-4E1F-831C-6EECA57C09AB}" destId="{EBC0FB5B-5424-4600-B147-E7D6BEE00505}" srcOrd="20" destOrd="0" presId="urn:microsoft.com/office/officeart/2005/8/layout/bProcess4"/>
    <dgm:cxn modelId="{08C24AD3-2C45-41A5-AF4A-9E172820D2A3}" type="presParOf" srcId="{EBC0FB5B-5424-4600-B147-E7D6BEE00505}" destId="{3906ABAA-4C04-4D6A-B2BA-AEC52A563192}" srcOrd="0" destOrd="0" presId="urn:microsoft.com/office/officeart/2005/8/layout/bProcess4"/>
    <dgm:cxn modelId="{B5716D94-3262-4094-8B6E-6435DE2E09E9}" type="presParOf" srcId="{EBC0FB5B-5424-4600-B147-E7D6BEE00505}" destId="{41FE9E96-3E16-4550-88FD-407FB51C9F9C}" srcOrd="1" destOrd="0" presId="urn:microsoft.com/office/officeart/2005/8/layout/bProcess4"/>
    <dgm:cxn modelId="{CF387A6F-05E5-436D-BFB9-924764C91098}" type="presParOf" srcId="{AAC7A1BC-BC9A-4E1F-831C-6EECA57C09AB}" destId="{E7CAF61E-7EF1-4D86-99FC-3336F9115EFC}" srcOrd="21" destOrd="0" presId="urn:microsoft.com/office/officeart/2005/8/layout/bProcess4"/>
    <dgm:cxn modelId="{4A8D2F33-2F85-444B-8EA4-E559470B288F}" type="presParOf" srcId="{AAC7A1BC-BC9A-4E1F-831C-6EECA57C09AB}" destId="{A77BC5E2-4AD1-492C-AE76-C144D87BB8BE}" srcOrd="22" destOrd="0" presId="urn:microsoft.com/office/officeart/2005/8/layout/bProcess4"/>
    <dgm:cxn modelId="{B4393FCC-D8B4-4070-B4A9-3D711F4B8B9F}" type="presParOf" srcId="{A77BC5E2-4AD1-492C-AE76-C144D87BB8BE}" destId="{145B549C-BAC6-41D7-8F11-FBEA05183030}" srcOrd="0" destOrd="0" presId="urn:microsoft.com/office/officeart/2005/8/layout/bProcess4"/>
    <dgm:cxn modelId="{E6E8F471-FAC6-4041-8E49-E2A7682640FC}" type="presParOf" srcId="{A77BC5E2-4AD1-492C-AE76-C144D87BB8BE}" destId="{4D0743F1-BAFE-4D6A-8123-C142BBF150AE}" srcOrd="1" destOrd="0" presId="urn:microsoft.com/office/officeart/2005/8/layout/bProcess4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CA26D8-8A50-4404-87E4-BABB99B58C3E}">
      <dsp:nvSpPr>
        <dsp:cNvPr id="0" name=""/>
        <dsp:cNvSpPr/>
      </dsp:nvSpPr>
      <dsp:spPr>
        <a:xfrm rot="5400000">
          <a:off x="1317554" y="832532"/>
          <a:ext cx="1302063" cy="157031"/>
        </a:xfrm>
        <a:prstGeom prst="rect">
          <a:avLst/>
        </a:prstGeom>
        <a:solidFill>
          <a:schemeClr val="accent5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221B8F-C39E-4554-91D2-4FFC357FE037}">
      <dsp:nvSpPr>
        <dsp:cNvPr id="0" name=""/>
        <dsp:cNvSpPr/>
      </dsp:nvSpPr>
      <dsp:spPr>
        <a:xfrm>
          <a:off x="1616362" y="491"/>
          <a:ext cx="1744791" cy="1046874"/>
        </a:xfrm>
        <a:prstGeom prst="roundRect">
          <a:avLst>
            <a:gd name="adj" fmla="val 10000"/>
          </a:avLst>
        </a:prstGeom>
        <a:solidFill>
          <a:schemeClr val="accent5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smtClean="0">
              <a:solidFill>
                <a:schemeClr val="tx1"/>
              </a:solidFill>
            </a:rPr>
            <a:t>1. </a:t>
          </a:r>
          <a:r>
            <a:rPr lang="it-IT" sz="1600" b="1" kern="1200" dirty="0" err="1" smtClean="0">
              <a:solidFill>
                <a:schemeClr val="tx1"/>
              </a:solidFill>
            </a:rPr>
            <a:t>Health</a:t>
          </a:r>
          <a:r>
            <a:rPr lang="it-IT" sz="1600" b="1" kern="1200" dirty="0" smtClean="0">
              <a:solidFill>
                <a:schemeClr val="tx1"/>
              </a:solidFill>
            </a:rPr>
            <a:t> </a:t>
          </a:r>
          <a:endParaRPr lang="it-IT" sz="1600" b="1" kern="1200" dirty="0">
            <a:solidFill>
              <a:schemeClr val="tx1"/>
            </a:solidFill>
          </a:endParaRPr>
        </a:p>
      </dsp:txBody>
      <dsp:txXfrm>
        <a:off x="1647024" y="31153"/>
        <a:ext cx="1683467" cy="985550"/>
      </dsp:txXfrm>
    </dsp:sp>
    <dsp:sp modelId="{CA549853-C614-436F-8DD4-98357C41DD7B}">
      <dsp:nvSpPr>
        <dsp:cNvPr id="0" name=""/>
        <dsp:cNvSpPr/>
      </dsp:nvSpPr>
      <dsp:spPr>
        <a:xfrm rot="5400000">
          <a:off x="1317554" y="2141125"/>
          <a:ext cx="1302063" cy="157031"/>
        </a:xfrm>
        <a:prstGeom prst="rect">
          <a:avLst/>
        </a:prstGeom>
        <a:solidFill>
          <a:schemeClr val="accent5">
            <a:shade val="90000"/>
            <a:hueOff val="3457"/>
            <a:satOff val="11215"/>
            <a:lumOff val="107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F6BE80-4E06-4AEF-A573-C50E6D5B53B3}">
      <dsp:nvSpPr>
        <dsp:cNvPr id="0" name=""/>
        <dsp:cNvSpPr/>
      </dsp:nvSpPr>
      <dsp:spPr>
        <a:xfrm>
          <a:off x="1616362" y="1309084"/>
          <a:ext cx="1744791" cy="1046874"/>
        </a:xfrm>
        <a:prstGeom prst="roundRect">
          <a:avLst>
            <a:gd name="adj" fmla="val 10000"/>
          </a:avLst>
        </a:prstGeom>
        <a:solidFill>
          <a:schemeClr val="accent5">
            <a:shade val="50000"/>
            <a:hueOff val="2802"/>
            <a:satOff val="15386"/>
            <a:lumOff val="451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smtClean="0">
              <a:solidFill>
                <a:schemeClr val="tx1"/>
              </a:solidFill>
            </a:rPr>
            <a:t>2. </a:t>
          </a:r>
          <a:r>
            <a:rPr lang="it-IT" sz="1600" b="1" kern="1200" dirty="0" err="1" smtClean="0">
              <a:solidFill>
                <a:schemeClr val="tx1"/>
              </a:solidFill>
            </a:rPr>
            <a:t>Education</a:t>
          </a:r>
          <a:r>
            <a:rPr lang="it-IT" sz="1600" b="1" kern="1200" dirty="0" smtClean="0">
              <a:solidFill>
                <a:schemeClr val="tx1"/>
              </a:solidFill>
            </a:rPr>
            <a:t> and training</a:t>
          </a:r>
          <a:endParaRPr lang="it-IT" sz="1600" b="1" kern="1200" dirty="0">
            <a:solidFill>
              <a:schemeClr val="tx1"/>
            </a:solidFill>
          </a:endParaRPr>
        </a:p>
      </dsp:txBody>
      <dsp:txXfrm>
        <a:off x="1647024" y="1339746"/>
        <a:ext cx="1683467" cy="985550"/>
      </dsp:txXfrm>
    </dsp:sp>
    <dsp:sp modelId="{26140AE4-1777-4527-A231-E4AA477383CF}">
      <dsp:nvSpPr>
        <dsp:cNvPr id="0" name=""/>
        <dsp:cNvSpPr/>
      </dsp:nvSpPr>
      <dsp:spPr>
        <a:xfrm rot="5400000">
          <a:off x="1317554" y="3449719"/>
          <a:ext cx="1302063" cy="157031"/>
        </a:xfrm>
        <a:prstGeom prst="rect">
          <a:avLst/>
        </a:prstGeom>
        <a:solidFill>
          <a:schemeClr val="accent5">
            <a:shade val="90000"/>
            <a:hueOff val="6913"/>
            <a:satOff val="22430"/>
            <a:lumOff val="214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47DF8F-482E-4B76-B21B-2E3746BB63F5}">
      <dsp:nvSpPr>
        <dsp:cNvPr id="0" name=""/>
        <dsp:cNvSpPr/>
      </dsp:nvSpPr>
      <dsp:spPr>
        <a:xfrm>
          <a:off x="1616362" y="2617678"/>
          <a:ext cx="1744791" cy="1046874"/>
        </a:xfrm>
        <a:prstGeom prst="roundRect">
          <a:avLst>
            <a:gd name="adj" fmla="val 10000"/>
          </a:avLst>
        </a:prstGeom>
        <a:solidFill>
          <a:schemeClr val="accent5">
            <a:shade val="50000"/>
            <a:hueOff val="5603"/>
            <a:satOff val="30772"/>
            <a:lumOff val="902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smtClean="0">
              <a:solidFill>
                <a:schemeClr val="tx1"/>
              </a:solidFill>
            </a:rPr>
            <a:t>3. Work and Life </a:t>
          </a:r>
          <a:r>
            <a:rPr lang="it-IT" sz="1600" b="1" kern="1200" dirty="0" err="1" smtClean="0">
              <a:solidFill>
                <a:schemeClr val="tx1"/>
              </a:solidFill>
            </a:rPr>
            <a:t>balance</a:t>
          </a:r>
          <a:endParaRPr lang="it-IT" sz="1600" b="1" kern="1200" dirty="0">
            <a:solidFill>
              <a:schemeClr val="tx1"/>
            </a:solidFill>
          </a:endParaRPr>
        </a:p>
      </dsp:txBody>
      <dsp:txXfrm>
        <a:off x="1647024" y="2648340"/>
        <a:ext cx="1683467" cy="985550"/>
      </dsp:txXfrm>
    </dsp:sp>
    <dsp:sp modelId="{4B412081-D83C-444A-AD83-DF17C044F869}">
      <dsp:nvSpPr>
        <dsp:cNvPr id="0" name=""/>
        <dsp:cNvSpPr/>
      </dsp:nvSpPr>
      <dsp:spPr>
        <a:xfrm>
          <a:off x="1971851" y="4104016"/>
          <a:ext cx="2314042" cy="157031"/>
        </a:xfrm>
        <a:prstGeom prst="rect">
          <a:avLst/>
        </a:prstGeom>
        <a:solidFill>
          <a:schemeClr val="accent5">
            <a:shade val="90000"/>
            <a:hueOff val="10370"/>
            <a:satOff val="33645"/>
            <a:lumOff val="322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F4BC16-C5DE-4A66-A7B9-10E07C264B68}">
      <dsp:nvSpPr>
        <dsp:cNvPr id="0" name=""/>
        <dsp:cNvSpPr/>
      </dsp:nvSpPr>
      <dsp:spPr>
        <a:xfrm>
          <a:off x="1616362" y="3926271"/>
          <a:ext cx="1744791" cy="1046874"/>
        </a:xfrm>
        <a:prstGeom prst="roundRect">
          <a:avLst>
            <a:gd name="adj" fmla="val 10000"/>
          </a:avLst>
        </a:prstGeom>
        <a:solidFill>
          <a:schemeClr val="accent5">
            <a:shade val="50000"/>
            <a:hueOff val="8405"/>
            <a:satOff val="46158"/>
            <a:lumOff val="1354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smtClean="0">
              <a:solidFill>
                <a:schemeClr val="tx1"/>
              </a:solidFill>
            </a:rPr>
            <a:t>4. </a:t>
          </a:r>
          <a:r>
            <a:rPr lang="it-IT" sz="1600" b="1" kern="1200" dirty="0" err="1" smtClean="0">
              <a:solidFill>
                <a:schemeClr val="tx1"/>
              </a:solidFill>
            </a:rPr>
            <a:t>Economic</a:t>
          </a:r>
          <a:r>
            <a:rPr lang="it-IT" sz="1600" b="1" kern="1200" dirty="0" smtClean="0">
              <a:solidFill>
                <a:schemeClr val="tx1"/>
              </a:solidFill>
            </a:rPr>
            <a:t> </a:t>
          </a:r>
          <a:r>
            <a:rPr lang="it-IT" sz="1600" b="1" kern="1200" dirty="0" err="1" smtClean="0">
              <a:solidFill>
                <a:schemeClr val="tx1"/>
              </a:solidFill>
            </a:rPr>
            <a:t>wellbeing</a:t>
          </a:r>
          <a:r>
            <a:rPr lang="it-IT" sz="1600" b="1" kern="1200" dirty="0" smtClean="0">
              <a:solidFill>
                <a:schemeClr val="tx1"/>
              </a:solidFill>
            </a:rPr>
            <a:t> </a:t>
          </a:r>
          <a:endParaRPr lang="it-IT" sz="1600" b="1" kern="1200" dirty="0">
            <a:solidFill>
              <a:schemeClr val="tx1"/>
            </a:solidFill>
          </a:endParaRPr>
        </a:p>
      </dsp:txBody>
      <dsp:txXfrm>
        <a:off x="1647024" y="3956933"/>
        <a:ext cx="1683467" cy="985550"/>
      </dsp:txXfrm>
    </dsp:sp>
    <dsp:sp modelId="{18A116CC-87D4-4E70-AB53-AE2DEC62DA40}">
      <dsp:nvSpPr>
        <dsp:cNvPr id="0" name=""/>
        <dsp:cNvSpPr/>
      </dsp:nvSpPr>
      <dsp:spPr>
        <a:xfrm rot="16200000">
          <a:off x="3638127" y="3449719"/>
          <a:ext cx="1302063" cy="157031"/>
        </a:xfrm>
        <a:prstGeom prst="rect">
          <a:avLst/>
        </a:prstGeom>
        <a:solidFill>
          <a:schemeClr val="accent5">
            <a:shade val="90000"/>
            <a:hueOff val="13827"/>
            <a:satOff val="44860"/>
            <a:lumOff val="429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82CFB4-A6C2-4A24-A941-8A3E9F078794}">
      <dsp:nvSpPr>
        <dsp:cNvPr id="0" name=""/>
        <dsp:cNvSpPr/>
      </dsp:nvSpPr>
      <dsp:spPr>
        <a:xfrm>
          <a:off x="3936935" y="3926271"/>
          <a:ext cx="1744791" cy="1046874"/>
        </a:xfrm>
        <a:prstGeom prst="roundRect">
          <a:avLst>
            <a:gd name="adj" fmla="val 10000"/>
          </a:avLst>
        </a:prstGeom>
        <a:solidFill>
          <a:schemeClr val="accent5">
            <a:shade val="50000"/>
            <a:hueOff val="11207"/>
            <a:satOff val="61543"/>
            <a:lumOff val="1805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tx1"/>
              </a:solidFill>
            </a:rPr>
            <a:t>5. Social relationships </a:t>
          </a:r>
          <a:endParaRPr lang="it-IT" sz="1600" b="1" kern="1200" dirty="0">
            <a:solidFill>
              <a:schemeClr val="tx1"/>
            </a:solidFill>
          </a:endParaRPr>
        </a:p>
      </dsp:txBody>
      <dsp:txXfrm>
        <a:off x="3967597" y="3956933"/>
        <a:ext cx="1683467" cy="985550"/>
      </dsp:txXfrm>
    </dsp:sp>
    <dsp:sp modelId="{79A7E53A-4AFC-4366-8A26-4A66C3CB4F98}">
      <dsp:nvSpPr>
        <dsp:cNvPr id="0" name=""/>
        <dsp:cNvSpPr/>
      </dsp:nvSpPr>
      <dsp:spPr>
        <a:xfrm rot="16200000">
          <a:off x="3638127" y="2141125"/>
          <a:ext cx="1302063" cy="157031"/>
        </a:xfrm>
        <a:prstGeom prst="rect">
          <a:avLst/>
        </a:prstGeom>
        <a:solidFill>
          <a:schemeClr val="accent5">
            <a:shade val="90000"/>
            <a:hueOff val="17283"/>
            <a:satOff val="56075"/>
            <a:lumOff val="536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01D3EA-B687-4D7A-8712-A473B1184A88}">
      <dsp:nvSpPr>
        <dsp:cNvPr id="0" name=""/>
        <dsp:cNvSpPr/>
      </dsp:nvSpPr>
      <dsp:spPr>
        <a:xfrm>
          <a:off x="3936935" y="2617678"/>
          <a:ext cx="1744791" cy="1046874"/>
        </a:xfrm>
        <a:prstGeom prst="roundRect">
          <a:avLst>
            <a:gd name="adj" fmla="val 10000"/>
          </a:avLst>
        </a:prstGeom>
        <a:solidFill>
          <a:schemeClr val="accent5">
            <a:shade val="50000"/>
            <a:hueOff val="14008"/>
            <a:satOff val="76929"/>
            <a:lumOff val="2256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smtClean="0">
              <a:solidFill>
                <a:schemeClr val="tx1"/>
              </a:solidFill>
            </a:rPr>
            <a:t>6. </a:t>
          </a:r>
          <a:r>
            <a:rPr lang="it-IT" sz="1600" b="1" kern="1200" dirty="0" err="1" smtClean="0">
              <a:solidFill>
                <a:schemeClr val="tx1"/>
              </a:solidFill>
            </a:rPr>
            <a:t>Politics</a:t>
          </a:r>
          <a:r>
            <a:rPr lang="it-IT" sz="1600" b="1" kern="1200" dirty="0" smtClean="0">
              <a:solidFill>
                <a:schemeClr val="tx1"/>
              </a:solidFill>
            </a:rPr>
            <a:t> and </a:t>
          </a:r>
          <a:r>
            <a:rPr lang="it-IT" sz="1600" b="1" kern="1200" dirty="0" err="1" smtClean="0">
              <a:solidFill>
                <a:schemeClr val="tx1"/>
              </a:solidFill>
            </a:rPr>
            <a:t>institutions</a:t>
          </a:r>
          <a:endParaRPr lang="it-IT" sz="1600" b="1" kern="1200" dirty="0">
            <a:solidFill>
              <a:schemeClr val="tx1"/>
            </a:solidFill>
          </a:endParaRPr>
        </a:p>
      </dsp:txBody>
      <dsp:txXfrm>
        <a:off x="3967597" y="2648340"/>
        <a:ext cx="1683467" cy="985550"/>
      </dsp:txXfrm>
    </dsp:sp>
    <dsp:sp modelId="{72A01AAC-FA39-4EF4-A6B4-286B0EEFB3C3}">
      <dsp:nvSpPr>
        <dsp:cNvPr id="0" name=""/>
        <dsp:cNvSpPr/>
      </dsp:nvSpPr>
      <dsp:spPr>
        <a:xfrm rot="16200000">
          <a:off x="3638127" y="832532"/>
          <a:ext cx="1302063" cy="157031"/>
        </a:xfrm>
        <a:prstGeom prst="rect">
          <a:avLst/>
        </a:prstGeom>
        <a:solidFill>
          <a:schemeClr val="accent5">
            <a:shade val="90000"/>
            <a:hueOff val="17283"/>
            <a:satOff val="56075"/>
            <a:lumOff val="536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22622D-C860-42C6-A0EF-72655C8B60D1}">
      <dsp:nvSpPr>
        <dsp:cNvPr id="0" name=""/>
        <dsp:cNvSpPr/>
      </dsp:nvSpPr>
      <dsp:spPr>
        <a:xfrm>
          <a:off x="3936935" y="1309084"/>
          <a:ext cx="1744791" cy="1046874"/>
        </a:xfrm>
        <a:prstGeom prst="roundRect">
          <a:avLst>
            <a:gd name="adj" fmla="val 10000"/>
          </a:avLst>
        </a:prstGeom>
        <a:solidFill>
          <a:schemeClr val="accent5">
            <a:shade val="50000"/>
            <a:hueOff val="16810"/>
            <a:satOff val="92315"/>
            <a:lumOff val="2707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smtClean="0">
              <a:solidFill>
                <a:schemeClr val="tx1"/>
              </a:solidFill>
            </a:rPr>
            <a:t>7. Security</a:t>
          </a:r>
          <a:endParaRPr lang="it-IT" sz="1600" b="1" kern="1200" dirty="0">
            <a:solidFill>
              <a:schemeClr val="tx1"/>
            </a:solidFill>
          </a:endParaRPr>
        </a:p>
      </dsp:txBody>
      <dsp:txXfrm>
        <a:off x="3967597" y="1339746"/>
        <a:ext cx="1683467" cy="985550"/>
      </dsp:txXfrm>
    </dsp:sp>
    <dsp:sp modelId="{FFFF3712-C28A-4D37-A903-EDBC85144592}">
      <dsp:nvSpPr>
        <dsp:cNvPr id="0" name=""/>
        <dsp:cNvSpPr/>
      </dsp:nvSpPr>
      <dsp:spPr>
        <a:xfrm>
          <a:off x="4292423" y="178235"/>
          <a:ext cx="2314042" cy="157031"/>
        </a:xfrm>
        <a:prstGeom prst="rect">
          <a:avLst/>
        </a:prstGeom>
        <a:solidFill>
          <a:schemeClr val="accent5">
            <a:shade val="90000"/>
            <a:hueOff val="13827"/>
            <a:satOff val="44860"/>
            <a:lumOff val="429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991119-A2C6-4931-92E5-4DD8A7DCDAA2}">
      <dsp:nvSpPr>
        <dsp:cNvPr id="0" name=""/>
        <dsp:cNvSpPr/>
      </dsp:nvSpPr>
      <dsp:spPr>
        <a:xfrm>
          <a:off x="3936935" y="491"/>
          <a:ext cx="1744791" cy="1046874"/>
        </a:xfrm>
        <a:prstGeom prst="roundRect">
          <a:avLst>
            <a:gd name="adj" fmla="val 10000"/>
          </a:avLst>
        </a:prstGeom>
        <a:solidFill>
          <a:schemeClr val="accent5">
            <a:shade val="50000"/>
            <a:hueOff val="14008"/>
            <a:satOff val="76929"/>
            <a:lumOff val="2256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smtClean="0">
              <a:solidFill>
                <a:schemeClr val="tx1"/>
              </a:solidFill>
            </a:rPr>
            <a:t>8. </a:t>
          </a:r>
          <a:r>
            <a:rPr lang="it-IT" sz="1600" b="1" kern="1200" dirty="0" err="1" smtClean="0">
              <a:solidFill>
                <a:schemeClr val="tx1"/>
              </a:solidFill>
            </a:rPr>
            <a:t>Subjective</a:t>
          </a:r>
          <a:r>
            <a:rPr lang="it-IT" sz="1600" b="1" kern="1200" dirty="0" smtClean="0">
              <a:solidFill>
                <a:schemeClr val="tx1"/>
              </a:solidFill>
            </a:rPr>
            <a:t> </a:t>
          </a:r>
          <a:r>
            <a:rPr lang="it-IT" sz="1600" b="1" kern="1200" dirty="0" err="1" smtClean="0">
              <a:solidFill>
                <a:schemeClr val="tx1"/>
              </a:solidFill>
            </a:rPr>
            <a:t>well-being</a:t>
          </a:r>
          <a:endParaRPr lang="it-IT" sz="1600" b="1" kern="1200" dirty="0">
            <a:solidFill>
              <a:schemeClr val="tx1"/>
            </a:solidFill>
          </a:endParaRPr>
        </a:p>
      </dsp:txBody>
      <dsp:txXfrm>
        <a:off x="3967597" y="31153"/>
        <a:ext cx="1683467" cy="985550"/>
      </dsp:txXfrm>
    </dsp:sp>
    <dsp:sp modelId="{2677A9E2-AA5E-40D7-815D-5C0E46845533}">
      <dsp:nvSpPr>
        <dsp:cNvPr id="0" name=""/>
        <dsp:cNvSpPr/>
      </dsp:nvSpPr>
      <dsp:spPr>
        <a:xfrm rot="5400000">
          <a:off x="5958699" y="832532"/>
          <a:ext cx="1302063" cy="157031"/>
        </a:xfrm>
        <a:prstGeom prst="rect">
          <a:avLst/>
        </a:prstGeom>
        <a:solidFill>
          <a:schemeClr val="accent5">
            <a:shade val="90000"/>
            <a:hueOff val="10370"/>
            <a:satOff val="33645"/>
            <a:lumOff val="322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2F014D-25BB-42C0-954F-096EBB439ED0}">
      <dsp:nvSpPr>
        <dsp:cNvPr id="0" name=""/>
        <dsp:cNvSpPr/>
      </dsp:nvSpPr>
      <dsp:spPr>
        <a:xfrm>
          <a:off x="6257507" y="491"/>
          <a:ext cx="1744791" cy="1046874"/>
        </a:xfrm>
        <a:prstGeom prst="roundRect">
          <a:avLst>
            <a:gd name="adj" fmla="val 10000"/>
          </a:avLst>
        </a:prstGeom>
        <a:solidFill>
          <a:schemeClr val="accent5">
            <a:shade val="50000"/>
            <a:hueOff val="11207"/>
            <a:satOff val="61543"/>
            <a:lumOff val="1805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smtClean="0">
              <a:solidFill>
                <a:schemeClr val="tx1"/>
              </a:solidFill>
            </a:rPr>
            <a:t>9. </a:t>
          </a:r>
          <a:r>
            <a:rPr lang="it-IT" sz="1600" b="1" kern="1200" dirty="0" err="1" smtClean="0">
              <a:solidFill>
                <a:schemeClr val="tx1"/>
              </a:solidFill>
            </a:rPr>
            <a:t>Landscape</a:t>
          </a:r>
          <a:r>
            <a:rPr lang="it-IT" sz="1600" b="1" kern="1200" dirty="0" smtClean="0">
              <a:solidFill>
                <a:schemeClr val="tx1"/>
              </a:solidFill>
            </a:rPr>
            <a:t> and cultural </a:t>
          </a:r>
          <a:r>
            <a:rPr lang="it-IT" sz="1600" b="1" kern="1200" dirty="0" err="1" smtClean="0">
              <a:solidFill>
                <a:schemeClr val="tx1"/>
              </a:solidFill>
            </a:rPr>
            <a:t>heritage</a:t>
          </a:r>
          <a:endParaRPr lang="it-IT" sz="1600" b="1" kern="1200" dirty="0">
            <a:solidFill>
              <a:schemeClr val="tx1"/>
            </a:solidFill>
          </a:endParaRPr>
        </a:p>
      </dsp:txBody>
      <dsp:txXfrm>
        <a:off x="6288169" y="31153"/>
        <a:ext cx="1683467" cy="985550"/>
      </dsp:txXfrm>
    </dsp:sp>
    <dsp:sp modelId="{A4D12D64-6B6C-4B06-AC3E-ABB9BE018FB1}">
      <dsp:nvSpPr>
        <dsp:cNvPr id="0" name=""/>
        <dsp:cNvSpPr/>
      </dsp:nvSpPr>
      <dsp:spPr>
        <a:xfrm rot="5400000">
          <a:off x="5958699" y="2141125"/>
          <a:ext cx="1302063" cy="157031"/>
        </a:xfrm>
        <a:prstGeom prst="rect">
          <a:avLst/>
        </a:prstGeom>
        <a:solidFill>
          <a:schemeClr val="accent5">
            <a:shade val="90000"/>
            <a:hueOff val="6913"/>
            <a:satOff val="22430"/>
            <a:lumOff val="214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1EE9E1-BF56-4D7D-BE7D-D84EB9B4E192}">
      <dsp:nvSpPr>
        <dsp:cNvPr id="0" name=""/>
        <dsp:cNvSpPr/>
      </dsp:nvSpPr>
      <dsp:spPr>
        <a:xfrm>
          <a:off x="6257507" y="1309084"/>
          <a:ext cx="1744791" cy="1046874"/>
        </a:xfrm>
        <a:prstGeom prst="roundRect">
          <a:avLst>
            <a:gd name="adj" fmla="val 10000"/>
          </a:avLst>
        </a:prstGeom>
        <a:solidFill>
          <a:schemeClr val="accent5">
            <a:shade val="50000"/>
            <a:hueOff val="8405"/>
            <a:satOff val="46158"/>
            <a:lumOff val="1354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smtClean="0">
              <a:solidFill>
                <a:schemeClr val="tx1"/>
              </a:solidFill>
            </a:rPr>
            <a:t>10. </a:t>
          </a:r>
          <a:r>
            <a:rPr lang="it-IT" sz="1600" b="1" kern="1200" dirty="0" err="1" smtClean="0">
              <a:solidFill>
                <a:schemeClr val="tx1"/>
              </a:solidFill>
            </a:rPr>
            <a:t>Environment</a:t>
          </a:r>
          <a:endParaRPr lang="it-IT" sz="1600" b="1" kern="1200" dirty="0">
            <a:solidFill>
              <a:schemeClr val="tx1"/>
            </a:solidFill>
          </a:endParaRPr>
        </a:p>
      </dsp:txBody>
      <dsp:txXfrm>
        <a:off x="6288169" y="1339746"/>
        <a:ext cx="1683467" cy="985550"/>
      </dsp:txXfrm>
    </dsp:sp>
    <dsp:sp modelId="{E7CAF61E-7EF1-4D86-99FC-3336F9115EFC}">
      <dsp:nvSpPr>
        <dsp:cNvPr id="0" name=""/>
        <dsp:cNvSpPr/>
      </dsp:nvSpPr>
      <dsp:spPr>
        <a:xfrm rot="5400000">
          <a:off x="5958699" y="3449719"/>
          <a:ext cx="1302063" cy="157031"/>
        </a:xfrm>
        <a:prstGeom prst="rect">
          <a:avLst/>
        </a:prstGeom>
        <a:solidFill>
          <a:schemeClr val="accent5">
            <a:shade val="90000"/>
            <a:hueOff val="3457"/>
            <a:satOff val="11215"/>
            <a:lumOff val="107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FE9E96-3E16-4550-88FD-407FB51C9F9C}">
      <dsp:nvSpPr>
        <dsp:cNvPr id="0" name=""/>
        <dsp:cNvSpPr/>
      </dsp:nvSpPr>
      <dsp:spPr>
        <a:xfrm>
          <a:off x="6257507" y="2617678"/>
          <a:ext cx="1744791" cy="1046874"/>
        </a:xfrm>
        <a:prstGeom prst="roundRect">
          <a:avLst>
            <a:gd name="adj" fmla="val 10000"/>
          </a:avLst>
        </a:prstGeom>
        <a:solidFill>
          <a:schemeClr val="accent5">
            <a:shade val="50000"/>
            <a:hueOff val="5603"/>
            <a:satOff val="30772"/>
            <a:lumOff val="902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smtClean="0">
              <a:solidFill>
                <a:schemeClr val="tx1"/>
              </a:solidFill>
            </a:rPr>
            <a:t>11. </a:t>
          </a:r>
          <a:r>
            <a:rPr lang="it-IT" sz="1600" b="1" kern="1200" dirty="0" err="1" smtClean="0">
              <a:solidFill>
                <a:schemeClr val="tx1"/>
              </a:solidFill>
            </a:rPr>
            <a:t>Research</a:t>
          </a:r>
          <a:r>
            <a:rPr lang="it-IT" sz="1600" b="1" kern="1200" dirty="0" smtClean="0">
              <a:solidFill>
                <a:schemeClr val="tx1"/>
              </a:solidFill>
            </a:rPr>
            <a:t> and </a:t>
          </a:r>
          <a:r>
            <a:rPr lang="it-IT" sz="1600" b="1" kern="1200" dirty="0" err="1" smtClean="0">
              <a:solidFill>
                <a:schemeClr val="tx1"/>
              </a:solidFill>
            </a:rPr>
            <a:t>innovation</a:t>
          </a:r>
          <a:r>
            <a:rPr lang="it-IT" sz="1600" b="1" kern="1200" dirty="0" smtClean="0">
              <a:solidFill>
                <a:schemeClr val="tx1"/>
              </a:solidFill>
            </a:rPr>
            <a:t> </a:t>
          </a:r>
          <a:endParaRPr lang="it-IT" sz="1600" b="1" kern="1200" dirty="0">
            <a:solidFill>
              <a:schemeClr val="tx1"/>
            </a:solidFill>
          </a:endParaRPr>
        </a:p>
      </dsp:txBody>
      <dsp:txXfrm>
        <a:off x="6288169" y="2648340"/>
        <a:ext cx="1683467" cy="985550"/>
      </dsp:txXfrm>
    </dsp:sp>
    <dsp:sp modelId="{4D0743F1-BAFE-4D6A-8123-C142BBF150AE}">
      <dsp:nvSpPr>
        <dsp:cNvPr id="0" name=""/>
        <dsp:cNvSpPr/>
      </dsp:nvSpPr>
      <dsp:spPr>
        <a:xfrm>
          <a:off x="6257507" y="3926271"/>
          <a:ext cx="1744791" cy="1046874"/>
        </a:xfrm>
        <a:prstGeom prst="roundRect">
          <a:avLst>
            <a:gd name="adj" fmla="val 10000"/>
          </a:avLst>
        </a:prstGeom>
        <a:solidFill>
          <a:schemeClr val="accent5">
            <a:shade val="50000"/>
            <a:hueOff val="2802"/>
            <a:satOff val="15386"/>
            <a:lumOff val="451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tx1"/>
              </a:solidFill>
            </a:rPr>
            <a:t>12. Quality of services </a:t>
          </a:r>
          <a:endParaRPr lang="it-IT" sz="1600" b="1" kern="1200" dirty="0">
            <a:solidFill>
              <a:schemeClr val="tx1"/>
            </a:solidFill>
          </a:endParaRPr>
        </a:p>
      </dsp:txBody>
      <dsp:txXfrm>
        <a:off x="6288169" y="3956933"/>
        <a:ext cx="1683467" cy="9855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739" cy="4940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85" tIns="45696" rIns="91385" bIns="45696" numCol="1" anchor="t" anchorCtr="0" compatLnSpc="1">
            <a:prstTxWarp prst="textNoShape">
              <a:avLst/>
            </a:prstTxWarp>
          </a:bodyPr>
          <a:lstStyle>
            <a:lvl1pPr algn="l" defTabSz="912399" eaLnBrk="0" hangingPunct="0">
              <a:lnSpc>
                <a:spcPct val="100000"/>
              </a:lnSpc>
              <a:defRPr sz="1200">
                <a:solidFill>
                  <a:schemeClr val="tx1"/>
                </a:solidFill>
                <a:latin typeface="Arial" pitchFamily="34" charset="0"/>
                <a:ea typeface="SimSun"/>
                <a:cs typeface="SimSun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027" y="0"/>
            <a:ext cx="2919739" cy="4940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85" tIns="45696" rIns="91385" bIns="45696" numCol="1" anchor="t" anchorCtr="0" compatLnSpc="1">
            <a:prstTxWarp prst="textNoShape">
              <a:avLst/>
            </a:prstTxWarp>
          </a:bodyPr>
          <a:lstStyle>
            <a:lvl1pPr defTabSz="912399" eaLnBrk="0" hangingPunct="0">
              <a:lnSpc>
                <a:spcPct val="100000"/>
              </a:lnSpc>
              <a:defRPr sz="1200">
                <a:solidFill>
                  <a:schemeClr val="tx1"/>
                </a:solidFill>
                <a:latin typeface="Arial" pitchFamily="34" charset="0"/>
                <a:ea typeface="SimSun"/>
                <a:cs typeface="SimSun"/>
              </a:defRPr>
            </a:lvl1pPr>
          </a:lstStyle>
          <a:p>
            <a:pPr>
              <a:defRPr/>
            </a:pPr>
            <a:fld id="{15FD6517-5C60-413D-B458-BA6177240560}" type="datetime1">
              <a:rPr lang="it-IT"/>
              <a:pPr>
                <a:defRPr/>
              </a:pPr>
              <a:t>05/04/2013</a:t>
            </a:fld>
            <a:endParaRPr lang="en-US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5464"/>
            <a:ext cx="2919739" cy="4940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85" tIns="45696" rIns="91385" bIns="45696" numCol="1" anchor="b" anchorCtr="0" compatLnSpc="1">
            <a:prstTxWarp prst="textNoShape">
              <a:avLst/>
            </a:prstTxWarp>
          </a:bodyPr>
          <a:lstStyle>
            <a:lvl1pPr algn="l" defTabSz="912399" eaLnBrk="0" hangingPunct="0">
              <a:lnSpc>
                <a:spcPct val="100000"/>
              </a:lnSpc>
              <a:defRPr sz="1200">
                <a:solidFill>
                  <a:schemeClr val="tx1"/>
                </a:solidFill>
                <a:latin typeface="Arial" pitchFamily="34" charset="0"/>
                <a:cs typeface="SimSun"/>
              </a:defRPr>
            </a:lvl1pPr>
          </a:lstStyle>
          <a:p>
            <a:pPr>
              <a:defRPr/>
            </a:pPr>
            <a:r>
              <a:rPr lang="zh-SG"/>
              <a:t>© BIP. 2008</a:t>
            </a:r>
            <a:endParaRPr lang="en-US">
              <a:ea typeface="SimSun"/>
            </a:endParaRP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027" y="9375464"/>
            <a:ext cx="2919739" cy="4940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85" tIns="45696" rIns="91385" bIns="45696" numCol="1" anchor="b" anchorCtr="0" compatLnSpc="1">
            <a:prstTxWarp prst="textNoShape">
              <a:avLst/>
            </a:prstTxWarp>
          </a:bodyPr>
          <a:lstStyle>
            <a:lvl1pPr defTabSz="912399" eaLnBrk="0" hangingPunct="0">
              <a:lnSpc>
                <a:spcPct val="100000"/>
              </a:lnSpc>
              <a:defRPr sz="1200">
                <a:solidFill>
                  <a:schemeClr val="tx1"/>
                </a:solidFill>
                <a:latin typeface="Arial" pitchFamily="34" charset="0"/>
                <a:cs typeface="SimSun"/>
              </a:defRPr>
            </a:lvl1pPr>
          </a:lstStyle>
          <a:p>
            <a:pPr>
              <a:defRPr/>
            </a:pPr>
            <a:fld id="{887F9C95-D1DD-48B9-9A8C-055090FBE732}" type="slidenum">
              <a:rPr lang="it-IT" altLang="zh-SG"/>
              <a:pPr>
                <a:defRPr/>
              </a:pPr>
              <a:t>‹N›</a:t>
            </a:fld>
            <a:endParaRPr lang="en-US">
              <a:ea typeface="SimSun"/>
            </a:endParaRPr>
          </a:p>
        </p:txBody>
      </p:sp>
    </p:spTree>
    <p:extLst>
      <p:ext uri="{BB962C8B-B14F-4D97-AF65-F5344CB8AC3E}">
        <p14:creationId xmlns:p14="http://schemas.microsoft.com/office/powerpoint/2010/main" val="41514516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739" cy="4940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85" tIns="45696" rIns="91385" bIns="45696" numCol="1" anchor="t" anchorCtr="0" compatLnSpc="1">
            <a:prstTxWarp prst="textNoShape">
              <a:avLst/>
            </a:prstTxWarp>
          </a:bodyPr>
          <a:lstStyle>
            <a:lvl1pPr algn="l" defTabSz="912399" eaLnBrk="0" hangingPunct="0">
              <a:lnSpc>
                <a:spcPct val="100000"/>
              </a:lnSpc>
              <a:defRPr sz="1200">
                <a:solidFill>
                  <a:schemeClr val="tx1"/>
                </a:solidFill>
                <a:latin typeface="Arial" pitchFamily="34" charset="0"/>
                <a:ea typeface="SimSun"/>
                <a:cs typeface="SimSun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027" y="0"/>
            <a:ext cx="2919739" cy="4940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85" tIns="45696" rIns="91385" bIns="45696" numCol="1" anchor="t" anchorCtr="0" compatLnSpc="1">
            <a:prstTxWarp prst="textNoShape">
              <a:avLst/>
            </a:prstTxWarp>
          </a:bodyPr>
          <a:lstStyle>
            <a:lvl1pPr defTabSz="912399" eaLnBrk="0" hangingPunct="0">
              <a:lnSpc>
                <a:spcPct val="100000"/>
              </a:lnSpc>
              <a:defRPr sz="1200">
                <a:solidFill>
                  <a:schemeClr val="tx1"/>
                </a:solidFill>
                <a:latin typeface="Arial" pitchFamily="34" charset="0"/>
                <a:ea typeface="SimSun"/>
                <a:cs typeface="SimSun"/>
              </a:defRPr>
            </a:lvl1pPr>
          </a:lstStyle>
          <a:p>
            <a:pPr>
              <a:defRPr/>
            </a:pPr>
            <a:fld id="{E8A37743-4B09-4F3F-8EAB-F5CA6CF0C3C7}" type="datetime1">
              <a:rPr lang="it-IT"/>
              <a:pPr>
                <a:defRPr/>
              </a:pPr>
              <a:t>05/04/2013</a:t>
            </a:fld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95325" y="739775"/>
            <a:ext cx="5346700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7891" y="4689313"/>
            <a:ext cx="4939987" cy="4441506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vert="horz" wrap="square" lIns="0" tIns="45696" rIns="0" bIns="456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5464"/>
            <a:ext cx="2919739" cy="4940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85" tIns="45696" rIns="91385" bIns="45696" numCol="1" anchor="b" anchorCtr="0" compatLnSpc="1">
            <a:prstTxWarp prst="textNoShape">
              <a:avLst/>
            </a:prstTxWarp>
          </a:bodyPr>
          <a:lstStyle>
            <a:lvl1pPr algn="l" defTabSz="912399" eaLnBrk="0" hangingPunct="0">
              <a:lnSpc>
                <a:spcPct val="100000"/>
              </a:lnSpc>
              <a:defRPr sz="1200">
                <a:solidFill>
                  <a:schemeClr val="tx1"/>
                </a:solidFill>
                <a:latin typeface="Arial" pitchFamily="34" charset="0"/>
                <a:cs typeface="SimSun"/>
              </a:defRPr>
            </a:lvl1pPr>
          </a:lstStyle>
          <a:p>
            <a:pPr>
              <a:defRPr/>
            </a:pPr>
            <a:r>
              <a:rPr lang="zh-SG"/>
              <a:t>© BIP. 2008</a:t>
            </a:r>
            <a:endParaRPr lang="en-US">
              <a:ea typeface="SimSun"/>
            </a:endParaRPr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027" y="9375464"/>
            <a:ext cx="2919739" cy="4940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85" tIns="45696" rIns="91385" bIns="45696" numCol="1" anchor="b" anchorCtr="0" compatLnSpc="1">
            <a:prstTxWarp prst="textNoShape">
              <a:avLst/>
            </a:prstTxWarp>
          </a:bodyPr>
          <a:lstStyle>
            <a:lvl1pPr defTabSz="912399" eaLnBrk="0" hangingPunct="0">
              <a:lnSpc>
                <a:spcPct val="100000"/>
              </a:lnSpc>
              <a:defRPr sz="1200">
                <a:solidFill>
                  <a:schemeClr val="tx1"/>
                </a:solidFill>
                <a:latin typeface="Arial" pitchFamily="34" charset="0"/>
                <a:cs typeface="SimSun"/>
              </a:defRPr>
            </a:lvl1pPr>
          </a:lstStyle>
          <a:p>
            <a:pPr>
              <a:defRPr/>
            </a:pPr>
            <a:fld id="{ABD3E5E4-5027-479F-8E03-FFA6BB408673}" type="slidenum">
              <a:rPr lang="it-IT" altLang="zh-SG"/>
              <a:pPr>
                <a:defRPr/>
              </a:pPr>
              <a:t>‹N›</a:t>
            </a:fld>
            <a:endParaRPr lang="en-US">
              <a:ea typeface="SimSun"/>
            </a:endParaRPr>
          </a:p>
        </p:txBody>
      </p:sp>
    </p:spTree>
    <p:extLst>
      <p:ext uri="{BB962C8B-B14F-4D97-AF65-F5344CB8AC3E}">
        <p14:creationId xmlns:p14="http://schemas.microsoft.com/office/powerpoint/2010/main" val="3264274761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198438" indent="-198438" algn="l" rtl="0" eaLnBrk="0" fontAlgn="base" hangingPunct="0">
      <a:spcBef>
        <a:spcPct val="0"/>
      </a:spcBef>
      <a:spcAft>
        <a:spcPct val="20000"/>
      </a:spcAft>
      <a:buClr>
        <a:schemeClr val="tx1"/>
      </a:buClr>
      <a:buChar char="•"/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371475" indent="-171450" algn="l" rtl="0" eaLnBrk="0" fontAlgn="base" hangingPunct="0">
      <a:spcBef>
        <a:spcPct val="0"/>
      </a:spcBef>
      <a:spcAft>
        <a:spcPct val="20000"/>
      </a:spcAft>
      <a:buClr>
        <a:schemeClr val="tx1"/>
      </a:buClr>
      <a:buChar char="•"/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581025" indent="-207963" algn="l" rtl="0" eaLnBrk="0" fontAlgn="base" hangingPunct="0">
      <a:spcBef>
        <a:spcPct val="0"/>
      </a:spcBef>
      <a:spcAft>
        <a:spcPct val="20000"/>
      </a:spcAft>
      <a:buClr>
        <a:schemeClr val="tx1"/>
      </a:buClr>
      <a:buChar char="•"/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747713" indent="-165100" algn="l" rtl="0" eaLnBrk="0" fontAlgn="base" hangingPunct="0">
      <a:spcBef>
        <a:spcPct val="0"/>
      </a:spcBef>
      <a:spcAft>
        <a:spcPct val="20000"/>
      </a:spcAft>
      <a:buClr>
        <a:schemeClr val="tx1"/>
      </a:buClr>
      <a:buChar char="•"/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938213" indent="-176213" algn="l" rtl="0" eaLnBrk="0" fontAlgn="base" hangingPunct="0">
      <a:spcBef>
        <a:spcPct val="0"/>
      </a:spcBef>
      <a:spcAft>
        <a:spcPct val="20000"/>
      </a:spcAft>
      <a:buClr>
        <a:schemeClr val="tx1"/>
      </a:buClr>
      <a:buChar char="•"/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95325" y="739775"/>
            <a:ext cx="5346700" cy="37020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8A37743-4B09-4F3F-8EAB-F5CA6CF0C3C7}" type="datetime1">
              <a:rPr lang="it-IT" smtClean="0"/>
              <a:pPr>
                <a:defRPr/>
              </a:pPr>
              <a:t>05/04/2013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SG" smtClean="0"/>
              <a:t>© BIP. 2008</a:t>
            </a:r>
            <a:endParaRPr lang="en-US" dirty="0">
              <a:ea typeface="SimSu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D3E5E4-5027-479F-8E03-FFA6BB408673}" type="slidenum">
              <a:rPr lang="it-IT" altLang="zh-SG" smtClean="0"/>
              <a:pPr>
                <a:defRPr/>
              </a:pPr>
              <a:t>0</a:t>
            </a:fld>
            <a:endParaRPr lang="en-US" dirty="0">
              <a:ea typeface="SimSun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55"/>
          <p:cNvSpPr>
            <a:spLocks noChangeShapeType="1"/>
          </p:cNvSpPr>
          <p:nvPr/>
        </p:nvSpPr>
        <p:spPr bwMode="auto">
          <a:xfrm>
            <a:off x="0" y="574675"/>
            <a:ext cx="99060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lnSpc>
                <a:spcPct val="80000"/>
              </a:lnSpc>
              <a:defRPr/>
            </a:pPr>
            <a:endParaRPr lang="it-IT" sz="800">
              <a:solidFill>
                <a:srgbClr val="004182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Rectangle 83"/>
          <p:cNvSpPr>
            <a:spLocks noChangeArrowheads="1"/>
          </p:cNvSpPr>
          <p:nvPr userDrawn="1"/>
        </p:nvSpPr>
        <p:spPr bwMode="auto">
          <a:xfrm>
            <a:off x="4662072" y="6539397"/>
            <a:ext cx="581890" cy="286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b">
            <a:spAutoFit/>
          </a:bodyPr>
          <a:lstStyle/>
          <a:p>
            <a:pPr algn="ctr" eaLnBrk="0" hangingPunct="0">
              <a:spcAft>
                <a:spcPct val="20000"/>
              </a:spcAft>
              <a:defRPr/>
            </a:pPr>
            <a:r>
              <a:rPr lang="it-IT" sz="1200" b="1" dirty="0">
                <a:solidFill>
                  <a:schemeClr val="bg1"/>
                </a:solidFill>
                <a:cs typeface="+mn-cs"/>
              </a:rPr>
              <a:t>- </a:t>
            </a:r>
            <a:fld id="{1BBF023A-92E2-4EE1-A4E3-4E7F431A5473}" type="slidenum">
              <a:rPr lang="it-IT" sz="1200" b="1">
                <a:solidFill>
                  <a:schemeClr val="bg1"/>
                </a:solidFill>
                <a:cs typeface="+mn-cs"/>
              </a:rPr>
              <a:pPr algn="ctr" eaLnBrk="0" hangingPunct="0">
                <a:spcAft>
                  <a:spcPct val="20000"/>
                </a:spcAft>
                <a:defRPr/>
              </a:pPr>
              <a:t>‹N›</a:t>
            </a:fld>
            <a:r>
              <a:rPr lang="it-IT" sz="1200" b="1" dirty="0">
                <a:solidFill>
                  <a:schemeClr val="bg1"/>
                </a:solidFill>
                <a:cs typeface="+mn-cs"/>
              </a:rPr>
              <a:t> -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51701" y="196864"/>
            <a:ext cx="2320925" cy="58277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7345" y="196864"/>
            <a:ext cx="6811962" cy="58277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Rectangle 83"/>
          <p:cNvSpPr>
            <a:spLocks noChangeArrowheads="1"/>
          </p:cNvSpPr>
          <p:nvPr userDrawn="1"/>
        </p:nvSpPr>
        <p:spPr bwMode="auto">
          <a:xfrm>
            <a:off x="4662072" y="6539397"/>
            <a:ext cx="581890" cy="286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b">
            <a:spAutoFit/>
          </a:bodyPr>
          <a:lstStyle/>
          <a:p>
            <a:pPr algn="ctr" eaLnBrk="0" hangingPunct="0">
              <a:spcAft>
                <a:spcPct val="20000"/>
              </a:spcAft>
              <a:defRPr/>
            </a:pPr>
            <a:r>
              <a:rPr lang="it-IT" sz="1200" b="1" dirty="0">
                <a:solidFill>
                  <a:schemeClr val="bg1"/>
                </a:solidFill>
                <a:cs typeface="+mn-cs"/>
              </a:rPr>
              <a:t>- </a:t>
            </a:r>
            <a:fld id="{1BBF023A-92E2-4EE1-A4E3-4E7F431A5473}" type="slidenum">
              <a:rPr lang="it-IT" sz="1200" b="1">
                <a:solidFill>
                  <a:schemeClr val="bg1"/>
                </a:solidFill>
                <a:cs typeface="+mn-cs"/>
              </a:rPr>
              <a:pPr algn="ctr" eaLnBrk="0" hangingPunct="0">
                <a:spcAft>
                  <a:spcPct val="20000"/>
                </a:spcAft>
                <a:defRPr/>
              </a:pPr>
              <a:t>‹N›</a:t>
            </a:fld>
            <a:r>
              <a:rPr lang="it-IT" sz="1200" b="1" dirty="0">
                <a:solidFill>
                  <a:schemeClr val="bg1"/>
                </a:solidFill>
                <a:cs typeface="+mn-cs"/>
              </a:rPr>
              <a:t> -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Rectangle 83"/>
          <p:cNvSpPr>
            <a:spLocks noChangeArrowheads="1"/>
          </p:cNvSpPr>
          <p:nvPr userDrawn="1"/>
        </p:nvSpPr>
        <p:spPr bwMode="auto">
          <a:xfrm>
            <a:off x="4662072" y="6539397"/>
            <a:ext cx="581890" cy="286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b">
            <a:spAutoFit/>
          </a:bodyPr>
          <a:lstStyle/>
          <a:p>
            <a:pPr algn="ctr" eaLnBrk="0" hangingPunct="0">
              <a:spcAft>
                <a:spcPct val="20000"/>
              </a:spcAft>
              <a:defRPr/>
            </a:pPr>
            <a:r>
              <a:rPr lang="it-IT" sz="1200" b="1" dirty="0">
                <a:solidFill>
                  <a:schemeClr val="bg1"/>
                </a:solidFill>
                <a:cs typeface="+mn-cs"/>
              </a:rPr>
              <a:t>- </a:t>
            </a:r>
            <a:fld id="{1BBF023A-92E2-4EE1-A4E3-4E7F431A5473}" type="slidenum">
              <a:rPr lang="it-IT" sz="1200" b="1">
                <a:solidFill>
                  <a:schemeClr val="bg1"/>
                </a:solidFill>
                <a:cs typeface="+mn-cs"/>
              </a:rPr>
              <a:pPr algn="ctr" eaLnBrk="0" hangingPunct="0">
                <a:spcAft>
                  <a:spcPct val="20000"/>
                </a:spcAft>
                <a:defRPr/>
              </a:pPr>
              <a:t>‹N›</a:t>
            </a:fld>
            <a:r>
              <a:rPr lang="it-IT" sz="1200" b="1" dirty="0">
                <a:solidFill>
                  <a:schemeClr val="bg1"/>
                </a:solidFill>
                <a:cs typeface="+mn-cs"/>
              </a:rPr>
              <a:t> -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14"/>
            <a:ext cx="84201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3"/>
          <p:cNvSpPr>
            <a:spLocks noChangeArrowheads="1"/>
          </p:cNvSpPr>
          <p:nvPr userDrawn="1"/>
        </p:nvSpPr>
        <p:spPr bwMode="auto">
          <a:xfrm>
            <a:off x="4662072" y="6539397"/>
            <a:ext cx="581890" cy="286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b">
            <a:spAutoFit/>
          </a:bodyPr>
          <a:lstStyle/>
          <a:p>
            <a:pPr algn="ctr" eaLnBrk="0" hangingPunct="0">
              <a:spcAft>
                <a:spcPct val="20000"/>
              </a:spcAft>
              <a:defRPr/>
            </a:pPr>
            <a:r>
              <a:rPr lang="it-IT" sz="1200" b="1" dirty="0">
                <a:solidFill>
                  <a:schemeClr val="bg1"/>
                </a:solidFill>
                <a:cs typeface="+mn-cs"/>
              </a:rPr>
              <a:t>- </a:t>
            </a:r>
            <a:fld id="{1BBF023A-92E2-4EE1-A4E3-4E7F431A5473}" type="slidenum">
              <a:rPr lang="it-IT" sz="1200" b="1">
                <a:solidFill>
                  <a:schemeClr val="bg1"/>
                </a:solidFill>
                <a:cs typeface="+mn-cs"/>
              </a:rPr>
              <a:pPr algn="ctr" eaLnBrk="0" hangingPunct="0">
                <a:spcAft>
                  <a:spcPct val="20000"/>
                </a:spcAft>
                <a:defRPr/>
              </a:pPr>
              <a:t>‹N›</a:t>
            </a:fld>
            <a:r>
              <a:rPr lang="it-IT" sz="1200" b="1" dirty="0">
                <a:solidFill>
                  <a:schemeClr val="bg1"/>
                </a:solidFill>
                <a:cs typeface="+mn-cs"/>
              </a:rPr>
              <a:t> -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7338" y="1050925"/>
            <a:ext cx="4565650" cy="49736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05396" y="1050925"/>
            <a:ext cx="4567237" cy="49736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Rectangle 83"/>
          <p:cNvSpPr>
            <a:spLocks noChangeArrowheads="1"/>
          </p:cNvSpPr>
          <p:nvPr userDrawn="1"/>
        </p:nvSpPr>
        <p:spPr bwMode="auto">
          <a:xfrm>
            <a:off x="4662072" y="6539397"/>
            <a:ext cx="581890" cy="286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b">
            <a:spAutoFit/>
          </a:bodyPr>
          <a:lstStyle/>
          <a:p>
            <a:pPr algn="ctr" eaLnBrk="0" hangingPunct="0">
              <a:spcAft>
                <a:spcPct val="20000"/>
              </a:spcAft>
              <a:defRPr/>
            </a:pPr>
            <a:r>
              <a:rPr lang="it-IT" sz="1200" b="1" dirty="0">
                <a:solidFill>
                  <a:schemeClr val="bg1"/>
                </a:solidFill>
                <a:cs typeface="+mn-cs"/>
              </a:rPr>
              <a:t>- </a:t>
            </a:r>
            <a:fld id="{1BBF023A-92E2-4EE1-A4E3-4E7F431A5473}" type="slidenum">
              <a:rPr lang="it-IT" sz="1200" b="1">
                <a:solidFill>
                  <a:schemeClr val="bg1"/>
                </a:solidFill>
                <a:cs typeface="+mn-cs"/>
              </a:rPr>
              <a:pPr algn="ctr" eaLnBrk="0" hangingPunct="0">
                <a:spcAft>
                  <a:spcPct val="20000"/>
                </a:spcAft>
                <a:defRPr/>
              </a:pPr>
              <a:t>‹N›</a:t>
            </a:fld>
            <a:r>
              <a:rPr lang="it-IT" sz="1200" b="1" dirty="0">
                <a:solidFill>
                  <a:schemeClr val="bg1"/>
                </a:solidFill>
                <a:cs typeface="+mn-cs"/>
              </a:rPr>
              <a:t> -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83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83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7" name="Rectangle 83"/>
          <p:cNvSpPr>
            <a:spLocks noChangeArrowheads="1"/>
          </p:cNvSpPr>
          <p:nvPr userDrawn="1"/>
        </p:nvSpPr>
        <p:spPr bwMode="auto">
          <a:xfrm>
            <a:off x="4662072" y="6539397"/>
            <a:ext cx="581890" cy="286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b">
            <a:spAutoFit/>
          </a:bodyPr>
          <a:lstStyle/>
          <a:p>
            <a:pPr algn="ctr" eaLnBrk="0" hangingPunct="0">
              <a:spcAft>
                <a:spcPct val="20000"/>
              </a:spcAft>
              <a:defRPr/>
            </a:pPr>
            <a:r>
              <a:rPr lang="it-IT" sz="1200" b="1" dirty="0">
                <a:solidFill>
                  <a:schemeClr val="bg1"/>
                </a:solidFill>
                <a:cs typeface="+mn-cs"/>
              </a:rPr>
              <a:t>- </a:t>
            </a:r>
            <a:fld id="{1BBF023A-92E2-4EE1-A4E3-4E7F431A5473}" type="slidenum">
              <a:rPr lang="it-IT" sz="1200" b="1">
                <a:solidFill>
                  <a:schemeClr val="bg1"/>
                </a:solidFill>
                <a:cs typeface="+mn-cs"/>
              </a:rPr>
              <a:pPr algn="ctr" eaLnBrk="0" hangingPunct="0">
                <a:spcAft>
                  <a:spcPct val="20000"/>
                </a:spcAft>
                <a:defRPr/>
              </a:pPr>
              <a:t>‹N›</a:t>
            </a:fld>
            <a:r>
              <a:rPr lang="it-IT" sz="1200" b="1" dirty="0">
                <a:solidFill>
                  <a:schemeClr val="bg1"/>
                </a:solidFill>
                <a:cs typeface="+mn-cs"/>
              </a:rPr>
              <a:t> -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Rectangle 83"/>
          <p:cNvSpPr>
            <a:spLocks noChangeArrowheads="1"/>
          </p:cNvSpPr>
          <p:nvPr userDrawn="1"/>
        </p:nvSpPr>
        <p:spPr bwMode="auto">
          <a:xfrm>
            <a:off x="4662072" y="6539397"/>
            <a:ext cx="581890" cy="286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b">
            <a:spAutoFit/>
          </a:bodyPr>
          <a:lstStyle/>
          <a:p>
            <a:pPr algn="ctr" eaLnBrk="0" hangingPunct="0">
              <a:spcAft>
                <a:spcPct val="20000"/>
              </a:spcAft>
              <a:defRPr/>
            </a:pPr>
            <a:r>
              <a:rPr lang="it-IT" sz="1200" b="1" dirty="0">
                <a:solidFill>
                  <a:schemeClr val="bg1"/>
                </a:solidFill>
                <a:cs typeface="+mn-cs"/>
              </a:rPr>
              <a:t>- </a:t>
            </a:r>
            <a:fld id="{1BBF023A-92E2-4EE1-A4E3-4E7F431A5473}" type="slidenum">
              <a:rPr lang="it-IT" sz="1200" b="1">
                <a:solidFill>
                  <a:schemeClr val="bg1"/>
                </a:solidFill>
                <a:cs typeface="+mn-cs"/>
              </a:rPr>
              <a:pPr algn="ctr" eaLnBrk="0" hangingPunct="0">
                <a:spcAft>
                  <a:spcPct val="20000"/>
                </a:spcAft>
                <a:defRPr/>
              </a:pPr>
              <a:t>‹N›</a:t>
            </a:fld>
            <a:r>
              <a:rPr lang="it-IT" sz="1200" b="1" dirty="0">
                <a:solidFill>
                  <a:schemeClr val="bg1"/>
                </a:solidFill>
                <a:cs typeface="+mn-cs"/>
              </a:rPr>
              <a:t> -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3"/>
          <p:cNvSpPr>
            <a:spLocks noChangeArrowheads="1"/>
          </p:cNvSpPr>
          <p:nvPr userDrawn="1"/>
        </p:nvSpPr>
        <p:spPr bwMode="auto">
          <a:xfrm>
            <a:off x="4662072" y="6539397"/>
            <a:ext cx="581890" cy="286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b">
            <a:spAutoFit/>
          </a:bodyPr>
          <a:lstStyle/>
          <a:p>
            <a:pPr algn="ctr" eaLnBrk="0" hangingPunct="0">
              <a:spcAft>
                <a:spcPct val="20000"/>
              </a:spcAft>
              <a:defRPr/>
            </a:pPr>
            <a:r>
              <a:rPr lang="it-IT" sz="1200" b="1" dirty="0">
                <a:solidFill>
                  <a:schemeClr val="bg1"/>
                </a:solidFill>
                <a:cs typeface="+mn-cs"/>
              </a:rPr>
              <a:t>- </a:t>
            </a:r>
            <a:fld id="{1BBF023A-92E2-4EE1-A4E3-4E7F431A5473}" type="slidenum">
              <a:rPr lang="it-IT" sz="1200" b="1">
                <a:solidFill>
                  <a:schemeClr val="bg1"/>
                </a:solidFill>
                <a:cs typeface="+mn-cs"/>
              </a:rPr>
              <a:pPr algn="ctr" eaLnBrk="0" hangingPunct="0">
                <a:spcAft>
                  <a:spcPct val="20000"/>
                </a:spcAft>
                <a:defRPr/>
              </a:pPr>
              <a:t>‹N›</a:t>
            </a:fld>
            <a:r>
              <a:rPr lang="it-IT" sz="1200" b="1" dirty="0">
                <a:solidFill>
                  <a:schemeClr val="bg1"/>
                </a:solidFill>
                <a:cs typeface="+mn-cs"/>
              </a:rPr>
              <a:t> -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7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499" y="273064"/>
            <a:ext cx="553720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7" y="1435103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3"/>
          <p:cNvSpPr>
            <a:spLocks noChangeArrowheads="1"/>
          </p:cNvSpPr>
          <p:nvPr userDrawn="1"/>
        </p:nvSpPr>
        <p:spPr bwMode="auto">
          <a:xfrm>
            <a:off x="4662072" y="6539397"/>
            <a:ext cx="581890" cy="286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b">
            <a:spAutoFit/>
          </a:bodyPr>
          <a:lstStyle/>
          <a:p>
            <a:pPr algn="ctr" eaLnBrk="0" hangingPunct="0">
              <a:spcAft>
                <a:spcPct val="20000"/>
              </a:spcAft>
              <a:defRPr/>
            </a:pPr>
            <a:r>
              <a:rPr lang="it-IT" sz="1200" b="1" dirty="0">
                <a:solidFill>
                  <a:schemeClr val="bg1"/>
                </a:solidFill>
                <a:cs typeface="+mn-cs"/>
              </a:rPr>
              <a:t>- </a:t>
            </a:r>
            <a:fld id="{1BBF023A-92E2-4EE1-A4E3-4E7F431A5473}" type="slidenum">
              <a:rPr lang="it-IT" sz="1200" b="1">
                <a:solidFill>
                  <a:schemeClr val="bg1"/>
                </a:solidFill>
                <a:cs typeface="+mn-cs"/>
              </a:rPr>
              <a:pPr algn="ctr" eaLnBrk="0" hangingPunct="0">
                <a:spcAft>
                  <a:spcPct val="20000"/>
                </a:spcAft>
                <a:defRPr/>
              </a:pPr>
              <a:t>‹N›</a:t>
            </a:fld>
            <a:r>
              <a:rPr lang="it-IT" sz="1200" b="1" dirty="0">
                <a:solidFill>
                  <a:schemeClr val="bg1"/>
                </a:solidFill>
                <a:cs typeface="+mn-cs"/>
              </a:rPr>
              <a:t> -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3"/>
          <p:cNvSpPr>
            <a:spLocks noChangeArrowheads="1"/>
          </p:cNvSpPr>
          <p:nvPr userDrawn="1"/>
        </p:nvSpPr>
        <p:spPr bwMode="auto">
          <a:xfrm>
            <a:off x="4662072" y="6539397"/>
            <a:ext cx="581890" cy="286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b">
            <a:spAutoFit/>
          </a:bodyPr>
          <a:lstStyle/>
          <a:p>
            <a:pPr algn="ctr" eaLnBrk="0" hangingPunct="0">
              <a:spcAft>
                <a:spcPct val="20000"/>
              </a:spcAft>
              <a:defRPr/>
            </a:pPr>
            <a:r>
              <a:rPr lang="it-IT" sz="1200" b="1" dirty="0">
                <a:solidFill>
                  <a:schemeClr val="bg1"/>
                </a:solidFill>
                <a:cs typeface="+mn-cs"/>
              </a:rPr>
              <a:t>- </a:t>
            </a:r>
            <a:fld id="{1BBF023A-92E2-4EE1-A4E3-4E7F431A5473}" type="slidenum">
              <a:rPr lang="it-IT" sz="1200" b="1">
                <a:solidFill>
                  <a:schemeClr val="bg1"/>
                </a:solidFill>
                <a:cs typeface="+mn-cs"/>
              </a:rPr>
              <a:pPr algn="ctr" eaLnBrk="0" hangingPunct="0">
                <a:spcAft>
                  <a:spcPct val="20000"/>
                </a:spcAft>
                <a:defRPr/>
              </a:pPr>
              <a:t>‹N›</a:t>
            </a:fld>
            <a:r>
              <a:rPr lang="it-IT" sz="1200" b="1" dirty="0">
                <a:solidFill>
                  <a:schemeClr val="bg1"/>
                </a:solidFill>
                <a:cs typeface="+mn-cs"/>
              </a:rPr>
              <a:t> -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87340" y="1050925"/>
            <a:ext cx="9285287" cy="4973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Premier niveau</a:t>
            </a:r>
          </a:p>
          <a:p>
            <a:pPr lvl="1"/>
            <a:r>
              <a:rPr lang="it-IT" smtClean="0"/>
              <a:t>Deuxième niveau</a:t>
            </a:r>
          </a:p>
          <a:p>
            <a:pPr lvl="2"/>
            <a:r>
              <a:rPr lang="it-IT" smtClean="0"/>
              <a:t>Troisième niveau</a:t>
            </a:r>
          </a:p>
        </p:txBody>
      </p:sp>
      <p:sp>
        <p:nvSpPr>
          <p:cNvPr id="1027" name="Rectangle 55"/>
          <p:cNvSpPr>
            <a:spLocks noGrp="1" noChangeArrowheads="1"/>
          </p:cNvSpPr>
          <p:nvPr>
            <p:ph type="title"/>
          </p:nvPr>
        </p:nvSpPr>
        <p:spPr bwMode="auto">
          <a:xfrm>
            <a:off x="287340" y="196864"/>
            <a:ext cx="9285287" cy="379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de-DE" smtClean="0"/>
              <a:t>Cliquez pour modifier le style du titre du masque</a:t>
            </a:r>
          </a:p>
        </p:txBody>
      </p:sp>
      <p:sp>
        <p:nvSpPr>
          <p:cNvPr id="1080" name="Line 56"/>
          <p:cNvSpPr>
            <a:spLocks noChangeShapeType="1"/>
          </p:cNvSpPr>
          <p:nvPr/>
        </p:nvSpPr>
        <p:spPr bwMode="auto">
          <a:xfrm>
            <a:off x="0" y="574675"/>
            <a:ext cx="9906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lnSpc>
                <a:spcPct val="80000"/>
              </a:lnSpc>
              <a:defRPr/>
            </a:pPr>
            <a:endParaRPr lang="it-IT" sz="800">
              <a:solidFill>
                <a:srgbClr val="004182"/>
              </a:solidFill>
              <a:latin typeface="Arial" charset="0"/>
              <a:cs typeface="Arial" charset="0"/>
            </a:endParaRPr>
          </a:p>
        </p:txBody>
      </p:sp>
      <p:sp>
        <p:nvSpPr>
          <p:cNvPr id="1104" name="Rectangle 80"/>
          <p:cNvSpPr>
            <a:spLocks noChangeArrowheads="1"/>
          </p:cNvSpPr>
          <p:nvPr userDrawn="1"/>
        </p:nvSpPr>
        <p:spPr bwMode="auto">
          <a:xfrm>
            <a:off x="-1588" y="6437459"/>
            <a:ext cx="9907588" cy="432000"/>
          </a:xfrm>
          <a:prstGeom prst="rect">
            <a:avLst/>
          </a:prstGeom>
          <a:gradFill flip="none" rotWithShape="1">
            <a:gsLst>
              <a:gs pos="33000">
                <a:schemeClr val="tx1">
                  <a:alpha val="77000"/>
                </a:schemeClr>
              </a:gs>
              <a:gs pos="100000">
                <a:schemeClr val="bg1">
                  <a:alpha val="0"/>
                </a:schemeClr>
              </a:gs>
              <a:gs pos="90000">
                <a:schemeClr val="bg1">
                  <a:alpha val="0"/>
                </a:schemeClr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80000"/>
              </a:lnSpc>
              <a:defRPr/>
            </a:pPr>
            <a:endParaRPr lang="it-IT" sz="800">
              <a:solidFill>
                <a:srgbClr val="004182"/>
              </a:solidFill>
              <a:latin typeface="Arial" charset="0"/>
              <a:cs typeface="Arial" charset="0"/>
            </a:endParaRPr>
          </a:p>
        </p:txBody>
      </p:sp>
      <p:sp>
        <p:nvSpPr>
          <p:cNvPr id="1115" name="Text Box 91"/>
          <p:cNvSpPr txBox="1">
            <a:spLocks noChangeArrowheads="1"/>
          </p:cNvSpPr>
          <p:nvPr/>
        </p:nvSpPr>
        <p:spPr bwMode="auto">
          <a:xfrm>
            <a:off x="1231903" y="633426"/>
            <a:ext cx="72768" cy="28814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36000" tIns="36000" rIns="36000" bIns="36000" anchorCtr="1">
            <a:spAutoFit/>
          </a:bodyPr>
          <a:lstStyle/>
          <a:p>
            <a:pPr algn="l">
              <a:lnSpc>
                <a:spcPct val="100000"/>
              </a:lnSpc>
              <a:defRPr/>
            </a:pPr>
            <a:endParaRPr lang="it-IT" sz="1400">
              <a:solidFill>
                <a:srgbClr val="004182"/>
              </a:solidFill>
              <a:latin typeface="Arial" charset="0"/>
              <a:cs typeface="Arial" charset="0"/>
            </a:endParaRPr>
          </a:p>
        </p:txBody>
      </p:sp>
      <p:pic>
        <p:nvPicPr>
          <p:cNvPr id="8" name="Picture 2" descr="C:\Users\SAlfonso\Desktop\Altro\Corte dei Conti\download.jp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9345488" y="6381328"/>
            <a:ext cx="518593" cy="468052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</p:sldLayoutIdLst>
  <p:hf hdr="0" ftr="0" dt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5pPr>
      <a:lvl6pPr marL="4572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6pPr>
      <a:lvl7pPr marL="9144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7pPr>
      <a:lvl8pPr marL="13716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8pPr>
      <a:lvl9pPr marL="18288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9pPr>
    </p:titleStyle>
    <p:bodyStyle>
      <a:lvl1pPr marL="284163" indent="-284163"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buChar char="•"/>
        <a:defRPr sz="1600" b="1">
          <a:solidFill>
            <a:schemeClr val="tx2"/>
          </a:solidFill>
          <a:latin typeface="+mn-lt"/>
          <a:ea typeface="+mn-ea"/>
          <a:cs typeface="+mn-cs"/>
        </a:defRPr>
      </a:lvl1pPr>
      <a:lvl2pPr marL="581025" indent="-295275" algn="l" rtl="0" eaLnBrk="0" fontAlgn="base" hangingPunct="0">
        <a:spcBef>
          <a:spcPct val="0"/>
        </a:spcBef>
        <a:spcAft>
          <a:spcPct val="0"/>
        </a:spcAft>
        <a:buClr>
          <a:srgbClr val="004182"/>
        </a:buClr>
        <a:buChar char="–"/>
        <a:defRPr sz="1400">
          <a:solidFill>
            <a:schemeClr val="tx2"/>
          </a:solidFill>
          <a:latin typeface="+mn-lt"/>
        </a:defRPr>
      </a:lvl2pPr>
      <a:lvl3pPr marL="965200" indent="-382588" algn="l" rtl="0" eaLnBrk="0" fontAlgn="base" hangingPunct="0">
        <a:spcBef>
          <a:spcPct val="0"/>
        </a:spcBef>
        <a:spcAft>
          <a:spcPct val="0"/>
        </a:spcAft>
        <a:buClr>
          <a:srgbClr val="004182"/>
        </a:buClr>
        <a:buFont typeface="Verdana" pitchFamily="34" charset="0"/>
        <a:buChar char="."/>
        <a:defRPr sz="1400">
          <a:solidFill>
            <a:schemeClr val="tx2"/>
          </a:solidFill>
          <a:latin typeface="+mn-lt"/>
        </a:defRPr>
      </a:lvl3pPr>
      <a:lvl4pPr marL="1409700" indent="-171450" algn="l" rtl="0" eaLnBrk="0" fontAlgn="base" hangingPunct="0">
        <a:spcBef>
          <a:spcPct val="20000"/>
        </a:spcBef>
        <a:spcAft>
          <a:spcPct val="0"/>
        </a:spcAft>
        <a:buChar char="·"/>
        <a:defRPr sz="2200">
          <a:solidFill>
            <a:schemeClr val="tx1"/>
          </a:solidFill>
          <a:latin typeface="+mn-lt"/>
        </a:defRPr>
      </a:lvl4pPr>
      <a:lvl5pPr marL="1935163" indent="-228600" algn="l" rtl="0" eaLnBrk="0" fontAlgn="base" hangingPunct="0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5pPr>
      <a:lvl6pPr marL="2392363" indent="-228600" algn="l" rtl="0" eaLnBrk="0" fontAlgn="base" hangingPunct="0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6pPr>
      <a:lvl7pPr marL="2849563" indent="-228600" algn="l" rtl="0" eaLnBrk="0" fontAlgn="base" hangingPunct="0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7pPr>
      <a:lvl8pPr marL="3306763" indent="-228600" algn="l" rtl="0" eaLnBrk="0" fontAlgn="base" hangingPunct="0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8pPr>
      <a:lvl9pPr marL="3763963" indent="-228600" algn="l" rtl="0" eaLnBrk="0" fontAlgn="base" hangingPunct="0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18" Type="http://schemas.openxmlformats.org/officeDocument/2006/relationships/image" Target="../media/image18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" Type="http://schemas.openxmlformats.org/officeDocument/2006/relationships/diagramData" Target="../diagrams/data1.xml"/><Relationship Id="rId16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openxmlformats.org/officeDocument/2006/relationships/image" Target="../media/image11.png"/><Relationship Id="rId5" Type="http://schemas.openxmlformats.org/officeDocument/2006/relationships/diagramColors" Target="../diagrams/colors1.xml"/><Relationship Id="rId15" Type="http://schemas.openxmlformats.org/officeDocument/2006/relationships/image" Target="../media/image15.png"/><Relationship Id="rId10" Type="http://schemas.openxmlformats.org/officeDocument/2006/relationships/image" Target="../media/image10.png"/><Relationship Id="rId19" Type="http://schemas.openxmlformats.org/officeDocument/2006/relationships/image" Target="../media/image19.png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9.png"/><Relationship Id="rId1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242491" y="3344159"/>
            <a:ext cx="8175005" cy="274919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72000" tIns="72000" rIns="72000" bIns="72000">
            <a:spAutoFit/>
          </a:bodyPr>
          <a:lstStyle/>
          <a:p>
            <a:pPr algn="l" ea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1" dirty="0" smtClean="0">
                <a:latin typeface="+mn-lt"/>
              </a:rPr>
              <a:t>A new indicator of well-being</a:t>
            </a:r>
            <a:r>
              <a:rPr lang="it-IT" sz="2000" b="1" dirty="0" smtClean="0">
                <a:latin typeface="+mn-lt"/>
              </a:rPr>
              <a:t>: The </a:t>
            </a:r>
            <a:r>
              <a:rPr lang="it-IT" sz="2000" b="1" dirty="0" err="1" smtClean="0">
                <a:latin typeface="+mn-lt"/>
              </a:rPr>
              <a:t>Italian</a:t>
            </a:r>
            <a:r>
              <a:rPr lang="it-IT" sz="2000" b="1" dirty="0" smtClean="0">
                <a:latin typeface="+mn-lt"/>
              </a:rPr>
              <a:t> case</a:t>
            </a:r>
          </a:p>
          <a:p>
            <a:pPr marL="284163" lvl="0" indent="-284163" algn="l" eaLnBrk="0" hangingPunct="0">
              <a:lnSpc>
                <a:spcPct val="100000"/>
              </a:lnSpc>
              <a:buClr>
                <a:schemeClr val="tx1"/>
              </a:buClr>
              <a:defRPr/>
            </a:pPr>
            <a:endParaRPr lang="it-IT" sz="2000" b="1" dirty="0" smtClean="0">
              <a:latin typeface="+mn-lt"/>
            </a:endParaRPr>
          </a:p>
          <a:p>
            <a:pPr lvl="0" algn="l" eaLnBrk="0" hangingPunct="0">
              <a:lnSpc>
                <a:spcPct val="100000"/>
              </a:lnSpc>
              <a:buClr>
                <a:schemeClr val="tx1"/>
              </a:buClr>
              <a:defRPr/>
            </a:pPr>
            <a:r>
              <a:rPr lang="en-US" sz="1800" i="1" kern="0" dirty="0" smtClean="0">
                <a:solidFill>
                  <a:schemeClr val="tx2"/>
                </a:solidFill>
                <a:latin typeface="+mn-lt"/>
              </a:rPr>
              <a:t>GDP remains undeniably important as a way to measure national economic results, but it is essential to complement it with economic, environmental and social indicators </a:t>
            </a:r>
            <a:endParaRPr lang="it-IT" sz="1800" i="1" kern="0" dirty="0" smtClean="0">
              <a:solidFill>
                <a:schemeClr val="tx2"/>
              </a:solidFill>
              <a:latin typeface="+mn-lt"/>
            </a:endParaRPr>
          </a:p>
          <a:p>
            <a:pPr eaLnBrk="0" hangingPunct="0">
              <a:lnSpc>
                <a:spcPct val="130000"/>
              </a:lnSpc>
            </a:pPr>
            <a:endParaRPr lang="en-GB" sz="1800" dirty="0" smtClean="0">
              <a:solidFill>
                <a:srgbClr val="757477"/>
              </a:solidFill>
              <a:latin typeface="+mn-lt"/>
            </a:endParaRPr>
          </a:p>
          <a:p>
            <a:pPr eaLnBrk="0" hangingPunct="0">
              <a:lnSpc>
                <a:spcPct val="130000"/>
              </a:lnSpc>
            </a:pPr>
            <a:endParaRPr lang="en-GB" sz="1800" dirty="0" smtClean="0">
              <a:solidFill>
                <a:srgbClr val="757477"/>
              </a:solidFill>
              <a:latin typeface="+mn-lt"/>
            </a:endParaRPr>
          </a:p>
          <a:p>
            <a:pPr eaLnBrk="0" hangingPunct="0">
              <a:lnSpc>
                <a:spcPct val="130000"/>
              </a:lnSpc>
            </a:pPr>
            <a:r>
              <a:rPr lang="it-IT" sz="1800" dirty="0" err="1" smtClean="0">
                <a:solidFill>
                  <a:srgbClr val="757477"/>
                </a:solidFill>
                <a:latin typeface="+mn-lt"/>
              </a:rPr>
              <a:t>Rome</a:t>
            </a:r>
            <a:r>
              <a:rPr lang="it-IT" sz="1800" dirty="0" smtClean="0">
                <a:solidFill>
                  <a:srgbClr val="757477"/>
                </a:solidFill>
                <a:latin typeface="+mn-lt"/>
              </a:rPr>
              <a:t>, 2</a:t>
            </a:r>
            <a:r>
              <a:rPr lang="it-IT" sz="1800" baseline="30000" dirty="0" smtClean="0">
                <a:solidFill>
                  <a:srgbClr val="757477"/>
                </a:solidFill>
                <a:latin typeface="+mn-lt"/>
              </a:rPr>
              <a:t>nd</a:t>
            </a:r>
            <a:r>
              <a:rPr lang="it-IT" sz="1800" dirty="0" smtClean="0">
                <a:solidFill>
                  <a:srgbClr val="757477"/>
                </a:solidFill>
                <a:latin typeface="+mn-lt"/>
              </a:rPr>
              <a:t> </a:t>
            </a:r>
            <a:r>
              <a:rPr lang="it-IT" sz="1800" dirty="0" err="1" smtClean="0">
                <a:solidFill>
                  <a:srgbClr val="757477"/>
                </a:solidFill>
                <a:latin typeface="+mn-lt"/>
              </a:rPr>
              <a:t>April</a:t>
            </a:r>
            <a:r>
              <a:rPr lang="it-IT" sz="1800" dirty="0" smtClean="0">
                <a:solidFill>
                  <a:srgbClr val="757477"/>
                </a:solidFill>
                <a:latin typeface="+mn-lt"/>
              </a:rPr>
              <a:t> 2013</a:t>
            </a:r>
            <a:endParaRPr lang="it-IT" sz="1800" dirty="0">
              <a:solidFill>
                <a:srgbClr val="757477"/>
              </a:solidFill>
              <a:latin typeface="+mn-lt"/>
            </a:endParaRPr>
          </a:p>
        </p:txBody>
      </p:sp>
      <p:pic>
        <p:nvPicPr>
          <p:cNvPr id="1026" name="Picture 2" descr="C:\Users\SAlfonso\Desktop\Altro\Corte dei Conti\downloa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7228" y="836712"/>
            <a:ext cx="2247900" cy="20288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 smtClean="0"/>
              <a:t>6. Politics and institutions related Indicators</a:t>
            </a:r>
            <a:r>
              <a:rPr lang="it-IT" b="1" dirty="0" smtClean="0"/>
              <a:t/>
            </a:r>
            <a:br>
              <a:rPr lang="it-IT" b="1" dirty="0" smtClean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648744" y="1050925"/>
            <a:ext cx="6923883" cy="4973638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20000"/>
              </a:lnSpc>
              <a:buFont typeface="Wingdings" pitchFamily="2" charset="2"/>
              <a:buChar char="ü"/>
            </a:pPr>
            <a:r>
              <a:rPr lang="it-IT" dirty="0" err="1" smtClean="0"/>
              <a:t>Voter</a:t>
            </a:r>
            <a:r>
              <a:rPr lang="it-IT" dirty="0" smtClean="0"/>
              <a:t> </a:t>
            </a:r>
            <a:r>
              <a:rPr lang="it-IT" dirty="0" err="1" smtClean="0"/>
              <a:t>turnout</a:t>
            </a:r>
            <a:r>
              <a:rPr lang="it-IT" dirty="0" smtClean="0"/>
              <a:t> </a:t>
            </a:r>
          </a:p>
          <a:p>
            <a:pPr>
              <a:lnSpc>
                <a:spcPct val="120000"/>
              </a:lnSpc>
              <a:buFont typeface="Wingdings" pitchFamily="2" charset="2"/>
              <a:buChar char="ü"/>
            </a:pPr>
            <a:r>
              <a:rPr lang="it-IT" b="0" dirty="0" err="1" smtClean="0"/>
              <a:t>Civic</a:t>
            </a:r>
            <a:r>
              <a:rPr lang="it-IT" b="0" dirty="0" smtClean="0"/>
              <a:t> and </a:t>
            </a:r>
            <a:r>
              <a:rPr lang="it-IT" dirty="0" err="1" smtClean="0"/>
              <a:t>political</a:t>
            </a:r>
            <a:r>
              <a:rPr lang="it-IT" dirty="0" smtClean="0"/>
              <a:t> </a:t>
            </a:r>
            <a:r>
              <a:rPr lang="it-IT" dirty="0" err="1" smtClean="0"/>
              <a:t>participation</a:t>
            </a:r>
            <a:r>
              <a:rPr lang="it-IT" dirty="0" smtClean="0"/>
              <a:t> </a:t>
            </a:r>
          </a:p>
          <a:p>
            <a:pPr>
              <a:lnSpc>
                <a:spcPct val="120000"/>
              </a:lnSpc>
              <a:buFont typeface="Wingdings" pitchFamily="2" charset="2"/>
              <a:buChar char="ü"/>
            </a:pPr>
            <a:r>
              <a:rPr lang="it-IT" dirty="0" smtClean="0"/>
              <a:t>Trust in the </a:t>
            </a:r>
            <a:r>
              <a:rPr lang="it-IT" dirty="0" err="1" smtClean="0"/>
              <a:t>Italian</a:t>
            </a:r>
            <a:r>
              <a:rPr lang="it-IT" dirty="0" smtClean="0"/>
              <a:t> </a:t>
            </a:r>
            <a:r>
              <a:rPr lang="it-IT" dirty="0" err="1" smtClean="0"/>
              <a:t>parliament</a:t>
            </a:r>
            <a:r>
              <a:rPr lang="it-IT" dirty="0" smtClean="0"/>
              <a:t> </a:t>
            </a:r>
          </a:p>
          <a:p>
            <a:pPr>
              <a:lnSpc>
                <a:spcPct val="120000"/>
              </a:lnSpc>
              <a:buFont typeface="Wingdings" pitchFamily="2" charset="2"/>
              <a:buChar char="ü"/>
            </a:pPr>
            <a:r>
              <a:rPr lang="it-IT" dirty="0" smtClean="0"/>
              <a:t>Trust in </a:t>
            </a:r>
            <a:r>
              <a:rPr lang="it-IT" dirty="0" err="1" smtClean="0"/>
              <a:t>judicial</a:t>
            </a:r>
            <a:r>
              <a:rPr lang="it-IT" dirty="0" smtClean="0"/>
              <a:t> </a:t>
            </a:r>
            <a:r>
              <a:rPr lang="it-IT" dirty="0" err="1" smtClean="0"/>
              <a:t>system</a:t>
            </a:r>
            <a:r>
              <a:rPr lang="it-IT" dirty="0" smtClean="0"/>
              <a:t> </a:t>
            </a:r>
          </a:p>
          <a:p>
            <a:pPr>
              <a:lnSpc>
                <a:spcPct val="120000"/>
              </a:lnSpc>
              <a:buFont typeface="Wingdings" pitchFamily="2" charset="2"/>
              <a:buChar char="ü"/>
            </a:pPr>
            <a:r>
              <a:rPr lang="it-IT" dirty="0" smtClean="0"/>
              <a:t>Trust in </a:t>
            </a:r>
            <a:r>
              <a:rPr lang="it-IT" dirty="0" err="1" smtClean="0"/>
              <a:t>political</a:t>
            </a:r>
            <a:r>
              <a:rPr lang="it-IT" dirty="0" smtClean="0"/>
              <a:t> parties </a:t>
            </a:r>
          </a:p>
          <a:p>
            <a:pPr>
              <a:lnSpc>
                <a:spcPct val="120000"/>
              </a:lnSpc>
              <a:buFont typeface="Wingdings" pitchFamily="2" charset="2"/>
              <a:buChar char="ü"/>
            </a:pPr>
            <a:r>
              <a:rPr lang="it-IT" dirty="0" smtClean="0"/>
              <a:t>Trust in </a:t>
            </a:r>
            <a:r>
              <a:rPr lang="it-IT" dirty="0" err="1" smtClean="0"/>
              <a:t>local</a:t>
            </a:r>
            <a:r>
              <a:rPr lang="it-IT" dirty="0" smtClean="0"/>
              <a:t> </a:t>
            </a:r>
            <a:r>
              <a:rPr lang="it-IT" dirty="0" err="1" smtClean="0"/>
              <a:t>institutions</a:t>
            </a:r>
            <a:r>
              <a:rPr lang="it-IT" dirty="0" smtClean="0"/>
              <a:t> </a:t>
            </a:r>
          </a:p>
          <a:p>
            <a:pPr>
              <a:lnSpc>
                <a:spcPct val="120000"/>
              </a:lnSpc>
              <a:buFont typeface="Wingdings" pitchFamily="2" charset="2"/>
              <a:buChar char="ü"/>
            </a:pPr>
            <a:r>
              <a:rPr lang="it-IT" dirty="0" smtClean="0"/>
              <a:t>Trust in </a:t>
            </a:r>
            <a:r>
              <a:rPr lang="it-IT" dirty="0" err="1" smtClean="0"/>
              <a:t>other</a:t>
            </a:r>
            <a:r>
              <a:rPr lang="it-IT" dirty="0" smtClean="0"/>
              <a:t> </a:t>
            </a:r>
            <a:r>
              <a:rPr lang="it-IT" dirty="0" err="1" smtClean="0"/>
              <a:t>institutions</a:t>
            </a:r>
            <a:r>
              <a:rPr lang="it-IT" dirty="0" smtClean="0"/>
              <a:t> </a:t>
            </a:r>
            <a:r>
              <a:rPr lang="it-IT" b="0" dirty="0" smtClean="0"/>
              <a:t>(</a:t>
            </a:r>
            <a:r>
              <a:rPr lang="it-IT" b="0" dirty="0" err="1" smtClean="0"/>
              <a:t>fire</a:t>
            </a:r>
            <a:r>
              <a:rPr lang="it-IT" b="0" dirty="0" smtClean="0"/>
              <a:t> </a:t>
            </a:r>
            <a:r>
              <a:rPr lang="it-IT" b="0" dirty="0" err="1" smtClean="0"/>
              <a:t>brigade</a:t>
            </a:r>
            <a:r>
              <a:rPr lang="it-IT" b="0" dirty="0" smtClean="0"/>
              <a:t>, </a:t>
            </a:r>
            <a:r>
              <a:rPr lang="it-IT" b="0" dirty="0" err="1" smtClean="0"/>
              <a:t>police</a:t>
            </a:r>
            <a:r>
              <a:rPr lang="it-IT" b="0" dirty="0" smtClean="0"/>
              <a:t>)  </a:t>
            </a:r>
          </a:p>
          <a:p>
            <a:pPr>
              <a:lnSpc>
                <a:spcPct val="120000"/>
              </a:lnSpc>
              <a:buFont typeface="Wingdings" pitchFamily="2" charset="2"/>
              <a:buChar char="ü"/>
            </a:pPr>
            <a:r>
              <a:rPr lang="en-US" dirty="0" smtClean="0"/>
              <a:t>Women </a:t>
            </a:r>
            <a:r>
              <a:rPr lang="en-US" b="0" dirty="0" smtClean="0"/>
              <a:t>and political representation </a:t>
            </a:r>
            <a:r>
              <a:rPr lang="en-US" dirty="0" smtClean="0"/>
              <a:t>in Parliament </a:t>
            </a:r>
            <a:endParaRPr lang="it-IT" dirty="0" smtClean="0"/>
          </a:p>
          <a:p>
            <a:pPr>
              <a:lnSpc>
                <a:spcPct val="120000"/>
              </a:lnSpc>
              <a:buFont typeface="Wingdings" pitchFamily="2" charset="2"/>
              <a:buChar char="ü"/>
            </a:pPr>
            <a:r>
              <a:rPr lang="it-IT" dirty="0" err="1" smtClean="0"/>
              <a:t>Women</a:t>
            </a:r>
            <a:r>
              <a:rPr lang="it-IT" dirty="0" smtClean="0"/>
              <a:t> </a:t>
            </a:r>
            <a:r>
              <a:rPr lang="it-IT" b="0" dirty="0" smtClean="0"/>
              <a:t>and </a:t>
            </a:r>
            <a:r>
              <a:rPr lang="it-IT" b="0" dirty="0" err="1" smtClean="0"/>
              <a:t>political</a:t>
            </a:r>
            <a:r>
              <a:rPr lang="it-IT" b="0" dirty="0" smtClean="0"/>
              <a:t> </a:t>
            </a:r>
            <a:r>
              <a:rPr lang="it-IT" b="0" dirty="0" err="1" smtClean="0"/>
              <a:t>representation</a:t>
            </a:r>
            <a:r>
              <a:rPr lang="it-IT" b="0" dirty="0" smtClean="0"/>
              <a:t> </a:t>
            </a:r>
            <a:r>
              <a:rPr lang="it-IT" dirty="0" smtClean="0"/>
              <a:t>at </a:t>
            </a:r>
            <a:r>
              <a:rPr lang="it-IT" dirty="0" err="1" smtClean="0"/>
              <a:t>regional</a:t>
            </a:r>
            <a:r>
              <a:rPr lang="it-IT" dirty="0" smtClean="0"/>
              <a:t> </a:t>
            </a:r>
            <a:r>
              <a:rPr lang="it-IT" dirty="0" err="1" smtClean="0"/>
              <a:t>level</a:t>
            </a:r>
            <a:r>
              <a:rPr lang="it-IT" dirty="0" smtClean="0"/>
              <a:t> </a:t>
            </a:r>
          </a:p>
          <a:p>
            <a:pPr>
              <a:lnSpc>
                <a:spcPct val="120000"/>
              </a:lnSpc>
              <a:buFont typeface="Wingdings" pitchFamily="2" charset="2"/>
              <a:buChar char="ü"/>
            </a:pPr>
            <a:r>
              <a:rPr lang="it-IT" dirty="0" err="1" smtClean="0"/>
              <a:t>Women</a:t>
            </a:r>
            <a:r>
              <a:rPr lang="it-IT" dirty="0" smtClean="0"/>
              <a:t> in </a:t>
            </a:r>
            <a:r>
              <a:rPr lang="it-IT" dirty="0" err="1" smtClean="0"/>
              <a:t>decision-making</a:t>
            </a:r>
            <a:r>
              <a:rPr lang="it-IT" dirty="0" smtClean="0"/>
              <a:t> </a:t>
            </a:r>
            <a:r>
              <a:rPr lang="it-IT" b="0" dirty="0" err="1" smtClean="0"/>
              <a:t>bodies</a:t>
            </a:r>
            <a:r>
              <a:rPr lang="it-IT" dirty="0" smtClean="0"/>
              <a:t> </a:t>
            </a:r>
          </a:p>
          <a:p>
            <a:pPr>
              <a:lnSpc>
                <a:spcPct val="120000"/>
              </a:lnSpc>
              <a:buFont typeface="Wingdings" pitchFamily="2" charset="2"/>
              <a:buChar char="ü"/>
            </a:pPr>
            <a:r>
              <a:rPr lang="it-IT" dirty="0" err="1" smtClean="0"/>
              <a:t>Women</a:t>
            </a:r>
            <a:r>
              <a:rPr lang="it-IT" dirty="0" smtClean="0"/>
              <a:t> in the </a:t>
            </a:r>
            <a:r>
              <a:rPr lang="it-IT" dirty="0" err="1" smtClean="0"/>
              <a:t>boards</a:t>
            </a:r>
            <a:r>
              <a:rPr lang="it-IT" dirty="0" smtClean="0"/>
              <a:t> of companies </a:t>
            </a:r>
            <a:r>
              <a:rPr lang="it-IT" b="0" dirty="0" err="1" smtClean="0"/>
              <a:t>listed</a:t>
            </a:r>
            <a:r>
              <a:rPr lang="it-IT" b="0" dirty="0" smtClean="0"/>
              <a:t> on the stock </a:t>
            </a:r>
            <a:r>
              <a:rPr lang="it-IT" b="0" dirty="0" err="1" smtClean="0"/>
              <a:t>exchange</a:t>
            </a:r>
            <a:r>
              <a:rPr lang="it-IT" b="0" dirty="0" smtClean="0"/>
              <a:t> </a:t>
            </a:r>
          </a:p>
          <a:p>
            <a:pPr>
              <a:lnSpc>
                <a:spcPct val="120000"/>
              </a:lnSpc>
              <a:buFont typeface="Wingdings" pitchFamily="2" charset="2"/>
              <a:buChar char="ü"/>
            </a:pPr>
            <a:r>
              <a:rPr lang="it-IT" dirty="0" err="1" smtClean="0"/>
              <a:t>Median</a:t>
            </a:r>
            <a:r>
              <a:rPr lang="it-IT" dirty="0" smtClean="0"/>
              <a:t> </a:t>
            </a:r>
            <a:r>
              <a:rPr lang="it-IT" dirty="0" err="1" smtClean="0"/>
              <a:t>age</a:t>
            </a:r>
            <a:r>
              <a:rPr lang="it-IT" dirty="0" smtClean="0"/>
              <a:t> of </a:t>
            </a:r>
            <a:r>
              <a:rPr lang="it-IT" dirty="0" err="1" smtClean="0"/>
              <a:t>members</a:t>
            </a:r>
            <a:r>
              <a:rPr lang="it-IT" dirty="0" smtClean="0"/>
              <a:t> </a:t>
            </a:r>
            <a:r>
              <a:rPr lang="it-IT" b="0" dirty="0" smtClean="0"/>
              <a:t>of </a:t>
            </a:r>
            <a:r>
              <a:rPr lang="it-IT" b="0" dirty="0" err="1" smtClean="0"/>
              <a:t>Parliament</a:t>
            </a:r>
            <a:r>
              <a:rPr lang="it-IT" b="0" dirty="0" smtClean="0"/>
              <a:t> </a:t>
            </a:r>
          </a:p>
          <a:p>
            <a:pPr>
              <a:lnSpc>
                <a:spcPct val="120000"/>
              </a:lnSpc>
              <a:buFont typeface="Wingdings" pitchFamily="2" charset="2"/>
              <a:buChar char="ü"/>
            </a:pPr>
            <a:r>
              <a:rPr lang="it-IT" dirty="0" err="1" smtClean="0"/>
              <a:t>Length</a:t>
            </a:r>
            <a:r>
              <a:rPr lang="it-IT" dirty="0" smtClean="0"/>
              <a:t> of </a:t>
            </a:r>
            <a:r>
              <a:rPr lang="it-IT" dirty="0" err="1" smtClean="0"/>
              <a:t>civil</a:t>
            </a:r>
            <a:r>
              <a:rPr lang="it-IT" dirty="0" smtClean="0"/>
              <a:t> </a:t>
            </a:r>
            <a:r>
              <a:rPr lang="it-IT" dirty="0" err="1" smtClean="0"/>
              <a:t>proceedings</a:t>
            </a:r>
            <a:r>
              <a:rPr lang="it-IT" dirty="0" smtClean="0"/>
              <a:t>  </a:t>
            </a:r>
          </a:p>
          <a:p>
            <a:pPr>
              <a:lnSpc>
                <a:spcPct val="120000"/>
              </a:lnSpc>
              <a:buFont typeface="Wingdings" pitchFamily="2" charset="2"/>
              <a:buChar char="ü"/>
            </a:pPr>
            <a:endParaRPr lang="it-IT" dirty="0"/>
          </a:p>
        </p:txBody>
      </p:sp>
      <p:grpSp>
        <p:nvGrpSpPr>
          <p:cNvPr id="4" name="Group 3"/>
          <p:cNvGrpSpPr/>
          <p:nvPr/>
        </p:nvGrpSpPr>
        <p:grpSpPr>
          <a:xfrm>
            <a:off x="287340" y="1050925"/>
            <a:ext cx="1744791" cy="1046874"/>
            <a:chOff x="3936935" y="2617678"/>
            <a:chExt cx="1744791" cy="1046874"/>
          </a:xfrm>
        </p:grpSpPr>
        <p:sp>
          <p:nvSpPr>
            <p:cNvPr id="5" name="Rounded Rectangle 4"/>
            <p:cNvSpPr/>
            <p:nvPr/>
          </p:nvSpPr>
          <p:spPr>
            <a:xfrm>
              <a:off x="3936935" y="2617678"/>
              <a:ext cx="1744791" cy="1046874"/>
            </a:xfrm>
            <a:prstGeom prst="roundRect">
              <a:avLst>
                <a:gd name="adj" fmla="val 10000"/>
              </a:avLst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shade val="50000"/>
                <a:hueOff val="14008"/>
                <a:satOff val="76929"/>
                <a:lumOff val="22566"/>
                <a:alphaOff val="0"/>
              </a:schemeClr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6" name="Rounded Rectangle 4"/>
            <p:cNvSpPr/>
            <p:nvPr/>
          </p:nvSpPr>
          <p:spPr>
            <a:xfrm>
              <a:off x="3967597" y="2648340"/>
              <a:ext cx="1683467" cy="98555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1600" b="1" kern="1200" dirty="0" smtClean="0">
                  <a:solidFill>
                    <a:schemeClr val="tx1"/>
                  </a:solidFill>
                </a:rPr>
                <a:t>6. </a:t>
              </a:r>
              <a:r>
                <a:rPr lang="it-IT" sz="1600" b="1" kern="1200" dirty="0" err="1" smtClean="0">
                  <a:solidFill>
                    <a:schemeClr val="tx1"/>
                  </a:solidFill>
                </a:rPr>
                <a:t>Politics</a:t>
              </a:r>
              <a:r>
                <a:rPr lang="it-IT" sz="1600" b="1" kern="1200" dirty="0" smtClean="0">
                  <a:solidFill>
                    <a:schemeClr val="tx1"/>
                  </a:solidFill>
                </a:rPr>
                <a:t> and </a:t>
              </a:r>
              <a:r>
                <a:rPr lang="it-IT" sz="1600" b="1" kern="1200" dirty="0" err="1" smtClean="0">
                  <a:solidFill>
                    <a:schemeClr val="tx1"/>
                  </a:solidFill>
                </a:rPr>
                <a:t>institutions</a:t>
              </a:r>
              <a:endParaRPr lang="it-IT" sz="1600" b="1" kern="1200" dirty="0">
                <a:solidFill>
                  <a:schemeClr val="tx1"/>
                </a:solidFill>
              </a:endParaRPr>
            </a:p>
          </p:txBody>
        </p:sp>
      </p:grpSp>
      <p:pic>
        <p:nvPicPr>
          <p:cNvPr id="7" name="Picture 11" descr="C:\My Documents\My Shapes\PNG\Mai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690801">
            <a:off x="615571" y="2108580"/>
            <a:ext cx="1121345" cy="112134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dirty="0" smtClean="0"/>
              <a:t>7. Security </a:t>
            </a:r>
            <a:r>
              <a:rPr lang="it-IT" dirty="0" err="1" smtClean="0"/>
              <a:t>Indicators</a:t>
            </a: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2648744" y="1052736"/>
            <a:ext cx="6923883" cy="4973638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20000"/>
              </a:lnSpc>
              <a:buFont typeface="Wingdings" pitchFamily="2" charset="2"/>
              <a:buChar char="ü"/>
            </a:pPr>
            <a:r>
              <a:rPr lang="it-IT" dirty="0" err="1" smtClean="0"/>
              <a:t>Homicide</a:t>
            </a:r>
            <a:r>
              <a:rPr lang="it-IT" dirty="0" smtClean="0"/>
              <a:t> </a:t>
            </a:r>
            <a:r>
              <a:rPr lang="it-IT" b="0" dirty="0"/>
              <a:t>rate</a:t>
            </a:r>
          </a:p>
          <a:p>
            <a:pPr>
              <a:lnSpc>
                <a:spcPct val="120000"/>
              </a:lnSpc>
              <a:buFont typeface="Wingdings" pitchFamily="2" charset="2"/>
              <a:buChar char="ü"/>
            </a:pPr>
            <a:r>
              <a:rPr lang="it-IT" dirty="0" err="1"/>
              <a:t>Burglary</a:t>
            </a:r>
            <a:r>
              <a:rPr lang="it-IT" dirty="0"/>
              <a:t> </a:t>
            </a:r>
            <a:r>
              <a:rPr lang="it-IT" b="0" dirty="0"/>
              <a:t>rate</a:t>
            </a:r>
          </a:p>
          <a:p>
            <a:pPr>
              <a:lnSpc>
                <a:spcPct val="120000"/>
              </a:lnSpc>
              <a:buFont typeface="Wingdings" pitchFamily="2" charset="2"/>
              <a:buChar char="ü"/>
            </a:pPr>
            <a:r>
              <a:rPr lang="it-IT" dirty="0" err="1"/>
              <a:t>Muggins</a:t>
            </a:r>
            <a:r>
              <a:rPr lang="it-IT" dirty="0"/>
              <a:t> </a:t>
            </a:r>
            <a:r>
              <a:rPr lang="it-IT" b="0" dirty="0"/>
              <a:t>rate</a:t>
            </a:r>
          </a:p>
          <a:p>
            <a:pPr>
              <a:lnSpc>
                <a:spcPct val="120000"/>
              </a:lnSpc>
              <a:buFont typeface="Wingdings" pitchFamily="2" charset="2"/>
              <a:buChar char="ü"/>
            </a:pPr>
            <a:r>
              <a:rPr lang="it-IT" dirty="0" err="1"/>
              <a:t>Robbery</a:t>
            </a:r>
            <a:r>
              <a:rPr lang="it-IT" dirty="0"/>
              <a:t> </a:t>
            </a:r>
            <a:r>
              <a:rPr lang="it-IT" b="0" dirty="0"/>
              <a:t>rate</a:t>
            </a:r>
          </a:p>
          <a:p>
            <a:pPr>
              <a:lnSpc>
                <a:spcPct val="120000"/>
              </a:lnSpc>
              <a:buFont typeface="Wingdings" pitchFamily="2" charset="2"/>
              <a:buChar char="ü"/>
            </a:pPr>
            <a:r>
              <a:rPr lang="it-IT" b="0" dirty="0"/>
              <a:t>Rate of </a:t>
            </a:r>
            <a:r>
              <a:rPr lang="it-IT" dirty="0" err="1"/>
              <a:t>physical</a:t>
            </a:r>
            <a:r>
              <a:rPr lang="it-IT" dirty="0"/>
              <a:t> </a:t>
            </a:r>
            <a:r>
              <a:rPr lang="it-IT" dirty="0" err="1"/>
              <a:t>violence</a:t>
            </a:r>
            <a:r>
              <a:rPr lang="it-IT" dirty="0"/>
              <a:t> </a:t>
            </a:r>
            <a:r>
              <a:rPr lang="it-IT" b="0" dirty="0"/>
              <a:t>on </a:t>
            </a:r>
            <a:r>
              <a:rPr lang="it-IT" b="0" dirty="0" err="1"/>
              <a:t>women</a:t>
            </a:r>
            <a:endParaRPr lang="it-IT" b="0" dirty="0"/>
          </a:p>
          <a:p>
            <a:pPr>
              <a:lnSpc>
                <a:spcPct val="120000"/>
              </a:lnSpc>
              <a:buFont typeface="Wingdings" pitchFamily="2" charset="2"/>
              <a:buChar char="ü"/>
            </a:pPr>
            <a:r>
              <a:rPr lang="it-IT" b="0" dirty="0"/>
              <a:t>Rate of </a:t>
            </a:r>
            <a:r>
              <a:rPr lang="it-IT" dirty="0" err="1"/>
              <a:t>sexual</a:t>
            </a:r>
            <a:r>
              <a:rPr lang="it-IT" dirty="0"/>
              <a:t> </a:t>
            </a:r>
            <a:r>
              <a:rPr lang="it-IT" dirty="0" err="1"/>
              <a:t>violence</a:t>
            </a:r>
            <a:r>
              <a:rPr lang="it-IT" dirty="0"/>
              <a:t> </a:t>
            </a:r>
            <a:r>
              <a:rPr lang="it-IT" b="0" dirty="0"/>
              <a:t>on </a:t>
            </a:r>
            <a:r>
              <a:rPr lang="it-IT" b="0" dirty="0" err="1"/>
              <a:t>women</a:t>
            </a:r>
            <a:endParaRPr lang="it-IT" b="0" dirty="0"/>
          </a:p>
          <a:p>
            <a:pPr>
              <a:lnSpc>
                <a:spcPct val="120000"/>
              </a:lnSpc>
              <a:buFont typeface="Wingdings" pitchFamily="2" charset="2"/>
              <a:buChar char="ü"/>
            </a:pPr>
            <a:r>
              <a:rPr lang="it-IT" b="0" dirty="0"/>
              <a:t>Rate of </a:t>
            </a:r>
            <a:r>
              <a:rPr lang="it-IT" dirty="0" err="1"/>
              <a:t>domestic</a:t>
            </a:r>
            <a:r>
              <a:rPr lang="it-IT" dirty="0"/>
              <a:t> </a:t>
            </a:r>
            <a:r>
              <a:rPr lang="it-IT" dirty="0" err="1"/>
              <a:t>violence</a:t>
            </a:r>
            <a:r>
              <a:rPr lang="it-IT" dirty="0"/>
              <a:t> </a:t>
            </a:r>
            <a:r>
              <a:rPr lang="it-IT" b="0" dirty="0"/>
              <a:t>on </a:t>
            </a:r>
            <a:r>
              <a:rPr lang="it-IT" b="0" dirty="0" err="1"/>
              <a:t>women</a:t>
            </a:r>
            <a:endParaRPr lang="it-IT" b="0" dirty="0"/>
          </a:p>
          <a:p>
            <a:pPr>
              <a:lnSpc>
                <a:spcPct val="120000"/>
              </a:lnSpc>
              <a:buFont typeface="Wingdings" pitchFamily="2" charset="2"/>
              <a:buChar char="ü"/>
            </a:pPr>
            <a:r>
              <a:rPr lang="it-IT" dirty="0" err="1"/>
              <a:t>Fear</a:t>
            </a:r>
            <a:r>
              <a:rPr lang="it-IT" dirty="0"/>
              <a:t> </a:t>
            </a:r>
            <a:r>
              <a:rPr lang="it-IT" b="0" dirty="0"/>
              <a:t>to </a:t>
            </a:r>
            <a:r>
              <a:rPr lang="it-IT" b="0" dirty="0" err="1"/>
              <a:t>undergo</a:t>
            </a:r>
            <a:r>
              <a:rPr lang="it-IT" b="0" dirty="0"/>
              <a:t> </a:t>
            </a:r>
            <a:r>
              <a:rPr lang="it-IT" dirty="0" err="1"/>
              <a:t>sexual</a:t>
            </a:r>
            <a:r>
              <a:rPr lang="it-IT" dirty="0"/>
              <a:t> </a:t>
            </a:r>
            <a:r>
              <a:rPr lang="it-IT" dirty="0" smtClean="0"/>
              <a:t>crime</a:t>
            </a:r>
            <a:endParaRPr lang="it-IT" dirty="0"/>
          </a:p>
          <a:p>
            <a:pPr>
              <a:lnSpc>
                <a:spcPct val="120000"/>
              </a:lnSpc>
              <a:buFont typeface="Wingdings" pitchFamily="2" charset="2"/>
              <a:buChar char="ü"/>
            </a:pPr>
            <a:r>
              <a:rPr lang="it-IT" dirty="0"/>
              <a:t>People feeling </a:t>
            </a:r>
            <a:r>
              <a:rPr lang="it-IT" dirty="0" err="1"/>
              <a:t>safe</a:t>
            </a:r>
            <a:r>
              <a:rPr lang="it-IT" dirty="0"/>
              <a:t> </a:t>
            </a:r>
            <a:r>
              <a:rPr lang="it-IT" b="0" dirty="0" err="1"/>
              <a:t>walking</a:t>
            </a:r>
            <a:r>
              <a:rPr lang="it-IT" b="0" dirty="0"/>
              <a:t> alone </a:t>
            </a:r>
            <a:r>
              <a:rPr lang="it-IT" b="0" dirty="0" err="1"/>
              <a:t>after</a:t>
            </a:r>
            <a:r>
              <a:rPr lang="it-IT" b="0" dirty="0"/>
              <a:t> </a:t>
            </a:r>
            <a:r>
              <a:rPr lang="it-IT" b="0" dirty="0" smtClean="0"/>
              <a:t>dark</a:t>
            </a:r>
            <a:endParaRPr lang="it-IT" b="0" dirty="0"/>
          </a:p>
          <a:p>
            <a:pPr>
              <a:lnSpc>
                <a:spcPct val="120000"/>
              </a:lnSpc>
              <a:buFont typeface="Wingdings" pitchFamily="2" charset="2"/>
              <a:buChar char="ü"/>
            </a:pPr>
            <a:r>
              <a:rPr lang="it-IT" dirty="0"/>
              <a:t>People </a:t>
            </a:r>
            <a:r>
              <a:rPr lang="it-IT" dirty="0" err="1"/>
              <a:t>who</a:t>
            </a:r>
            <a:r>
              <a:rPr lang="it-IT" dirty="0"/>
              <a:t> </a:t>
            </a:r>
            <a:r>
              <a:rPr lang="it-IT" dirty="0" err="1"/>
              <a:t>was</a:t>
            </a:r>
            <a:r>
              <a:rPr lang="it-IT" dirty="0"/>
              <a:t> </a:t>
            </a:r>
            <a:r>
              <a:rPr lang="it-IT" dirty="0" err="1"/>
              <a:t>afraid</a:t>
            </a:r>
            <a:r>
              <a:rPr lang="it-IT" dirty="0"/>
              <a:t> </a:t>
            </a:r>
            <a:r>
              <a:rPr lang="it-IT" b="0" dirty="0"/>
              <a:t>of </a:t>
            </a:r>
            <a:r>
              <a:rPr lang="it-IT" b="0" dirty="0" err="1"/>
              <a:t>being</a:t>
            </a:r>
            <a:r>
              <a:rPr lang="it-IT" b="0" dirty="0"/>
              <a:t> </a:t>
            </a:r>
            <a:r>
              <a:rPr lang="it-IT" b="0" dirty="0" err="1"/>
              <a:t>victim</a:t>
            </a:r>
            <a:r>
              <a:rPr lang="it-IT" b="0" dirty="0"/>
              <a:t> a crime </a:t>
            </a:r>
          </a:p>
          <a:p>
            <a:pPr>
              <a:lnSpc>
                <a:spcPct val="120000"/>
              </a:lnSpc>
              <a:buFont typeface="Wingdings" pitchFamily="2" charset="2"/>
              <a:buChar char="ü"/>
            </a:pPr>
            <a:r>
              <a:rPr lang="it-IT" dirty="0" err="1"/>
              <a:t>Elements</a:t>
            </a:r>
            <a:r>
              <a:rPr lang="it-IT" dirty="0"/>
              <a:t> of </a:t>
            </a:r>
            <a:r>
              <a:rPr lang="it-IT" dirty="0" err="1"/>
              <a:t>decay</a:t>
            </a:r>
            <a:r>
              <a:rPr lang="it-IT" dirty="0"/>
              <a:t> </a:t>
            </a:r>
            <a:r>
              <a:rPr lang="it-IT" b="0" dirty="0"/>
              <a:t>in the </a:t>
            </a:r>
            <a:r>
              <a:rPr lang="it-IT" b="0" dirty="0" err="1" smtClean="0"/>
              <a:t>neighbourhood</a:t>
            </a:r>
            <a:endParaRPr lang="it-IT" b="0" dirty="0"/>
          </a:p>
          <a:p>
            <a:pPr>
              <a:lnSpc>
                <a:spcPct val="120000"/>
              </a:lnSpc>
              <a:buFont typeface="Wingdings" pitchFamily="2" charset="2"/>
              <a:buChar char="ü"/>
            </a:pPr>
            <a:endParaRPr lang="it-IT" dirty="0"/>
          </a:p>
        </p:txBody>
      </p:sp>
      <p:grpSp>
        <p:nvGrpSpPr>
          <p:cNvPr id="4" name="Group 3"/>
          <p:cNvGrpSpPr/>
          <p:nvPr/>
        </p:nvGrpSpPr>
        <p:grpSpPr>
          <a:xfrm>
            <a:off x="287340" y="980728"/>
            <a:ext cx="1744791" cy="1046874"/>
            <a:chOff x="3936935" y="1309084"/>
            <a:chExt cx="1744791" cy="1046874"/>
          </a:xfrm>
        </p:grpSpPr>
        <p:sp>
          <p:nvSpPr>
            <p:cNvPr id="6" name="Rounded Rectangle 5"/>
            <p:cNvSpPr/>
            <p:nvPr/>
          </p:nvSpPr>
          <p:spPr>
            <a:xfrm>
              <a:off x="3936935" y="1309084"/>
              <a:ext cx="1744791" cy="1046874"/>
            </a:xfrm>
            <a:prstGeom prst="roundRect">
              <a:avLst>
                <a:gd name="adj" fmla="val 10000"/>
              </a:avLst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shade val="50000"/>
                <a:hueOff val="16810"/>
                <a:satOff val="92315"/>
                <a:lumOff val="27079"/>
                <a:alphaOff val="0"/>
              </a:schemeClr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7" name="Rounded Rectangle 4"/>
            <p:cNvSpPr/>
            <p:nvPr/>
          </p:nvSpPr>
          <p:spPr>
            <a:xfrm>
              <a:off x="3967597" y="1339746"/>
              <a:ext cx="1683467" cy="98555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1600" b="1" kern="1200" dirty="0" smtClean="0">
                  <a:solidFill>
                    <a:schemeClr val="tx1"/>
                  </a:solidFill>
                </a:rPr>
                <a:t>7. Security</a:t>
              </a:r>
              <a:endParaRPr lang="it-IT" sz="1600" b="1" kern="1200" dirty="0">
                <a:solidFill>
                  <a:schemeClr val="tx1"/>
                </a:solidFill>
              </a:endParaRPr>
            </a:p>
          </p:txBody>
        </p:sp>
      </p:grpSp>
      <p:pic>
        <p:nvPicPr>
          <p:cNvPr id="8" name="Picture 10" descr="C:\My Documents\Downloads\1364334693_preferences-desktop-cryptography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6536" y="2206675"/>
            <a:ext cx="864096" cy="86409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547935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/>
          <a:p>
            <a:r>
              <a:rPr lang="it-IT" dirty="0" smtClean="0"/>
              <a:t>8. </a:t>
            </a:r>
            <a:r>
              <a:rPr lang="it-IT" dirty="0" err="1" smtClean="0"/>
              <a:t>Subjective</a:t>
            </a:r>
            <a:r>
              <a:rPr lang="it-IT" dirty="0" smtClean="0"/>
              <a:t> </a:t>
            </a:r>
            <a:r>
              <a:rPr lang="it-IT" dirty="0" err="1" smtClean="0"/>
              <a:t>wellbeing</a:t>
            </a:r>
            <a:r>
              <a:rPr lang="it-IT" dirty="0" smtClean="0"/>
              <a:t> </a:t>
            </a:r>
            <a:r>
              <a:rPr lang="it-IT" dirty="0" err="1" smtClean="0"/>
              <a:t>Indicators</a:t>
            </a:r>
            <a:r>
              <a:rPr lang="it-IT" dirty="0" smtClean="0"/>
              <a:t> </a:t>
            </a: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5599077"/>
              </p:ext>
            </p:extLst>
          </p:nvPr>
        </p:nvGraphicFramePr>
        <p:xfrm>
          <a:off x="1598628" y="4653136"/>
          <a:ext cx="2262251" cy="1533552"/>
        </p:xfrm>
        <a:graphic>
          <a:graphicData uri="http://schemas.openxmlformats.org/drawingml/2006/table">
            <a:tbl>
              <a:tblPr/>
              <a:tblGrid>
                <a:gridCol w="2262251"/>
              </a:tblGrid>
              <a:tr h="2692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it-IT" sz="1600" b="1" kern="1400" dirty="0" smtClean="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    </a:t>
                      </a:r>
                      <a:endParaRPr lang="it-IT" sz="1600" b="1" kern="1400" dirty="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74295" marR="742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24356">
                <a:tc>
                  <a:txBody>
                    <a:bodyPr/>
                    <a:lstStyle/>
                    <a:p>
                      <a:pPr algn="ctr">
                        <a:lnSpc>
                          <a:spcPts val="1205"/>
                        </a:lnSpc>
                        <a:spcAft>
                          <a:spcPts val="0"/>
                        </a:spcAft>
                      </a:pPr>
                      <a:r>
                        <a:rPr lang="it-IT" sz="2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it-IT" sz="2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4295" marR="742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24356">
                <a:tc>
                  <a:txBody>
                    <a:bodyPr/>
                    <a:lstStyle/>
                    <a:p>
                      <a:pPr algn="ctr">
                        <a:lnSpc>
                          <a:spcPts val="1205"/>
                        </a:lnSpc>
                        <a:spcAft>
                          <a:spcPts val="0"/>
                        </a:spcAft>
                      </a:pPr>
                      <a:r>
                        <a:rPr lang="it-IT" sz="2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it-IT" sz="2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4295" marR="742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4424">
                <a:tc>
                  <a:txBody>
                    <a:bodyPr/>
                    <a:lstStyle/>
                    <a:p>
                      <a:pPr>
                        <a:lnSpc>
                          <a:spcPts val="1205"/>
                        </a:lnSpc>
                        <a:spcAft>
                          <a:spcPts val="0"/>
                        </a:spcAft>
                      </a:pPr>
                      <a:endParaRPr lang="it-IT" sz="2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4295" marR="742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pSp>
        <p:nvGrpSpPr>
          <p:cNvPr id="6" name="Group 5"/>
          <p:cNvGrpSpPr/>
          <p:nvPr/>
        </p:nvGrpSpPr>
        <p:grpSpPr>
          <a:xfrm>
            <a:off x="287340" y="941966"/>
            <a:ext cx="1744791" cy="1046874"/>
            <a:chOff x="3936935" y="491"/>
            <a:chExt cx="1744791" cy="1046874"/>
          </a:xfrm>
        </p:grpSpPr>
        <p:sp>
          <p:nvSpPr>
            <p:cNvPr id="7" name="Rounded Rectangle 6"/>
            <p:cNvSpPr/>
            <p:nvPr/>
          </p:nvSpPr>
          <p:spPr>
            <a:xfrm>
              <a:off x="3936935" y="491"/>
              <a:ext cx="1744791" cy="1046874"/>
            </a:xfrm>
            <a:prstGeom prst="roundRect">
              <a:avLst>
                <a:gd name="adj" fmla="val 10000"/>
              </a:avLst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shade val="50000"/>
                <a:hueOff val="14008"/>
                <a:satOff val="76929"/>
                <a:lumOff val="22566"/>
                <a:alphaOff val="0"/>
              </a:schemeClr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8" name="Rounded Rectangle 4"/>
            <p:cNvSpPr/>
            <p:nvPr/>
          </p:nvSpPr>
          <p:spPr>
            <a:xfrm>
              <a:off x="3967597" y="31153"/>
              <a:ext cx="1683467" cy="98555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1600" b="1" kern="1200" dirty="0" smtClean="0">
                  <a:solidFill>
                    <a:schemeClr val="tx1"/>
                  </a:solidFill>
                </a:rPr>
                <a:t>8. </a:t>
              </a:r>
              <a:r>
                <a:rPr lang="it-IT" sz="1600" b="1" kern="1200" dirty="0" err="1" smtClean="0">
                  <a:solidFill>
                    <a:schemeClr val="tx1"/>
                  </a:solidFill>
                </a:rPr>
                <a:t>Subjective</a:t>
              </a:r>
              <a:r>
                <a:rPr lang="it-IT" sz="1600" b="1" kern="1200" dirty="0" smtClean="0">
                  <a:solidFill>
                    <a:schemeClr val="tx1"/>
                  </a:solidFill>
                </a:rPr>
                <a:t> </a:t>
              </a:r>
              <a:r>
                <a:rPr lang="it-IT" sz="1600" b="1" kern="1200" dirty="0" err="1" smtClean="0">
                  <a:solidFill>
                    <a:schemeClr val="tx1"/>
                  </a:solidFill>
                </a:rPr>
                <a:t>well-being</a:t>
              </a:r>
              <a:endParaRPr lang="it-IT" sz="1600" b="1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9" name="Segnaposto contenuto 4"/>
          <p:cNvSpPr txBox="1">
            <a:spLocks/>
          </p:cNvSpPr>
          <p:nvPr/>
        </p:nvSpPr>
        <p:spPr bwMode="auto">
          <a:xfrm>
            <a:off x="2648744" y="1052736"/>
            <a:ext cx="6923883" cy="4973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 marL="284163" marR="0" lvl="0" indent="-284163" algn="l" defTabSz="914400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Char char="ü"/>
              <a:tabLst/>
              <a:defRPr/>
            </a:pPr>
            <a:r>
              <a:rPr kumimoji="0" lang="it-IT" sz="160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Overall</a:t>
            </a:r>
            <a:r>
              <a:rPr kumimoji="0" lang="it-IT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life </a:t>
            </a:r>
            <a:r>
              <a:rPr kumimoji="0" lang="it-IT" sz="16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satisfaction</a:t>
            </a:r>
            <a:endParaRPr kumimoji="0" lang="it-IT" sz="16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84163" marR="0" lvl="0" indent="-284163" algn="l" defTabSz="914400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Char char="ü"/>
              <a:tabLst/>
              <a:defRPr/>
            </a:pPr>
            <a:r>
              <a:rPr lang="it-IT" sz="1600" b="1" kern="0" dirty="0" err="1" smtClean="0">
                <a:solidFill>
                  <a:schemeClr val="tx2"/>
                </a:solidFill>
                <a:latin typeface="+mn-lt"/>
                <a:cs typeface="+mn-cs"/>
              </a:rPr>
              <a:t>Leisure</a:t>
            </a:r>
            <a:r>
              <a:rPr lang="it-IT" sz="1600" b="1" kern="0" dirty="0" smtClean="0">
                <a:solidFill>
                  <a:schemeClr val="tx2"/>
                </a:solidFill>
                <a:latin typeface="+mn-lt"/>
                <a:cs typeface="+mn-cs"/>
              </a:rPr>
              <a:t> </a:t>
            </a:r>
            <a:r>
              <a:rPr lang="it-IT" sz="1600" b="1" kern="0" dirty="0" err="1" smtClean="0">
                <a:solidFill>
                  <a:schemeClr val="tx2"/>
                </a:solidFill>
                <a:latin typeface="+mn-lt"/>
                <a:cs typeface="+mn-cs"/>
              </a:rPr>
              <a:t>time</a:t>
            </a:r>
            <a:r>
              <a:rPr lang="it-IT" sz="1600" b="1" kern="0" dirty="0" smtClean="0">
                <a:solidFill>
                  <a:schemeClr val="tx2"/>
                </a:solidFill>
                <a:latin typeface="+mn-lt"/>
                <a:cs typeface="+mn-cs"/>
              </a:rPr>
              <a:t> </a:t>
            </a:r>
            <a:r>
              <a:rPr lang="it-IT" sz="1600" b="1" kern="0" dirty="0" err="1" smtClean="0">
                <a:solidFill>
                  <a:schemeClr val="tx2"/>
                </a:solidFill>
                <a:latin typeface="+mn-lt"/>
                <a:cs typeface="+mn-cs"/>
              </a:rPr>
              <a:t>satisfaction</a:t>
            </a:r>
            <a:endParaRPr lang="it-IT" sz="1600" b="1" kern="0" dirty="0" smtClean="0">
              <a:solidFill>
                <a:schemeClr val="tx2"/>
              </a:solidFill>
              <a:latin typeface="+mn-lt"/>
              <a:cs typeface="+mn-cs"/>
            </a:endParaRPr>
          </a:p>
          <a:p>
            <a:pPr marL="284163" marR="0" lvl="0" indent="-284163" algn="l" defTabSz="914400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Char char="ü"/>
              <a:tabLst/>
              <a:defRPr/>
            </a:pPr>
            <a:r>
              <a:rPr kumimoji="0" lang="it-IT" sz="16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Expectations</a:t>
            </a:r>
            <a:r>
              <a:rPr kumimoji="0" lang="it-IT" sz="1600" b="1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it-IT" sz="1600" i="0" u="none" strike="noStrike" kern="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about</a:t>
            </a:r>
            <a:r>
              <a:rPr kumimoji="0" lang="it-IT" sz="1600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the future</a:t>
            </a:r>
            <a:endParaRPr kumimoji="0" lang="it-IT" sz="160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" name="Picture 8" descr="C:\My Documents\My Shapes\PNG\peopl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4528" y="2168800"/>
            <a:ext cx="822092" cy="82209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26055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9. </a:t>
            </a:r>
            <a:r>
              <a:rPr lang="it-IT" dirty="0" err="1" smtClean="0"/>
              <a:t>Landscape</a:t>
            </a:r>
            <a:r>
              <a:rPr lang="it-IT" dirty="0" smtClean="0"/>
              <a:t> </a:t>
            </a:r>
            <a:r>
              <a:rPr lang="it-IT" dirty="0"/>
              <a:t>and cultural </a:t>
            </a:r>
            <a:r>
              <a:rPr lang="it-IT" dirty="0" err="1" smtClean="0"/>
              <a:t>heritage</a:t>
            </a:r>
            <a:r>
              <a:rPr lang="it-IT" dirty="0"/>
              <a:t> </a:t>
            </a:r>
            <a:r>
              <a:rPr lang="it-IT" dirty="0" err="1" smtClean="0"/>
              <a:t>Indicators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720752" y="1050925"/>
            <a:ext cx="6851875" cy="4973638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20000"/>
              </a:lnSpc>
              <a:buFont typeface="Wingdings" pitchFamily="2" charset="2"/>
              <a:buChar char="ü"/>
            </a:pPr>
            <a:r>
              <a:rPr lang="en-US" b="0" dirty="0" smtClean="0"/>
              <a:t>Endowment </a:t>
            </a:r>
            <a:r>
              <a:rPr lang="en-US" b="0" dirty="0"/>
              <a:t>of </a:t>
            </a:r>
            <a:r>
              <a:rPr lang="en-US" dirty="0"/>
              <a:t>cultural heritage items	</a:t>
            </a:r>
          </a:p>
          <a:p>
            <a:pPr>
              <a:lnSpc>
                <a:spcPct val="120000"/>
              </a:lnSpc>
              <a:buFont typeface="Wingdings" pitchFamily="2" charset="2"/>
              <a:buChar char="ü"/>
            </a:pPr>
            <a:r>
              <a:rPr lang="en-US" dirty="0"/>
              <a:t>Per capita current expenditure of </a:t>
            </a:r>
            <a:r>
              <a:rPr lang="en-US" b="0" dirty="0"/>
              <a:t>Municipalities for cultural heritage management 	</a:t>
            </a:r>
          </a:p>
          <a:p>
            <a:pPr>
              <a:lnSpc>
                <a:spcPct val="120000"/>
              </a:lnSpc>
              <a:buFont typeface="Wingdings" pitchFamily="2" charset="2"/>
              <a:buChar char="ü"/>
            </a:pPr>
            <a:r>
              <a:rPr lang="en-US" dirty="0"/>
              <a:t>Illegal building </a:t>
            </a:r>
            <a:r>
              <a:rPr lang="en-US" b="0" dirty="0"/>
              <a:t>rate</a:t>
            </a:r>
            <a:r>
              <a:rPr lang="en-US" dirty="0"/>
              <a:t>	</a:t>
            </a:r>
          </a:p>
          <a:p>
            <a:pPr>
              <a:lnSpc>
                <a:spcPct val="120000"/>
              </a:lnSpc>
              <a:buFont typeface="Wingdings" pitchFamily="2" charset="2"/>
              <a:buChar char="ü"/>
            </a:pPr>
            <a:r>
              <a:rPr lang="en-US" dirty="0"/>
              <a:t>Urbanization rate </a:t>
            </a:r>
            <a:r>
              <a:rPr lang="en-US" b="0" dirty="0"/>
              <a:t>of areas subject to building restrictions </a:t>
            </a:r>
            <a:r>
              <a:rPr lang="en-US" dirty="0"/>
              <a:t>	</a:t>
            </a:r>
          </a:p>
          <a:p>
            <a:pPr>
              <a:lnSpc>
                <a:spcPct val="120000"/>
              </a:lnSpc>
              <a:buFont typeface="Wingdings" pitchFamily="2" charset="2"/>
              <a:buChar char="ü"/>
            </a:pPr>
            <a:r>
              <a:rPr lang="en-US" dirty="0"/>
              <a:t>Erosion </a:t>
            </a:r>
            <a:r>
              <a:rPr lang="en-US" b="0" dirty="0"/>
              <a:t>of rural areas </a:t>
            </a:r>
            <a:r>
              <a:rPr lang="en-US" dirty="0"/>
              <a:t>from urban sprawl		</a:t>
            </a:r>
          </a:p>
          <a:p>
            <a:pPr>
              <a:lnSpc>
                <a:spcPct val="120000"/>
              </a:lnSpc>
              <a:buFont typeface="Wingdings" pitchFamily="2" charset="2"/>
              <a:buChar char="ü"/>
            </a:pPr>
            <a:r>
              <a:rPr lang="en-US" dirty="0"/>
              <a:t>Erosion </a:t>
            </a:r>
            <a:r>
              <a:rPr lang="en-US" b="0" dirty="0"/>
              <a:t>of rural areas </a:t>
            </a:r>
            <a:r>
              <a:rPr lang="en-US" dirty="0"/>
              <a:t>from abandonment		</a:t>
            </a:r>
          </a:p>
          <a:p>
            <a:pPr>
              <a:lnSpc>
                <a:spcPct val="120000"/>
              </a:lnSpc>
              <a:buFont typeface="Wingdings" pitchFamily="2" charset="2"/>
              <a:buChar char="ü"/>
            </a:pPr>
            <a:r>
              <a:rPr lang="en-US" b="0" dirty="0"/>
              <a:t>Presence of </a:t>
            </a:r>
            <a:r>
              <a:rPr lang="en-US" dirty="0"/>
              <a:t>historic rural landscapes 		</a:t>
            </a:r>
          </a:p>
          <a:p>
            <a:pPr>
              <a:lnSpc>
                <a:spcPct val="120000"/>
              </a:lnSpc>
              <a:buFont typeface="Wingdings" pitchFamily="2" charset="2"/>
              <a:buChar char="ü"/>
            </a:pPr>
            <a:r>
              <a:rPr lang="en-US" dirty="0"/>
              <a:t>Quality assessment of Regional programs </a:t>
            </a:r>
            <a:r>
              <a:rPr lang="en-US" b="0" dirty="0"/>
              <a:t>for rural development (PSRs), with regard to landscape protection	</a:t>
            </a:r>
          </a:p>
          <a:p>
            <a:pPr>
              <a:lnSpc>
                <a:spcPct val="120000"/>
              </a:lnSpc>
              <a:buFont typeface="Wingdings" pitchFamily="2" charset="2"/>
              <a:buChar char="ü"/>
            </a:pPr>
            <a:r>
              <a:rPr lang="en-US" dirty="0"/>
              <a:t>Presence of Historic arks/Gardens and other Urban Parks </a:t>
            </a:r>
            <a:r>
              <a:rPr lang="en-US" b="0" dirty="0" err="1"/>
              <a:t>recognised</a:t>
            </a:r>
            <a:r>
              <a:rPr lang="en-US" b="0" dirty="0"/>
              <a:t> of significant public interest</a:t>
            </a:r>
            <a:r>
              <a:rPr lang="en-US" dirty="0"/>
              <a:t>		</a:t>
            </a:r>
          </a:p>
          <a:p>
            <a:pPr>
              <a:lnSpc>
                <a:spcPct val="120000"/>
              </a:lnSpc>
              <a:buFont typeface="Wingdings" pitchFamily="2" charset="2"/>
              <a:buChar char="ü"/>
            </a:pPr>
            <a:r>
              <a:rPr lang="en-US" dirty="0"/>
              <a:t>Conservation of historic urban fabric		</a:t>
            </a:r>
          </a:p>
          <a:p>
            <a:pPr>
              <a:lnSpc>
                <a:spcPct val="120000"/>
              </a:lnSpc>
              <a:buFont typeface="Wingdings" pitchFamily="2" charset="2"/>
              <a:buChar char="ü"/>
            </a:pPr>
            <a:r>
              <a:rPr lang="en-US" dirty="0"/>
              <a:t>People that are not satisfied with the quality of landscape </a:t>
            </a:r>
            <a:r>
              <a:rPr lang="en-US" b="0" dirty="0"/>
              <a:t>of the place where they live		</a:t>
            </a:r>
          </a:p>
          <a:p>
            <a:pPr>
              <a:lnSpc>
                <a:spcPct val="120000"/>
              </a:lnSpc>
              <a:buFont typeface="Wingdings" pitchFamily="2" charset="2"/>
              <a:buChar char="ü"/>
            </a:pPr>
            <a:r>
              <a:rPr lang="en-US" b="0" dirty="0"/>
              <a:t>Concern about </a:t>
            </a:r>
            <a:r>
              <a:rPr lang="en-US" dirty="0"/>
              <a:t>landscape deterioration	</a:t>
            </a:r>
          </a:p>
          <a:p>
            <a:pPr>
              <a:lnSpc>
                <a:spcPct val="120000"/>
              </a:lnSpc>
              <a:buFont typeface="Wingdings" pitchFamily="2" charset="2"/>
              <a:buChar char="ü"/>
            </a:pPr>
            <a:endParaRPr lang="en-US" dirty="0"/>
          </a:p>
          <a:p>
            <a:pPr>
              <a:lnSpc>
                <a:spcPct val="120000"/>
              </a:lnSpc>
              <a:buFont typeface="Wingdings" pitchFamily="2" charset="2"/>
              <a:buChar char="ü"/>
            </a:pPr>
            <a:endParaRPr lang="it-IT" dirty="0"/>
          </a:p>
        </p:txBody>
      </p:sp>
      <p:grpSp>
        <p:nvGrpSpPr>
          <p:cNvPr id="4" name="Group 3"/>
          <p:cNvGrpSpPr/>
          <p:nvPr/>
        </p:nvGrpSpPr>
        <p:grpSpPr>
          <a:xfrm>
            <a:off x="287340" y="980728"/>
            <a:ext cx="1744791" cy="1046874"/>
            <a:chOff x="6257507" y="491"/>
            <a:chExt cx="1744791" cy="1046874"/>
          </a:xfrm>
        </p:grpSpPr>
        <p:sp>
          <p:nvSpPr>
            <p:cNvPr id="5" name="Rounded Rectangle 4"/>
            <p:cNvSpPr/>
            <p:nvPr/>
          </p:nvSpPr>
          <p:spPr>
            <a:xfrm>
              <a:off x="6257507" y="491"/>
              <a:ext cx="1744791" cy="1046874"/>
            </a:xfrm>
            <a:prstGeom prst="roundRect">
              <a:avLst>
                <a:gd name="adj" fmla="val 10000"/>
              </a:avLst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shade val="50000"/>
                <a:hueOff val="11207"/>
                <a:satOff val="61543"/>
                <a:lumOff val="18053"/>
                <a:alphaOff val="0"/>
              </a:schemeClr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6" name="Rounded Rectangle 4"/>
            <p:cNvSpPr/>
            <p:nvPr/>
          </p:nvSpPr>
          <p:spPr>
            <a:xfrm>
              <a:off x="6288169" y="31153"/>
              <a:ext cx="1683467" cy="98555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1600" b="1" kern="1200" dirty="0" smtClean="0">
                  <a:solidFill>
                    <a:schemeClr val="tx1"/>
                  </a:solidFill>
                </a:rPr>
                <a:t>9. </a:t>
              </a:r>
              <a:r>
                <a:rPr lang="it-IT" sz="1600" b="1" kern="1200" dirty="0" err="1" smtClean="0">
                  <a:solidFill>
                    <a:schemeClr val="tx1"/>
                  </a:solidFill>
                </a:rPr>
                <a:t>Landscape</a:t>
              </a:r>
              <a:r>
                <a:rPr lang="it-IT" sz="1600" b="1" kern="1200" dirty="0" smtClean="0">
                  <a:solidFill>
                    <a:schemeClr val="tx1"/>
                  </a:solidFill>
                </a:rPr>
                <a:t> and cultural </a:t>
              </a:r>
              <a:r>
                <a:rPr lang="it-IT" sz="1600" b="1" kern="1200" dirty="0" err="1" smtClean="0">
                  <a:solidFill>
                    <a:schemeClr val="tx1"/>
                  </a:solidFill>
                </a:rPr>
                <a:t>heritage</a:t>
              </a:r>
              <a:endParaRPr lang="it-IT" sz="1600" b="1" kern="1200" dirty="0">
                <a:solidFill>
                  <a:schemeClr val="tx1"/>
                </a:solidFill>
              </a:endParaRPr>
            </a:p>
          </p:txBody>
        </p:sp>
      </p:grpSp>
      <p:pic>
        <p:nvPicPr>
          <p:cNvPr id="7" name="Picture 16" descr="C:\My Documents\Downloads\1364335264_Pictur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2520" y="2132856"/>
            <a:ext cx="1080120" cy="10801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274974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10. </a:t>
            </a:r>
            <a:r>
              <a:rPr lang="it-IT" dirty="0" err="1" smtClean="0"/>
              <a:t>Environment</a:t>
            </a:r>
            <a:r>
              <a:rPr lang="it-IT" dirty="0" smtClean="0"/>
              <a:t> </a:t>
            </a:r>
            <a:r>
              <a:rPr lang="it-IT" dirty="0" err="1" smtClean="0"/>
              <a:t>Indicators</a:t>
            </a:r>
            <a:endParaRPr lang="it-IT" dirty="0"/>
          </a:p>
        </p:txBody>
      </p:sp>
      <p:grpSp>
        <p:nvGrpSpPr>
          <p:cNvPr id="5" name="Group 4"/>
          <p:cNvGrpSpPr/>
          <p:nvPr/>
        </p:nvGrpSpPr>
        <p:grpSpPr>
          <a:xfrm>
            <a:off x="287340" y="980728"/>
            <a:ext cx="1744791" cy="1046874"/>
            <a:chOff x="6257507" y="1309084"/>
            <a:chExt cx="1744791" cy="1046874"/>
          </a:xfrm>
        </p:grpSpPr>
        <p:sp>
          <p:nvSpPr>
            <p:cNvPr id="6" name="Rounded Rectangle 5"/>
            <p:cNvSpPr/>
            <p:nvPr/>
          </p:nvSpPr>
          <p:spPr>
            <a:xfrm>
              <a:off x="6257507" y="1309084"/>
              <a:ext cx="1744791" cy="1046874"/>
            </a:xfrm>
            <a:prstGeom prst="roundRect">
              <a:avLst>
                <a:gd name="adj" fmla="val 10000"/>
              </a:avLst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shade val="50000"/>
                <a:hueOff val="8405"/>
                <a:satOff val="46158"/>
                <a:lumOff val="13540"/>
                <a:alphaOff val="0"/>
              </a:schemeClr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7" name="Rounded Rectangle 4"/>
            <p:cNvSpPr/>
            <p:nvPr/>
          </p:nvSpPr>
          <p:spPr>
            <a:xfrm>
              <a:off x="6288169" y="1339746"/>
              <a:ext cx="1683467" cy="98555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1600" b="1" kern="1200" dirty="0" smtClean="0">
                  <a:solidFill>
                    <a:schemeClr val="tx1"/>
                  </a:solidFill>
                </a:rPr>
                <a:t>10. </a:t>
              </a:r>
              <a:r>
                <a:rPr lang="it-IT" sz="1600" b="1" kern="1200" dirty="0" err="1" smtClean="0">
                  <a:solidFill>
                    <a:schemeClr val="tx1"/>
                  </a:solidFill>
                </a:rPr>
                <a:t>Environment</a:t>
              </a:r>
              <a:endParaRPr lang="it-IT" sz="1600" b="1" kern="1200" dirty="0">
                <a:solidFill>
                  <a:schemeClr val="tx1"/>
                </a:solidFill>
              </a:endParaRPr>
            </a:p>
          </p:txBody>
        </p:sp>
      </p:grpSp>
      <p:pic>
        <p:nvPicPr>
          <p:cNvPr id="8" name="Picture 17" descr="C:\My Documents\Downloads\1364335357_tre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6375" y="2167732"/>
            <a:ext cx="1224933" cy="1224933"/>
          </a:xfrm>
          <a:prstGeom prst="rect">
            <a:avLst/>
          </a:prstGeom>
          <a:noFill/>
        </p:spPr>
      </p:pic>
      <p:sp>
        <p:nvSpPr>
          <p:cNvPr id="9" name="Segnaposto contenuto 2"/>
          <p:cNvSpPr txBox="1">
            <a:spLocks/>
          </p:cNvSpPr>
          <p:nvPr/>
        </p:nvSpPr>
        <p:spPr bwMode="auto">
          <a:xfrm>
            <a:off x="2720752" y="1050925"/>
            <a:ext cx="6851875" cy="3962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 marL="284163" lvl="0" indent="-284163" algn="l" eaLnBrk="0" hangingPunct="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1600" b="1" kern="0" dirty="0" smtClean="0">
                <a:solidFill>
                  <a:schemeClr val="tx2"/>
                </a:solidFill>
                <a:latin typeface="+mn-lt"/>
                <a:cs typeface="+mn-cs"/>
              </a:rPr>
              <a:t>Drinkable water</a:t>
            </a:r>
          </a:p>
          <a:p>
            <a:pPr marL="284163" indent="-284163" algn="l" eaLnBrk="0" hangingPunct="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1600" kern="0" dirty="0" smtClean="0">
                <a:solidFill>
                  <a:schemeClr val="tx2"/>
                </a:solidFill>
                <a:latin typeface="+mn-lt"/>
                <a:cs typeface="+mn-cs"/>
              </a:rPr>
              <a:t>Quality of </a:t>
            </a:r>
            <a:r>
              <a:rPr lang="en-US" sz="1600" b="1" kern="0" dirty="0" smtClean="0">
                <a:solidFill>
                  <a:schemeClr val="tx2"/>
                </a:solidFill>
                <a:latin typeface="+mn-lt"/>
                <a:cs typeface="+mn-cs"/>
              </a:rPr>
              <a:t>marine coastal waters</a:t>
            </a:r>
          </a:p>
          <a:p>
            <a:pPr marL="284163" indent="-284163" algn="l" eaLnBrk="0" hangingPunct="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1600" kern="0" dirty="0" smtClean="0">
                <a:solidFill>
                  <a:schemeClr val="tx2"/>
                </a:solidFill>
                <a:latin typeface="+mn-lt"/>
                <a:cs typeface="+mn-cs"/>
              </a:rPr>
              <a:t>Quality of </a:t>
            </a:r>
            <a:r>
              <a:rPr lang="en-US" sz="1600" b="1" kern="0" dirty="0" smtClean="0">
                <a:solidFill>
                  <a:schemeClr val="tx2"/>
                </a:solidFill>
                <a:latin typeface="+mn-lt"/>
                <a:cs typeface="+mn-cs"/>
              </a:rPr>
              <a:t>urban air</a:t>
            </a:r>
          </a:p>
          <a:p>
            <a:pPr marL="284163" indent="-284163" algn="l" eaLnBrk="0" hangingPunct="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1600" b="1" kern="0" dirty="0" smtClean="0">
                <a:solidFill>
                  <a:schemeClr val="tx2"/>
                </a:solidFill>
                <a:latin typeface="+mn-lt"/>
                <a:cs typeface="+mn-cs"/>
              </a:rPr>
              <a:t>Urban parks </a:t>
            </a:r>
            <a:r>
              <a:rPr lang="en-US" sz="1600" kern="0" dirty="0" smtClean="0">
                <a:solidFill>
                  <a:schemeClr val="tx2"/>
                </a:solidFill>
                <a:latin typeface="+mn-lt"/>
                <a:cs typeface="+mn-cs"/>
              </a:rPr>
              <a:t>and gardens</a:t>
            </a:r>
            <a:endParaRPr kumimoji="0" lang="en-US" sz="160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84163" lvl="0" indent="-284163" algn="l" eaLnBrk="0" hangingPunct="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1600" kern="0" dirty="0" smtClean="0">
                <a:solidFill>
                  <a:schemeClr val="tx2"/>
                </a:solidFill>
                <a:latin typeface="+mn-lt"/>
                <a:cs typeface="+mn-cs"/>
              </a:rPr>
              <a:t>Areas with </a:t>
            </a:r>
            <a:r>
              <a:rPr lang="en-US" sz="1600" b="1" kern="0" dirty="0" err="1" smtClean="0">
                <a:solidFill>
                  <a:schemeClr val="tx2"/>
                </a:solidFill>
                <a:latin typeface="+mn-lt"/>
                <a:cs typeface="+mn-cs"/>
              </a:rPr>
              <a:t>hydrogeological</a:t>
            </a:r>
            <a:r>
              <a:rPr lang="en-US" sz="1600" b="1" kern="0" dirty="0" smtClean="0">
                <a:solidFill>
                  <a:schemeClr val="tx2"/>
                </a:solidFill>
                <a:latin typeface="+mn-lt"/>
                <a:cs typeface="+mn-cs"/>
              </a:rPr>
              <a:t> risks</a:t>
            </a:r>
          </a:p>
          <a:p>
            <a:pPr marL="284163" lvl="0" indent="-284163" algn="l" eaLnBrk="0" hangingPunct="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1600" b="1" kern="0" dirty="0" smtClean="0">
                <a:solidFill>
                  <a:schemeClr val="tx2"/>
                </a:solidFill>
                <a:latin typeface="+mn-lt"/>
                <a:cs typeface="+mn-cs"/>
              </a:rPr>
              <a:t>Contaminated sites</a:t>
            </a:r>
          </a:p>
          <a:p>
            <a:pPr marL="284163" indent="-284163" algn="l" eaLnBrk="0" hangingPunct="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1600" b="1" kern="0" dirty="0" smtClean="0">
                <a:solidFill>
                  <a:schemeClr val="tx2"/>
                </a:solidFill>
                <a:latin typeface="+mn-lt"/>
                <a:cs typeface="+mn-cs"/>
              </a:rPr>
              <a:t>Terrestrial protected areas</a:t>
            </a:r>
          </a:p>
          <a:p>
            <a:pPr marL="284163" indent="-284163" algn="l" eaLnBrk="0" hangingPunct="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1600" b="1" kern="0" dirty="0" smtClean="0">
                <a:solidFill>
                  <a:schemeClr val="tx2"/>
                </a:solidFill>
                <a:latin typeface="+mn-lt"/>
                <a:cs typeface="+mn-cs"/>
              </a:rPr>
              <a:t>Marine protected areas</a:t>
            </a:r>
          </a:p>
          <a:p>
            <a:pPr marL="284163" indent="-284163" algn="l" eaLnBrk="0" hangingPunct="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1600" kern="0" dirty="0" smtClean="0">
                <a:solidFill>
                  <a:schemeClr val="tx2"/>
                </a:solidFill>
                <a:latin typeface="+mn-lt"/>
                <a:cs typeface="+mn-cs"/>
              </a:rPr>
              <a:t>Areas of </a:t>
            </a:r>
            <a:r>
              <a:rPr lang="en-US" sz="1600" b="1" kern="0" dirty="0" smtClean="0">
                <a:solidFill>
                  <a:schemeClr val="tx2"/>
                </a:solidFill>
                <a:latin typeface="+mn-lt"/>
                <a:cs typeface="+mn-cs"/>
              </a:rPr>
              <a:t>special naturalistic interest</a:t>
            </a:r>
          </a:p>
          <a:p>
            <a:pPr marL="284163" indent="-284163" algn="l" eaLnBrk="0" hangingPunct="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1600" kern="0" dirty="0" smtClean="0">
                <a:solidFill>
                  <a:schemeClr val="tx2"/>
                </a:solidFill>
                <a:latin typeface="+mn-lt"/>
                <a:cs typeface="+mn-cs"/>
              </a:rPr>
              <a:t>Concern for </a:t>
            </a:r>
            <a:r>
              <a:rPr lang="en-US" sz="1600" b="1" kern="0" dirty="0" smtClean="0">
                <a:solidFill>
                  <a:schemeClr val="tx2"/>
                </a:solidFill>
                <a:latin typeface="+mn-lt"/>
                <a:cs typeface="+mn-cs"/>
              </a:rPr>
              <a:t>biodiversity loss</a:t>
            </a:r>
          </a:p>
          <a:p>
            <a:pPr marL="284163" indent="-284163" algn="l" eaLnBrk="0" hangingPunct="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1600" b="1" kern="0" dirty="0" smtClean="0">
                <a:solidFill>
                  <a:schemeClr val="tx2"/>
                </a:solidFill>
                <a:latin typeface="+mn-lt"/>
                <a:cs typeface="+mn-cs"/>
              </a:rPr>
              <a:t>Material flows</a:t>
            </a:r>
          </a:p>
          <a:p>
            <a:pPr marL="284163" indent="-284163" algn="l" eaLnBrk="0" hangingPunct="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1600" kern="0" dirty="0" smtClean="0">
                <a:solidFill>
                  <a:schemeClr val="tx2"/>
                </a:solidFill>
                <a:latin typeface="+mn-lt"/>
                <a:cs typeface="+mn-cs"/>
              </a:rPr>
              <a:t>Energy from </a:t>
            </a:r>
            <a:r>
              <a:rPr lang="en-US" sz="1600" b="1" kern="0" dirty="0" smtClean="0">
                <a:solidFill>
                  <a:schemeClr val="tx2"/>
                </a:solidFill>
                <a:latin typeface="+mn-lt"/>
                <a:cs typeface="+mn-cs"/>
              </a:rPr>
              <a:t>renewable sources</a:t>
            </a:r>
          </a:p>
          <a:p>
            <a:pPr marL="284163" indent="-284163" algn="l" eaLnBrk="0" hangingPunct="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1600" b="1" kern="0" dirty="0" smtClean="0">
                <a:solidFill>
                  <a:schemeClr val="tx2"/>
                </a:solidFill>
                <a:latin typeface="+mn-lt"/>
                <a:cs typeface="+mn-cs"/>
              </a:rPr>
              <a:t>Emissions of CO2 </a:t>
            </a:r>
            <a:r>
              <a:rPr lang="en-US" sz="1600" kern="0" dirty="0" smtClean="0">
                <a:solidFill>
                  <a:schemeClr val="tx2"/>
                </a:solidFill>
                <a:latin typeface="+mn-lt"/>
                <a:cs typeface="+mn-cs"/>
              </a:rPr>
              <a:t>and other greenhouse gasses</a:t>
            </a:r>
          </a:p>
        </p:txBody>
      </p:sp>
    </p:spTree>
    <p:extLst>
      <p:ext uri="{BB962C8B-B14F-4D97-AF65-F5344CB8AC3E}">
        <p14:creationId xmlns:p14="http://schemas.microsoft.com/office/powerpoint/2010/main" val="52593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11. </a:t>
            </a:r>
            <a:r>
              <a:rPr lang="it-IT" dirty="0" err="1" smtClean="0"/>
              <a:t>Research</a:t>
            </a:r>
            <a:r>
              <a:rPr lang="it-IT" dirty="0" smtClean="0"/>
              <a:t> and </a:t>
            </a:r>
            <a:r>
              <a:rPr lang="it-IT" dirty="0" err="1" smtClean="0"/>
              <a:t>Innovation</a:t>
            </a:r>
            <a:r>
              <a:rPr lang="it-IT" dirty="0" smtClean="0"/>
              <a:t> </a:t>
            </a:r>
            <a:r>
              <a:rPr lang="it-IT" dirty="0" err="1" smtClean="0"/>
              <a:t>Indicators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648744" y="1050925"/>
            <a:ext cx="6923883" cy="4973638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20000"/>
              </a:lnSpc>
              <a:buFont typeface="Wingdings" pitchFamily="2" charset="2"/>
              <a:buChar char="ü"/>
            </a:pPr>
            <a:r>
              <a:rPr lang="en-US" dirty="0"/>
              <a:t>Research intensity	</a:t>
            </a:r>
          </a:p>
          <a:p>
            <a:pPr>
              <a:lnSpc>
                <a:spcPct val="120000"/>
              </a:lnSpc>
              <a:buFont typeface="Wingdings" pitchFamily="2" charset="2"/>
              <a:buChar char="ü"/>
            </a:pPr>
            <a:r>
              <a:rPr lang="en-US" dirty="0"/>
              <a:t>Patent propensity	</a:t>
            </a:r>
          </a:p>
          <a:p>
            <a:pPr>
              <a:lnSpc>
                <a:spcPct val="120000"/>
              </a:lnSpc>
              <a:buFont typeface="Wingdings" pitchFamily="2" charset="2"/>
              <a:buChar char="ü"/>
            </a:pPr>
            <a:r>
              <a:rPr lang="en-US" b="0" dirty="0"/>
              <a:t>Percentage of </a:t>
            </a:r>
            <a:r>
              <a:rPr lang="en-US" dirty="0"/>
              <a:t>knowledge workers on total employment	</a:t>
            </a:r>
          </a:p>
          <a:p>
            <a:pPr>
              <a:lnSpc>
                <a:spcPct val="120000"/>
              </a:lnSpc>
              <a:buFont typeface="Wingdings" pitchFamily="2" charset="2"/>
              <a:buChar char="ü"/>
            </a:pPr>
            <a:r>
              <a:rPr lang="en-US" dirty="0"/>
              <a:t>Innovation rate </a:t>
            </a:r>
            <a:r>
              <a:rPr lang="en-US" b="0" dirty="0"/>
              <a:t>of the productive system</a:t>
            </a:r>
            <a:r>
              <a:rPr lang="en-US" dirty="0"/>
              <a:t>	</a:t>
            </a:r>
          </a:p>
          <a:p>
            <a:pPr>
              <a:lnSpc>
                <a:spcPct val="120000"/>
              </a:lnSpc>
              <a:buFont typeface="Wingdings" pitchFamily="2" charset="2"/>
              <a:buChar char="ü"/>
            </a:pPr>
            <a:r>
              <a:rPr lang="en-US" b="0" dirty="0"/>
              <a:t>Percentage of </a:t>
            </a:r>
            <a:r>
              <a:rPr lang="en-US" dirty="0"/>
              <a:t>product innovators 	</a:t>
            </a:r>
          </a:p>
          <a:p>
            <a:pPr>
              <a:lnSpc>
                <a:spcPct val="120000"/>
              </a:lnSpc>
              <a:buFont typeface="Wingdings" pitchFamily="2" charset="2"/>
              <a:buChar char="ü"/>
            </a:pPr>
            <a:r>
              <a:rPr lang="en-US" dirty="0"/>
              <a:t>Productive specialization in high-tech </a:t>
            </a:r>
            <a:r>
              <a:rPr lang="en-US" b="0" dirty="0"/>
              <a:t>and knowledge intensive sectors	</a:t>
            </a:r>
          </a:p>
          <a:p>
            <a:pPr>
              <a:lnSpc>
                <a:spcPct val="120000"/>
              </a:lnSpc>
              <a:buFont typeface="Wingdings" pitchFamily="2" charset="2"/>
              <a:buChar char="ü"/>
            </a:pPr>
            <a:r>
              <a:rPr lang="en-US" dirty="0"/>
              <a:t>Internet use</a:t>
            </a:r>
          </a:p>
          <a:p>
            <a:pPr>
              <a:lnSpc>
                <a:spcPct val="120000"/>
              </a:lnSpc>
              <a:buFont typeface="Wingdings" pitchFamily="2" charset="2"/>
              <a:buChar char="ü"/>
            </a:pPr>
            <a:endParaRPr lang="en-US" dirty="0"/>
          </a:p>
          <a:p>
            <a:pPr>
              <a:lnSpc>
                <a:spcPct val="120000"/>
              </a:lnSpc>
              <a:buFont typeface="Wingdings" pitchFamily="2" charset="2"/>
              <a:buChar char="ü"/>
            </a:pPr>
            <a:endParaRPr lang="it-IT" dirty="0"/>
          </a:p>
        </p:txBody>
      </p:sp>
      <p:grpSp>
        <p:nvGrpSpPr>
          <p:cNvPr id="4" name="Group 3"/>
          <p:cNvGrpSpPr/>
          <p:nvPr/>
        </p:nvGrpSpPr>
        <p:grpSpPr>
          <a:xfrm>
            <a:off x="287340" y="980728"/>
            <a:ext cx="1744791" cy="1046874"/>
            <a:chOff x="6257507" y="2617678"/>
            <a:chExt cx="1744791" cy="1046874"/>
          </a:xfrm>
        </p:grpSpPr>
        <p:sp>
          <p:nvSpPr>
            <p:cNvPr id="5" name="Rounded Rectangle 4"/>
            <p:cNvSpPr/>
            <p:nvPr/>
          </p:nvSpPr>
          <p:spPr>
            <a:xfrm>
              <a:off x="6257507" y="2617678"/>
              <a:ext cx="1744791" cy="1046874"/>
            </a:xfrm>
            <a:prstGeom prst="roundRect">
              <a:avLst>
                <a:gd name="adj" fmla="val 10000"/>
              </a:avLst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shade val="50000"/>
                <a:hueOff val="5603"/>
                <a:satOff val="30772"/>
                <a:lumOff val="9026"/>
                <a:alphaOff val="0"/>
              </a:schemeClr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6" name="Rounded Rectangle 4"/>
            <p:cNvSpPr/>
            <p:nvPr/>
          </p:nvSpPr>
          <p:spPr>
            <a:xfrm>
              <a:off x="6288169" y="2648340"/>
              <a:ext cx="1683467" cy="98555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1600" b="1" kern="1200" dirty="0" smtClean="0">
                  <a:solidFill>
                    <a:schemeClr val="tx1"/>
                  </a:solidFill>
                </a:rPr>
                <a:t>11. </a:t>
              </a:r>
              <a:r>
                <a:rPr lang="it-IT" sz="1600" b="1" kern="1200" dirty="0" err="1" smtClean="0">
                  <a:solidFill>
                    <a:schemeClr val="tx1"/>
                  </a:solidFill>
                </a:rPr>
                <a:t>Research</a:t>
              </a:r>
              <a:r>
                <a:rPr lang="it-IT" sz="1600" b="1" kern="1200" dirty="0" smtClean="0">
                  <a:solidFill>
                    <a:schemeClr val="tx1"/>
                  </a:solidFill>
                </a:rPr>
                <a:t> and </a:t>
              </a:r>
              <a:r>
                <a:rPr lang="it-IT" sz="1600" b="1" kern="1200" dirty="0" err="1" smtClean="0">
                  <a:solidFill>
                    <a:schemeClr val="tx1"/>
                  </a:solidFill>
                </a:rPr>
                <a:t>innovation</a:t>
              </a:r>
              <a:r>
                <a:rPr lang="it-IT" sz="1600" b="1" kern="1200" dirty="0" smtClean="0">
                  <a:solidFill>
                    <a:schemeClr val="tx1"/>
                  </a:solidFill>
                </a:rPr>
                <a:t> </a:t>
              </a:r>
              <a:endParaRPr lang="it-IT" sz="1600" b="1" kern="1200" dirty="0">
                <a:solidFill>
                  <a:schemeClr val="tx1"/>
                </a:solidFill>
              </a:endParaRPr>
            </a:p>
          </p:txBody>
        </p:sp>
      </p:grpSp>
      <p:pic>
        <p:nvPicPr>
          <p:cNvPr id="7" name="Picture 19" descr="C:\My Documents\Downloads\1364335399_research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2520" y="2132856"/>
            <a:ext cx="1008112" cy="100811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706564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12. Quality </a:t>
            </a:r>
            <a:r>
              <a:rPr lang="en-US" dirty="0"/>
              <a:t>of </a:t>
            </a:r>
            <a:r>
              <a:rPr lang="en-US" dirty="0" smtClean="0"/>
              <a:t>services Indicators</a:t>
            </a:r>
            <a:r>
              <a:rPr lang="en-US" dirty="0"/>
              <a:t/>
            </a:r>
            <a:br>
              <a:rPr lang="en-US" dirty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648744" y="1050925"/>
            <a:ext cx="6923883" cy="4973638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20000"/>
              </a:lnSpc>
              <a:buFont typeface="Wingdings" pitchFamily="2" charset="2"/>
              <a:buChar char="ü"/>
            </a:pPr>
            <a:r>
              <a:rPr lang="en-US" dirty="0" smtClean="0"/>
              <a:t>Beds </a:t>
            </a:r>
            <a:r>
              <a:rPr lang="en-US" dirty="0"/>
              <a:t>in residential health care facilities	</a:t>
            </a:r>
          </a:p>
          <a:p>
            <a:pPr>
              <a:lnSpc>
                <a:spcPct val="120000"/>
              </a:lnSpc>
              <a:buFont typeface="Wingdings" pitchFamily="2" charset="2"/>
              <a:buChar char="ü"/>
            </a:pPr>
            <a:r>
              <a:rPr lang="en-US" dirty="0"/>
              <a:t>Waiting lists	</a:t>
            </a:r>
          </a:p>
          <a:p>
            <a:pPr>
              <a:lnSpc>
                <a:spcPct val="120000"/>
              </a:lnSpc>
              <a:buFont typeface="Wingdings" pitchFamily="2" charset="2"/>
              <a:buChar char="ü"/>
            </a:pPr>
            <a:r>
              <a:rPr lang="en-US" dirty="0"/>
              <a:t>Citizens who benefit from infancy services	</a:t>
            </a:r>
          </a:p>
          <a:p>
            <a:pPr>
              <a:lnSpc>
                <a:spcPct val="120000"/>
              </a:lnSpc>
              <a:buFont typeface="Wingdings" pitchFamily="2" charset="2"/>
              <a:buChar char="ü"/>
            </a:pPr>
            <a:r>
              <a:rPr lang="en-US" dirty="0"/>
              <a:t>Elders who benefit from home assistance	</a:t>
            </a:r>
          </a:p>
          <a:p>
            <a:pPr>
              <a:lnSpc>
                <a:spcPct val="120000"/>
              </a:lnSpc>
              <a:buFont typeface="Wingdings" pitchFamily="2" charset="2"/>
              <a:buChar char="ü"/>
            </a:pPr>
            <a:r>
              <a:rPr lang="en-US" dirty="0"/>
              <a:t>Irregularity in electric power </a:t>
            </a:r>
            <a:r>
              <a:rPr lang="en-US" b="0" dirty="0"/>
              <a:t>distribution</a:t>
            </a:r>
            <a:r>
              <a:rPr lang="en-US" dirty="0"/>
              <a:t>	</a:t>
            </a:r>
          </a:p>
          <a:p>
            <a:pPr>
              <a:lnSpc>
                <a:spcPct val="120000"/>
              </a:lnSpc>
              <a:buFont typeface="Wingdings" pitchFamily="2" charset="2"/>
              <a:buChar char="ü"/>
            </a:pPr>
            <a:r>
              <a:rPr lang="en-US" b="0" dirty="0"/>
              <a:t>Percentage of </a:t>
            </a:r>
            <a:r>
              <a:rPr lang="en-US" dirty="0"/>
              <a:t>population served by natural gas	</a:t>
            </a:r>
          </a:p>
          <a:p>
            <a:pPr>
              <a:lnSpc>
                <a:spcPct val="120000"/>
              </a:lnSpc>
              <a:buFont typeface="Wingdings" pitchFamily="2" charset="2"/>
              <a:buChar char="ü"/>
            </a:pPr>
            <a:r>
              <a:rPr lang="en-US" dirty="0"/>
              <a:t>Irregularity in water supply	</a:t>
            </a:r>
          </a:p>
          <a:p>
            <a:pPr>
              <a:lnSpc>
                <a:spcPct val="120000"/>
              </a:lnSpc>
              <a:buFont typeface="Wingdings" pitchFamily="2" charset="2"/>
              <a:buChar char="ü"/>
            </a:pPr>
            <a:r>
              <a:rPr lang="en-US" dirty="0"/>
              <a:t>Urban waste disposal	</a:t>
            </a:r>
          </a:p>
          <a:p>
            <a:pPr>
              <a:lnSpc>
                <a:spcPct val="120000"/>
              </a:lnSpc>
              <a:buFont typeface="Wingdings" pitchFamily="2" charset="2"/>
              <a:buChar char="ü"/>
            </a:pPr>
            <a:r>
              <a:rPr lang="en-US" dirty="0"/>
              <a:t>Separate collection of municipal waste	</a:t>
            </a:r>
          </a:p>
          <a:p>
            <a:pPr>
              <a:lnSpc>
                <a:spcPct val="120000"/>
              </a:lnSpc>
              <a:buFont typeface="Wingdings" pitchFamily="2" charset="2"/>
              <a:buChar char="ü"/>
            </a:pPr>
            <a:r>
              <a:rPr lang="en-US" dirty="0"/>
              <a:t>Prison overcrowding	</a:t>
            </a:r>
          </a:p>
          <a:p>
            <a:pPr>
              <a:lnSpc>
                <a:spcPct val="120000"/>
              </a:lnSpc>
              <a:buFont typeface="Wingdings" pitchFamily="2" charset="2"/>
              <a:buChar char="ü"/>
            </a:pPr>
            <a:r>
              <a:rPr lang="en-US" b="0" dirty="0"/>
              <a:t>Time devoted to </a:t>
            </a:r>
            <a:r>
              <a:rPr lang="en-US" dirty="0" smtClean="0"/>
              <a:t>mobility</a:t>
            </a:r>
            <a:r>
              <a:rPr lang="en-US" dirty="0"/>
              <a:t>	</a:t>
            </a:r>
          </a:p>
          <a:p>
            <a:pPr>
              <a:lnSpc>
                <a:spcPct val="120000"/>
              </a:lnSpc>
              <a:buFont typeface="Wingdings" pitchFamily="2" charset="2"/>
              <a:buChar char="ü"/>
            </a:pPr>
            <a:r>
              <a:rPr lang="en-US" dirty="0"/>
              <a:t>Density of urban public transport </a:t>
            </a:r>
            <a:r>
              <a:rPr lang="en-US" b="0" dirty="0" smtClean="0"/>
              <a:t>networks</a:t>
            </a:r>
            <a:r>
              <a:rPr lang="en-US" dirty="0"/>
              <a:t>	</a:t>
            </a:r>
          </a:p>
          <a:p>
            <a:pPr>
              <a:lnSpc>
                <a:spcPct val="120000"/>
              </a:lnSpc>
              <a:buFont typeface="Wingdings" pitchFamily="2" charset="2"/>
              <a:buChar char="ü"/>
            </a:pPr>
            <a:r>
              <a:rPr lang="en-US" b="0" dirty="0"/>
              <a:t>Composite index of </a:t>
            </a:r>
            <a:r>
              <a:rPr lang="en-US" dirty="0"/>
              <a:t>service accessibility</a:t>
            </a:r>
          </a:p>
          <a:p>
            <a:pPr>
              <a:lnSpc>
                <a:spcPct val="120000"/>
              </a:lnSpc>
              <a:buFont typeface="Wingdings" pitchFamily="2" charset="2"/>
              <a:buChar char="ü"/>
            </a:pPr>
            <a:endParaRPr lang="it-IT" dirty="0"/>
          </a:p>
        </p:txBody>
      </p:sp>
      <p:grpSp>
        <p:nvGrpSpPr>
          <p:cNvPr id="4" name="Group 3"/>
          <p:cNvGrpSpPr/>
          <p:nvPr/>
        </p:nvGrpSpPr>
        <p:grpSpPr>
          <a:xfrm>
            <a:off x="287340" y="980728"/>
            <a:ext cx="1744791" cy="1046874"/>
            <a:chOff x="6257507" y="3926271"/>
            <a:chExt cx="1744791" cy="1046874"/>
          </a:xfrm>
        </p:grpSpPr>
        <p:sp>
          <p:nvSpPr>
            <p:cNvPr id="5" name="Rounded Rectangle 4"/>
            <p:cNvSpPr/>
            <p:nvPr/>
          </p:nvSpPr>
          <p:spPr>
            <a:xfrm>
              <a:off x="6257507" y="3926271"/>
              <a:ext cx="1744791" cy="1046874"/>
            </a:xfrm>
            <a:prstGeom prst="roundRect">
              <a:avLst>
                <a:gd name="adj" fmla="val 10000"/>
              </a:avLst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shade val="50000"/>
                <a:hueOff val="2802"/>
                <a:satOff val="15386"/>
                <a:lumOff val="4513"/>
                <a:alphaOff val="0"/>
              </a:schemeClr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6" name="Rounded Rectangle 4"/>
            <p:cNvSpPr/>
            <p:nvPr/>
          </p:nvSpPr>
          <p:spPr>
            <a:xfrm>
              <a:off x="6288169" y="3956933"/>
              <a:ext cx="1683467" cy="98555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b="1" kern="1200" dirty="0" smtClean="0">
                  <a:solidFill>
                    <a:schemeClr val="tx1"/>
                  </a:solidFill>
                </a:rPr>
                <a:t>12. Quality of services </a:t>
              </a:r>
              <a:endParaRPr lang="it-IT" sz="1600" b="1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704528" y="2204864"/>
            <a:ext cx="864096" cy="864096"/>
            <a:chOff x="7761312" y="5556891"/>
            <a:chExt cx="540000" cy="554912"/>
          </a:xfrm>
        </p:grpSpPr>
        <p:pic>
          <p:nvPicPr>
            <p:cNvPr id="8" name="Picture 21" descr="C:\My Documents\Downloads\1364335492_services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761312" y="5556891"/>
              <a:ext cx="540000" cy="540000"/>
            </a:xfrm>
            <a:prstGeom prst="rect">
              <a:avLst/>
            </a:prstGeom>
            <a:noFill/>
          </p:spPr>
        </p:pic>
        <p:pic>
          <p:nvPicPr>
            <p:cNvPr id="9" name="Picture 20" descr="C:\My Documents\My Shapes\PNG\confirm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761312" y="5931803"/>
              <a:ext cx="180000" cy="180000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38745891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Indicators of Equitable and Sustainable Well-being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910801" y="1335682"/>
            <a:ext cx="6779867" cy="2813398"/>
          </a:xfrm>
        </p:spPr>
        <p:txBody>
          <a:bodyPr>
            <a:normAutofit/>
          </a:bodyPr>
          <a:lstStyle/>
          <a:p>
            <a:r>
              <a:rPr lang="en-US" b="1" dirty="0" err="1" smtClean="0"/>
              <a:t>Cnel</a:t>
            </a:r>
            <a:r>
              <a:rPr lang="en-US" b="1" dirty="0" smtClean="0"/>
              <a:t>, </a:t>
            </a:r>
            <a:r>
              <a:rPr lang="en-US" b="0" dirty="0" smtClean="0"/>
              <a:t>a constitutional body representing the civil society (its members include representatives from associations, trade unions and the third sector) </a:t>
            </a:r>
          </a:p>
          <a:p>
            <a:endParaRPr lang="en-US" b="1" dirty="0" smtClean="0"/>
          </a:p>
          <a:p>
            <a:endParaRPr lang="en-US" b="1" dirty="0" smtClean="0"/>
          </a:p>
          <a:p>
            <a:pPr>
              <a:buNone/>
            </a:pPr>
            <a:r>
              <a:rPr lang="en-US" dirty="0" smtClean="0"/>
              <a:t>&amp;</a:t>
            </a:r>
          </a:p>
          <a:p>
            <a:pPr>
              <a:buNone/>
            </a:pPr>
            <a:endParaRPr lang="en-US" b="1" dirty="0" smtClean="0"/>
          </a:p>
          <a:p>
            <a:endParaRPr lang="en-US" dirty="0" smtClean="0"/>
          </a:p>
          <a:p>
            <a:r>
              <a:rPr lang="en-US" b="1" dirty="0" err="1" smtClean="0"/>
              <a:t>Istat</a:t>
            </a:r>
            <a:r>
              <a:rPr lang="en-US" b="1" dirty="0" smtClean="0"/>
              <a:t>, </a:t>
            </a:r>
            <a:r>
              <a:rPr lang="en-US" b="0" dirty="0" smtClean="0"/>
              <a:t>National Statistical Office, an institution where experts operate in the measurement of the various economic, social and environmental phenomena</a:t>
            </a:r>
          </a:p>
          <a:p>
            <a:endParaRPr lang="en-US" b="0" dirty="0" smtClean="0"/>
          </a:p>
          <a:p>
            <a:endParaRPr lang="en-US" b="0" dirty="0" smtClean="0"/>
          </a:p>
        </p:txBody>
      </p:sp>
      <p:sp>
        <p:nvSpPr>
          <p:cNvPr id="4" name="Rectangle 3"/>
          <p:cNvSpPr/>
          <p:nvPr/>
        </p:nvSpPr>
        <p:spPr>
          <a:xfrm>
            <a:off x="431356" y="4653136"/>
            <a:ext cx="8914132" cy="6538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en-US" sz="1800" b="1" dirty="0" smtClean="0">
                <a:latin typeface="+mj-lt"/>
              </a:rPr>
              <a:t>have combined their forces to reach a joint definition of a shared set of </a:t>
            </a:r>
          </a:p>
          <a:p>
            <a:pPr marL="0" indent="0" algn="ctr">
              <a:buNone/>
            </a:pPr>
            <a:r>
              <a:rPr lang="en-US" sz="1800" b="1" dirty="0" smtClean="0">
                <a:latin typeface="+mj-lt"/>
              </a:rPr>
              <a:t>indicators to be used to define the state and progress of the country</a:t>
            </a:r>
            <a:endParaRPr lang="en-US" sz="1800" b="1" dirty="0">
              <a:latin typeface="+mj-lt"/>
            </a:endParaRPr>
          </a:p>
        </p:txBody>
      </p:sp>
      <p:pic>
        <p:nvPicPr>
          <p:cNvPr id="2050" name="Picture 2" descr="C:\Users\SAlfonso\Desktop\Altro\Corte dei Conti\cne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5372" y="987298"/>
            <a:ext cx="1785340" cy="1361582"/>
          </a:xfrm>
          <a:prstGeom prst="rect">
            <a:avLst/>
          </a:prstGeom>
          <a:noFill/>
        </p:spPr>
      </p:pic>
      <p:pic>
        <p:nvPicPr>
          <p:cNvPr id="2051" name="Picture 3" descr="C:\Users\SAlfonso\Desktop\Altro\Corte dei Conti\ista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0776" y="3076968"/>
            <a:ext cx="1781944" cy="9280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The </a:t>
            </a:r>
            <a:r>
              <a:rPr lang="it-IT" dirty="0" err="1" smtClean="0"/>
              <a:t>International</a:t>
            </a:r>
            <a:r>
              <a:rPr lang="it-IT" dirty="0" smtClean="0"/>
              <a:t> </a:t>
            </a:r>
            <a:r>
              <a:rPr lang="it-IT" dirty="0" err="1" smtClean="0"/>
              <a:t>framework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008784" y="980728"/>
            <a:ext cx="6341114" cy="4525963"/>
          </a:xfrm>
        </p:spPr>
        <p:txBody>
          <a:bodyPr>
            <a:noAutofit/>
          </a:bodyPr>
          <a:lstStyle/>
          <a:p>
            <a:r>
              <a:rPr lang="en-GB" b="0" dirty="0" smtClean="0"/>
              <a:t>In </a:t>
            </a:r>
            <a:r>
              <a:rPr lang="en-GB" dirty="0" smtClean="0"/>
              <a:t>2001 OECD promoted several initiatives </a:t>
            </a:r>
            <a:r>
              <a:rPr lang="en-GB" b="0" dirty="0" smtClean="0"/>
              <a:t>in order to increase awareness on economic performance and social progress.</a:t>
            </a:r>
          </a:p>
          <a:p>
            <a:endParaRPr lang="en-GB" b="0" dirty="0" smtClean="0"/>
          </a:p>
          <a:p>
            <a:r>
              <a:rPr lang="en-GB" b="0" dirty="0" smtClean="0"/>
              <a:t>With the “</a:t>
            </a:r>
            <a:r>
              <a:rPr lang="en-GB" dirty="0" smtClean="0"/>
              <a:t>Istanbul Declaration</a:t>
            </a:r>
            <a:r>
              <a:rPr lang="en-GB" b="0" dirty="0" smtClean="0"/>
              <a:t>”, adopted by several international organizations in </a:t>
            </a:r>
            <a:r>
              <a:rPr lang="en-GB" dirty="0" smtClean="0"/>
              <a:t>June 2007</a:t>
            </a:r>
            <a:r>
              <a:rPr lang="en-GB" b="0" dirty="0" smtClean="0"/>
              <a:t>, a </a:t>
            </a:r>
            <a:r>
              <a:rPr lang="en-GB" dirty="0" smtClean="0"/>
              <a:t>first international consensus </a:t>
            </a:r>
            <a:r>
              <a:rPr lang="en-GB" b="0" dirty="0" smtClean="0"/>
              <a:t>on </a:t>
            </a:r>
            <a:r>
              <a:rPr lang="en-GB" dirty="0" smtClean="0"/>
              <a:t>need to overcome “traditional” measures of social progress </a:t>
            </a:r>
            <a:r>
              <a:rPr lang="en-GB" b="0" dirty="0" smtClean="0"/>
              <a:t>(such as GDP pro-</a:t>
            </a:r>
            <a:r>
              <a:rPr lang="en-GB" b="0" dirty="0" err="1" smtClean="0"/>
              <a:t>capite</a:t>
            </a:r>
            <a:r>
              <a:rPr lang="en-GB" b="0" dirty="0" smtClean="0"/>
              <a:t>) has been reached.</a:t>
            </a:r>
          </a:p>
          <a:p>
            <a:pPr>
              <a:buNone/>
            </a:pPr>
            <a:endParaRPr lang="en-GB" b="0" dirty="0" smtClean="0"/>
          </a:p>
          <a:p>
            <a:r>
              <a:rPr lang="en-GB" b="0" dirty="0" smtClean="0"/>
              <a:t>The Report by the </a:t>
            </a:r>
            <a:r>
              <a:rPr lang="en-GB" dirty="0" smtClean="0"/>
              <a:t>Commission on the Measurement of Economic Performance and Social Progress </a:t>
            </a:r>
            <a:r>
              <a:rPr lang="en-GB" b="0" dirty="0" smtClean="0"/>
              <a:t>(“</a:t>
            </a:r>
            <a:r>
              <a:rPr lang="en-GB" b="0" dirty="0" err="1" smtClean="0"/>
              <a:t>Stiglitz</a:t>
            </a:r>
            <a:r>
              <a:rPr lang="en-GB" b="0" dirty="0" smtClean="0"/>
              <a:t>, </a:t>
            </a:r>
            <a:r>
              <a:rPr lang="en-GB" b="0" dirty="0" err="1" smtClean="0"/>
              <a:t>Sen</a:t>
            </a:r>
            <a:r>
              <a:rPr lang="en-GB" b="0" dirty="0" smtClean="0"/>
              <a:t> and </a:t>
            </a:r>
            <a:r>
              <a:rPr lang="en-GB" b="0" dirty="0" err="1" smtClean="0"/>
              <a:t>Fitoussi</a:t>
            </a:r>
            <a:r>
              <a:rPr lang="en-GB" b="0" dirty="0" smtClean="0"/>
              <a:t> Commission”), promoted by French Government, suggests a </a:t>
            </a:r>
            <a:r>
              <a:rPr lang="en-GB" dirty="0" smtClean="0"/>
              <a:t>shift from measures of economic production to measures of people wellbeing, </a:t>
            </a:r>
            <a:r>
              <a:rPr lang="en-GB" b="0" dirty="0" smtClean="0"/>
              <a:t>through specific recommendations oriented to evaluate economic performance looking at incomes and consumptions rather than production.</a:t>
            </a:r>
          </a:p>
          <a:p>
            <a:endParaRPr lang="en-GB" b="0" dirty="0" smtClean="0"/>
          </a:p>
          <a:p>
            <a:r>
              <a:rPr lang="en-GB" b="0" dirty="0" smtClean="0"/>
              <a:t>Furthermore, the Commission recommended to </a:t>
            </a:r>
            <a:r>
              <a:rPr lang="en-GB" dirty="0" smtClean="0"/>
              <a:t>measure wellbeing  through a “multi-dimensional” approach</a:t>
            </a:r>
            <a:r>
              <a:rPr lang="en-GB" b="0" dirty="0" smtClean="0"/>
              <a:t> that includes subjective wellbeing as well as sustainability indicators (not only on environment but also on economic and social side).</a:t>
            </a:r>
          </a:p>
          <a:p>
            <a:endParaRPr lang="en-GB" b="0" dirty="0"/>
          </a:p>
        </p:txBody>
      </p:sp>
      <p:pic>
        <p:nvPicPr>
          <p:cNvPr id="1026" name="Picture 2" descr="C:\Users\SAlfonso\Desktop\Altro\Corte dei Conti\Anonim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6024" y="3000410"/>
            <a:ext cx="2792760" cy="898371"/>
          </a:xfrm>
          <a:prstGeom prst="rect">
            <a:avLst/>
          </a:prstGeom>
          <a:noFill/>
        </p:spPr>
      </p:pic>
      <p:pic>
        <p:nvPicPr>
          <p:cNvPr id="1027" name="Picture 3" descr="C:\Users\SAlfonso\Desktop\Altro\Corte dei Conti\download 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6086" y="980728"/>
            <a:ext cx="1212636" cy="119653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12 </a:t>
            </a:r>
            <a:r>
              <a:rPr lang="it-IT" dirty="0" err="1" smtClean="0"/>
              <a:t>domains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</a:t>
            </a:r>
            <a:r>
              <a:rPr lang="it-IT" dirty="0" err="1" smtClean="0"/>
              <a:t>wellbeing</a:t>
            </a:r>
            <a:endParaRPr lang="it-IT" dirty="0"/>
          </a:p>
        </p:txBody>
      </p:sp>
      <p:graphicFrame>
        <p:nvGraphicFramePr>
          <p:cNvPr id="6" name="Content Placeholder 3"/>
          <p:cNvGraphicFramePr>
            <a:graphicFrameLocks noGrp="1"/>
          </p:cNvGraphicFramePr>
          <p:nvPr>
            <p:ph idx="1"/>
          </p:nvPr>
        </p:nvGraphicFramePr>
        <p:xfrm>
          <a:off x="56456" y="1050925"/>
          <a:ext cx="9618662" cy="4973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Picture 2" descr="C:\My Documents\Downloads\1364333660_first_aid_kit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116856" y="1484784"/>
            <a:ext cx="540000" cy="540000"/>
          </a:xfrm>
          <a:prstGeom prst="rect">
            <a:avLst/>
          </a:prstGeom>
          <a:noFill/>
        </p:spPr>
      </p:pic>
      <p:pic>
        <p:nvPicPr>
          <p:cNvPr id="8" name="Picture 3" descr="C:\My Documents\Downloads\1364333756_applications-education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116856" y="2996952"/>
            <a:ext cx="540000" cy="540000"/>
          </a:xfrm>
          <a:prstGeom prst="rect">
            <a:avLst/>
          </a:prstGeom>
          <a:noFill/>
        </p:spPr>
      </p:pic>
      <p:pic>
        <p:nvPicPr>
          <p:cNvPr id="9" name="Picture 5" descr="C:\My Documents\Downloads\1364334251_balance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116856" y="4258236"/>
            <a:ext cx="540000" cy="540000"/>
          </a:xfrm>
          <a:prstGeom prst="rect">
            <a:avLst/>
          </a:prstGeom>
          <a:noFill/>
        </p:spPr>
      </p:pic>
      <p:pic>
        <p:nvPicPr>
          <p:cNvPr id="10" name="Picture 7" descr="C:\My Documents\My Shapes\PNG\kwalletmanager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093736" y="5571803"/>
            <a:ext cx="540000" cy="540000"/>
          </a:xfrm>
          <a:prstGeom prst="rect">
            <a:avLst/>
          </a:prstGeom>
          <a:noFill/>
        </p:spPr>
      </p:pic>
      <p:pic>
        <p:nvPicPr>
          <p:cNvPr id="11" name="Picture 8" descr="C:\My Documents\My Shapes\PNG\people.pn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387456" y="1628800"/>
            <a:ext cx="540000" cy="540000"/>
          </a:xfrm>
          <a:prstGeom prst="rect">
            <a:avLst/>
          </a:prstGeom>
          <a:noFill/>
        </p:spPr>
      </p:pic>
      <p:pic>
        <p:nvPicPr>
          <p:cNvPr id="12" name="Picture 10" descr="C:\My Documents\Downloads\1364334693_preferences-desktop-cryptography.pn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5385048" y="2996952"/>
            <a:ext cx="540000" cy="540000"/>
          </a:xfrm>
          <a:prstGeom prst="rect">
            <a:avLst/>
          </a:prstGeom>
          <a:noFill/>
        </p:spPr>
      </p:pic>
      <p:pic>
        <p:nvPicPr>
          <p:cNvPr id="13" name="Picture 11" descr="C:\My Documents\My Shapes\PNG\Mail.pn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 rot="20690801">
            <a:off x="5357408" y="4241497"/>
            <a:ext cx="540000" cy="540000"/>
          </a:xfrm>
          <a:prstGeom prst="rect">
            <a:avLst/>
          </a:prstGeom>
          <a:noFill/>
        </p:spPr>
      </p:pic>
      <p:pic>
        <p:nvPicPr>
          <p:cNvPr id="14" name="Picture 13" descr="C:\My Documents\My Shapes\PNG\1334250340_Partnership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385048" y="5571803"/>
            <a:ext cx="681608" cy="681608"/>
          </a:xfrm>
          <a:prstGeom prst="rect">
            <a:avLst/>
          </a:prstGeom>
          <a:noFill/>
        </p:spPr>
      </p:pic>
      <p:pic>
        <p:nvPicPr>
          <p:cNvPr id="15" name="Picture 16" descr="C:\My Documents\Downloads\1364335264_Picture.png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761312" y="1700808"/>
            <a:ext cx="395984" cy="395984"/>
          </a:xfrm>
          <a:prstGeom prst="rect">
            <a:avLst/>
          </a:prstGeom>
          <a:noFill/>
        </p:spPr>
      </p:pic>
      <p:pic>
        <p:nvPicPr>
          <p:cNvPr id="16" name="Picture 17" descr="C:\My Documents\Downloads\1364335357_tree.png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7689304" y="2708920"/>
            <a:ext cx="704848" cy="704848"/>
          </a:xfrm>
          <a:prstGeom prst="rect">
            <a:avLst/>
          </a:prstGeom>
          <a:noFill/>
        </p:spPr>
      </p:pic>
      <p:pic>
        <p:nvPicPr>
          <p:cNvPr id="17" name="Picture 19" descr="C:\My Documents\Downloads\1364335399_research.png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7761312" y="4332652"/>
            <a:ext cx="465584" cy="465584"/>
          </a:xfrm>
          <a:prstGeom prst="rect">
            <a:avLst/>
          </a:prstGeom>
          <a:noFill/>
        </p:spPr>
      </p:pic>
      <p:grpSp>
        <p:nvGrpSpPr>
          <p:cNvPr id="18" name="Group 17"/>
          <p:cNvGrpSpPr/>
          <p:nvPr/>
        </p:nvGrpSpPr>
        <p:grpSpPr>
          <a:xfrm>
            <a:off x="7761312" y="5556891"/>
            <a:ext cx="540000" cy="554912"/>
            <a:chOff x="7761312" y="5556891"/>
            <a:chExt cx="540000" cy="554912"/>
          </a:xfrm>
        </p:grpSpPr>
        <p:pic>
          <p:nvPicPr>
            <p:cNvPr id="19" name="Picture 21" descr="C:\My Documents\Downloads\1364335492_services.png"/>
            <p:cNvPicPr>
              <a:picLocks noChangeAspect="1" noChangeArrowheads="1"/>
            </p:cNvPicPr>
            <p:nvPr/>
          </p:nvPicPr>
          <p:blipFill>
            <a:blip r:embed="rId18" cstate="print"/>
            <a:srcRect/>
            <a:stretch>
              <a:fillRect/>
            </a:stretch>
          </p:blipFill>
          <p:spPr bwMode="auto">
            <a:xfrm>
              <a:off x="7761312" y="5556891"/>
              <a:ext cx="540000" cy="540000"/>
            </a:xfrm>
            <a:prstGeom prst="rect">
              <a:avLst/>
            </a:prstGeom>
            <a:noFill/>
          </p:spPr>
        </p:pic>
        <p:pic>
          <p:nvPicPr>
            <p:cNvPr id="20" name="Picture 20" descr="C:\My Documents\My Shapes\PNG\confirm.png"/>
            <p:cNvPicPr>
              <a:picLocks noChangeAspect="1" noChangeArrowheads="1"/>
            </p:cNvPicPr>
            <p:nvPr/>
          </p:nvPicPr>
          <p:blipFill>
            <a:blip r:embed="rId19" cstate="print"/>
            <a:srcRect/>
            <a:stretch>
              <a:fillRect/>
            </a:stretch>
          </p:blipFill>
          <p:spPr bwMode="auto">
            <a:xfrm>
              <a:off x="7761312" y="5931803"/>
              <a:ext cx="180000" cy="180000"/>
            </a:xfrm>
            <a:prstGeom prst="rect">
              <a:avLst/>
            </a:prstGeom>
            <a:noFill/>
          </p:spPr>
        </p:pic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b="1" dirty="0" smtClean="0"/>
              <a:t>1. </a:t>
            </a:r>
            <a:r>
              <a:rPr lang="it-IT" b="1" dirty="0" err="1" smtClean="0"/>
              <a:t>Health</a:t>
            </a:r>
            <a:r>
              <a:rPr lang="it-IT" b="1" dirty="0" smtClean="0"/>
              <a:t> </a:t>
            </a:r>
            <a:r>
              <a:rPr lang="it-IT" b="1" dirty="0" err="1" smtClean="0"/>
              <a:t>Indicators</a:t>
            </a: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864768" y="903071"/>
            <a:ext cx="6647658" cy="4254121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buFont typeface="Wingdings" pitchFamily="2" charset="2"/>
              <a:buChar char="ü"/>
            </a:pPr>
            <a:r>
              <a:rPr lang="en-GB" dirty="0" smtClean="0"/>
              <a:t>Life expectancy </a:t>
            </a:r>
            <a:r>
              <a:rPr lang="en-GB" b="0" dirty="0" smtClean="0"/>
              <a:t>at birth (Males and Females) </a:t>
            </a:r>
          </a:p>
          <a:p>
            <a:pPr>
              <a:lnSpc>
                <a:spcPct val="120000"/>
              </a:lnSpc>
              <a:buFont typeface="Wingdings" pitchFamily="2" charset="2"/>
              <a:buChar char="ü"/>
            </a:pPr>
            <a:r>
              <a:rPr lang="en-GB" dirty="0" smtClean="0"/>
              <a:t>Healthy life expectancy </a:t>
            </a:r>
            <a:r>
              <a:rPr lang="en-GB" b="0" dirty="0" smtClean="0"/>
              <a:t>at birth (Males and Females) </a:t>
            </a:r>
          </a:p>
          <a:p>
            <a:pPr>
              <a:lnSpc>
                <a:spcPct val="120000"/>
              </a:lnSpc>
              <a:buFont typeface="Wingdings" pitchFamily="2" charset="2"/>
              <a:buChar char="ü"/>
            </a:pPr>
            <a:r>
              <a:rPr lang="en-GB" dirty="0" smtClean="0"/>
              <a:t>Physical Component Summary </a:t>
            </a:r>
            <a:r>
              <a:rPr lang="en-GB" b="0" dirty="0" smtClean="0"/>
              <a:t>(PCS)</a:t>
            </a:r>
          </a:p>
          <a:p>
            <a:pPr>
              <a:lnSpc>
                <a:spcPct val="120000"/>
              </a:lnSpc>
              <a:buFont typeface="Wingdings" pitchFamily="2" charset="2"/>
              <a:buChar char="ü"/>
            </a:pPr>
            <a:r>
              <a:rPr lang="en-GB" dirty="0" smtClean="0"/>
              <a:t>Mental Component Summary </a:t>
            </a:r>
            <a:r>
              <a:rPr lang="en-GB" b="0" dirty="0" smtClean="0"/>
              <a:t>(MCS) </a:t>
            </a:r>
          </a:p>
          <a:p>
            <a:pPr>
              <a:lnSpc>
                <a:spcPct val="120000"/>
              </a:lnSpc>
              <a:buFont typeface="Wingdings" pitchFamily="2" charset="2"/>
              <a:buChar char="ü"/>
            </a:pPr>
            <a:r>
              <a:rPr lang="en-GB" dirty="0" smtClean="0"/>
              <a:t>Infant mortality </a:t>
            </a:r>
            <a:r>
              <a:rPr lang="en-GB" b="0" dirty="0" smtClean="0"/>
              <a:t>rate </a:t>
            </a:r>
          </a:p>
          <a:p>
            <a:pPr>
              <a:lnSpc>
                <a:spcPct val="120000"/>
              </a:lnSpc>
              <a:buFont typeface="Wingdings" pitchFamily="2" charset="2"/>
              <a:buChar char="ü"/>
            </a:pPr>
            <a:r>
              <a:rPr lang="en-GB" b="0" dirty="0" smtClean="0"/>
              <a:t>Age-standardised </a:t>
            </a:r>
            <a:r>
              <a:rPr lang="en-GB" dirty="0" smtClean="0"/>
              <a:t>transport accidents mortality </a:t>
            </a:r>
            <a:r>
              <a:rPr lang="en-GB" b="0" dirty="0" smtClean="0"/>
              <a:t>rate</a:t>
            </a:r>
          </a:p>
          <a:p>
            <a:pPr>
              <a:lnSpc>
                <a:spcPct val="120000"/>
              </a:lnSpc>
              <a:buFont typeface="Wingdings" pitchFamily="2" charset="2"/>
              <a:buChar char="ü"/>
            </a:pPr>
            <a:r>
              <a:rPr lang="en-GB" b="0" dirty="0" smtClean="0"/>
              <a:t>Age-standardised </a:t>
            </a:r>
            <a:r>
              <a:rPr lang="en-GB" dirty="0" smtClean="0"/>
              <a:t>cancer mortality rate</a:t>
            </a:r>
          </a:p>
          <a:p>
            <a:pPr>
              <a:lnSpc>
                <a:spcPct val="120000"/>
              </a:lnSpc>
              <a:buFont typeface="Wingdings" pitchFamily="2" charset="2"/>
              <a:buChar char="ü"/>
            </a:pPr>
            <a:r>
              <a:rPr lang="en-GB" b="0" dirty="0" smtClean="0"/>
              <a:t>Age-standardised </a:t>
            </a:r>
            <a:r>
              <a:rPr lang="en-GB" dirty="0" smtClean="0"/>
              <a:t>mortality rate for dementia and illnesses </a:t>
            </a:r>
            <a:r>
              <a:rPr lang="en-GB" b="0" dirty="0" smtClean="0"/>
              <a:t>of the nervous system</a:t>
            </a:r>
          </a:p>
          <a:p>
            <a:pPr>
              <a:lnSpc>
                <a:spcPct val="120000"/>
              </a:lnSpc>
              <a:buFont typeface="Wingdings" pitchFamily="2" charset="2"/>
              <a:buChar char="ü"/>
            </a:pPr>
            <a:r>
              <a:rPr lang="en-GB" dirty="0" smtClean="0"/>
              <a:t>Life expectancy </a:t>
            </a:r>
            <a:r>
              <a:rPr lang="en-GB" b="0" dirty="0" smtClean="0"/>
              <a:t>without activity limitations at 65 years of age (</a:t>
            </a:r>
            <a:r>
              <a:rPr lang="en-GB" dirty="0" smtClean="0"/>
              <a:t>Males</a:t>
            </a:r>
            <a:r>
              <a:rPr lang="en-GB" b="0" dirty="0" smtClean="0"/>
              <a:t>)</a:t>
            </a:r>
          </a:p>
          <a:p>
            <a:pPr>
              <a:lnSpc>
                <a:spcPct val="120000"/>
              </a:lnSpc>
              <a:buFont typeface="Wingdings" pitchFamily="2" charset="2"/>
              <a:buChar char="ü"/>
            </a:pPr>
            <a:r>
              <a:rPr lang="en-GB" dirty="0" smtClean="0"/>
              <a:t>Life expectancy </a:t>
            </a:r>
            <a:r>
              <a:rPr lang="en-GB" b="0" dirty="0" smtClean="0"/>
              <a:t>without activity limitations at 65 years of age (</a:t>
            </a:r>
            <a:r>
              <a:rPr lang="en-GB" dirty="0" smtClean="0"/>
              <a:t>Females</a:t>
            </a:r>
            <a:r>
              <a:rPr lang="en-GB" b="0" dirty="0" smtClean="0"/>
              <a:t>)</a:t>
            </a:r>
          </a:p>
          <a:p>
            <a:pPr>
              <a:lnSpc>
                <a:spcPct val="120000"/>
              </a:lnSpc>
              <a:buFont typeface="Wingdings" pitchFamily="2" charset="2"/>
              <a:buChar char="ü"/>
            </a:pPr>
            <a:r>
              <a:rPr lang="en-GB" dirty="0" smtClean="0"/>
              <a:t>Overweight</a:t>
            </a:r>
            <a:r>
              <a:rPr lang="en-GB" b="0" dirty="0" smtClean="0"/>
              <a:t> or obesity</a:t>
            </a:r>
          </a:p>
          <a:p>
            <a:pPr>
              <a:lnSpc>
                <a:spcPct val="120000"/>
              </a:lnSpc>
              <a:buFont typeface="Wingdings" pitchFamily="2" charset="2"/>
              <a:buChar char="ü"/>
            </a:pPr>
            <a:r>
              <a:rPr lang="en-GB" dirty="0" smtClean="0"/>
              <a:t>Smoking</a:t>
            </a:r>
          </a:p>
          <a:p>
            <a:pPr>
              <a:lnSpc>
                <a:spcPct val="120000"/>
              </a:lnSpc>
              <a:buFont typeface="Wingdings" pitchFamily="2" charset="2"/>
              <a:buChar char="ü"/>
            </a:pPr>
            <a:r>
              <a:rPr lang="en-GB" dirty="0" smtClean="0"/>
              <a:t>Alcohol</a:t>
            </a:r>
            <a:r>
              <a:rPr lang="en-GB" b="0" dirty="0" smtClean="0"/>
              <a:t> consumption</a:t>
            </a:r>
          </a:p>
          <a:p>
            <a:pPr>
              <a:lnSpc>
                <a:spcPct val="120000"/>
              </a:lnSpc>
              <a:buFont typeface="Wingdings" pitchFamily="2" charset="2"/>
              <a:buChar char="ü"/>
            </a:pPr>
            <a:r>
              <a:rPr lang="en-GB" dirty="0" smtClean="0"/>
              <a:t>Sedentary</a:t>
            </a:r>
            <a:r>
              <a:rPr lang="en-GB" b="0" dirty="0" smtClean="0"/>
              <a:t> behaviour</a:t>
            </a:r>
          </a:p>
          <a:p>
            <a:pPr>
              <a:lnSpc>
                <a:spcPct val="120000"/>
              </a:lnSpc>
              <a:buFont typeface="Wingdings" pitchFamily="2" charset="2"/>
              <a:buChar char="ü"/>
            </a:pPr>
            <a:r>
              <a:rPr lang="en-GB" dirty="0" smtClean="0"/>
              <a:t>Nutrition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323404" y="1050038"/>
            <a:ext cx="1744791" cy="1046874"/>
            <a:chOff x="1616362" y="491"/>
            <a:chExt cx="1744791" cy="104687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5" name="Rounded Rectangle 4"/>
            <p:cNvSpPr/>
            <p:nvPr/>
          </p:nvSpPr>
          <p:spPr>
            <a:xfrm>
              <a:off x="1616362" y="491"/>
              <a:ext cx="1744791" cy="1046874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shade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shade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Rounded Rectangle 4"/>
            <p:cNvSpPr/>
            <p:nvPr/>
          </p:nvSpPr>
          <p:spPr>
            <a:xfrm>
              <a:off x="1647024" y="31153"/>
              <a:ext cx="1683467" cy="98555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1600" b="1" kern="1200" dirty="0" smtClean="0">
                  <a:solidFill>
                    <a:schemeClr val="tx1"/>
                  </a:solidFill>
                </a:rPr>
                <a:t>1. </a:t>
              </a:r>
              <a:r>
                <a:rPr lang="it-IT" sz="1600" b="1" kern="1200" dirty="0" err="1" smtClean="0">
                  <a:solidFill>
                    <a:schemeClr val="tx1"/>
                  </a:solidFill>
                </a:rPr>
                <a:t>Health</a:t>
              </a:r>
              <a:r>
                <a:rPr lang="it-IT" sz="1600" b="1" kern="1200" dirty="0" smtClean="0">
                  <a:solidFill>
                    <a:schemeClr val="tx1"/>
                  </a:solidFill>
                </a:rPr>
                <a:t> </a:t>
              </a:r>
              <a:endParaRPr lang="it-IT" sz="1600" b="1" kern="1200" dirty="0">
                <a:solidFill>
                  <a:schemeClr val="tx1"/>
                </a:solidFill>
              </a:endParaRPr>
            </a:p>
          </p:txBody>
        </p:sp>
      </p:grpSp>
      <p:pic>
        <p:nvPicPr>
          <p:cNvPr id="7" name="Picture 2" descr="C:\My Documents\Downloads\1364333660_first_aid_ki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2640" y="2240928"/>
            <a:ext cx="1116064" cy="11160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b="1" dirty="0" smtClean="0"/>
              <a:t>2. </a:t>
            </a:r>
            <a:r>
              <a:rPr lang="it-IT" b="1" dirty="0" err="1" smtClean="0"/>
              <a:t>Education</a:t>
            </a:r>
            <a:r>
              <a:rPr lang="it-IT" b="1" dirty="0" smtClean="0"/>
              <a:t> and training </a:t>
            </a:r>
            <a:r>
              <a:rPr lang="it-IT" b="1" dirty="0" err="1" smtClean="0"/>
              <a:t>Indicators</a:t>
            </a:r>
            <a:r>
              <a:rPr lang="it-IT" b="1" dirty="0" smtClean="0"/>
              <a:t> </a:t>
            </a: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781645" y="980728"/>
            <a:ext cx="6491835" cy="4973638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20000"/>
              </a:lnSpc>
              <a:buFont typeface="Wingdings" pitchFamily="2" charset="2"/>
              <a:buChar char="ü"/>
            </a:pPr>
            <a:r>
              <a:rPr lang="en-GB" b="0" dirty="0" smtClean="0"/>
              <a:t>Participation in </a:t>
            </a:r>
            <a:r>
              <a:rPr lang="en-GB" dirty="0" smtClean="0"/>
              <a:t>early childhood education </a:t>
            </a:r>
          </a:p>
          <a:p>
            <a:pPr>
              <a:lnSpc>
                <a:spcPct val="120000"/>
              </a:lnSpc>
              <a:buFont typeface="Wingdings" pitchFamily="2" charset="2"/>
              <a:buChar char="ü"/>
            </a:pPr>
            <a:r>
              <a:rPr lang="en-GB" b="0" dirty="0" smtClean="0"/>
              <a:t>Percentage of people having completed at least upper </a:t>
            </a:r>
            <a:r>
              <a:rPr lang="en-GB" dirty="0" smtClean="0"/>
              <a:t>secondary education </a:t>
            </a:r>
          </a:p>
          <a:p>
            <a:pPr>
              <a:lnSpc>
                <a:spcPct val="120000"/>
              </a:lnSpc>
              <a:buFont typeface="Wingdings" pitchFamily="2" charset="2"/>
              <a:buChar char="ü"/>
            </a:pPr>
            <a:r>
              <a:rPr lang="en-GB" b="0" dirty="0" smtClean="0"/>
              <a:t>Percentage of people having completed </a:t>
            </a:r>
            <a:r>
              <a:rPr lang="en-GB" dirty="0" smtClean="0"/>
              <a:t>tertiary education </a:t>
            </a:r>
          </a:p>
          <a:p>
            <a:pPr>
              <a:lnSpc>
                <a:spcPct val="120000"/>
              </a:lnSpc>
              <a:buFont typeface="Wingdings" pitchFamily="2" charset="2"/>
              <a:buChar char="ü"/>
            </a:pPr>
            <a:r>
              <a:rPr lang="en-GB" b="0" dirty="0" smtClean="0"/>
              <a:t>Percentage of </a:t>
            </a:r>
            <a:r>
              <a:rPr lang="en-GB" dirty="0" smtClean="0"/>
              <a:t>early leavers </a:t>
            </a:r>
            <a:r>
              <a:rPr lang="en-GB" b="0" dirty="0" smtClean="0"/>
              <a:t>from education and training </a:t>
            </a:r>
          </a:p>
          <a:p>
            <a:pPr>
              <a:lnSpc>
                <a:spcPct val="120000"/>
              </a:lnSpc>
              <a:buFont typeface="Wingdings" pitchFamily="2" charset="2"/>
              <a:buChar char="ü"/>
            </a:pPr>
            <a:r>
              <a:rPr lang="en-GB" b="0" dirty="0" smtClean="0"/>
              <a:t>Percentage of </a:t>
            </a:r>
            <a:r>
              <a:rPr lang="en-GB" dirty="0" smtClean="0"/>
              <a:t>people not in education, employment or training (</a:t>
            </a:r>
            <a:r>
              <a:rPr lang="en-GB" dirty="0" err="1" smtClean="0"/>
              <a:t>Neet</a:t>
            </a:r>
            <a:r>
              <a:rPr lang="en-GB" dirty="0" smtClean="0"/>
              <a:t>) </a:t>
            </a:r>
          </a:p>
          <a:p>
            <a:pPr>
              <a:lnSpc>
                <a:spcPct val="120000"/>
              </a:lnSpc>
              <a:buFont typeface="Wingdings" pitchFamily="2" charset="2"/>
              <a:buChar char="ü"/>
            </a:pPr>
            <a:r>
              <a:rPr lang="en-GB" b="0" dirty="0" smtClean="0"/>
              <a:t>Percentage of people </a:t>
            </a:r>
            <a:r>
              <a:rPr lang="en-GB" dirty="0" smtClean="0"/>
              <a:t>participating in formal or non-formal education </a:t>
            </a:r>
          </a:p>
          <a:p>
            <a:pPr>
              <a:lnSpc>
                <a:spcPct val="120000"/>
              </a:lnSpc>
              <a:buFont typeface="Wingdings" pitchFamily="2" charset="2"/>
              <a:buChar char="ü"/>
            </a:pPr>
            <a:r>
              <a:rPr lang="en-GB" dirty="0" smtClean="0"/>
              <a:t>Literacy </a:t>
            </a:r>
            <a:r>
              <a:rPr lang="en-GB" b="0" dirty="0" smtClean="0"/>
              <a:t>level of students</a:t>
            </a:r>
            <a:r>
              <a:rPr lang="en-GB" dirty="0" smtClean="0"/>
              <a:t> </a:t>
            </a:r>
          </a:p>
          <a:p>
            <a:pPr>
              <a:lnSpc>
                <a:spcPct val="120000"/>
              </a:lnSpc>
              <a:buFont typeface="Wingdings" pitchFamily="2" charset="2"/>
              <a:buChar char="ü"/>
            </a:pPr>
            <a:r>
              <a:rPr lang="en-GB" dirty="0" smtClean="0"/>
              <a:t>Numeracy </a:t>
            </a:r>
            <a:r>
              <a:rPr lang="en-GB" b="0" dirty="0" smtClean="0"/>
              <a:t>level of students </a:t>
            </a:r>
          </a:p>
          <a:p>
            <a:pPr>
              <a:lnSpc>
                <a:spcPct val="120000"/>
              </a:lnSpc>
              <a:buFont typeface="Wingdings" pitchFamily="2" charset="2"/>
              <a:buChar char="ü"/>
            </a:pPr>
            <a:r>
              <a:rPr lang="en-GB" b="0" dirty="0" smtClean="0"/>
              <a:t>Percentage of people with</a:t>
            </a:r>
            <a:r>
              <a:rPr lang="en-GB" dirty="0" smtClean="0"/>
              <a:t> high level of ICT competencies </a:t>
            </a:r>
          </a:p>
          <a:p>
            <a:pPr>
              <a:lnSpc>
                <a:spcPct val="120000"/>
              </a:lnSpc>
              <a:buFont typeface="Wingdings" pitchFamily="2" charset="2"/>
              <a:buChar char="ü"/>
            </a:pPr>
            <a:r>
              <a:rPr lang="en-GB" dirty="0" smtClean="0"/>
              <a:t>Cultural </a:t>
            </a:r>
            <a:r>
              <a:rPr lang="en-GB" b="0" dirty="0" smtClean="0"/>
              <a:t>participation</a:t>
            </a:r>
            <a:r>
              <a:rPr lang="en-GB" dirty="0" smtClean="0"/>
              <a:t> </a:t>
            </a:r>
          </a:p>
          <a:p>
            <a:pPr>
              <a:lnSpc>
                <a:spcPct val="120000"/>
              </a:lnSpc>
              <a:buFont typeface="Wingdings" pitchFamily="2" charset="2"/>
              <a:buChar char="ü"/>
            </a:pPr>
            <a:endParaRPr lang="en-GB" dirty="0"/>
          </a:p>
        </p:txBody>
      </p:sp>
      <p:grpSp>
        <p:nvGrpSpPr>
          <p:cNvPr id="4" name="Group 3"/>
          <p:cNvGrpSpPr/>
          <p:nvPr/>
        </p:nvGrpSpPr>
        <p:grpSpPr>
          <a:xfrm>
            <a:off x="327889" y="1013974"/>
            <a:ext cx="1744791" cy="1046874"/>
            <a:chOff x="1616362" y="1309084"/>
            <a:chExt cx="1744791" cy="104687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5" name="Rounded Rectangle 4"/>
            <p:cNvSpPr/>
            <p:nvPr/>
          </p:nvSpPr>
          <p:spPr>
            <a:xfrm>
              <a:off x="1616362" y="1309084"/>
              <a:ext cx="1744791" cy="1046874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shade val="50000"/>
                <a:hueOff val="2802"/>
                <a:satOff val="15386"/>
                <a:lumOff val="4513"/>
                <a:alphaOff val="0"/>
              </a:schemeClr>
            </a:fillRef>
            <a:effectRef idx="0">
              <a:schemeClr val="accent5">
                <a:shade val="50000"/>
                <a:hueOff val="2802"/>
                <a:satOff val="15386"/>
                <a:lumOff val="4513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Rounded Rectangle 4"/>
            <p:cNvSpPr/>
            <p:nvPr/>
          </p:nvSpPr>
          <p:spPr>
            <a:xfrm>
              <a:off x="1647024" y="1339746"/>
              <a:ext cx="1683467" cy="98555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1600" b="1" kern="1200" dirty="0" smtClean="0">
                  <a:solidFill>
                    <a:schemeClr val="tx1"/>
                  </a:solidFill>
                </a:rPr>
                <a:t>2. </a:t>
              </a:r>
              <a:r>
                <a:rPr lang="it-IT" sz="1600" b="1" kern="1200" dirty="0" err="1" smtClean="0">
                  <a:solidFill>
                    <a:schemeClr val="tx1"/>
                  </a:solidFill>
                </a:rPr>
                <a:t>Education</a:t>
              </a:r>
              <a:r>
                <a:rPr lang="it-IT" sz="1600" b="1" kern="1200" dirty="0" smtClean="0">
                  <a:solidFill>
                    <a:schemeClr val="tx1"/>
                  </a:solidFill>
                </a:rPr>
                <a:t> and training</a:t>
              </a:r>
              <a:endParaRPr lang="it-IT" sz="1600" b="1" kern="1200" dirty="0">
                <a:solidFill>
                  <a:schemeClr val="tx1"/>
                </a:solidFill>
              </a:endParaRPr>
            </a:p>
          </p:txBody>
        </p:sp>
      </p:grpSp>
      <p:pic>
        <p:nvPicPr>
          <p:cNvPr id="7" name="Picture 3" descr="C:\My Documents\Downloads\1364333756_applications-educatio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2520" y="2132856"/>
            <a:ext cx="1152128" cy="11521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smtClean="0"/>
              <a:t>3. Work and life balance</a:t>
            </a:r>
            <a:r>
              <a:rPr lang="en-GB" smtClean="0"/>
              <a:t> </a:t>
            </a:r>
            <a:r>
              <a:rPr lang="en-GB" b="1" smtClean="0"/>
              <a:t>Indicators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709637" y="764704"/>
            <a:ext cx="6923883" cy="4973638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20000"/>
              </a:lnSpc>
              <a:buFont typeface="Wingdings" pitchFamily="2" charset="2"/>
              <a:buChar char="ü"/>
            </a:pPr>
            <a:endParaRPr lang="en-GB" dirty="0" smtClean="0"/>
          </a:p>
          <a:p>
            <a:pPr>
              <a:lnSpc>
                <a:spcPct val="120000"/>
              </a:lnSpc>
              <a:buFont typeface="Wingdings" pitchFamily="2" charset="2"/>
              <a:buChar char="ü"/>
            </a:pPr>
            <a:r>
              <a:rPr lang="en-GB" dirty="0" smtClean="0"/>
              <a:t>Employment rate </a:t>
            </a:r>
            <a:r>
              <a:rPr lang="en-GB" b="0" dirty="0" smtClean="0"/>
              <a:t>of people 20-64 years old</a:t>
            </a:r>
          </a:p>
          <a:p>
            <a:pPr>
              <a:lnSpc>
                <a:spcPct val="120000"/>
              </a:lnSpc>
              <a:buFont typeface="Wingdings" pitchFamily="2" charset="2"/>
              <a:buChar char="ü"/>
            </a:pPr>
            <a:r>
              <a:rPr lang="en-GB" dirty="0" smtClean="0"/>
              <a:t>Non-participation </a:t>
            </a:r>
            <a:r>
              <a:rPr lang="en-GB" b="0" dirty="0" smtClean="0"/>
              <a:t>rate</a:t>
            </a:r>
            <a:r>
              <a:rPr lang="en-GB" dirty="0" smtClean="0"/>
              <a:t> </a:t>
            </a:r>
          </a:p>
          <a:p>
            <a:pPr>
              <a:lnSpc>
                <a:spcPct val="120000"/>
              </a:lnSpc>
              <a:buFont typeface="Wingdings" pitchFamily="2" charset="2"/>
              <a:buChar char="ü"/>
            </a:pPr>
            <a:r>
              <a:rPr lang="en-GB" dirty="0" smtClean="0"/>
              <a:t>Transition rate </a:t>
            </a:r>
            <a:r>
              <a:rPr lang="en-GB" b="0" dirty="0" smtClean="0"/>
              <a:t>(12 months’ time-distance) </a:t>
            </a:r>
            <a:r>
              <a:rPr lang="en-GB" dirty="0" smtClean="0"/>
              <a:t>from non-standard to standard employment </a:t>
            </a:r>
          </a:p>
          <a:p>
            <a:pPr>
              <a:lnSpc>
                <a:spcPct val="120000"/>
              </a:lnSpc>
              <a:buFont typeface="Wingdings" pitchFamily="2" charset="2"/>
              <a:buChar char="ü"/>
            </a:pPr>
            <a:r>
              <a:rPr lang="en-GB" b="0" dirty="0" smtClean="0"/>
              <a:t>Share of employed persons with </a:t>
            </a:r>
            <a:r>
              <a:rPr lang="en-GB" dirty="0" smtClean="0"/>
              <a:t>temporary jobs for at least 5 years </a:t>
            </a:r>
          </a:p>
          <a:p>
            <a:pPr>
              <a:lnSpc>
                <a:spcPct val="120000"/>
              </a:lnSpc>
              <a:buFont typeface="Wingdings" pitchFamily="2" charset="2"/>
              <a:buChar char="ü"/>
            </a:pPr>
            <a:r>
              <a:rPr lang="en-GB" b="0" dirty="0" smtClean="0"/>
              <a:t>Share of </a:t>
            </a:r>
            <a:r>
              <a:rPr lang="en-GB" dirty="0" smtClean="0"/>
              <a:t>low wage earners </a:t>
            </a:r>
          </a:p>
          <a:p>
            <a:pPr>
              <a:lnSpc>
                <a:spcPct val="120000"/>
              </a:lnSpc>
              <a:buFont typeface="Wingdings" pitchFamily="2" charset="2"/>
              <a:buChar char="ü"/>
            </a:pPr>
            <a:r>
              <a:rPr lang="en-GB" b="0" dirty="0" smtClean="0"/>
              <a:t>Share of </a:t>
            </a:r>
            <a:r>
              <a:rPr lang="en-GB" dirty="0" smtClean="0"/>
              <a:t>over-qualified employed persons </a:t>
            </a:r>
          </a:p>
          <a:p>
            <a:pPr>
              <a:lnSpc>
                <a:spcPct val="120000"/>
              </a:lnSpc>
              <a:buFont typeface="Wingdings" pitchFamily="2" charset="2"/>
              <a:buChar char="ü"/>
            </a:pPr>
            <a:r>
              <a:rPr lang="en-GB" b="0" dirty="0" smtClean="0"/>
              <a:t>Incidence rate of </a:t>
            </a:r>
            <a:r>
              <a:rPr lang="en-GB" dirty="0" smtClean="0"/>
              <a:t>fatal occupational injuries </a:t>
            </a:r>
            <a:r>
              <a:rPr lang="en-GB" b="0" dirty="0" smtClean="0"/>
              <a:t>or injuries leading to permanent disability </a:t>
            </a:r>
          </a:p>
          <a:p>
            <a:pPr>
              <a:lnSpc>
                <a:spcPct val="120000"/>
              </a:lnSpc>
              <a:buFont typeface="Wingdings" pitchFamily="2" charset="2"/>
              <a:buChar char="ü"/>
            </a:pPr>
            <a:r>
              <a:rPr lang="en-GB" b="0" dirty="0" smtClean="0"/>
              <a:t>Share of employed </a:t>
            </a:r>
            <a:r>
              <a:rPr lang="en-GB" dirty="0" smtClean="0"/>
              <a:t>persons not in regular occupation </a:t>
            </a:r>
          </a:p>
          <a:p>
            <a:pPr>
              <a:lnSpc>
                <a:spcPct val="120000"/>
              </a:lnSpc>
              <a:buFont typeface="Wingdings" pitchFamily="2" charset="2"/>
              <a:buChar char="ü"/>
            </a:pPr>
            <a:r>
              <a:rPr lang="en-GB" b="0" dirty="0" smtClean="0"/>
              <a:t>Ratio of </a:t>
            </a:r>
            <a:r>
              <a:rPr lang="en-GB" dirty="0" smtClean="0"/>
              <a:t>employment rate for women </a:t>
            </a:r>
            <a:r>
              <a:rPr lang="en-GB" b="0" dirty="0" smtClean="0"/>
              <a:t>25-49 years with children under compulsory school age to the employment rate of women without children </a:t>
            </a:r>
          </a:p>
          <a:p>
            <a:pPr>
              <a:lnSpc>
                <a:spcPct val="120000"/>
              </a:lnSpc>
              <a:buFont typeface="Wingdings" pitchFamily="2" charset="2"/>
              <a:buChar char="ü"/>
            </a:pPr>
            <a:r>
              <a:rPr lang="en-GB" b="0" dirty="0" smtClean="0"/>
              <a:t>Share of</a:t>
            </a:r>
            <a:r>
              <a:rPr lang="en-GB" dirty="0" smtClean="0"/>
              <a:t> population </a:t>
            </a:r>
            <a:r>
              <a:rPr lang="en-GB" b="0" dirty="0" smtClean="0"/>
              <a:t>aged 15-64 years</a:t>
            </a:r>
            <a:r>
              <a:rPr lang="en-GB" dirty="0" smtClean="0"/>
              <a:t> working over 60 hours </a:t>
            </a:r>
            <a:r>
              <a:rPr lang="en-GB" b="0" dirty="0" smtClean="0"/>
              <a:t>per week </a:t>
            </a:r>
          </a:p>
          <a:p>
            <a:pPr>
              <a:lnSpc>
                <a:spcPct val="120000"/>
              </a:lnSpc>
              <a:buFont typeface="Wingdings" pitchFamily="2" charset="2"/>
              <a:buChar char="ü"/>
            </a:pPr>
            <a:r>
              <a:rPr lang="en-GB" dirty="0" smtClean="0"/>
              <a:t>Asymmetry </a:t>
            </a:r>
            <a:r>
              <a:rPr lang="en-GB" b="0" dirty="0" smtClean="0"/>
              <a:t>index of family work </a:t>
            </a:r>
          </a:p>
          <a:p>
            <a:pPr>
              <a:lnSpc>
                <a:spcPct val="120000"/>
              </a:lnSpc>
              <a:buFont typeface="Wingdings" pitchFamily="2" charset="2"/>
              <a:buChar char="ü"/>
            </a:pPr>
            <a:r>
              <a:rPr lang="en-GB" b="0" dirty="0" smtClean="0"/>
              <a:t>Share of employed </a:t>
            </a:r>
            <a:r>
              <a:rPr lang="en-GB" dirty="0" smtClean="0"/>
              <a:t>persons who feel satisfied </a:t>
            </a:r>
            <a:r>
              <a:rPr lang="en-GB" b="0" dirty="0" smtClean="0"/>
              <a:t>with their work </a:t>
            </a:r>
          </a:p>
          <a:p>
            <a:pPr>
              <a:lnSpc>
                <a:spcPct val="120000"/>
              </a:lnSpc>
              <a:buFont typeface="Wingdings" pitchFamily="2" charset="2"/>
              <a:buChar char="ü"/>
            </a:pPr>
            <a:endParaRPr lang="en-GB" dirty="0"/>
          </a:p>
        </p:txBody>
      </p:sp>
      <p:grpSp>
        <p:nvGrpSpPr>
          <p:cNvPr id="4" name="Group 3"/>
          <p:cNvGrpSpPr/>
          <p:nvPr/>
        </p:nvGrpSpPr>
        <p:grpSpPr>
          <a:xfrm>
            <a:off x="327889" y="1052736"/>
            <a:ext cx="1744791" cy="1046874"/>
            <a:chOff x="1616362" y="2617678"/>
            <a:chExt cx="1744791" cy="104687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5" name="Rounded Rectangle 4"/>
            <p:cNvSpPr/>
            <p:nvPr/>
          </p:nvSpPr>
          <p:spPr>
            <a:xfrm>
              <a:off x="1616362" y="2617678"/>
              <a:ext cx="1744791" cy="1046874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shade val="50000"/>
                <a:hueOff val="5603"/>
                <a:satOff val="30772"/>
                <a:lumOff val="9026"/>
                <a:alphaOff val="0"/>
              </a:schemeClr>
            </a:fillRef>
            <a:effectRef idx="0">
              <a:schemeClr val="accent5">
                <a:shade val="50000"/>
                <a:hueOff val="5603"/>
                <a:satOff val="30772"/>
                <a:lumOff val="9026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Rounded Rectangle 4"/>
            <p:cNvSpPr/>
            <p:nvPr/>
          </p:nvSpPr>
          <p:spPr>
            <a:xfrm>
              <a:off x="1647024" y="2648340"/>
              <a:ext cx="1683467" cy="98555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600" b="1" kern="1200" smtClean="0">
                  <a:solidFill>
                    <a:schemeClr val="tx1"/>
                  </a:solidFill>
                </a:rPr>
                <a:t>3. Work and Life balance</a:t>
              </a:r>
              <a:endParaRPr lang="en-GB" sz="1600" b="1" kern="1200">
                <a:solidFill>
                  <a:schemeClr val="tx1"/>
                </a:solidFill>
              </a:endParaRPr>
            </a:p>
          </p:txBody>
        </p:sp>
      </p:grpSp>
      <p:pic>
        <p:nvPicPr>
          <p:cNvPr id="7" name="Picture 5" descr="C:\My Documents\Downloads\1364334251_balanc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4528" y="2276872"/>
            <a:ext cx="1008112" cy="10081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b="1" dirty="0" smtClean="0"/>
              <a:t>4. </a:t>
            </a:r>
            <a:r>
              <a:rPr lang="it-IT" b="1" dirty="0" err="1" smtClean="0"/>
              <a:t>Economic</a:t>
            </a:r>
            <a:r>
              <a:rPr lang="it-IT" b="1" dirty="0" smtClean="0"/>
              <a:t> </a:t>
            </a:r>
            <a:r>
              <a:rPr lang="it-IT" b="1" dirty="0" err="1" smtClean="0"/>
              <a:t>wellbeing</a:t>
            </a:r>
            <a:r>
              <a:rPr lang="it-IT" dirty="0" smtClean="0"/>
              <a:t> </a:t>
            </a:r>
            <a:r>
              <a:rPr lang="it-IT" b="1" dirty="0" err="1" smtClean="0"/>
              <a:t>Indicators</a:t>
            </a:r>
            <a:r>
              <a:rPr lang="it-IT" b="1" dirty="0" smtClean="0"/>
              <a:t/>
            </a:r>
            <a:br>
              <a:rPr lang="it-IT" b="1" dirty="0" smtClean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720752" y="1052736"/>
            <a:ext cx="6851875" cy="4973638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20000"/>
              </a:lnSpc>
              <a:buFont typeface="Wingdings" pitchFamily="2" charset="2"/>
              <a:buChar char="ü"/>
            </a:pPr>
            <a:r>
              <a:rPr lang="en-GB" dirty="0" smtClean="0"/>
              <a:t>Real per capita adjusted disposable income</a:t>
            </a:r>
          </a:p>
          <a:p>
            <a:pPr>
              <a:lnSpc>
                <a:spcPct val="120000"/>
              </a:lnSpc>
              <a:buFont typeface="Wingdings" pitchFamily="2" charset="2"/>
              <a:buChar char="ü"/>
            </a:pPr>
            <a:r>
              <a:rPr lang="en-GB" b="0" dirty="0" smtClean="0"/>
              <a:t>Disposable i</a:t>
            </a:r>
            <a:r>
              <a:rPr lang="en-GB" dirty="0" smtClean="0"/>
              <a:t>ncome inequality</a:t>
            </a:r>
          </a:p>
          <a:p>
            <a:pPr>
              <a:lnSpc>
                <a:spcPct val="120000"/>
              </a:lnSpc>
              <a:buFont typeface="Wingdings" pitchFamily="2" charset="2"/>
              <a:buChar char="ü"/>
            </a:pPr>
            <a:r>
              <a:rPr lang="en-GB" b="0" dirty="0" smtClean="0"/>
              <a:t>People at</a:t>
            </a:r>
            <a:r>
              <a:rPr lang="en-GB" dirty="0" smtClean="0"/>
              <a:t> risk of relative poverty </a:t>
            </a:r>
          </a:p>
          <a:p>
            <a:pPr>
              <a:lnSpc>
                <a:spcPct val="120000"/>
              </a:lnSpc>
              <a:buFont typeface="Wingdings" pitchFamily="2" charset="2"/>
              <a:buChar char="ü"/>
            </a:pPr>
            <a:r>
              <a:rPr lang="en-GB" b="0" dirty="0" smtClean="0"/>
              <a:t>Per capita </a:t>
            </a:r>
            <a:r>
              <a:rPr lang="en-GB" dirty="0" smtClean="0"/>
              <a:t>nominal net wealth</a:t>
            </a:r>
          </a:p>
          <a:p>
            <a:pPr>
              <a:lnSpc>
                <a:spcPct val="120000"/>
              </a:lnSpc>
              <a:buFont typeface="Wingdings" pitchFamily="2" charset="2"/>
              <a:buChar char="ü"/>
            </a:pPr>
            <a:r>
              <a:rPr lang="en-GB" b="0" dirty="0" smtClean="0"/>
              <a:t>People living in </a:t>
            </a:r>
            <a:r>
              <a:rPr lang="en-GB" dirty="0" smtClean="0"/>
              <a:t>financially vulnerable households </a:t>
            </a:r>
          </a:p>
          <a:p>
            <a:pPr>
              <a:lnSpc>
                <a:spcPct val="120000"/>
              </a:lnSpc>
              <a:buFont typeface="Wingdings" pitchFamily="2" charset="2"/>
              <a:buChar char="ü"/>
            </a:pPr>
            <a:r>
              <a:rPr lang="en-GB" b="0" dirty="0" smtClean="0"/>
              <a:t>People living in </a:t>
            </a:r>
            <a:r>
              <a:rPr lang="en-GB" dirty="0" smtClean="0"/>
              <a:t>absolute poverty </a:t>
            </a:r>
          </a:p>
          <a:p>
            <a:pPr>
              <a:lnSpc>
                <a:spcPct val="120000"/>
              </a:lnSpc>
              <a:buFont typeface="Wingdings" pitchFamily="2" charset="2"/>
              <a:buChar char="ü"/>
            </a:pPr>
            <a:r>
              <a:rPr lang="en-GB" b="0" dirty="0" smtClean="0"/>
              <a:t>Severe material </a:t>
            </a:r>
            <a:r>
              <a:rPr lang="en-GB" dirty="0" smtClean="0"/>
              <a:t>deprivation rate </a:t>
            </a:r>
          </a:p>
          <a:p>
            <a:pPr>
              <a:lnSpc>
                <a:spcPct val="120000"/>
              </a:lnSpc>
              <a:buFont typeface="Wingdings" pitchFamily="2" charset="2"/>
              <a:buChar char="ü"/>
            </a:pPr>
            <a:r>
              <a:rPr lang="en-GB" b="0" dirty="0" smtClean="0"/>
              <a:t>People suffering </a:t>
            </a:r>
            <a:r>
              <a:rPr lang="en-GB" dirty="0" smtClean="0"/>
              <a:t>poor housing conditions </a:t>
            </a:r>
          </a:p>
          <a:p>
            <a:pPr>
              <a:lnSpc>
                <a:spcPct val="120000"/>
              </a:lnSpc>
              <a:buFont typeface="Wingdings" pitchFamily="2" charset="2"/>
              <a:buChar char="ü"/>
            </a:pPr>
            <a:r>
              <a:rPr lang="en-GB" b="0" dirty="0" smtClean="0"/>
              <a:t>Index of </a:t>
            </a:r>
            <a:r>
              <a:rPr lang="en-GB" dirty="0" smtClean="0"/>
              <a:t>subjective evaluation of economic distress </a:t>
            </a:r>
          </a:p>
          <a:p>
            <a:pPr>
              <a:lnSpc>
                <a:spcPct val="120000"/>
              </a:lnSpc>
              <a:buFont typeface="Wingdings" pitchFamily="2" charset="2"/>
              <a:buChar char="ü"/>
            </a:pPr>
            <a:r>
              <a:rPr lang="en-GB" b="0" dirty="0" smtClean="0"/>
              <a:t>People living in </a:t>
            </a:r>
            <a:r>
              <a:rPr lang="en-GB" dirty="0" smtClean="0"/>
              <a:t>jobless households </a:t>
            </a:r>
          </a:p>
          <a:p>
            <a:pPr>
              <a:lnSpc>
                <a:spcPct val="120000"/>
              </a:lnSpc>
              <a:buFont typeface="Wingdings" pitchFamily="2" charset="2"/>
              <a:buChar char="ü"/>
            </a:pPr>
            <a:endParaRPr lang="en-GB" dirty="0"/>
          </a:p>
        </p:txBody>
      </p:sp>
      <p:grpSp>
        <p:nvGrpSpPr>
          <p:cNvPr id="4" name="Group 3"/>
          <p:cNvGrpSpPr/>
          <p:nvPr/>
        </p:nvGrpSpPr>
        <p:grpSpPr>
          <a:xfrm>
            <a:off x="327889" y="1052736"/>
            <a:ext cx="1744791" cy="1046874"/>
            <a:chOff x="1616362" y="3926271"/>
            <a:chExt cx="1744791" cy="1046874"/>
          </a:xfrm>
        </p:grpSpPr>
        <p:sp>
          <p:nvSpPr>
            <p:cNvPr id="5" name="Rounded Rectangle 4"/>
            <p:cNvSpPr/>
            <p:nvPr/>
          </p:nvSpPr>
          <p:spPr>
            <a:xfrm>
              <a:off x="1616362" y="3926271"/>
              <a:ext cx="1744791" cy="1046874"/>
            </a:xfrm>
            <a:prstGeom prst="roundRect">
              <a:avLst>
                <a:gd name="adj" fmla="val 10000"/>
              </a:avLst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shade val="50000"/>
                <a:hueOff val="8405"/>
                <a:satOff val="46158"/>
                <a:lumOff val="13540"/>
                <a:alphaOff val="0"/>
              </a:schemeClr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6" name="Rounded Rectangle 4"/>
            <p:cNvSpPr/>
            <p:nvPr/>
          </p:nvSpPr>
          <p:spPr>
            <a:xfrm>
              <a:off x="1647024" y="3956933"/>
              <a:ext cx="1683467" cy="98555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1600" b="1" kern="1200" dirty="0" smtClean="0">
                  <a:solidFill>
                    <a:schemeClr val="tx1"/>
                  </a:solidFill>
                </a:rPr>
                <a:t>4. </a:t>
              </a:r>
              <a:r>
                <a:rPr lang="it-IT" sz="1600" b="1" kern="1200" dirty="0" err="1" smtClean="0">
                  <a:solidFill>
                    <a:schemeClr val="tx1"/>
                  </a:solidFill>
                </a:rPr>
                <a:t>Economic</a:t>
              </a:r>
              <a:r>
                <a:rPr lang="it-IT" sz="1600" b="1" kern="1200" dirty="0" smtClean="0">
                  <a:solidFill>
                    <a:schemeClr val="tx1"/>
                  </a:solidFill>
                </a:rPr>
                <a:t> </a:t>
              </a:r>
              <a:r>
                <a:rPr lang="it-IT" sz="1600" b="1" kern="1200" dirty="0" err="1" smtClean="0">
                  <a:solidFill>
                    <a:schemeClr val="tx1"/>
                  </a:solidFill>
                </a:rPr>
                <a:t>wellbeing</a:t>
              </a:r>
              <a:r>
                <a:rPr lang="it-IT" sz="1600" b="1" kern="1200" dirty="0" smtClean="0">
                  <a:solidFill>
                    <a:schemeClr val="tx1"/>
                  </a:solidFill>
                </a:rPr>
                <a:t> </a:t>
              </a:r>
              <a:endParaRPr lang="it-IT" sz="1600" b="1" kern="1200" dirty="0">
                <a:solidFill>
                  <a:schemeClr val="tx1"/>
                </a:solidFill>
              </a:endParaRPr>
            </a:p>
          </p:txBody>
        </p:sp>
      </p:grpSp>
      <p:pic>
        <p:nvPicPr>
          <p:cNvPr id="7" name="Picture 7" descr="C:\My Documents\My Shapes\PNG\kwalletmanag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6536" y="2276872"/>
            <a:ext cx="864096" cy="8640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b="1" dirty="0" smtClean="0"/>
              <a:t>5. Social </a:t>
            </a:r>
            <a:r>
              <a:rPr lang="it-IT" b="1" dirty="0" err="1" smtClean="0"/>
              <a:t>relationships</a:t>
            </a:r>
            <a:r>
              <a:rPr lang="it-IT" dirty="0" smtClean="0"/>
              <a:t> </a:t>
            </a:r>
            <a:r>
              <a:rPr lang="it-IT" b="1" dirty="0" err="1" smtClean="0"/>
              <a:t>Indicators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648744" y="1050925"/>
            <a:ext cx="6923883" cy="4973638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20000"/>
              </a:lnSpc>
              <a:buFont typeface="Wingdings" pitchFamily="2" charset="2"/>
              <a:buChar char="ü"/>
            </a:pPr>
            <a:r>
              <a:rPr lang="it-IT" b="0" dirty="0" err="1" smtClean="0"/>
              <a:t>Satisfaction</a:t>
            </a:r>
            <a:r>
              <a:rPr lang="it-IT" b="0" dirty="0" smtClean="0"/>
              <a:t> with </a:t>
            </a:r>
            <a:r>
              <a:rPr lang="it-IT" dirty="0" smtClean="0"/>
              <a:t>family </a:t>
            </a:r>
            <a:r>
              <a:rPr lang="it-IT" dirty="0" err="1" smtClean="0"/>
              <a:t>relationships</a:t>
            </a:r>
            <a:endParaRPr lang="it-IT" dirty="0" smtClean="0"/>
          </a:p>
          <a:p>
            <a:pPr>
              <a:lnSpc>
                <a:spcPct val="120000"/>
              </a:lnSpc>
              <a:buFont typeface="Wingdings" pitchFamily="2" charset="2"/>
              <a:buChar char="ü"/>
            </a:pPr>
            <a:r>
              <a:rPr lang="it-IT" b="0" dirty="0" err="1" smtClean="0"/>
              <a:t>Satisfaction</a:t>
            </a:r>
            <a:r>
              <a:rPr lang="it-IT" b="0" dirty="0" smtClean="0"/>
              <a:t> with </a:t>
            </a:r>
            <a:r>
              <a:rPr lang="it-IT" dirty="0" err="1" smtClean="0"/>
              <a:t>friendship</a:t>
            </a:r>
            <a:r>
              <a:rPr lang="it-IT" dirty="0" smtClean="0"/>
              <a:t> </a:t>
            </a:r>
            <a:r>
              <a:rPr lang="it-IT" dirty="0" err="1" smtClean="0"/>
              <a:t>relationships</a:t>
            </a:r>
            <a:r>
              <a:rPr lang="it-IT" dirty="0" smtClean="0"/>
              <a:t> </a:t>
            </a:r>
          </a:p>
          <a:p>
            <a:pPr>
              <a:lnSpc>
                <a:spcPct val="120000"/>
              </a:lnSpc>
              <a:buFont typeface="Wingdings" pitchFamily="2" charset="2"/>
              <a:buChar char="ü"/>
            </a:pPr>
            <a:r>
              <a:rPr lang="it-IT" dirty="0" smtClean="0"/>
              <a:t>Friends or </a:t>
            </a:r>
            <a:r>
              <a:rPr lang="it-IT" dirty="0" err="1" smtClean="0"/>
              <a:t>neighbours</a:t>
            </a:r>
            <a:r>
              <a:rPr lang="it-IT" dirty="0" smtClean="0"/>
              <a:t> to </a:t>
            </a:r>
            <a:r>
              <a:rPr lang="it-IT" dirty="0" err="1" smtClean="0"/>
              <a:t>rely</a:t>
            </a:r>
            <a:r>
              <a:rPr lang="it-IT" dirty="0" smtClean="0"/>
              <a:t> </a:t>
            </a:r>
            <a:r>
              <a:rPr lang="it-IT" b="0" dirty="0" err="1" smtClean="0"/>
              <a:t>upon</a:t>
            </a:r>
            <a:r>
              <a:rPr lang="it-IT" b="0" dirty="0" smtClean="0"/>
              <a:t> </a:t>
            </a:r>
          </a:p>
          <a:p>
            <a:pPr>
              <a:lnSpc>
                <a:spcPct val="120000"/>
              </a:lnSpc>
              <a:buFont typeface="Wingdings" pitchFamily="2" charset="2"/>
              <a:buChar char="ü"/>
            </a:pPr>
            <a:r>
              <a:rPr lang="it-IT" b="0" dirty="0" err="1" smtClean="0"/>
              <a:t>Percentage</a:t>
            </a:r>
            <a:r>
              <a:rPr lang="it-IT" b="0" dirty="0" smtClean="0"/>
              <a:t> of </a:t>
            </a:r>
            <a:r>
              <a:rPr lang="it-IT" dirty="0" err="1" smtClean="0"/>
              <a:t>children</a:t>
            </a:r>
            <a:r>
              <a:rPr lang="it-IT" dirty="0" smtClean="0"/>
              <a:t> </a:t>
            </a:r>
            <a:r>
              <a:rPr lang="it-IT" dirty="0" err="1" smtClean="0"/>
              <a:t>aged</a:t>
            </a:r>
            <a:r>
              <a:rPr lang="it-IT" dirty="0" smtClean="0"/>
              <a:t> 3 to 10 </a:t>
            </a:r>
            <a:r>
              <a:rPr lang="it-IT" dirty="0" err="1" smtClean="0"/>
              <a:t>years</a:t>
            </a:r>
            <a:r>
              <a:rPr lang="it-IT" dirty="0" smtClean="0"/>
              <a:t> </a:t>
            </a:r>
            <a:r>
              <a:rPr lang="it-IT" dirty="0" err="1" smtClean="0"/>
              <a:t>who</a:t>
            </a:r>
            <a:r>
              <a:rPr lang="it-IT" dirty="0" smtClean="0"/>
              <a:t> play with </a:t>
            </a:r>
            <a:r>
              <a:rPr lang="it-IT" dirty="0" err="1" smtClean="0"/>
              <a:t>their</a:t>
            </a:r>
            <a:r>
              <a:rPr lang="it-IT" dirty="0" smtClean="0"/>
              <a:t> </a:t>
            </a:r>
            <a:r>
              <a:rPr lang="it-IT" dirty="0" err="1" smtClean="0"/>
              <a:t>parents</a:t>
            </a:r>
            <a:endParaRPr lang="it-IT" dirty="0" smtClean="0"/>
          </a:p>
          <a:p>
            <a:pPr>
              <a:lnSpc>
                <a:spcPct val="120000"/>
              </a:lnSpc>
              <a:buFont typeface="Wingdings" pitchFamily="2" charset="2"/>
              <a:buChar char="ü"/>
            </a:pPr>
            <a:r>
              <a:rPr lang="it-IT" dirty="0" err="1" smtClean="0"/>
              <a:t>Provided</a:t>
            </a:r>
            <a:r>
              <a:rPr lang="it-IT" dirty="0" smtClean="0"/>
              <a:t> aids </a:t>
            </a:r>
          </a:p>
          <a:p>
            <a:pPr>
              <a:lnSpc>
                <a:spcPct val="120000"/>
              </a:lnSpc>
              <a:buFont typeface="Wingdings" pitchFamily="2" charset="2"/>
              <a:buChar char="ü"/>
            </a:pPr>
            <a:r>
              <a:rPr lang="it-IT" dirty="0" smtClean="0"/>
              <a:t>Social </a:t>
            </a:r>
            <a:r>
              <a:rPr lang="it-IT" dirty="0" err="1" smtClean="0"/>
              <a:t>participation</a:t>
            </a:r>
            <a:r>
              <a:rPr lang="it-IT" dirty="0" smtClean="0"/>
              <a:t> </a:t>
            </a:r>
          </a:p>
          <a:p>
            <a:pPr>
              <a:lnSpc>
                <a:spcPct val="120000"/>
              </a:lnSpc>
              <a:buFont typeface="Wingdings" pitchFamily="2" charset="2"/>
              <a:buChar char="ü"/>
            </a:pPr>
            <a:r>
              <a:rPr lang="it-IT" dirty="0" err="1" smtClean="0"/>
              <a:t>Volunteer</a:t>
            </a:r>
            <a:r>
              <a:rPr lang="it-IT" dirty="0" smtClean="0"/>
              <a:t> work </a:t>
            </a:r>
          </a:p>
          <a:p>
            <a:pPr>
              <a:lnSpc>
                <a:spcPct val="120000"/>
              </a:lnSpc>
              <a:buFont typeface="Wingdings" pitchFamily="2" charset="2"/>
              <a:buChar char="ü"/>
            </a:pPr>
            <a:r>
              <a:rPr lang="it-IT" dirty="0" err="1" smtClean="0"/>
              <a:t>Association</a:t>
            </a:r>
            <a:r>
              <a:rPr lang="it-IT" dirty="0" smtClean="0"/>
              <a:t> </a:t>
            </a:r>
            <a:r>
              <a:rPr lang="it-IT" dirty="0" err="1" smtClean="0"/>
              <a:t>funding</a:t>
            </a:r>
            <a:r>
              <a:rPr lang="it-IT" dirty="0" smtClean="0"/>
              <a:t> </a:t>
            </a:r>
          </a:p>
          <a:p>
            <a:pPr>
              <a:lnSpc>
                <a:spcPct val="120000"/>
              </a:lnSpc>
              <a:buFont typeface="Wingdings" pitchFamily="2" charset="2"/>
              <a:buChar char="ü"/>
            </a:pPr>
            <a:r>
              <a:rPr lang="it-IT" dirty="0" smtClean="0"/>
              <a:t>Non-profit </a:t>
            </a:r>
            <a:r>
              <a:rPr lang="it-IT" dirty="0" err="1" smtClean="0"/>
              <a:t>organizations</a:t>
            </a:r>
            <a:r>
              <a:rPr lang="it-IT" dirty="0" smtClean="0"/>
              <a:t> </a:t>
            </a:r>
          </a:p>
          <a:p>
            <a:pPr>
              <a:lnSpc>
                <a:spcPct val="120000"/>
              </a:lnSpc>
              <a:buFont typeface="Wingdings" pitchFamily="2" charset="2"/>
              <a:buChar char="ü"/>
            </a:pPr>
            <a:r>
              <a:rPr lang="it-IT" dirty="0" smtClean="0"/>
              <a:t>Social co-</a:t>
            </a:r>
            <a:r>
              <a:rPr lang="it-IT" dirty="0" err="1" smtClean="0"/>
              <a:t>operatives</a:t>
            </a:r>
            <a:r>
              <a:rPr lang="it-IT" dirty="0" smtClean="0"/>
              <a:t> </a:t>
            </a:r>
          </a:p>
          <a:p>
            <a:pPr>
              <a:lnSpc>
                <a:spcPct val="120000"/>
              </a:lnSpc>
              <a:buFont typeface="Wingdings" pitchFamily="2" charset="2"/>
              <a:buChar char="ü"/>
            </a:pPr>
            <a:r>
              <a:rPr lang="it-IT" b="0" dirty="0" err="1" smtClean="0"/>
              <a:t>Generalized</a:t>
            </a:r>
            <a:r>
              <a:rPr lang="it-IT" dirty="0" smtClean="0"/>
              <a:t> trust </a:t>
            </a:r>
          </a:p>
          <a:p>
            <a:pPr>
              <a:lnSpc>
                <a:spcPct val="120000"/>
              </a:lnSpc>
              <a:buFont typeface="Wingdings" pitchFamily="2" charset="2"/>
              <a:buChar char="ü"/>
            </a:pPr>
            <a:endParaRPr lang="it-IT" dirty="0"/>
          </a:p>
        </p:txBody>
      </p:sp>
      <p:grpSp>
        <p:nvGrpSpPr>
          <p:cNvPr id="4" name="Group 3"/>
          <p:cNvGrpSpPr/>
          <p:nvPr/>
        </p:nvGrpSpPr>
        <p:grpSpPr>
          <a:xfrm>
            <a:off x="287340" y="1050925"/>
            <a:ext cx="1744791" cy="1046874"/>
            <a:chOff x="3936935" y="3926271"/>
            <a:chExt cx="1744791" cy="1046874"/>
          </a:xfrm>
        </p:grpSpPr>
        <p:sp>
          <p:nvSpPr>
            <p:cNvPr id="5" name="Rounded Rectangle 4"/>
            <p:cNvSpPr/>
            <p:nvPr/>
          </p:nvSpPr>
          <p:spPr>
            <a:xfrm>
              <a:off x="3936935" y="3926271"/>
              <a:ext cx="1744791" cy="1046874"/>
            </a:xfrm>
            <a:prstGeom prst="roundRect">
              <a:avLst>
                <a:gd name="adj" fmla="val 10000"/>
              </a:avLst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shade val="50000"/>
                <a:hueOff val="11207"/>
                <a:satOff val="61543"/>
                <a:lumOff val="18053"/>
                <a:alphaOff val="0"/>
              </a:schemeClr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6" name="Rounded Rectangle 4"/>
            <p:cNvSpPr/>
            <p:nvPr/>
          </p:nvSpPr>
          <p:spPr>
            <a:xfrm>
              <a:off x="3967597" y="3956933"/>
              <a:ext cx="1683467" cy="98555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b="1" kern="1200" dirty="0" smtClean="0">
                  <a:solidFill>
                    <a:schemeClr val="tx1"/>
                  </a:solidFill>
                </a:rPr>
                <a:t>5. Social relationships </a:t>
              </a:r>
              <a:endParaRPr lang="it-IT" sz="1600" b="1" kern="1200" dirty="0">
                <a:solidFill>
                  <a:schemeClr val="tx1"/>
                </a:solidFill>
              </a:endParaRPr>
            </a:p>
          </p:txBody>
        </p:sp>
      </p:grpSp>
      <p:pic>
        <p:nvPicPr>
          <p:cNvPr id="7" name="Picture 6" descr="C:\My Documents\My Shapes\PNG\1334250340_Partnership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6657" y="2191009"/>
            <a:ext cx="1296941" cy="129694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3"/>
</p:tagLst>
</file>

<file path=ppt/theme/theme1.xml><?xml version="1.0" encoding="utf-8"?>
<a:theme xmlns:a="http://schemas.openxmlformats.org/drawingml/2006/main" name="Standard PPT">
  <a:themeElements>
    <a:clrScheme name="">
      <a:dk1>
        <a:srgbClr val="004182"/>
      </a:dk1>
      <a:lt1>
        <a:srgbClr val="FFFFFF"/>
      </a:lt1>
      <a:dk2>
        <a:srgbClr val="004182"/>
      </a:dk2>
      <a:lt2>
        <a:srgbClr val="FFAA00"/>
      </a:lt2>
      <a:accent1>
        <a:srgbClr val="E6F4FF"/>
      </a:accent1>
      <a:accent2>
        <a:srgbClr val="79DFFF"/>
      </a:accent2>
      <a:accent3>
        <a:srgbClr val="FFFFFF"/>
      </a:accent3>
      <a:accent4>
        <a:srgbClr val="00366E"/>
      </a:accent4>
      <a:accent5>
        <a:srgbClr val="F0F8FF"/>
      </a:accent5>
      <a:accent6>
        <a:srgbClr val="6DCAE7"/>
      </a:accent6>
      <a:hlink>
        <a:srgbClr val="004182"/>
      </a:hlink>
      <a:folHlink>
        <a:srgbClr val="009BCC"/>
      </a:folHlink>
    </a:clrScheme>
    <a:fontScheme name="Standard PP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FFFF00"/>
        </a:solidFill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36000" tIns="36000" rIns="36000" bIns="3600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8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err="1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rgbClr val="C0C0C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36000" tIns="36000" rIns="36000" bIns="36000" numCol="1" anchor="ctr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8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rd PPT 1">
        <a:dk1>
          <a:srgbClr val="004182"/>
        </a:dk1>
        <a:lt1>
          <a:srgbClr val="FFFFFF"/>
        </a:lt1>
        <a:dk2>
          <a:srgbClr val="004182"/>
        </a:dk2>
        <a:lt2>
          <a:srgbClr val="000000"/>
        </a:lt2>
        <a:accent1>
          <a:srgbClr val="009BCC"/>
        </a:accent1>
        <a:accent2>
          <a:srgbClr val="FFBE19"/>
        </a:accent2>
        <a:accent3>
          <a:srgbClr val="FFFFFF"/>
        </a:accent3>
        <a:accent4>
          <a:srgbClr val="00366E"/>
        </a:accent4>
        <a:accent5>
          <a:srgbClr val="AACBE2"/>
        </a:accent5>
        <a:accent6>
          <a:srgbClr val="E7AC16"/>
        </a:accent6>
        <a:hlink>
          <a:srgbClr val="33CC33"/>
        </a:hlink>
        <a:folHlink>
          <a:srgbClr val="E17DC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PPT 2">
        <a:dk1>
          <a:srgbClr val="004182"/>
        </a:dk1>
        <a:lt1>
          <a:srgbClr val="FFFFFF"/>
        </a:lt1>
        <a:dk2>
          <a:srgbClr val="004182"/>
        </a:dk2>
        <a:lt2>
          <a:srgbClr val="FFAA00"/>
        </a:lt2>
        <a:accent1>
          <a:srgbClr val="79DFFF"/>
        </a:accent1>
        <a:accent2>
          <a:srgbClr val="009BCC"/>
        </a:accent2>
        <a:accent3>
          <a:srgbClr val="FFFFFF"/>
        </a:accent3>
        <a:accent4>
          <a:srgbClr val="00366E"/>
        </a:accent4>
        <a:accent5>
          <a:srgbClr val="BEECFF"/>
        </a:accent5>
        <a:accent6>
          <a:srgbClr val="008CB9"/>
        </a:accent6>
        <a:hlink>
          <a:srgbClr val="004182"/>
        </a:hlink>
        <a:folHlink>
          <a:srgbClr val="009B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34177</TotalTime>
  <Words>633</Words>
  <Application>Microsoft Office PowerPoint</Application>
  <PresentationFormat>A4 (21x29,7 cm)</PresentationFormat>
  <Paragraphs>198</Paragraphs>
  <Slides>16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16</vt:i4>
      </vt:variant>
    </vt:vector>
  </HeadingPairs>
  <TitlesOfParts>
    <vt:vector size="17" baseType="lpstr">
      <vt:lpstr>Standard PPT</vt:lpstr>
      <vt:lpstr>Presentazione standard di PowerPoint</vt:lpstr>
      <vt:lpstr>Indicators of Equitable and Sustainable Well-being</vt:lpstr>
      <vt:lpstr>The International framework</vt:lpstr>
      <vt:lpstr>12 domains of wellbeing</vt:lpstr>
      <vt:lpstr>1. Health Indicators </vt:lpstr>
      <vt:lpstr>2. Education and training Indicators  </vt:lpstr>
      <vt:lpstr>3. Work and life balance Indicators</vt:lpstr>
      <vt:lpstr>4. Economic wellbeing Indicators </vt:lpstr>
      <vt:lpstr>5. Social relationships Indicators</vt:lpstr>
      <vt:lpstr>6. Politics and institutions related Indicators </vt:lpstr>
      <vt:lpstr>7. Security Indicators </vt:lpstr>
      <vt:lpstr>8. Subjective wellbeing Indicators  </vt:lpstr>
      <vt:lpstr>9. Landscape and cultural heritage Indicators</vt:lpstr>
      <vt:lpstr>10. Environment Indicators</vt:lpstr>
      <vt:lpstr>11. Research and Innovation Indicators</vt:lpstr>
      <vt:lpstr>12. Quality of services Indicators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0</dc:title>
  <dc:creator>BIP.</dc:creator>
  <dc:description>© BIP. 2012</dc:description>
  <cp:lastModifiedBy>Alfonso Francesco</cp:lastModifiedBy>
  <cp:revision>1355</cp:revision>
  <dcterms:created xsi:type="dcterms:W3CDTF">2002-03-19T12:37:24Z</dcterms:created>
  <dcterms:modified xsi:type="dcterms:W3CDTF">2013-04-05T09:38:11Z</dcterms:modified>
</cp:coreProperties>
</file>