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2" r:id="rId3"/>
    <p:sldId id="274" r:id="rId4"/>
    <p:sldId id="257" r:id="rId5"/>
    <p:sldId id="258" r:id="rId6"/>
    <p:sldId id="259" r:id="rId7"/>
    <p:sldId id="278" r:id="rId8"/>
    <p:sldId id="260" r:id="rId9"/>
    <p:sldId id="261" r:id="rId10"/>
    <p:sldId id="262" r:id="rId11"/>
    <p:sldId id="263" r:id="rId12"/>
    <p:sldId id="264" r:id="rId13"/>
    <p:sldId id="265" r:id="rId14"/>
    <p:sldId id="271" r:id="rId15"/>
    <p:sldId id="267" r:id="rId16"/>
    <p:sldId id="269" r:id="rId17"/>
    <p:sldId id="277" r:id="rId18"/>
    <p:sldId id="280" r:id="rId19"/>
    <p:sldId id="282" r:id="rId20"/>
    <p:sldId id="275" r:id="rId21"/>
    <p:sldId id="279" r:id="rId22"/>
    <p:sldId id="281" r:id="rId23"/>
  </p:sldIdLst>
  <p:sldSz cx="9906000" cy="6858000" type="A4"/>
  <p:notesSz cx="6797675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C61"/>
    <a:srgbClr val="9C1F2E"/>
    <a:srgbClr val="EBC25B"/>
    <a:srgbClr val="891536"/>
    <a:srgbClr val="FFFFFF"/>
    <a:srgbClr val="D75008"/>
    <a:srgbClr val="0066A5"/>
    <a:srgbClr val="C0B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68" y="-372"/>
      </p:cViewPr>
      <p:guideLst>
        <p:guide orient="horz" pos="2144"/>
        <p:guide pos="14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1824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pitchFamily="34" charset="-128"/>
              </a:defRPr>
            </a:lvl1pPr>
          </a:lstStyle>
          <a:p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pitchFamily="34" charset="-128"/>
              </a:defRPr>
            </a:lvl1pPr>
          </a:lstStyle>
          <a:p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pitchFamily="34" charset="-128"/>
              </a:defRPr>
            </a:lvl1pPr>
          </a:lstStyle>
          <a:p>
            <a:endParaRPr lang="fi-F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pitchFamily="34" charset="-128"/>
              </a:defRPr>
            </a:lvl1pPr>
          </a:lstStyle>
          <a:p>
            <a:fld id="{1B1264FA-6DE1-4BA1-A737-89AEE84B82A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25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pitchFamily="34" charset="-128"/>
              </a:defRPr>
            </a:lvl1pPr>
          </a:lstStyle>
          <a:p>
            <a:endParaRPr lang="fi-FI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pitchFamily="34" charset="-128"/>
              </a:defRPr>
            </a:lvl1pPr>
          </a:lstStyle>
          <a:p>
            <a:endParaRPr lang="fi-FI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pitchFamily="34" charset="-128"/>
              </a:defRPr>
            </a:lvl1pPr>
          </a:lstStyle>
          <a:p>
            <a:endParaRPr lang="fi-FI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pitchFamily="34" charset="-128"/>
              </a:defRPr>
            </a:lvl1pPr>
          </a:lstStyle>
          <a:p>
            <a:fld id="{88B63E76-4231-484D-8CB8-DAB7958EDB4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6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1600200" cy="6861175"/>
          </a:xfrm>
          <a:prstGeom prst="rect">
            <a:avLst/>
          </a:prstGeom>
          <a:solidFill>
            <a:srgbClr val="C0B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>
              <a:solidFill>
                <a:srgbClr val="0066A5"/>
              </a:solidFill>
              <a:latin typeface="Arial Unicode MS" pitchFamily="34" charset="-128"/>
            </a:endParaRPr>
          </a:p>
        </p:txBody>
      </p:sp>
      <p:sp>
        <p:nvSpPr>
          <p:cNvPr id="29704" name="Rectangle 8"/>
          <p:cNvSpPr>
            <a:spLocks noChangeArrowheads="1"/>
          </p:cNvSpPr>
          <p:nvPr userDrawn="1"/>
        </p:nvSpPr>
        <p:spPr bwMode="auto">
          <a:xfrm>
            <a:off x="1295400" y="0"/>
            <a:ext cx="8610600" cy="400050"/>
          </a:xfrm>
          <a:prstGeom prst="rect">
            <a:avLst/>
          </a:prstGeom>
          <a:solidFill>
            <a:srgbClr val="0066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9705" name="Rectangle 9"/>
          <p:cNvSpPr>
            <a:spLocks noChangeArrowheads="1"/>
          </p:cNvSpPr>
          <p:nvPr userDrawn="1"/>
        </p:nvSpPr>
        <p:spPr bwMode="auto">
          <a:xfrm>
            <a:off x="1143000" y="0"/>
            <a:ext cx="1106488" cy="403225"/>
          </a:xfrm>
          <a:prstGeom prst="rect">
            <a:avLst/>
          </a:prstGeom>
          <a:solidFill>
            <a:srgbClr val="C0B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>
              <a:latin typeface="Arial Unicode MS" pitchFamily="34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B988640F-64A1-4D63-8946-C4C33FF2D7D8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D7E1E-9AD2-470F-83BF-A91C098EE1CB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318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969250" y="404813"/>
            <a:ext cx="1936750" cy="550703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159000" y="404813"/>
            <a:ext cx="5657850" cy="55070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1F57475A-89DA-44EB-8947-653B3C8D6278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D55B8-E7F5-4449-B093-B3E118BA8A77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60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EAACB035-268A-42C2-A0D4-C976FD341777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991F9-D66B-4C25-BFC0-DAD79E437101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FCDAADED-4D45-4299-A26A-50991FE05259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A20E5-EC74-43BB-B92E-A2CB128E0BEF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53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159000" y="1798638"/>
            <a:ext cx="352266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34063" y="1798638"/>
            <a:ext cx="352266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C42CB966-AAE4-40BD-B91D-F5C0D31B37AE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D56A8-2E40-424B-A44A-4A8827C1BB47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70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1BF5A304-5FD0-49D0-993B-43E8C7ABC744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06637-52FD-4F9B-AAC6-C89423A043A1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21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A219089A-8E37-452B-A267-4C44C20EBFF7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2DA4B-F9B4-4EE3-AB8F-1F01C8BB2483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70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1E805E28-8865-4004-84DA-A69BE18DFB0B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A217A-521A-4B0A-8B54-E6EC7797D1FB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04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275E5AE9-B270-4B34-B5DB-E62722EB605E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5F653-F53A-45FD-A37B-1151E5AEA038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5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VTV </a:t>
            </a:r>
            <a:fld id="{AD713F1F-F6AD-4D68-9C7D-D6941C9C2124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5EEED-913A-46D1-96C5-B85C6D216A50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72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6150" y="404813"/>
            <a:ext cx="76898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0" y="1798638"/>
            <a:ext cx="71977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59000" y="6400800"/>
            <a:ext cx="302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fi-FI"/>
              <a:t>VTV </a:t>
            </a:r>
            <a:fld id="{89E1B7EB-6E4F-4D7E-85BF-A93595B25069}" type="datetime1">
              <a:rPr lang="fi-FI"/>
              <a:pPr/>
              <a:t>5.4.2013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00600" y="64008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Unicode MS" pitchFamily="34" charset="-128"/>
              </a:defRPr>
            </a:lvl1pPr>
          </a:lstStyle>
          <a:p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20764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C92C3D-0D18-4698-8B5F-62AAE94D7CAE}" type="slidenum">
              <a:rPr lang="fi-FI"/>
              <a:pPr/>
              <a:t>‹#›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1600200" cy="6861175"/>
          </a:xfrm>
          <a:prstGeom prst="rect">
            <a:avLst/>
          </a:prstGeom>
          <a:solidFill>
            <a:srgbClr val="C0B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>
              <a:solidFill>
                <a:srgbClr val="0066A5"/>
              </a:solidFill>
              <a:latin typeface="Arial Unicode MS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295400" y="0"/>
            <a:ext cx="8610600" cy="400050"/>
          </a:xfrm>
          <a:prstGeom prst="rect">
            <a:avLst/>
          </a:prstGeom>
          <a:solidFill>
            <a:srgbClr val="0066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143000" y="0"/>
            <a:ext cx="1106488" cy="403225"/>
          </a:xfrm>
          <a:prstGeom prst="rect">
            <a:avLst/>
          </a:prstGeom>
          <a:solidFill>
            <a:srgbClr val="C0B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>
              <a:latin typeface="Arial Unicode MS" pitchFamily="34" charset="-128"/>
            </a:endParaRPr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2249488" y="6413500"/>
            <a:ext cx="76565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1043" name="Picture 19" descr="vtv_en_mv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82625"/>
            <a:ext cx="1042988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9pPr>
    </p:titleStyle>
    <p:bodyStyle>
      <a:lvl1pPr marL="292100" indent="-292100" algn="l" rtl="0" fontAlgn="base">
        <a:spcBef>
          <a:spcPct val="50000"/>
        </a:spcBef>
        <a:spcAft>
          <a:spcPct val="0"/>
        </a:spcAft>
        <a:buClr>
          <a:schemeClr val="accent2"/>
        </a:buClr>
        <a:buSzPct val="11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79400" algn="l" rtl="0" fontAlgn="base">
        <a:spcBef>
          <a:spcPct val="20000"/>
        </a:spcBef>
        <a:spcAft>
          <a:spcPct val="0"/>
        </a:spcAft>
        <a:buSzPct val="110000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0541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655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timo.oksanen@vtv.fi" TargetMode="External"/><Relationship Id="rId2" Type="http://schemas.openxmlformats.org/officeDocument/2006/relationships/hyperlink" Target="mailto:ville.vehkasalo@vtv.f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160588" y="3962400"/>
            <a:ext cx="774541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>
                <a:solidFill>
                  <a:srgbClr val="D75008"/>
                </a:solidFill>
              </a:rPr>
              <a:t>SAI’s role in development and use of key indicators for R&amp;D evaluation: a quantitative example </a:t>
            </a:r>
            <a:r>
              <a:rPr lang="en-GB" sz="2800" b="1" dirty="0" smtClean="0">
                <a:solidFill>
                  <a:srgbClr val="D75008"/>
                </a:solidFill>
              </a:rPr>
              <a:t>and some concluding remarks</a:t>
            </a:r>
            <a:endParaRPr lang="en-GB" sz="2800" b="1" dirty="0">
              <a:solidFill>
                <a:srgbClr val="DE7008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150740" y="5589240"/>
            <a:ext cx="7721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 dirty="0" smtClean="0">
                <a:solidFill>
                  <a:srgbClr val="181512"/>
                </a:solidFill>
              </a:rPr>
              <a:t>INTOSAI </a:t>
            </a:r>
            <a:r>
              <a:rPr lang="fi-FI" sz="2000" i="1" dirty="0" err="1" smtClean="0">
                <a:solidFill>
                  <a:srgbClr val="181512"/>
                </a:solidFill>
              </a:rPr>
              <a:t>Working</a:t>
            </a:r>
            <a:r>
              <a:rPr lang="fi-FI" sz="2000" i="1" dirty="0" smtClean="0">
                <a:solidFill>
                  <a:srgbClr val="181512"/>
                </a:solidFill>
              </a:rPr>
              <a:t> Group on Key National </a:t>
            </a:r>
            <a:r>
              <a:rPr lang="fi-FI" sz="2000" i="1" dirty="0" err="1" smtClean="0">
                <a:solidFill>
                  <a:srgbClr val="181512"/>
                </a:solidFill>
              </a:rPr>
              <a:t>Indicators</a:t>
            </a:r>
            <a:endParaRPr lang="fi-FI" sz="2000" i="1" dirty="0" smtClean="0">
              <a:solidFill>
                <a:srgbClr val="181512"/>
              </a:solidFill>
            </a:endParaRPr>
          </a:p>
          <a:p>
            <a:pPr>
              <a:spcBef>
                <a:spcPct val="50000"/>
              </a:spcBef>
            </a:pPr>
            <a:r>
              <a:rPr lang="fi-FI" sz="2000" i="1" dirty="0" smtClean="0">
                <a:solidFill>
                  <a:srgbClr val="181512"/>
                </a:solidFill>
              </a:rPr>
              <a:t>Ville </a:t>
            </a:r>
            <a:r>
              <a:rPr lang="fi-FI" sz="2000" i="1" dirty="0">
                <a:solidFill>
                  <a:srgbClr val="181512"/>
                </a:solidFill>
              </a:rPr>
              <a:t>Vehkasalo </a:t>
            </a:r>
            <a:r>
              <a:rPr lang="fi-FI" sz="2000" i="1" dirty="0" smtClean="0">
                <a:solidFill>
                  <a:srgbClr val="181512"/>
                </a:solidFill>
              </a:rPr>
              <a:t>&amp; Timo </a:t>
            </a:r>
            <a:r>
              <a:rPr lang="fi-FI" sz="2000" i="1" dirty="0">
                <a:solidFill>
                  <a:srgbClr val="181512"/>
                </a:solidFill>
              </a:rPr>
              <a:t>Oksanen, </a:t>
            </a:r>
            <a:r>
              <a:rPr lang="fi-FI" sz="2000" i="1" dirty="0" smtClean="0">
                <a:solidFill>
                  <a:srgbClr val="181512"/>
                </a:solidFill>
              </a:rPr>
              <a:t>23.4.2013, </a:t>
            </a:r>
            <a:r>
              <a:rPr lang="fi-FI" sz="2000" i="1" dirty="0" err="1" smtClean="0">
                <a:solidFill>
                  <a:srgbClr val="181512"/>
                </a:solidFill>
              </a:rPr>
              <a:t>Krakow</a:t>
            </a:r>
            <a:endParaRPr lang="fi-FI" sz="2000" i="1" dirty="0" smtClean="0">
              <a:solidFill>
                <a:srgbClr val="181512"/>
              </a:solidFill>
            </a:endParaRPr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057400"/>
            <a:ext cx="1360488" cy="136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01962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9000" y="1798638"/>
            <a:ext cx="7197725" cy="4510682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traightforward comparison is out of the question, as old and new municipalities have systematic differences:</a:t>
            </a:r>
          </a:p>
          <a:p>
            <a:pPr marL="0" indent="0">
              <a:buNone/>
            </a:pPr>
            <a:r>
              <a:rPr lang="en-GB" sz="2000" dirty="0" smtClean="0"/>
              <a:t>			new firms per 1000 capita, 				population-weighted means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year 2005	year 2011</a:t>
            </a:r>
          </a:p>
          <a:p>
            <a:pPr marL="0" indent="0">
              <a:buNone/>
            </a:pPr>
            <a:r>
              <a:rPr lang="en-GB" sz="2000" dirty="0"/>
              <a:t>o</a:t>
            </a:r>
            <a:r>
              <a:rPr lang="en-GB" sz="2000" dirty="0" smtClean="0"/>
              <a:t>ld municipalities	5,04		5,25</a:t>
            </a:r>
          </a:p>
          <a:p>
            <a:pPr marL="0" indent="0">
              <a:buNone/>
            </a:pPr>
            <a:r>
              <a:rPr lang="en-GB" sz="2000" dirty="0" smtClean="0"/>
              <a:t>new municipalities	7,05		7,37</a:t>
            </a:r>
          </a:p>
          <a:p>
            <a:pPr lvl="0">
              <a:buClr>
                <a:srgbClr val="333399"/>
              </a:buClr>
            </a:pPr>
            <a:r>
              <a:rPr lang="en-GB" dirty="0">
                <a:solidFill>
                  <a:srgbClr val="000000"/>
                </a:solidFill>
              </a:rPr>
              <a:t>Even before joining the program, new areas had higher rates of firm creation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10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4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9000" y="1798638"/>
            <a:ext cx="7197725" cy="4510682"/>
          </a:xfrm>
        </p:spPr>
        <p:txBody>
          <a:bodyPr/>
          <a:lstStyle/>
          <a:p>
            <a:r>
              <a:rPr lang="en-GB" dirty="0" smtClean="0"/>
              <a:t>In order to control for unobservable characteristics, we have to use panel data: the same municipalities </a:t>
            </a:r>
            <a:r>
              <a:rPr lang="en-GB" i="1" dirty="0" smtClean="0"/>
              <a:t>before and after</a:t>
            </a:r>
            <a:r>
              <a:rPr lang="en-GB" dirty="0" smtClean="0"/>
              <a:t> the policy change</a:t>
            </a:r>
          </a:p>
          <a:p>
            <a:r>
              <a:rPr lang="en-GB" dirty="0" smtClean="0"/>
              <a:t>Specifically, we use the number of new firms from 2005 (before) and 2011 (after) in each of these municipalities</a:t>
            </a:r>
          </a:p>
          <a:p>
            <a:r>
              <a:rPr lang="en-GB" dirty="0" smtClean="0"/>
              <a:t>Small sample: only 31 new municipalities vs. 34 old ones (N = 65)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11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4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9000" y="1798638"/>
            <a:ext cx="7197725" cy="4510682"/>
          </a:xfrm>
        </p:spPr>
        <p:txBody>
          <a:bodyPr/>
          <a:lstStyle/>
          <a:p>
            <a:r>
              <a:rPr lang="en-GB" dirty="0" smtClean="0"/>
              <a:t>We use the difference from 2005 to 2011, </a:t>
            </a:r>
            <a:r>
              <a:rPr lang="en-GB" i="1" dirty="0" err="1" smtClean="0">
                <a:latin typeface="Symbol" pitchFamily="18" charset="2"/>
              </a:rPr>
              <a:t>D</a:t>
            </a:r>
            <a:r>
              <a:rPr lang="en-GB" i="1" dirty="0" err="1" smtClean="0"/>
              <a:t>y</a:t>
            </a:r>
            <a:r>
              <a:rPr lang="en-GB" i="1" dirty="0" smtClean="0"/>
              <a:t> =</a:t>
            </a:r>
            <a:r>
              <a:rPr lang="en-GB" dirty="0" smtClean="0"/>
              <a:t> </a:t>
            </a:r>
            <a:r>
              <a:rPr lang="en-GB" i="1" dirty="0" smtClean="0"/>
              <a:t>y</a:t>
            </a:r>
            <a:r>
              <a:rPr lang="en-GB" i="1" baseline="-25000" dirty="0" smtClean="0"/>
              <a:t>2011 </a:t>
            </a:r>
            <a:r>
              <a:rPr lang="en-GB" i="1" dirty="0" smtClean="0"/>
              <a:t>– y</a:t>
            </a:r>
            <a:r>
              <a:rPr lang="en-GB" i="1" baseline="-25000" dirty="0" smtClean="0"/>
              <a:t>2005</a:t>
            </a:r>
            <a:r>
              <a:rPr lang="en-GB" dirty="0" smtClean="0"/>
              <a:t>, as the independent variable</a:t>
            </a:r>
          </a:p>
          <a:p>
            <a:r>
              <a:rPr lang="en-GB" dirty="0" smtClean="0"/>
              <a:t>Differencing wipes out time-invariant characteristics, such as proximity to a larger city</a:t>
            </a:r>
          </a:p>
          <a:p>
            <a:r>
              <a:rPr lang="en-GB" dirty="0" smtClean="0"/>
              <a:t>Regression </a:t>
            </a:r>
            <a:r>
              <a:rPr lang="en-GB" i="1" dirty="0" err="1" smtClean="0">
                <a:latin typeface="Symbol" pitchFamily="18" charset="2"/>
              </a:rPr>
              <a:t>D</a:t>
            </a:r>
            <a:r>
              <a:rPr lang="en-GB" i="1" dirty="0" err="1" smtClean="0"/>
              <a:t>y</a:t>
            </a:r>
            <a:r>
              <a:rPr lang="en-GB" i="1" dirty="0" smtClean="0"/>
              <a:t> = </a:t>
            </a:r>
            <a:r>
              <a:rPr lang="en-GB" i="1" dirty="0" smtClean="0">
                <a:latin typeface="Symbol" pitchFamily="18" charset="2"/>
              </a:rPr>
              <a:t>a</a:t>
            </a:r>
            <a:r>
              <a:rPr lang="en-GB" i="1" dirty="0" smtClean="0"/>
              <a:t> + </a:t>
            </a:r>
            <a:r>
              <a:rPr lang="en-GB" i="1" dirty="0" smtClean="0">
                <a:latin typeface="Symbol" pitchFamily="18" charset="2"/>
              </a:rPr>
              <a:t>b </a:t>
            </a:r>
            <a:r>
              <a:rPr lang="en-GB" i="1" dirty="0" err="1" smtClean="0"/>
              <a:t>new_munic</a:t>
            </a:r>
            <a:endParaRPr lang="en-GB" i="1" dirty="0" smtClean="0"/>
          </a:p>
          <a:p>
            <a:r>
              <a:rPr lang="en-GB" dirty="0" smtClean="0"/>
              <a:t>Coefficient estimates are: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000" dirty="0" err="1" smtClean="0"/>
              <a:t>coef</a:t>
            </a:r>
            <a:r>
              <a:rPr lang="en-GB" sz="2000" dirty="0" smtClean="0"/>
              <a:t>.	robust </a:t>
            </a:r>
            <a:r>
              <a:rPr lang="en-GB" sz="2000" dirty="0" err="1" smtClean="0"/>
              <a:t>s.e.</a:t>
            </a:r>
            <a:r>
              <a:rPr lang="en-GB" sz="2000" dirty="0" smtClean="0"/>
              <a:t> 	p-value</a:t>
            </a:r>
          </a:p>
          <a:p>
            <a:pPr marL="0" indent="0">
              <a:buNone/>
            </a:pPr>
            <a:r>
              <a:rPr lang="en-GB" sz="2000" i="1" dirty="0" err="1" smtClean="0"/>
              <a:t>new_munic</a:t>
            </a:r>
            <a:r>
              <a:rPr lang="en-GB" sz="2000" i="1" dirty="0" smtClean="0"/>
              <a:t>	</a:t>
            </a:r>
            <a:r>
              <a:rPr lang="en-GB" sz="2000" dirty="0" smtClean="0"/>
              <a:t>-0,095	      0,352	0,788</a:t>
            </a:r>
          </a:p>
          <a:p>
            <a:pPr marL="0" indent="0">
              <a:buNone/>
            </a:pPr>
            <a:r>
              <a:rPr lang="en-GB" sz="2000" i="1" dirty="0" smtClean="0"/>
              <a:t>constant</a:t>
            </a:r>
            <a:r>
              <a:rPr lang="en-GB" sz="2000" dirty="0" smtClean="0"/>
              <a:t>	0,150	      0,200	0,455</a:t>
            </a:r>
          </a:p>
          <a:p>
            <a:endParaRPr lang="en-GB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12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2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40062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 smtClean="0"/>
              <a:t>new_munic</a:t>
            </a:r>
            <a:r>
              <a:rPr lang="en-GB" dirty="0" smtClean="0"/>
              <a:t> estimate has wrong sign but it is statistically insignificant</a:t>
            </a:r>
          </a:p>
          <a:p>
            <a:r>
              <a:rPr lang="en-GB" dirty="0" smtClean="0"/>
              <a:t>Previous estimates are </a:t>
            </a:r>
            <a:r>
              <a:rPr lang="en-GB" dirty="0" err="1" smtClean="0"/>
              <a:t>unweighted</a:t>
            </a:r>
            <a:r>
              <a:rPr lang="en-GB" dirty="0" smtClean="0"/>
              <a:t>, i.e. small and large municipalities get the same weight, or importance, in the results</a:t>
            </a:r>
          </a:p>
          <a:p>
            <a:r>
              <a:rPr lang="en-GB" dirty="0" smtClean="0"/>
              <a:t>Alternatively we can use weights that measure the size of the municipality, for instance population levels</a:t>
            </a:r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13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5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9000" y="1798638"/>
            <a:ext cx="7197725" cy="4510682"/>
          </a:xfrm>
        </p:spPr>
        <p:txBody>
          <a:bodyPr/>
          <a:lstStyle/>
          <a:p>
            <a:r>
              <a:rPr lang="en-GB" dirty="0" smtClean="0"/>
              <a:t>If we use 2005 population levels as weights, we get these estimates: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en-GB" dirty="0">
                <a:solidFill>
                  <a:srgbClr val="000000"/>
                </a:solidFill>
              </a:rPr>
              <a:t>		</a:t>
            </a:r>
            <a:r>
              <a:rPr lang="en-GB" sz="2000" dirty="0" err="1">
                <a:solidFill>
                  <a:srgbClr val="000000"/>
                </a:solidFill>
              </a:rPr>
              <a:t>coef</a:t>
            </a:r>
            <a:r>
              <a:rPr lang="en-GB" sz="2000" dirty="0">
                <a:solidFill>
                  <a:srgbClr val="000000"/>
                </a:solidFill>
              </a:rPr>
              <a:t>.	robust </a:t>
            </a:r>
            <a:r>
              <a:rPr lang="en-GB" sz="2000" dirty="0" err="1">
                <a:solidFill>
                  <a:srgbClr val="000000"/>
                </a:solidFill>
              </a:rPr>
              <a:t>s.e.</a:t>
            </a:r>
            <a:r>
              <a:rPr lang="en-GB" sz="2000" dirty="0">
                <a:solidFill>
                  <a:srgbClr val="000000"/>
                </a:solidFill>
              </a:rPr>
              <a:t> 	p-value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en-GB" sz="2000" i="1" dirty="0" err="1">
                <a:solidFill>
                  <a:srgbClr val="000000"/>
                </a:solidFill>
              </a:rPr>
              <a:t>new_munic</a:t>
            </a:r>
            <a:r>
              <a:rPr lang="en-GB" sz="2000" i="1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0,110</a:t>
            </a:r>
            <a:r>
              <a:rPr lang="en-GB" sz="2000" dirty="0">
                <a:solidFill>
                  <a:srgbClr val="000000"/>
                </a:solidFill>
              </a:rPr>
              <a:t>	      </a:t>
            </a:r>
            <a:r>
              <a:rPr lang="en-GB" sz="2000" dirty="0" smtClean="0">
                <a:solidFill>
                  <a:srgbClr val="000000"/>
                </a:solidFill>
              </a:rPr>
              <a:t>0,171</a:t>
            </a: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0,525</a:t>
            </a:r>
            <a:endParaRPr lang="en-GB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en-GB" sz="2000" i="1" dirty="0">
                <a:solidFill>
                  <a:srgbClr val="000000"/>
                </a:solidFill>
              </a:rPr>
              <a:t>constant</a:t>
            </a: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0,205</a:t>
            </a:r>
            <a:r>
              <a:rPr lang="en-GB" sz="2000" dirty="0">
                <a:solidFill>
                  <a:srgbClr val="000000"/>
                </a:solidFill>
              </a:rPr>
              <a:t>	      </a:t>
            </a:r>
            <a:r>
              <a:rPr lang="en-GB" sz="2000" dirty="0" smtClean="0">
                <a:solidFill>
                  <a:srgbClr val="000000"/>
                </a:solidFill>
              </a:rPr>
              <a:t>0,123</a:t>
            </a: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0,101</a:t>
            </a:r>
            <a:endParaRPr lang="en-GB" sz="2000" dirty="0">
              <a:solidFill>
                <a:srgbClr val="00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Again, can not reject null hypothesis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14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71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Average change of </a:t>
            </a:r>
            <a:r>
              <a:rPr lang="en-GB" dirty="0" smtClean="0"/>
              <a:t>+0,31 in </a:t>
            </a:r>
            <a:r>
              <a:rPr lang="en-GB" dirty="0"/>
              <a:t>the intervention group differs from zero (</a:t>
            </a:r>
            <a:r>
              <a:rPr lang="en-GB" i="1" dirty="0"/>
              <a:t>p</a:t>
            </a:r>
            <a:r>
              <a:rPr lang="en-GB" dirty="0"/>
              <a:t> = 0,014) but it would be misleading to attribute this to the </a:t>
            </a:r>
            <a:r>
              <a:rPr lang="en-GB" dirty="0" smtClean="0"/>
              <a:t>program</a:t>
            </a:r>
            <a:endParaRPr lang="en-GB" dirty="0"/>
          </a:p>
          <a:p>
            <a:r>
              <a:rPr lang="en-GB" dirty="0" smtClean="0"/>
              <a:t>We had an average change of +0,2 in the municipalities that </a:t>
            </a:r>
            <a:r>
              <a:rPr lang="en-GB" i="1" dirty="0" smtClean="0"/>
              <a:t>were included earlier</a:t>
            </a:r>
            <a:r>
              <a:rPr lang="en-GB" dirty="0" smtClean="0"/>
              <a:t>, i.e. even without this “new” program</a:t>
            </a:r>
          </a:p>
          <a:p>
            <a:r>
              <a:rPr lang="en-GB" dirty="0" smtClean="0"/>
              <a:t>The </a:t>
            </a:r>
            <a:r>
              <a:rPr lang="en-GB" dirty="0"/>
              <a:t>ERDF program </a:t>
            </a:r>
            <a:r>
              <a:rPr lang="en-GB" dirty="0" smtClean="0"/>
              <a:t>did not cause the observed increase of 0,31 in the number of new firms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15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68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example is a bit unrealistic (sample too small, etc.) but it illustrates the basic quantitative evaluation framework:</a:t>
            </a:r>
          </a:p>
          <a:p>
            <a:pPr marL="0" indent="0">
              <a:buNone/>
            </a:pPr>
            <a:r>
              <a:rPr lang="en-GB" dirty="0" smtClean="0"/>
              <a:t>1) Gather </a:t>
            </a:r>
            <a:r>
              <a:rPr lang="en-GB" dirty="0"/>
              <a:t>relevant data on intervention and control groups, before and after the intervention</a:t>
            </a:r>
          </a:p>
          <a:p>
            <a:pPr marL="0" indent="0">
              <a:buNone/>
            </a:pPr>
            <a:r>
              <a:rPr lang="en-GB" dirty="0" smtClean="0"/>
              <a:t>2) Use </a:t>
            </a:r>
            <a:r>
              <a:rPr lang="en-GB" dirty="0"/>
              <a:t>simple difference-in-differences regression or standard panel data methods</a:t>
            </a:r>
          </a:p>
          <a:p>
            <a:pPr marL="0" indent="0">
              <a:buNone/>
            </a:pPr>
            <a:r>
              <a:rPr lang="en-GB" dirty="0" smtClean="0"/>
              <a:t>3) Present </a:t>
            </a:r>
            <a:r>
              <a:rPr lang="en-GB" dirty="0"/>
              <a:t>your results </a:t>
            </a:r>
            <a:r>
              <a:rPr lang="en-GB" dirty="0" smtClean="0"/>
              <a:t>with careful </a:t>
            </a:r>
            <a:r>
              <a:rPr lang="en-GB" dirty="0"/>
              <a:t>interpretation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16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37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Qualitative methods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Quantitative methods are useful in assessing program effectiveness</a:t>
            </a:r>
          </a:p>
          <a:p>
            <a:r>
              <a:rPr lang="en-GB" dirty="0" smtClean="0"/>
              <a:t>In addition, there are various qualitative approaches to R&amp;D evaluation, such as interviews and participant observation</a:t>
            </a:r>
          </a:p>
          <a:p>
            <a:r>
              <a:rPr lang="en-GB" dirty="0" smtClean="0"/>
              <a:t>Possible explanations to </a:t>
            </a:r>
            <a:r>
              <a:rPr lang="en-GB" i="1" dirty="0" smtClean="0"/>
              <a:t>why </a:t>
            </a:r>
            <a:r>
              <a:rPr lang="en-GB" dirty="0" smtClean="0"/>
              <a:t>or</a:t>
            </a:r>
            <a:r>
              <a:rPr lang="en-GB" i="1" dirty="0" smtClean="0"/>
              <a:t> how </a:t>
            </a:r>
            <a:r>
              <a:rPr lang="en-GB" dirty="0" smtClean="0"/>
              <a:t>something happened/did not happen as planned</a:t>
            </a:r>
          </a:p>
          <a:p>
            <a:r>
              <a:rPr lang="en-GB" dirty="0" smtClean="0"/>
              <a:t>General conclusions not possible</a:t>
            </a:r>
          </a:p>
          <a:p>
            <a:endParaRPr lang="en-GB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17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692696"/>
            <a:ext cx="7689850" cy="864096"/>
          </a:xfrm>
        </p:spPr>
        <p:txBody>
          <a:bodyPr/>
          <a:lstStyle/>
          <a:p>
            <a:r>
              <a:rPr lang="en-GB" dirty="0" smtClean="0"/>
              <a:t>R&amp;D subproject conclusions (1): Evaluating specific programs and interventions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Evaluation of R&amp;D programs is difficult, but not impossible</a:t>
            </a:r>
          </a:p>
          <a:p>
            <a:r>
              <a:rPr lang="en-GB" dirty="0" smtClean="0"/>
              <a:t>Finding relevant data can be tricky</a:t>
            </a:r>
          </a:p>
          <a:p>
            <a:r>
              <a:rPr lang="en-GB" dirty="0" smtClean="0"/>
              <a:t>Not possible to evaluate all programs; must have control groups</a:t>
            </a:r>
          </a:p>
          <a:p>
            <a:r>
              <a:rPr lang="en-GB" dirty="0" smtClean="0"/>
              <a:t>Without </a:t>
            </a:r>
            <a:r>
              <a:rPr lang="en-GB" dirty="0"/>
              <a:t>proper </a:t>
            </a:r>
            <a:r>
              <a:rPr lang="en-GB" dirty="0" smtClean="0"/>
              <a:t>analysis, indicators are of limited use in program evaluation</a:t>
            </a:r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18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8148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692696"/>
            <a:ext cx="7689850" cy="792088"/>
          </a:xfrm>
        </p:spPr>
        <p:txBody>
          <a:bodyPr/>
          <a:lstStyle/>
          <a:p>
            <a:r>
              <a:rPr lang="en-GB" dirty="0"/>
              <a:t>R&amp;D subproject conclusions </a:t>
            </a:r>
            <a:r>
              <a:rPr lang="en-GB" dirty="0" smtClean="0"/>
              <a:t>(2): Evaluating the whole R&amp;D system as a part of modern society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9000" y="1798638"/>
            <a:ext cx="7197725" cy="4438674"/>
          </a:xfrm>
        </p:spPr>
        <p:txBody>
          <a:bodyPr/>
          <a:lstStyle/>
          <a:p>
            <a:r>
              <a:rPr lang="en-US" dirty="0" smtClean="0"/>
              <a:t>Problems are threefold: </a:t>
            </a:r>
            <a:r>
              <a:rPr lang="en-US" dirty="0"/>
              <a:t>normative, causative and </a:t>
            </a:r>
            <a:r>
              <a:rPr lang="en-US" dirty="0" smtClean="0"/>
              <a:t>conceptual</a:t>
            </a:r>
          </a:p>
          <a:p>
            <a:r>
              <a:rPr lang="en-GB" dirty="0" smtClean="0"/>
              <a:t>Lack </a:t>
            </a:r>
            <a:r>
              <a:rPr lang="en-GB" dirty="0"/>
              <a:t>of clear, strategic whole-of-society vision communicated by </a:t>
            </a:r>
            <a:r>
              <a:rPr lang="en-GB" dirty="0" smtClean="0"/>
              <a:t>the government (normative)</a:t>
            </a:r>
          </a:p>
          <a:p>
            <a:r>
              <a:rPr lang="en-US" dirty="0" smtClean="0"/>
              <a:t>Lack </a:t>
            </a:r>
            <a:r>
              <a:rPr lang="en-US" dirty="0"/>
              <a:t>of understanding and knowledge </a:t>
            </a:r>
            <a:r>
              <a:rPr lang="en-US" dirty="0" smtClean="0"/>
              <a:t>about the general impacts of </a:t>
            </a:r>
            <a:r>
              <a:rPr lang="en-US" dirty="0"/>
              <a:t>R&amp;D </a:t>
            </a:r>
            <a:r>
              <a:rPr lang="en-US" dirty="0" smtClean="0"/>
              <a:t>system on </a:t>
            </a:r>
            <a:r>
              <a:rPr lang="en-US" dirty="0" smtClean="0"/>
              <a:t>modern economies (causative)</a:t>
            </a:r>
          </a:p>
          <a:p>
            <a:r>
              <a:rPr lang="en-US" dirty="0" smtClean="0"/>
              <a:t>What </a:t>
            </a:r>
            <a:r>
              <a:rPr lang="en-US" dirty="0"/>
              <a:t>would and could be the role of </a:t>
            </a:r>
            <a:r>
              <a:rPr lang="en-US" dirty="0" smtClean="0"/>
              <a:t>SAIs </a:t>
            </a:r>
            <a:r>
              <a:rPr lang="en-US" dirty="0"/>
              <a:t>and Key National Indicators of </a:t>
            </a:r>
            <a:r>
              <a:rPr lang="en-US" dirty="0" smtClean="0"/>
              <a:t>R&amp;D in all of this? (conceptual)</a:t>
            </a:r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19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01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40062" y="836712"/>
            <a:ext cx="7689850" cy="539750"/>
          </a:xfrm>
        </p:spPr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stance on indicator </a:t>
            </a:r>
            <a:r>
              <a:rPr lang="en-GB" i="1" dirty="0" smtClean="0"/>
              <a:t>development</a:t>
            </a:r>
          </a:p>
          <a:p>
            <a:r>
              <a:rPr lang="en-GB" dirty="0" smtClean="0"/>
              <a:t>Example of how to </a:t>
            </a:r>
            <a:r>
              <a:rPr lang="en-GB" i="1" dirty="0" smtClean="0"/>
              <a:t>use</a:t>
            </a:r>
            <a:r>
              <a:rPr lang="en-GB" dirty="0" smtClean="0"/>
              <a:t> key indicators in quantitative R&amp;D evaluation</a:t>
            </a:r>
          </a:p>
          <a:p>
            <a:r>
              <a:rPr lang="en-GB" dirty="0" smtClean="0"/>
              <a:t>Qualitative evaluation possibilities</a:t>
            </a:r>
          </a:p>
          <a:p>
            <a:r>
              <a:rPr lang="en-GB" dirty="0" smtClean="0"/>
              <a:t>Concluding remarks; incorporation into the White Paper on KNI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2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31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4786" y="620688"/>
            <a:ext cx="7689850" cy="936104"/>
          </a:xfrm>
        </p:spPr>
        <p:txBody>
          <a:bodyPr/>
          <a:lstStyle/>
          <a:p>
            <a:r>
              <a:rPr lang="en-GB" dirty="0" smtClean="0"/>
              <a:t>R&amp;D subproject: Incorporation into the White Paper on KNI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WG Secretariat can freely use our reports in preparing/editing the White Paper on KNI</a:t>
            </a:r>
          </a:p>
          <a:p>
            <a:r>
              <a:rPr lang="en-GB" dirty="0" smtClean="0"/>
              <a:t>For instance, our reports could be useful in  augmenting the section </a:t>
            </a:r>
            <a:r>
              <a:rPr lang="en-GB" i="1" dirty="0" smtClean="0"/>
              <a:t>Principles and Guidelines</a:t>
            </a:r>
            <a:r>
              <a:rPr lang="en-GB" dirty="0" smtClean="0"/>
              <a:t>, subsection </a:t>
            </a:r>
            <a:r>
              <a:rPr lang="en-GB" i="1" dirty="0" smtClean="0"/>
              <a:t>Guidelines for knowledge-based economies,</a:t>
            </a:r>
            <a:r>
              <a:rPr lang="en-GB" dirty="0" smtClean="0"/>
              <a:t> where the evaluation of R&amp;D programs is already mentioned</a:t>
            </a:r>
            <a:endParaRPr lang="en-GB" i="1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20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2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R&amp;D subproject: List of reports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Utilising R&amp;D knowledge at R&amp;D policymaking in Finland: problems and promises, Helsinki 2011 (.</a:t>
            </a:r>
            <a:r>
              <a:rPr lang="en-GB" sz="2000" dirty="0" err="1" smtClean="0"/>
              <a:t>ppt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SAI’s role in development and use of key indicators for R&amp;D evaluation, Riga 2012 (.</a:t>
            </a:r>
            <a:r>
              <a:rPr lang="en-GB" sz="2000" dirty="0" err="1" smtClean="0"/>
              <a:t>ppt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SAI’s role in development and use of key indicators for research and development (R&amp;D) evaluation, 2012 (.doc)</a:t>
            </a:r>
          </a:p>
          <a:p>
            <a:r>
              <a:rPr lang="en-US" sz="2000" dirty="0"/>
              <a:t>SAI’s role in development and use of key indicators for R&amp;D evaluation: </a:t>
            </a:r>
            <a:r>
              <a:rPr lang="en-US" sz="2000" dirty="0" smtClean="0"/>
              <a:t>a quantitative </a:t>
            </a:r>
            <a:r>
              <a:rPr lang="en-US" sz="2000" dirty="0" smtClean="0"/>
              <a:t>example and some concluding remarks, </a:t>
            </a:r>
            <a:r>
              <a:rPr lang="en-US" sz="2000" dirty="0" smtClean="0"/>
              <a:t>Krakow 2013 (.</a:t>
            </a:r>
            <a:r>
              <a:rPr lang="en-US" sz="2000" dirty="0" err="1" smtClean="0"/>
              <a:t>ppt</a:t>
            </a:r>
            <a:r>
              <a:rPr lang="en-US" sz="2000" dirty="0"/>
              <a:t>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21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197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ville.vehkasalo@vtv.fi</a:t>
            </a:r>
            <a:endParaRPr lang="en-GB" dirty="0" smtClean="0"/>
          </a:p>
          <a:p>
            <a:r>
              <a:rPr lang="en-GB" dirty="0">
                <a:hlinkClick r:id="rId3"/>
              </a:rPr>
              <a:t>timo.oksanen@vtv.fi</a:t>
            </a:r>
            <a:endParaRPr lang="en-GB" dirty="0"/>
          </a:p>
          <a:p>
            <a:r>
              <a:rPr lang="en-GB" dirty="0" smtClean="0"/>
              <a:t>http://www.vtv.fi/en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22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11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26A-2519-41EC-8C6A-D0CA6A012A9B}" type="slidenum">
              <a:rPr lang="fi-FI"/>
              <a:pPr/>
              <a:t>3</a:t>
            </a:fld>
            <a:endParaRPr lang="fi-FI" sz="1400">
              <a:latin typeface="Arial Unicode MS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836712"/>
            <a:ext cx="7761287" cy="539750"/>
          </a:xfrm>
          <a:noFill/>
        </p:spPr>
        <p:txBody>
          <a:bodyPr lIns="0" tIns="0" rIns="0" bIns="0" anchor="t"/>
          <a:lstStyle/>
          <a:p>
            <a:pPr marL="88900"/>
            <a:r>
              <a:rPr lang="en-US" dirty="0"/>
              <a:t>About SAI’s role in indicator development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0" y="1798638"/>
            <a:ext cx="7747000" cy="4113212"/>
          </a:xfrm>
          <a:noFill/>
        </p:spPr>
        <p:txBody>
          <a:bodyPr lIns="0" tIns="0" rIns="0" bIns="0"/>
          <a:lstStyle/>
          <a:p>
            <a:r>
              <a:rPr lang="en-US"/>
              <a:t>Depending on the national mandates, the SAI’s role can be active or passive – or something in between</a:t>
            </a:r>
          </a:p>
          <a:p>
            <a:r>
              <a:rPr lang="en-US"/>
              <a:t>However, an active role in indicator development can endanger SAI’s independency and objectiveness</a:t>
            </a:r>
          </a:p>
          <a:p>
            <a:r>
              <a:rPr lang="en-US"/>
              <a:t>The NAO of Finland has not participated in Finland’s KNI development </a:t>
            </a:r>
          </a:p>
          <a:p>
            <a:r>
              <a:rPr lang="en-US"/>
              <a:t>Therefore, we have kept an outsider’s view to Finnish KNI-system</a:t>
            </a:r>
          </a:p>
        </p:txBody>
      </p:sp>
    </p:spTree>
    <p:extLst>
      <p:ext uri="{BB962C8B-B14F-4D97-AF65-F5344CB8AC3E}">
        <p14:creationId xmlns:p14="http://schemas.microsoft.com/office/powerpoint/2010/main" val="21823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548680"/>
            <a:ext cx="7689850" cy="1007963"/>
          </a:xfrm>
        </p:spPr>
        <p:txBody>
          <a:bodyPr/>
          <a:lstStyle/>
          <a:p>
            <a:r>
              <a:rPr lang="en-GB" dirty="0" smtClean="0"/>
              <a:t>Example: how can we use key indicators in quantitative R&amp;D evaluation?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9000" y="1798638"/>
            <a:ext cx="7197725" cy="4582690"/>
          </a:xfrm>
        </p:spPr>
        <p:txBody>
          <a:bodyPr/>
          <a:lstStyle/>
          <a:p>
            <a:r>
              <a:rPr lang="en-GB" dirty="0" smtClean="0"/>
              <a:t>EU’s Regional Development Fund (ERDF) aims to achieve the following objectives in 2007–2013:</a:t>
            </a:r>
          </a:p>
          <a:p>
            <a:pPr marL="0" indent="0">
              <a:buNone/>
            </a:pPr>
            <a:r>
              <a:rPr lang="en-GB" dirty="0" smtClean="0"/>
              <a:t>1) to </a:t>
            </a:r>
            <a:r>
              <a:rPr lang="en-US" dirty="0" smtClean="0"/>
              <a:t>enhance </a:t>
            </a:r>
            <a:r>
              <a:rPr lang="en-US" dirty="0"/>
              <a:t>regional </a:t>
            </a:r>
            <a:r>
              <a:rPr lang="en-US" dirty="0" smtClean="0"/>
              <a:t>R&amp;D </a:t>
            </a:r>
            <a:r>
              <a:rPr lang="en-US" dirty="0"/>
              <a:t>and innovation </a:t>
            </a:r>
            <a:r>
              <a:rPr lang="en-US" dirty="0" smtClean="0"/>
              <a:t>capacities</a:t>
            </a:r>
          </a:p>
          <a:p>
            <a:pPr marL="0" indent="0">
              <a:buNone/>
            </a:pPr>
            <a:r>
              <a:rPr lang="en-US" dirty="0" smtClean="0"/>
              <a:t>2) to stimulate </a:t>
            </a:r>
            <a:r>
              <a:rPr lang="en-US" dirty="0"/>
              <a:t>innovation and entrepreneurship in </a:t>
            </a:r>
            <a:r>
              <a:rPr lang="en-US" dirty="0" smtClean="0"/>
              <a:t>all sectors </a:t>
            </a:r>
            <a:r>
              <a:rPr lang="en-US" dirty="0"/>
              <a:t>of the regional and local </a:t>
            </a:r>
            <a:r>
              <a:rPr lang="en-US" dirty="0" smtClean="0"/>
              <a:t>economy</a:t>
            </a:r>
          </a:p>
          <a:p>
            <a:pPr marL="0" indent="0">
              <a:buNone/>
            </a:pPr>
            <a:r>
              <a:rPr lang="en-US" dirty="0" smtClean="0"/>
              <a:t>3) to promote </a:t>
            </a:r>
            <a:r>
              <a:rPr lang="en-US" dirty="0"/>
              <a:t>entrepreneurship, in particular by </a:t>
            </a:r>
            <a:r>
              <a:rPr lang="en-US" dirty="0" smtClean="0"/>
              <a:t>facilitating the </a:t>
            </a:r>
            <a:r>
              <a:rPr lang="en-US" dirty="0"/>
              <a:t>economic exploitation of new ideas and </a:t>
            </a:r>
            <a:r>
              <a:rPr lang="en-US" i="1" dirty="0" smtClean="0"/>
              <a:t>fostering the </a:t>
            </a:r>
            <a:r>
              <a:rPr lang="en-US" i="1" dirty="0"/>
              <a:t>creation of new </a:t>
            </a:r>
            <a:r>
              <a:rPr lang="en-US" i="1" dirty="0" smtClean="0"/>
              <a:t>firms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Source: Regulation (EC) No 1080/2006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4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0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Cost of the ERDF program in Finland, 2007–2013: 1,7 billion euros (EU funding)</a:t>
            </a:r>
          </a:p>
          <a:p>
            <a:r>
              <a:rPr lang="en-GB" dirty="0"/>
              <a:t>T</a:t>
            </a:r>
            <a:r>
              <a:rPr lang="en-GB" dirty="0" smtClean="0"/>
              <a:t>he effects of ERDF program are monitored using these indicators:</a:t>
            </a:r>
          </a:p>
          <a:p>
            <a:pPr marL="0" indent="0">
              <a:buNone/>
            </a:pPr>
            <a:r>
              <a:rPr lang="en-GB" dirty="0" smtClean="0"/>
              <a:t>1) number of </a:t>
            </a:r>
            <a:r>
              <a:rPr lang="en-GB" i="1" dirty="0" smtClean="0"/>
              <a:t>new firms</a:t>
            </a:r>
          </a:p>
          <a:p>
            <a:pPr marL="0" indent="0">
              <a:buNone/>
            </a:pPr>
            <a:r>
              <a:rPr lang="en-GB" dirty="0" smtClean="0"/>
              <a:t>2) number of jobs</a:t>
            </a:r>
          </a:p>
          <a:p>
            <a:pPr marL="0" indent="0">
              <a:buNone/>
            </a:pPr>
            <a:r>
              <a:rPr lang="en-GB" dirty="0" smtClean="0"/>
              <a:t>3) unemployment rate</a:t>
            </a:r>
          </a:p>
          <a:p>
            <a:pPr marL="0" indent="0">
              <a:buNone/>
            </a:pPr>
            <a:r>
              <a:rPr lang="en-GB" dirty="0" smtClean="0"/>
              <a:t>4) employment rate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5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25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5) regional </a:t>
            </a:r>
            <a:r>
              <a:rPr lang="en-GB" dirty="0"/>
              <a:t>GDP increase relative to the whole economy</a:t>
            </a:r>
          </a:p>
          <a:p>
            <a:pPr marL="0" indent="0">
              <a:buNone/>
            </a:pPr>
            <a:r>
              <a:rPr lang="en-GB" dirty="0" smtClean="0"/>
              <a:t>6) share of exports in firms’ turnover</a:t>
            </a:r>
          </a:p>
          <a:p>
            <a:pPr marL="0" indent="0">
              <a:buNone/>
            </a:pPr>
            <a:r>
              <a:rPr lang="en-GB" dirty="0" smtClean="0"/>
              <a:t>7) share of R&amp;D activities in GDP</a:t>
            </a:r>
          </a:p>
          <a:p>
            <a:pPr marL="0" indent="0">
              <a:buNone/>
            </a:pPr>
            <a:r>
              <a:rPr lang="en-GB" dirty="0" smtClean="0"/>
              <a:t>8) average educational level.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Source: ERDF Program of Southern Finland 2007–2013</a:t>
            </a:r>
            <a:endParaRPr lang="en-GB" sz="16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6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1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23046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number of new firms is included in </a:t>
            </a:r>
            <a:r>
              <a:rPr lang="en-GB" i="1" dirty="0" smtClean="0"/>
              <a:t>Finland in Figures</a:t>
            </a:r>
            <a:r>
              <a:rPr lang="en-GB" dirty="0" smtClean="0"/>
              <a:t>, which </a:t>
            </a:r>
            <a:r>
              <a:rPr lang="en-US" dirty="0" smtClean="0"/>
              <a:t>contains </a:t>
            </a:r>
            <a:r>
              <a:rPr lang="en-US" dirty="0"/>
              <a:t>key statistical data about Finland on 25 different statistical </a:t>
            </a:r>
            <a:r>
              <a:rPr lang="en-US" dirty="0" smtClean="0"/>
              <a:t>topics, produced by Statistics Finland</a:t>
            </a:r>
          </a:p>
          <a:p>
            <a:r>
              <a:rPr lang="en-US" dirty="0" smtClean="0"/>
              <a:t>This statistic is not included in </a:t>
            </a:r>
            <a:r>
              <a:rPr lang="en-US" i="1" dirty="0" err="1" smtClean="0"/>
              <a:t>Findicator</a:t>
            </a:r>
            <a:r>
              <a:rPr lang="en-US" dirty="0" smtClean="0"/>
              <a:t>, the official key indicator compilation</a:t>
            </a:r>
          </a:p>
          <a:p>
            <a:endParaRPr lang="en-GB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7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45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9000" y="1798638"/>
            <a:ext cx="7197725" cy="4510682"/>
          </a:xfrm>
        </p:spPr>
        <p:txBody>
          <a:bodyPr/>
          <a:lstStyle/>
          <a:p>
            <a:r>
              <a:rPr lang="en-GB" dirty="0" smtClean="0"/>
              <a:t>How can we measure the effects of the 2007–2013 ERDF program in Finland? </a:t>
            </a:r>
          </a:p>
          <a:p>
            <a:r>
              <a:rPr lang="en-GB" dirty="0" smtClean="0"/>
              <a:t>Counterfactual: what would have happened </a:t>
            </a:r>
            <a:r>
              <a:rPr lang="en-GB" i="1" dirty="0" smtClean="0"/>
              <a:t>without the program</a:t>
            </a:r>
            <a:r>
              <a:rPr lang="en-GB" dirty="0" smtClean="0"/>
              <a:t>?</a:t>
            </a:r>
          </a:p>
          <a:p>
            <a:r>
              <a:rPr lang="en-GB" dirty="0" smtClean="0"/>
              <a:t>We need a control group that was not subjected to the program</a:t>
            </a:r>
          </a:p>
          <a:p>
            <a:r>
              <a:rPr lang="en-US" dirty="0"/>
              <a:t>But in </a:t>
            </a:r>
            <a:r>
              <a:rPr lang="en-US" dirty="0" smtClean="0"/>
              <a:t>2007–2013</a:t>
            </a:r>
            <a:r>
              <a:rPr lang="en-US" dirty="0"/>
              <a:t>, </a:t>
            </a:r>
            <a:r>
              <a:rPr lang="en-US" dirty="0" smtClean="0"/>
              <a:t>the whole country is </a:t>
            </a:r>
            <a:r>
              <a:rPr lang="en-US" dirty="0"/>
              <a:t>included in the ERDF </a:t>
            </a:r>
            <a:r>
              <a:rPr lang="en-US" dirty="0" smtClean="0"/>
              <a:t>program</a:t>
            </a:r>
            <a:endParaRPr lang="en-US" dirty="0"/>
          </a:p>
          <a:p>
            <a:endParaRPr lang="en-GB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8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50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7770" y="764704"/>
            <a:ext cx="7689850" cy="5397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9000" y="1798638"/>
            <a:ext cx="7197725" cy="4582690"/>
          </a:xfrm>
        </p:spPr>
        <p:txBody>
          <a:bodyPr/>
          <a:lstStyle/>
          <a:p>
            <a:r>
              <a:rPr lang="en-GB" dirty="0" smtClean="0"/>
              <a:t>However</a:t>
            </a:r>
            <a:r>
              <a:rPr lang="en-GB" dirty="0"/>
              <a:t>, in </a:t>
            </a:r>
            <a:r>
              <a:rPr lang="en-GB" dirty="0" smtClean="0"/>
              <a:t>the earlier ERDF program, 2000–2006, </a:t>
            </a:r>
            <a:r>
              <a:rPr lang="en-GB" dirty="0"/>
              <a:t>small parts of Southern Finland were </a:t>
            </a:r>
            <a:r>
              <a:rPr lang="en-GB" i="1" dirty="0"/>
              <a:t>not included</a:t>
            </a:r>
            <a:r>
              <a:rPr lang="en-GB" dirty="0"/>
              <a:t> </a:t>
            </a:r>
            <a:r>
              <a:rPr lang="en-GB" dirty="0" smtClean="0"/>
              <a:t>in the program</a:t>
            </a:r>
          </a:p>
          <a:p>
            <a:r>
              <a:rPr lang="en-GB" dirty="0" smtClean="0"/>
              <a:t>Therefore, we can compare the development in these </a:t>
            </a:r>
            <a:r>
              <a:rPr lang="en-GB" i="1" dirty="0" smtClean="0"/>
              <a:t>new municipalities</a:t>
            </a:r>
            <a:r>
              <a:rPr lang="en-GB" dirty="0" smtClean="0"/>
              <a:t> to those in Southern Finland that had been included earlier (</a:t>
            </a:r>
            <a:r>
              <a:rPr lang="en-GB" i="1" dirty="0" smtClean="0"/>
              <a:t>old municipalities</a:t>
            </a:r>
            <a:r>
              <a:rPr lang="en-GB" dirty="0" smtClean="0"/>
              <a:t>), in order to control for economy-wide fluctuations that may also affect start-ups</a:t>
            </a:r>
          </a:p>
          <a:p>
            <a:r>
              <a:rPr lang="en-GB" dirty="0"/>
              <a:t>P</a:t>
            </a:r>
            <a:r>
              <a:rPr lang="en-GB" dirty="0" smtClean="0"/>
              <a:t>opulation changes can be accounted for by using per capita figures</a:t>
            </a:r>
            <a:endParaRPr lang="en-GB" dirty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91F9-D66B-4C25-BFC0-DAD79E437101}" type="slidenum">
              <a:rPr lang="fi-FI" smtClean="0"/>
              <a:pPr/>
              <a:t>9</a:t>
            </a:fld>
            <a:endParaRPr lang="fi-FI" sz="1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53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1138</Words>
  <Application>Microsoft Office PowerPoint</Application>
  <PresentationFormat>A4-paperi (210 x 297 mm)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3" baseType="lpstr">
      <vt:lpstr>Blank Presentation</vt:lpstr>
      <vt:lpstr>PowerPoint-esitys</vt:lpstr>
      <vt:lpstr>Presentation outline</vt:lpstr>
      <vt:lpstr>About SAI’s role in indicator development</vt:lpstr>
      <vt:lpstr>Example: how can we use key indicators in quantitative R&amp;D evaluation?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Qualitative methods</vt:lpstr>
      <vt:lpstr>R&amp;D subproject conclusions (1): Evaluating specific programs and interventions</vt:lpstr>
      <vt:lpstr>R&amp;D subproject conclusions (2): Evaluating the whole R&amp;D system as a part of modern society</vt:lpstr>
      <vt:lpstr>R&amp;D subproject: Incorporation into the White Paper on KNI</vt:lpstr>
      <vt:lpstr>R&amp;D subproject: List of reports</vt:lpstr>
      <vt:lpstr>Thank you!</vt:lpstr>
    </vt:vector>
  </TitlesOfParts>
  <Company>Edita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* *</dc:creator>
  <cp:lastModifiedBy>Vehkasalo Ville</cp:lastModifiedBy>
  <cp:revision>143</cp:revision>
  <cp:lastPrinted>2013-01-21T15:00:17Z</cp:lastPrinted>
  <dcterms:created xsi:type="dcterms:W3CDTF">2005-01-28T09:15:51Z</dcterms:created>
  <dcterms:modified xsi:type="dcterms:W3CDTF">2013-04-05T08:30:50Z</dcterms:modified>
</cp:coreProperties>
</file>