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0" r:id="rId4"/>
    <p:sldId id="275" r:id="rId5"/>
    <p:sldId id="276" r:id="rId6"/>
    <p:sldId id="258" r:id="rId7"/>
    <p:sldId id="277" r:id="rId8"/>
    <p:sldId id="264" r:id="rId9"/>
    <p:sldId id="278" r:id="rId10"/>
    <p:sldId id="274" r:id="rId11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521415D9-36F7-43E2-AB2F-B90AF26B5E84}">
      <p14:sectionLst xmlns:p14="http://schemas.microsoft.com/office/powerpoint/2010/main">
        <p14:section name="Abschnitt ohne Titel" id="{79B7B2C4-4A41-D54C-AE4C-444F1F392619}">
          <p14:sldIdLst>
            <p14:sldId id="256"/>
            <p14:sldId id="257"/>
            <p14:sldId id="270"/>
            <p14:sldId id="275"/>
            <p14:sldId id="276"/>
            <p14:sldId id="258"/>
            <p14:sldId id="277"/>
            <p14:sldId id="264"/>
            <p14:sldId id="278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39" autoAdjust="0"/>
  </p:normalViewPr>
  <p:slideViewPr>
    <p:cSldViewPr snapToGrid="0" snapToObjects="1">
      <p:cViewPr varScale="1">
        <p:scale>
          <a:sx n="151" d="100"/>
          <a:sy n="151" d="100"/>
        </p:scale>
        <p:origin x="-18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61846-4DB4-9C4F-B5D1-AEF994CF3126}" type="datetimeFigureOut">
              <a:rPr lang="de-DE" smtClean="0"/>
              <a:t>05.04.13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01725-5E65-0345-ADA2-9E952623CF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3829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3B028-F459-E54B-AD67-1FCF23101F32}" type="datetimeFigureOut">
              <a:rPr lang="de-DE" smtClean="0"/>
              <a:t>05.04.13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2355E-067C-6947-B57A-80B3AE2B03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46076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648000"/>
            <a:ext cx="6786490" cy="381600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7600" y="2592000"/>
            <a:ext cx="8229600" cy="1752600"/>
          </a:xfrm>
        </p:spPr>
        <p:txBody>
          <a:bodyPr/>
          <a:lstStyle>
            <a:lvl1pPr marL="0" indent="0" algn="l"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3405B-5044-B84F-9DD0-023A5DDA233D}" type="datetime1">
              <a:rPr lang="de-AT" smtClean="0"/>
              <a:t>05.04.13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Elisabeth DEARING, SAI of Austria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C9181-C829-AE45-B633-BF3EA5EA5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648000"/>
            <a:ext cx="6786490" cy="381600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7600" y="2592000"/>
            <a:ext cx="8229600" cy="1752600"/>
          </a:xfrm>
        </p:spPr>
        <p:txBody>
          <a:bodyPr/>
          <a:lstStyle>
            <a:lvl1pPr marL="0" indent="0" algn="l"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AE597-68CB-8847-ADD7-36391EC8F078}" type="datetime1">
              <a:rPr lang="de-AT" smtClean="0"/>
              <a:t>05.04.13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Elisabeth DEARING, SAI of Austria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4CAFE-B5DD-8D42-8367-33DF8B0A0A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/>
            </a:lvl1pPr>
            <a:lvl3pPr marL="198000" indent="0">
              <a:defRPr/>
            </a:lvl3pPr>
            <a:lvl4pPr indent="0">
              <a:defRPr/>
            </a:lvl4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8CAB-DE28-3047-ACC9-E7C01E8B2AA1}" type="datetime1">
              <a:rPr lang="de-AT" smtClean="0"/>
              <a:t>05.04.13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Elisabeth DEARING, SAI of Austria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ED686-F466-7047-9261-21F027EAFBA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defRPr sz="2400"/>
            </a:lvl1pPr>
            <a:lvl2pPr>
              <a:defRPr sz="2200"/>
            </a:lvl2pPr>
            <a:lvl3pPr indent="0">
              <a:defRPr sz="2000"/>
            </a:lvl3pPr>
            <a:lvl4pPr>
              <a:defRPr sz="1800"/>
            </a:lvl4pPr>
            <a:lvl5pPr>
              <a:defRPr sz="1800"/>
            </a:lvl5pPr>
            <a:lvl6pPr marL="468000" indent="0" algn="l">
              <a:spcAft>
                <a:spcPts val="1200"/>
              </a:spcAft>
              <a:buFontTx/>
              <a:buNone/>
              <a:defRPr sz="1600">
                <a:latin typeface="Lucida Sans"/>
                <a:cs typeface="Lucida Sans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defRPr sz="2400"/>
            </a:lvl1pPr>
            <a:lvl2pPr>
              <a:defRPr sz="2200"/>
            </a:lvl2pPr>
            <a:lvl3pPr indent="0">
              <a:defRPr sz="2000"/>
            </a:lvl3pPr>
            <a:lvl4pPr>
              <a:defRPr sz="1800"/>
            </a:lvl4pPr>
            <a:lvl5pPr>
              <a:defRPr sz="1800"/>
            </a:lvl5pPr>
            <a:lvl6pPr marL="468000" indent="0">
              <a:buFontTx/>
              <a:buNone/>
              <a:defRPr sz="1600">
                <a:latin typeface="Lucida Sans"/>
                <a:cs typeface="Lucida Sans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B1FC1-C535-5849-B47A-01528B0A9E83}" type="datetime1">
              <a:rPr lang="de-AT" smtClean="0"/>
              <a:t>05.04.13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Elisabeth DEARING, SAI of Austria 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C49EA-0A1E-7E42-B231-0C9F86CE718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9CC78-487E-B842-AFF3-F8673F81D9CF}" type="datetime1">
              <a:rPr lang="de-AT" smtClean="0"/>
              <a:t>05.04.13</a:t>
            </a:fld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Elisabeth DEARING, SAI of Austria 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88DC8-4106-D24E-A471-D0A04054D08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9" descr="zahlenbalken_ppt.jpg"/>
          <p:cNvPicPr>
            <a:picLocks noChangeAspect="1"/>
          </p:cNvPicPr>
          <p:nvPr/>
        </p:nvPicPr>
        <p:blipFill>
          <a:blip r:embed="rId7">
            <a:alphaModFix amt="38000"/>
          </a:blip>
          <a:srcRect/>
          <a:stretch>
            <a:fillRect/>
          </a:stretch>
        </p:blipFill>
        <p:spPr bwMode="auto">
          <a:xfrm>
            <a:off x="0" y="7938"/>
            <a:ext cx="83820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92100"/>
            <a:ext cx="668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accent1"/>
                </a:solidFill>
                <a:latin typeface="Lucida Sans"/>
                <a:ea typeface="ITC Officina Sans Book" charset="0"/>
                <a:cs typeface="Lucida Sans"/>
              </a:defRPr>
            </a:lvl1pPr>
          </a:lstStyle>
          <a:p>
            <a:pPr>
              <a:defRPr/>
            </a:pPr>
            <a:fld id="{9D52DC59-FDD2-9D4F-A377-13B92457D966}" type="datetime1">
              <a:rPr lang="de-AT" smtClean="0"/>
              <a:t>05.04.13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4233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1"/>
                </a:solidFill>
                <a:latin typeface="Lucida Sans"/>
                <a:ea typeface="+mn-ea"/>
                <a:cs typeface="Lucida Sans"/>
              </a:defRPr>
            </a:lvl1pPr>
          </a:lstStyle>
          <a:p>
            <a:pPr>
              <a:defRPr/>
            </a:pPr>
            <a:r>
              <a:rPr lang="de-DE" smtClean="0"/>
              <a:t>Elisabeth DEARING, SAI of Austria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40663" y="6356350"/>
            <a:ext cx="8461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1"/>
                </a:solidFill>
                <a:latin typeface="Lucida Sans"/>
                <a:ea typeface="ITC Officina Sans Book" charset="0"/>
                <a:cs typeface="Lucida Sans"/>
              </a:defRPr>
            </a:lvl1pPr>
          </a:lstStyle>
          <a:p>
            <a:pPr>
              <a:defRPr/>
            </a:pPr>
            <a:fld id="{1D00F15B-EAD3-364F-A2FD-9FFF6BB2633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32" name="Bild 6" descr="RH Logo Claim_RGB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67588" y="274638"/>
            <a:ext cx="13208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accent2"/>
          </a:solidFill>
          <a:latin typeface="Lucida Sans"/>
          <a:ea typeface="ＭＳ Ｐゴシック" pitchFamily="-107" charset="-128"/>
          <a:cs typeface="Lucida San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ts val="1400"/>
        </a:spcAft>
        <a:buSzPct val="75000"/>
        <a:buFont typeface="Arial" charset="0"/>
        <a:defRPr sz="2400" b="1" kern="1200">
          <a:solidFill>
            <a:schemeClr val="tx1"/>
          </a:solidFill>
          <a:latin typeface="Lucida Sans"/>
          <a:ea typeface="ＭＳ Ｐゴシック" pitchFamily="-107" charset="-128"/>
          <a:cs typeface="Lucida Sans"/>
        </a:defRPr>
      </a:lvl1pPr>
      <a:lvl2pPr marL="177800" indent="-177800" algn="l" defTabSz="457200" rtl="0" eaLnBrk="1" fontAlgn="base" hangingPunct="1">
        <a:lnSpc>
          <a:spcPts val="3000"/>
        </a:lnSpc>
        <a:spcBef>
          <a:spcPct val="0"/>
        </a:spcBef>
        <a:spcAft>
          <a:spcPts val="1400"/>
        </a:spcAft>
        <a:buSzPct val="80000"/>
        <a:buFont typeface="Arial" charset="0"/>
        <a:buChar char="•"/>
        <a:defRPr sz="2200"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2pPr>
      <a:lvl3pPr marL="179388" algn="l" defTabSz="457200" rtl="0" eaLnBrk="1" fontAlgn="base" hangingPunct="1">
        <a:spcBef>
          <a:spcPct val="0"/>
        </a:spcBef>
        <a:spcAft>
          <a:spcPts val="1000"/>
        </a:spcAft>
        <a:buFont typeface="Symbol" charset="2"/>
        <a:defRPr sz="2000"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3pPr>
      <a:lvl4pPr marL="444500" algn="l" defTabSz="1871663" rtl="0" eaLnBrk="1" fontAlgn="base" hangingPunct="1">
        <a:spcBef>
          <a:spcPct val="0"/>
        </a:spcBef>
        <a:spcAft>
          <a:spcPts val="600"/>
        </a:spcAft>
        <a:buFont typeface="Arial" charset="0"/>
        <a:defRPr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4pPr>
      <a:lvl5pPr marL="444500" algn="l" defTabSz="1871663" rtl="0" eaLnBrk="1" fontAlgn="base" hangingPunct="1">
        <a:spcBef>
          <a:spcPct val="0"/>
        </a:spcBef>
        <a:spcAft>
          <a:spcPts val="600"/>
        </a:spcAft>
        <a:buFont typeface="Arial" charset="0"/>
        <a:defRPr sz="1600"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katterl@rechnungshof.gv.a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smtClean="0"/>
              <a:t>6th Meeting of the INTOSAI Working Group on Key National Indicators </a:t>
            </a:r>
            <a:endParaRPr lang="en-GB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Austrian experiences about sustainability indicators in the field of demographic change</a:t>
            </a:r>
            <a:endParaRPr lang="en-GB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Elisabeth DEARING, SAI of Austria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C9181-C829-AE45-B633-BF3EA5EA5F49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998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 smtClean="0"/>
              <a:t>Elisabeth Dearing</a:t>
            </a:r>
          </a:p>
          <a:p>
            <a:r>
              <a:rPr lang="en-GB" noProof="0" dirty="0" smtClean="0">
                <a:hlinkClick r:id="rId2"/>
              </a:rPr>
              <a:t>dearing@rechnungshof.gv.at</a:t>
            </a:r>
            <a:endParaRPr lang="en-GB" noProof="0" dirty="0" smtClean="0"/>
          </a:p>
          <a:p>
            <a:r>
              <a:rPr lang="en-GB" noProof="0" dirty="0" smtClean="0"/>
              <a:t>Phone: 0043 711 71 - 8814</a:t>
            </a:r>
            <a:endParaRPr lang="en-GB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Elisabeth DEARING, SAI of Austria </a:t>
            </a: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C9181-C829-AE45-B633-BF3EA5EA5F49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7325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Content</a:t>
            </a:r>
            <a:endParaRPr lang="en-GB" noProof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endParaRPr lang="en-GB" noProof="0" dirty="0" smtClean="0"/>
          </a:p>
          <a:p>
            <a:pPr marL="342900" indent="-342900">
              <a:buFont typeface="Arial"/>
              <a:buChar char="•"/>
            </a:pPr>
            <a:r>
              <a:rPr lang="en-GB" sz="2800" noProof="0" dirty="0" smtClean="0"/>
              <a:t>Fiscal sustainability </a:t>
            </a:r>
            <a:r>
              <a:rPr lang="en-GB" sz="2800" noProof="0" dirty="0" smtClean="0"/>
              <a:t>facing demographic changes</a:t>
            </a:r>
          </a:p>
          <a:p>
            <a:pPr marL="342900" indent="-342900">
              <a:buFont typeface="Arial"/>
              <a:buChar char="•"/>
            </a:pPr>
            <a:r>
              <a:rPr lang="en-GB" sz="2800" noProof="0" dirty="0" smtClean="0"/>
              <a:t>Scope of the audit</a:t>
            </a:r>
          </a:p>
          <a:p>
            <a:pPr marL="342900" indent="-342900">
              <a:buFont typeface="Arial"/>
              <a:buChar char="•"/>
            </a:pPr>
            <a:r>
              <a:rPr lang="en-GB" sz="2800" noProof="0" dirty="0" smtClean="0"/>
              <a:t>Lesson learnt</a:t>
            </a:r>
          </a:p>
          <a:p>
            <a:pPr marL="342900" indent="-342900">
              <a:buFont typeface="Arial"/>
              <a:buChar char="•"/>
            </a:pPr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Elisabeth DEARING, SAI of Austria </a:t>
            </a: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08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Fiscal Sustainability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Fiscal sustainability </a:t>
            </a:r>
            <a:r>
              <a:rPr lang="en-GB" noProof="0" dirty="0" smtClean="0"/>
              <a:t>relates to the ability of a government to assume the financial burden of its debt currently </a:t>
            </a:r>
            <a:r>
              <a:rPr lang="en-GB" u="sng" noProof="0" dirty="0" smtClean="0"/>
              <a:t>and</a:t>
            </a:r>
            <a:r>
              <a:rPr lang="en-GB" noProof="0" dirty="0" smtClean="0"/>
              <a:t> in the future</a:t>
            </a:r>
          </a:p>
          <a:p>
            <a:endParaRPr lang="en-GB" noProof="0" dirty="0" smtClean="0"/>
          </a:p>
          <a:p>
            <a:r>
              <a:rPr lang="en-GB" noProof="0" dirty="0" smtClean="0"/>
              <a:t>Fiscal </a:t>
            </a:r>
            <a:r>
              <a:rPr lang="en-GB" noProof="0" dirty="0" smtClean="0"/>
              <a:t>sustainability indicators provide a firm basis to identify the size and the main source of risks to public finance sustainability in a long-term perspective</a:t>
            </a:r>
            <a:endParaRPr lang="en-GB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Elisabeth DEARING, SAI of Austria 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8303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Sustainable Development Indicators (EU) </a:t>
            </a:r>
            <a:r>
              <a:rPr lang="en-GB" sz="2000" noProof="0" smtClean="0"/>
              <a:t>Theme 4 - demographic changes</a:t>
            </a:r>
            <a:endParaRPr lang="en-GB" sz="2000" noProof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endParaRPr lang="en-GB" noProof="0" smtClean="0"/>
          </a:p>
          <a:p>
            <a:endParaRPr lang="en-GB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Elisabeth DEARING, SAI of Austria </a:t>
            </a: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pic>
        <p:nvPicPr>
          <p:cNvPr id="7" name="Bild 6" descr="Bildschirmfoto 2013-03-28 um 09.02.4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22" y="1600201"/>
            <a:ext cx="6070945" cy="422190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6173902" y="5941497"/>
            <a:ext cx="2283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i="1" dirty="0" smtClean="0"/>
              <a:t>Source: EUROSTAT 2011</a:t>
            </a:r>
            <a:endParaRPr lang="de-DE" sz="1400" i="1" dirty="0"/>
          </a:p>
        </p:txBody>
      </p:sp>
    </p:spTree>
    <p:extLst>
      <p:ext uri="{BB962C8B-B14F-4D97-AF65-F5344CB8AC3E}">
        <p14:creationId xmlns:p14="http://schemas.microsoft.com/office/powerpoint/2010/main" val="2072514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Public pensions expenditures as additional costs of an ageing population</a:t>
            </a:r>
            <a:br>
              <a:rPr lang="en-GB" noProof="0" smtClean="0"/>
            </a:br>
            <a:endParaRPr lang="en-GB" noProof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endParaRPr lang="en-GB" noProof="0" smtClean="0"/>
          </a:p>
          <a:p>
            <a:r>
              <a:rPr lang="en-GB" sz="2800" noProof="0" smtClean="0"/>
              <a:t>Austrian Federal Financial Statement 2011</a:t>
            </a:r>
          </a:p>
          <a:p>
            <a:pPr marL="342900" indent="-342900">
              <a:buFont typeface="Arial"/>
              <a:buChar char="•"/>
            </a:pPr>
            <a:r>
              <a:rPr lang="en-GB" sz="2800" noProof="0" smtClean="0"/>
              <a:t>Public pensions expenditures: 25, 2 % of the total expenditures</a:t>
            </a:r>
          </a:p>
          <a:p>
            <a:pPr marL="342900" indent="-342900">
              <a:buFont typeface="Arial"/>
              <a:buChar char="•"/>
            </a:pPr>
            <a:r>
              <a:rPr lang="en-GB" sz="2800" noProof="0" smtClean="0"/>
              <a:t>pension expenditures for public servants 8 bn EUR</a:t>
            </a:r>
          </a:p>
          <a:p>
            <a:r>
              <a:rPr lang="en-GB" sz="2800" noProof="0" smtClean="0"/>
              <a:t>impact on fiscal sustainability</a:t>
            </a:r>
          </a:p>
          <a:p>
            <a:pPr marL="342900" indent="-342900">
              <a:buFont typeface="Arial"/>
              <a:buChar char="•"/>
            </a:pPr>
            <a:endParaRPr lang="en-GB" noProof="0" smtClean="0"/>
          </a:p>
          <a:p>
            <a:endParaRPr lang="en-GB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Elisabeth DEARING, SAI of Austria </a:t>
            </a: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302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Scope of the audit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GB" noProof="0" smtClean="0"/>
              <a:t>Performance audit on the impact of legal and HRM measures on the duration of employment</a:t>
            </a:r>
          </a:p>
          <a:p>
            <a:pPr marL="342900" indent="-342900">
              <a:buFont typeface="Arial"/>
              <a:buChar char="•"/>
            </a:pPr>
            <a:r>
              <a:rPr lang="en-GB" noProof="0" smtClean="0"/>
              <a:t>covers 3 ministries (interior, justice, labour and social affairs)</a:t>
            </a:r>
          </a:p>
          <a:p>
            <a:pPr marL="342900" indent="-342900">
              <a:buFont typeface="Arial"/>
              <a:buChar char="•"/>
            </a:pPr>
            <a:r>
              <a:rPr lang="en-GB" noProof="0" smtClean="0"/>
              <a:t>around 45.000 public servants</a:t>
            </a:r>
          </a:p>
          <a:p>
            <a:pPr marL="342900" indent="-342900">
              <a:buFont typeface="Arial"/>
              <a:buChar char="•"/>
            </a:pPr>
            <a:r>
              <a:rPr lang="en-GB" noProof="0" smtClean="0"/>
              <a:t>Focus on incentives for</a:t>
            </a:r>
          </a:p>
          <a:p>
            <a:pPr marL="520700" lvl="1" indent="-342900">
              <a:buFont typeface="Arial"/>
              <a:buChar char="•"/>
            </a:pPr>
            <a:r>
              <a:rPr lang="en-GB" noProof="0" smtClean="0"/>
              <a:t>the organization</a:t>
            </a:r>
          </a:p>
          <a:p>
            <a:pPr marL="520700" lvl="1" indent="-342900">
              <a:buFont typeface="Arial"/>
              <a:buChar char="•"/>
            </a:pPr>
            <a:r>
              <a:rPr lang="en-GB" noProof="0" smtClean="0"/>
              <a:t>the individual public servant</a:t>
            </a:r>
          </a:p>
          <a:p>
            <a:pPr marL="342900" indent="-342900">
              <a:buFont typeface="Arial"/>
              <a:buChar char="•"/>
            </a:pPr>
            <a:endParaRPr lang="en-GB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Elisabeth DEARING, SAI of Austria 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79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Audit procedure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GB" noProof="0" dirty="0" smtClean="0"/>
              <a:t>Collection of data on all public servants* from 2008 until 2012</a:t>
            </a:r>
          </a:p>
          <a:p>
            <a:pPr marL="342900" indent="-342900">
              <a:buFont typeface="Arial"/>
              <a:buChar char="•"/>
            </a:pPr>
            <a:r>
              <a:rPr lang="en-GB" noProof="0" dirty="0" smtClean="0"/>
              <a:t>Analysis of the data</a:t>
            </a:r>
          </a:p>
          <a:p>
            <a:pPr marL="520700" lvl="1" indent="-342900">
              <a:buFont typeface="Arial"/>
              <a:buChar char="•"/>
            </a:pPr>
            <a:r>
              <a:rPr lang="en-GB" noProof="0" dirty="0" smtClean="0"/>
              <a:t>Share of different forms of retirement (e.g. inability to work, at legal retirement age)</a:t>
            </a:r>
          </a:p>
          <a:p>
            <a:pPr marL="520700" lvl="1" indent="-342900">
              <a:buFont typeface="Arial"/>
              <a:buChar char="•"/>
            </a:pPr>
            <a:r>
              <a:rPr lang="en-GB" noProof="0" dirty="0" smtClean="0"/>
              <a:t>Retirement age</a:t>
            </a:r>
          </a:p>
          <a:p>
            <a:pPr marL="520700" lvl="1" indent="-342900">
              <a:buFont typeface="Arial"/>
              <a:buChar char="•"/>
            </a:pPr>
            <a:r>
              <a:rPr lang="en-GB" noProof="0" dirty="0" smtClean="0"/>
              <a:t>Differences between e.g.</a:t>
            </a:r>
          </a:p>
          <a:p>
            <a:pPr marL="787400" lvl="3" indent="-342900">
              <a:buFont typeface="Arial"/>
              <a:buChar char="•"/>
            </a:pPr>
            <a:r>
              <a:rPr lang="en-GB" noProof="0" dirty="0" smtClean="0"/>
              <a:t>police and general administration officers </a:t>
            </a:r>
          </a:p>
          <a:p>
            <a:pPr marL="787400" lvl="3" indent="-342900">
              <a:buFont typeface="Arial"/>
              <a:buChar char="•"/>
            </a:pPr>
            <a:r>
              <a:rPr lang="en-GB" noProof="0" dirty="0" smtClean="0"/>
              <a:t>men and women</a:t>
            </a:r>
          </a:p>
          <a:p>
            <a:pPr lvl="1" indent="0" algn="r">
              <a:buNone/>
            </a:pPr>
            <a:r>
              <a:rPr lang="en-GB" sz="1400" noProof="0" dirty="0" smtClean="0"/>
              <a:t>* including permanent civil servants and contractual staff</a:t>
            </a:r>
          </a:p>
          <a:p>
            <a:pPr marL="342900" indent="-342900">
              <a:buFont typeface="Arial"/>
              <a:buChar char="•"/>
            </a:pPr>
            <a:endParaRPr lang="en-GB" noProof="0" dirty="0" smtClean="0"/>
          </a:p>
          <a:p>
            <a:pPr marL="342900" indent="-342900">
              <a:buFont typeface="Arial"/>
              <a:buChar char="•"/>
            </a:pPr>
            <a:endParaRPr lang="en-GB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Elisabeth DEARING, SAI of Austria 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8804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Lesson learnt I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3428" y="2195512"/>
            <a:ext cx="8229600" cy="4525963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GB" noProof="0" dirty="0" smtClean="0"/>
              <a:t>Choice of the indicators influences process and results of auditing</a:t>
            </a:r>
          </a:p>
          <a:p>
            <a:pPr marL="342900" indent="-342900">
              <a:buFont typeface="Arial"/>
              <a:buChar char="•"/>
            </a:pPr>
            <a:r>
              <a:rPr lang="en-GB" noProof="0" dirty="0" smtClean="0"/>
              <a:t>Technical difficulties might influence the choice of the indicators</a:t>
            </a:r>
          </a:p>
          <a:p>
            <a:pPr marL="342900" indent="-342900">
              <a:buFont typeface="Arial"/>
              <a:buChar char="•"/>
            </a:pPr>
            <a:r>
              <a:rPr lang="en-GB" noProof="0" dirty="0" smtClean="0"/>
              <a:t>„Employment rate of older workers“ is not productive at institutional level</a:t>
            </a:r>
          </a:p>
          <a:p>
            <a:endParaRPr lang="en-GB" sz="2000" noProof="0" dirty="0" smtClean="0"/>
          </a:p>
          <a:p>
            <a:endParaRPr lang="en-GB" sz="2000" noProof="0" dirty="0" smtClean="0"/>
          </a:p>
          <a:p>
            <a:pPr marL="342900" indent="-342900">
              <a:buFont typeface="Arial"/>
              <a:buChar char="•"/>
            </a:pPr>
            <a:endParaRPr lang="en-GB" noProof="0" dirty="0" smtClean="0"/>
          </a:p>
          <a:p>
            <a:pPr marL="342900" indent="-342900">
              <a:buFont typeface="Arial"/>
              <a:buChar char="•"/>
            </a:pPr>
            <a:endParaRPr lang="en-GB" noProof="0" dirty="0" smtClean="0"/>
          </a:p>
          <a:p>
            <a:pPr marL="342900" indent="-342900">
              <a:buFont typeface="Arial"/>
              <a:buChar char="•"/>
            </a:pPr>
            <a:endParaRPr lang="en-GB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Elisabeth DEARING, SAI of Austria 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9737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Lesson learnt II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GB" noProof="0" dirty="0" smtClean="0"/>
              <a:t>Retirement age as starting point to bridge the gap between macroeconomic indicators and audits at institutional level</a:t>
            </a:r>
          </a:p>
          <a:p>
            <a:pPr marL="342900" indent="-342900">
              <a:buFont typeface="Arial"/>
              <a:buChar char="•"/>
            </a:pPr>
            <a:r>
              <a:rPr lang="en-GB" noProof="0" dirty="0" smtClean="0"/>
              <a:t>Recommendations for the ministries beyond simply „ raising the retirement age“ e.g.</a:t>
            </a:r>
          </a:p>
          <a:p>
            <a:pPr marL="520700" lvl="1" indent="-342900">
              <a:buFont typeface="Arial"/>
              <a:buChar char="•"/>
            </a:pPr>
            <a:r>
              <a:rPr lang="en-GB" sz="2400" noProof="0" dirty="0" smtClean="0"/>
              <a:t>Focus on „retirement because of inability to work“ (individual incentives)</a:t>
            </a:r>
          </a:p>
          <a:p>
            <a:pPr marL="520700" lvl="1" indent="-342900">
              <a:buFont typeface="Arial"/>
              <a:buChar char="•"/>
            </a:pPr>
            <a:r>
              <a:rPr lang="en-GB" sz="2400" noProof="0" dirty="0" smtClean="0"/>
              <a:t>Integrate financial responsibility and HRM as incentive for the organisations </a:t>
            </a:r>
          </a:p>
          <a:p>
            <a:endParaRPr lang="en-GB" sz="2000" noProof="0" dirty="0" smtClean="0"/>
          </a:p>
          <a:p>
            <a:endParaRPr lang="en-GB" sz="2000" noProof="0" dirty="0" smtClean="0"/>
          </a:p>
          <a:p>
            <a:endParaRPr lang="en-GB" sz="2000" noProof="0" dirty="0" smtClean="0"/>
          </a:p>
          <a:p>
            <a:pPr marL="342900" indent="-342900">
              <a:buFont typeface="Arial"/>
              <a:buChar char="•"/>
            </a:pPr>
            <a:endParaRPr lang="en-GB" noProof="0" dirty="0" smtClean="0"/>
          </a:p>
          <a:p>
            <a:pPr marL="342900" indent="-342900">
              <a:buFont typeface="Arial"/>
              <a:buChar char="•"/>
            </a:pPr>
            <a:endParaRPr lang="en-GB" noProof="0" dirty="0" smtClean="0"/>
          </a:p>
          <a:p>
            <a:pPr marL="342900" indent="-342900">
              <a:buFont typeface="Arial"/>
              <a:buChar char="•"/>
            </a:pPr>
            <a:endParaRPr lang="en-GB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Elisabeth DEARING, SAI of Austria 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7063658"/>
      </p:ext>
    </p:extLst>
  </p:cSld>
  <p:clrMapOvr>
    <a:masterClrMapping/>
  </p:clrMapOvr>
</p:sld>
</file>

<file path=ppt/theme/theme1.xml><?xml version="1.0" encoding="utf-8"?>
<a:theme xmlns:a="http://schemas.openxmlformats.org/drawingml/2006/main" name="RH Design">
  <a:themeElements>
    <a:clrScheme name="RH Farben">
      <a:dk1>
        <a:srgbClr val="333399"/>
      </a:dk1>
      <a:lt1>
        <a:srgbClr val="FFFFFF"/>
      </a:lt1>
      <a:dk2>
        <a:srgbClr val="FFFFFF"/>
      </a:dk2>
      <a:lt2>
        <a:srgbClr val="FFFFFF"/>
      </a:lt2>
      <a:accent1>
        <a:srgbClr val="999999"/>
      </a:accent1>
      <a:accent2>
        <a:srgbClr val="666666"/>
      </a:accent2>
      <a:accent3>
        <a:srgbClr val="333399"/>
      </a:accent3>
      <a:accent4>
        <a:srgbClr val="62649B"/>
      </a:accent4>
      <a:accent5>
        <a:srgbClr val="88869A"/>
      </a:accent5>
      <a:accent6>
        <a:srgbClr val="777ACF"/>
      </a:accent6>
      <a:hlink>
        <a:srgbClr val="0000FF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RH Design.thmx</Template>
  <TotalTime>0</TotalTime>
  <Words>418</Words>
  <Application>Microsoft Macintosh PowerPoint</Application>
  <PresentationFormat>Bildschirmpräsentation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RH Design</vt:lpstr>
      <vt:lpstr>6th Meeting of the INTOSAI Working Group on Key National Indicators </vt:lpstr>
      <vt:lpstr>Content</vt:lpstr>
      <vt:lpstr>Fiscal Sustainability</vt:lpstr>
      <vt:lpstr>Sustainable Development Indicators (EU) Theme 4 - demographic changes</vt:lpstr>
      <vt:lpstr>Public pensions expenditures as additional costs of an ageing population </vt:lpstr>
      <vt:lpstr>Scope of the audit</vt:lpstr>
      <vt:lpstr>Audit procedure</vt:lpstr>
      <vt:lpstr>Lesson learnt I</vt:lpstr>
      <vt:lpstr>Lesson learnt II</vt:lpstr>
      <vt:lpstr>PowerPoint-Präsentation</vt:lpstr>
    </vt:vector>
  </TitlesOfParts>
  <Company>Rechnungshof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Meeting of the INTOSAI Working Group on Key National Indicators </dc:title>
  <dc:creator>Ulrike Katterl</dc:creator>
  <cp:lastModifiedBy>Elisabeth Dearing</cp:lastModifiedBy>
  <cp:revision>37</cp:revision>
  <cp:lastPrinted>2013-03-28T09:51:06Z</cp:lastPrinted>
  <dcterms:created xsi:type="dcterms:W3CDTF">2012-03-12T10:22:44Z</dcterms:created>
  <dcterms:modified xsi:type="dcterms:W3CDTF">2013-04-05T11:58:35Z</dcterms:modified>
</cp:coreProperties>
</file>