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338" r:id="rId5"/>
    <p:sldId id="372" r:id="rId6"/>
    <p:sldId id="345" r:id="rId7"/>
    <p:sldId id="346" r:id="rId8"/>
    <p:sldId id="348" r:id="rId9"/>
    <p:sldId id="378" r:id="rId10"/>
    <p:sldId id="379" r:id="rId11"/>
    <p:sldId id="344" r:id="rId12"/>
    <p:sldId id="364" r:id="rId13"/>
    <p:sldId id="366" r:id="rId14"/>
    <p:sldId id="381" r:id="rId15"/>
    <p:sldId id="382" r:id="rId16"/>
    <p:sldId id="383" r:id="rId17"/>
    <p:sldId id="380" r:id="rId18"/>
    <p:sldId id="384" r:id="rId19"/>
    <p:sldId id="385" r:id="rId20"/>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8E008E"/>
    <a:srgbClr val="004B78"/>
    <a:srgbClr val="0657BA"/>
    <a:srgbClr val="0617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73357" autoAdjust="0"/>
  </p:normalViewPr>
  <p:slideViewPr>
    <p:cSldViewPr>
      <p:cViewPr>
        <p:scale>
          <a:sx n="86" d="100"/>
          <a:sy n="86" d="100"/>
        </p:scale>
        <p:origin x="-24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BA5A1691-F191-42CC-9410-E8D04675F0F7}" type="datetimeFigureOut">
              <a:rPr lang="en-US"/>
              <a:pPr>
                <a:defRPr/>
              </a:pPr>
              <a:t>4/23/2013</a:t>
            </a:fld>
            <a:endParaRPr lang="en-US"/>
          </a:p>
        </p:txBody>
      </p:sp>
      <p:sp>
        <p:nvSpPr>
          <p:cNvPr id="4" name="Footer Placeholder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3E10F635-7B56-4B56-AB46-211E27B3B415}" type="slidenum">
              <a:rPr lang="en-US"/>
              <a:pPr>
                <a:defRPr/>
              </a:pPr>
              <a:t>‹#›</a:t>
            </a:fld>
            <a:endParaRPr lang="en-US"/>
          </a:p>
        </p:txBody>
      </p:sp>
    </p:spTree>
    <p:extLst>
      <p:ext uri="{BB962C8B-B14F-4D97-AF65-F5344CB8AC3E}">
        <p14:creationId xmlns:p14="http://schemas.microsoft.com/office/powerpoint/2010/main" val="366691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6EB6EF8F-A2EE-4ADF-AC05-ACCBEF7EF824}" type="datetimeFigureOut">
              <a:rPr lang="en-US"/>
              <a:pPr>
                <a:defRPr/>
              </a:pPr>
              <a:t>4/23/2013</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09113"/>
            <a:ext cx="2944813" cy="4953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BC35C938-47CA-4176-840E-5C04B1F83963}" type="slidenum">
              <a:rPr lang="en-US"/>
              <a:pPr>
                <a:defRPr/>
              </a:pPr>
              <a:t>‹#›</a:t>
            </a:fld>
            <a:endParaRPr lang="en-US"/>
          </a:p>
        </p:txBody>
      </p:sp>
    </p:spTree>
    <p:extLst>
      <p:ext uri="{BB962C8B-B14F-4D97-AF65-F5344CB8AC3E}">
        <p14:creationId xmlns:p14="http://schemas.microsoft.com/office/powerpoint/2010/main" val="783536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2800" smtClean="0">
                <a:solidFill>
                  <a:srgbClr val="7F7F7F"/>
                </a:solidFill>
              </a:rPr>
              <a:t>Build on long-term OECD interest and expertise on measuring well-being and progress</a:t>
            </a:r>
          </a:p>
          <a:p>
            <a:pPr eaLnBrk="1" hangingPunct="1"/>
            <a:endParaRPr lang="en-GB" sz="2800" smtClean="0">
              <a:solidFill>
                <a:srgbClr val="7F7F7F"/>
              </a:solidFill>
            </a:endParaRPr>
          </a:p>
          <a:p>
            <a:pPr eaLnBrk="1" hangingPunct="1"/>
            <a:r>
              <a:rPr lang="en-GB" sz="2800" smtClean="0">
                <a:solidFill>
                  <a:srgbClr val="7F7F7F"/>
                </a:solidFill>
              </a:rPr>
              <a:t>Shift the emphasis </a:t>
            </a:r>
            <a:r>
              <a:rPr lang="en-GB" sz="2800" b="1" smtClean="0">
                <a:solidFill>
                  <a:srgbClr val="7F7F7F"/>
                </a:solidFill>
              </a:rPr>
              <a:t>from measurement to actionable well-being</a:t>
            </a:r>
            <a:r>
              <a:rPr lang="en-GB" sz="2800" smtClean="0">
                <a:solidFill>
                  <a:srgbClr val="7F7F7F"/>
                </a:solidFill>
              </a:rPr>
              <a:t>:</a:t>
            </a:r>
          </a:p>
          <a:p>
            <a:pPr eaLnBrk="1" hangingPunct="1"/>
            <a:endParaRPr lang="en-GB" sz="2800" smtClean="0">
              <a:solidFill>
                <a:srgbClr val="7F7F7F"/>
              </a:solidFill>
            </a:endParaRPr>
          </a:p>
          <a:p>
            <a:pPr lvl="1" eaLnBrk="1" hangingPunct="1"/>
            <a:r>
              <a:rPr lang="en-GB" sz="2400" smtClean="0">
                <a:solidFill>
                  <a:srgbClr val="7F7F7F"/>
                </a:solidFill>
              </a:rPr>
              <a:t> Well-being </a:t>
            </a:r>
            <a:r>
              <a:rPr lang="en-GB" sz="2400" b="1" smtClean="0">
                <a:solidFill>
                  <a:srgbClr val="7F7F7F"/>
                </a:solidFill>
              </a:rPr>
              <a:t>focus in policy-m</a:t>
            </a:r>
            <a:r>
              <a:rPr lang="en-GB" sz="2400" smtClean="0">
                <a:solidFill>
                  <a:srgbClr val="7F7F7F"/>
                </a:solidFill>
              </a:rPr>
              <a:t>aking</a:t>
            </a:r>
          </a:p>
          <a:p>
            <a:pPr lvl="1" eaLnBrk="1" hangingPunct="1"/>
            <a:endParaRPr lang="en-GB" sz="2400" smtClean="0">
              <a:solidFill>
                <a:srgbClr val="7F7F7F"/>
              </a:solidFill>
            </a:endParaRPr>
          </a:p>
          <a:p>
            <a:pPr lvl="1" eaLnBrk="1" hangingPunct="1"/>
            <a:r>
              <a:rPr lang="en-GB" sz="2400" smtClean="0">
                <a:solidFill>
                  <a:srgbClr val="7F7F7F"/>
                </a:solidFill>
              </a:rPr>
              <a:t>Connecting </a:t>
            </a:r>
            <a:r>
              <a:rPr lang="en-GB" sz="2400" b="1" smtClean="0">
                <a:solidFill>
                  <a:srgbClr val="7F7F7F"/>
                </a:solidFill>
              </a:rPr>
              <a:t>people</a:t>
            </a:r>
            <a:r>
              <a:rPr lang="en-GB" sz="2400" smtClean="0">
                <a:solidFill>
                  <a:srgbClr val="7F7F7F"/>
                </a:solidFill>
              </a:rPr>
              <a:t> with </a:t>
            </a:r>
            <a:r>
              <a:rPr lang="en-GB" sz="2400" b="1" smtClean="0">
                <a:solidFill>
                  <a:srgbClr val="7F7F7F"/>
                </a:solidFill>
              </a:rPr>
              <a:t>policies</a:t>
            </a:r>
          </a:p>
          <a:p>
            <a:pPr eaLnBrk="1" hangingPunct="1">
              <a:spcBef>
                <a:spcPct val="0"/>
              </a:spcBef>
            </a:pPr>
            <a:endParaRPr lang="en-GB" sz="1100" smtClean="0"/>
          </a:p>
        </p:txBody>
      </p:sp>
      <p:sp>
        <p:nvSpPr>
          <p:cNvPr id="17412" name="Slide Number Placeholder 3"/>
          <p:cNvSpPr>
            <a:spLocks noGrp="1"/>
          </p:cNvSpPr>
          <p:nvPr>
            <p:ph type="sldNum" sz="quarter" idx="5"/>
          </p:nvPr>
        </p:nvSpPr>
        <p:spPr bwMode="auto">
          <a:noFill/>
          <a:ln>
            <a:miter lim="800000"/>
            <a:headEnd/>
            <a:tailEnd/>
          </a:ln>
        </p:spPr>
        <p:txBody>
          <a:bodyPr/>
          <a:lstStyle/>
          <a:p>
            <a:fld id="{F4D70019-603A-4FC1-9428-43EE990DBF43}" type="slidenum">
              <a:rPr lang="en-US" smtClean="0">
                <a:cs typeface="Arial" charset="0"/>
              </a:rPr>
              <a:pPr/>
              <a:t>3</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What makes this framework unique…</a:t>
            </a:r>
          </a:p>
          <a:p>
            <a:pPr eaLnBrk="1" hangingPunct="1"/>
            <a:endParaRPr lang="en-GB" smtClean="0">
              <a:solidFill>
                <a:srgbClr val="7F7F7F"/>
              </a:solidFill>
            </a:endParaRPr>
          </a:p>
          <a:p>
            <a:pPr eaLnBrk="1" hangingPunct="1"/>
            <a:r>
              <a:rPr lang="en-GB" smtClean="0">
                <a:solidFill>
                  <a:srgbClr val="7F7F7F"/>
                </a:solidFill>
              </a:rPr>
              <a:t>Looking at </a:t>
            </a:r>
            <a:r>
              <a:rPr lang="en-GB" b="1" smtClean="0">
                <a:solidFill>
                  <a:srgbClr val="7F7F7F"/>
                </a:solidFill>
              </a:rPr>
              <a:t>people</a:t>
            </a:r>
          </a:p>
          <a:p>
            <a:pPr eaLnBrk="1" hangingPunct="1"/>
            <a:endParaRPr lang="en-GB" smtClean="0">
              <a:solidFill>
                <a:srgbClr val="7F7F7F"/>
              </a:solidFill>
            </a:endParaRPr>
          </a:p>
          <a:p>
            <a:pPr eaLnBrk="1" hangingPunct="1"/>
            <a:r>
              <a:rPr lang="en-GB" smtClean="0">
                <a:solidFill>
                  <a:srgbClr val="7F7F7F"/>
                </a:solidFill>
              </a:rPr>
              <a:t>Looking at </a:t>
            </a:r>
            <a:r>
              <a:rPr lang="en-GB" b="1" smtClean="0">
                <a:solidFill>
                  <a:srgbClr val="7F7F7F"/>
                </a:solidFill>
              </a:rPr>
              <a:t>inequalities</a:t>
            </a:r>
          </a:p>
          <a:p>
            <a:pPr eaLnBrk="1" hangingPunct="1"/>
            <a:endParaRPr lang="en-GB" smtClean="0">
              <a:solidFill>
                <a:srgbClr val="7F7F7F"/>
              </a:solidFill>
            </a:endParaRPr>
          </a:p>
          <a:p>
            <a:pPr eaLnBrk="1" hangingPunct="1"/>
            <a:r>
              <a:rPr lang="en-GB" smtClean="0">
                <a:solidFill>
                  <a:srgbClr val="7F7F7F"/>
                </a:solidFill>
              </a:rPr>
              <a:t>Looking at </a:t>
            </a:r>
            <a:r>
              <a:rPr lang="en-GB" b="1" smtClean="0">
                <a:solidFill>
                  <a:srgbClr val="7F7F7F"/>
                </a:solidFill>
              </a:rPr>
              <a:t>objective</a:t>
            </a:r>
            <a:r>
              <a:rPr lang="en-GB" smtClean="0">
                <a:solidFill>
                  <a:srgbClr val="7F7F7F"/>
                </a:solidFill>
              </a:rPr>
              <a:t> and </a:t>
            </a:r>
            <a:r>
              <a:rPr lang="en-GB" b="1" smtClean="0">
                <a:solidFill>
                  <a:srgbClr val="7F7F7F"/>
                </a:solidFill>
              </a:rPr>
              <a:t>subjective</a:t>
            </a:r>
          </a:p>
          <a:p>
            <a:pPr eaLnBrk="1" hangingPunct="1"/>
            <a:endParaRPr lang="en-GB" smtClean="0">
              <a:solidFill>
                <a:srgbClr val="7F7F7F"/>
              </a:solidFill>
            </a:endParaRPr>
          </a:p>
          <a:p>
            <a:pPr eaLnBrk="1" hangingPunct="1"/>
            <a:r>
              <a:rPr lang="en-GB" smtClean="0">
                <a:solidFill>
                  <a:srgbClr val="7F7F7F"/>
                </a:solidFill>
              </a:rPr>
              <a:t>Looking at </a:t>
            </a:r>
            <a:r>
              <a:rPr lang="en-GB" b="1" smtClean="0">
                <a:solidFill>
                  <a:srgbClr val="7F7F7F"/>
                </a:solidFill>
              </a:rPr>
              <a:t>outcomes</a:t>
            </a:r>
          </a:p>
          <a:p>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36885C5D-5510-4591-903A-3C1A2A230F69}" type="slidenum">
              <a:rPr lang="en-US" smtClean="0">
                <a:cs typeface="Arial" charset="0"/>
              </a:rPr>
              <a:pPr/>
              <a:t>4</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WE CAN SHOW CHARTS ON THIS IF NECESSARY…</a:t>
            </a: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B6CC625E-0BA7-4752-AA6E-186419D2D14C}" type="slidenum">
              <a:rPr lang="en-US" smtClean="0">
                <a:cs typeface="Arial" charset="0"/>
              </a:rPr>
              <a:pPr/>
              <a:t>5</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2800" smtClean="0">
                <a:solidFill>
                  <a:srgbClr val="7F7F7F"/>
                </a:solidFill>
              </a:rPr>
              <a:t>Coming up with </a:t>
            </a:r>
            <a:r>
              <a:rPr lang="en-GB" sz="2800" b="1" smtClean="0">
                <a:solidFill>
                  <a:srgbClr val="7F7F7F"/>
                </a:solidFill>
              </a:rPr>
              <a:t>evidence</a:t>
            </a:r>
            <a:r>
              <a:rPr lang="en-GB" sz="2800" smtClean="0">
                <a:solidFill>
                  <a:srgbClr val="7F7F7F"/>
                </a:solidFill>
              </a:rPr>
              <a:t> on Better Lives </a:t>
            </a:r>
            <a:r>
              <a:rPr lang="en-GB" sz="2800" b="1" smtClean="0">
                <a:solidFill>
                  <a:srgbClr val="7F7F7F"/>
                </a:solidFill>
              </a:rPr>
              <a:t>to inform policies</a:t>
            </a:r>
          </a:p>
          <a:p>
            <a:pPr eaLnBrk="1" hangingPunct="1"/>
            <a:endParaRPr lang="en-GB" sz="2800" smtClean="0">
              <a:solidFill>
                <a:srgbClr val="7F7F7F"/>
              </a:solidFill>
            </a:endParaRPr>
          </a:p>
          <a:p>
            <a:pPr eaLnBrk="1" hangingPunct="1"/>
            <a:r>
              <a:rPr lang="en-GB" sz="2800" b="1" smtClean="0">
                <a:solidFill>
                  <a:srgbClr val="7F7F7F"/>
                </a:solidFill>
              </a:rPr>
              <a:t>Three layers </a:t>
            </a:r>
            <a:r>
              <a:rPr lang="en-GB" sz="2800" smtClean="0">
                <a:solidFill>
                  <a:srgbClr val="7F7F7F"/>
                </a:solidFill>
              </a:rPr>
              <a:t>of evidence from the Initiative:</a:t>
            </a:r>
          </a:p>
          <a:p>
            <a:pPr marL="742950" lvl="2" indent="-342900" eaLnBrk="1" hangingPunct="1"/>
            <a:r>
              <a:rPr lang="en-GB" smtClean="0">
                <a:solidFill>
                  <a:srgbClr val="7F7F7F"/>
                </a:solidFill>
              </a:rPr>
              <a:t>- </a:t>
            </a:r>
            <a:r>
              <a:rPr lang="en-GB" b="1" smtClean="0">
                <a:solidFill>
                  <a:srgbClr val="7F7F7F"/>
                </a:solidFill>
              </a:rPr>
              <a:t>Measures</a:t>
            </a:r>
            <a:r>
              <a:rPr lang="en-GB" smtClean="0">
                <a:solidFill>
                  <a:srgbClr val="7F7F7F"/>
                </a:solidFill>
              </a:rPr>
              <a:t> of Better Lives</a:t>
            </a:r>
          </a:p>
          <a:p>
            <a:pPr marL="742950" lvl="2" indent="-342900" eaLnBrk="1" hangingPunct="1"/>
            <a:r>
              <a:rPr lang="en-GB" smtClean="0">
                <a:solidFill>
                  <a:srgbClr val="7F7F7F"/>
                </a:solidFill>
              </a:rPr>
              <a:t>- (Policy) </a:t>
            </a:r>
            <a:r>
              <a:rPr lang="en-GB" b="1" smtClean="0">
                <a:solidFill>
                  <a:srgbClr val="7F7F7F"/>
                </a:solidFill>
              </a:rPr>
              <a:t>Drivers</a:t>
            </a:r>
            <a:r>
              <a:rPr lang="en-GB" smtClean="0">
                <a:solidFill>
                  <a:srgbClr val="7F7F7F"/>
                </a:solidFill>
              </a:rPr>
              <a:t> of Better Lives</a:t>
            </a:r>
          </a:p>
          <a:p>
            <a:pPr marL="742950" lvl="2" indent="-342900" eaLnBrk="1" hangingPunct="1"/>
            <a:r>
              <a:rPr lang="en-GB" smtClean="0">
                <a:solidFill>
                  <a:srgbClr val="7F7F7F"/>
                </a:solidFill>
              </a:rPr>
              <a:t>- </a:t>
            </a:r>
            <a:r>
              <a:rPr lang="en-GB" b="1" smtClean="0">
                <a:solidFill>
                  <a:srgbClr val="7F7F7F"/>
                </a:solidFill>
              </a:rPr>
              <a:t>People’s views </a:t>
            </a:r>
            <a:r>
              <a:rPr lang="en-GB" smtClean="0">
                <a:solidFill>
                  <a:srgbClr val="7F7F7F"/>
                </a:solidFill>
              </a:rPr>
              <a:t>of Better Lives</a:t>
            </a:r>
          </a:p>
          <a:p>
            <a:pPr eaLnBrk="1" hangingPunct="1"/>
            <a:endParaRPr 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6FC470D0-94F5-4492-8A50-FC795201945D}" type="slidenum">
              <a:rPr lang="en-US" smtClean="0">
                <a:cs typeface="Arial" charset="0"/>
              </a:rPr>
              <a:pPr/>
              <a:t>8</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Live DEMO BLI</a:t>
            </a:r>
          </a:p>
          <a:p>
            <a:pPr eaLnBrk="1" hangingPunct="1">
              <a:spcBef>
                <a:spcPct val="0"/>
              </a:spcBef>
            </a:pPr>
            <a:endParaRPr lang="en-GB" smtClean="0"/>
          </a:p>
          <a:p>
            <a:pPr eaLnBrk="1" hangingPunct="1"/>
            <a:r>
              <a:rPr lang="en-GB" sz="2800" smtClean="0">
                <a:solidFill>
                  <a:srgbClr val="7F7F7F"/>
                </a:solidFill>
              </a:rPr>
              <a:t>The rationale for the Index:</a:t>
            </a:r>
          </a:p>
          <a:p>
            <a:pPr eaLnBrk="1" hangingPunct="1"/>
            <a:endParaRPr lang="en-GB" sz="2800" smtClean="0">
              <a:solidFill>
                <a:srgbClr val="7F7F7F"/>
              </a:solidFill>
            </a:endParaRPr>
          </a:p>
          <a:p>
            <a:pPr lvl="1" eaLnBrk="1" hangingPunct="1"/>
            <a:r>
              <a:rPr lang="en-GB" smtClean="0">
                <a:solidFill>
                  <a:srgbClr val="7F7F7F"/>
                </a:solidFill>
              </a:rPr>
              <a:t> </a:t>
            </a:r>
            <a:r>
              <a:rPr lang="en-GB" b="1" smtClean="0">
                <a:solidFill>
                  <a:srgbClr val="7F7F7F"/>
                </a:solidFill>
              </a:rPr>
              <a:t>Involve</a:t>
            </a:r>
            <a:r>
              <a:rPr lang="en-GB" smtClean="0">
                <a:solidFill>
                  <a:srgbClr val="7F7F7F"/>
                </a:solidFill>
              </a:rPr>
              <a:t> </a:t>
            </a:r>
            <a:r>
              <a:rPr lang="en-GB" b="1" smtClean="0">
                <a:solidFill>
                  <a:srgbClr val="7F7F7F"/>
                </a:solidFill>
              </a:rPr>
              <a:t>all well-being actors </a:t>
            </a:r>
            <a:r>
              <a:rPr lang="en-GB" smtClean="0">
                <a:solidFill>
                  <a:srgbClr val="7F7F7F"/>
                </a:solidFill>
              </a:rPr>
              <a:t>into the evaluation of well-being and progress</a:t>
            </a:r>
          </a:p>
          <a:p>
            <a:pPr lvl="1" eaLnBrk="1" hangingPunct="1"/>
            <a:endParaRPr lang="en-GB" smtClean="0">
              <a:solidFill>
                <a:srgbClr val="7F7F7F"/>
              </a:solidFill>
            </a:endParaRPr>
          </a:p>
          <a:p>
            <a:pPr lvl="1" eaLnBrk="1" hangingPunct="1"/>
            <a:r>
              <a:rPr lang="en-GB" smtClean="0">
                <a:solidFill>
                  <a:srgbClr val="7F7F7F"/>
                </a:solidFill>
              </a:rPr>
              <a:t>Understand </a:t>
            </a:r>
            <a:r>
              <a:rPr lang="en-GB" b="1" smtClean="0">
                <a:solidFill>
                  <a:srgbClr val="7F7F7F"/>
                </a:solidFill>
              </a:rPr>
              <a:t>what matters to people</a:t>
            </a:r>
          </a:p>
          <a:p>
            <a:pPr lvl="1" eaLnBrk="1" hangingPunct="1"/>
            <a:endParaRPr lang="en-GB" smtClean="0">
              <a:solidFill>
                <a:srgbClr val="7F7F7F"/>
              </a:solidFill>
            </a:endParaRPr>
          </a:p>
          <a:p>
            <a:pPr lvl="1" eaLnBrk="1" hangingPunct="1"/>
            <a:r>
              <a:rPr lang="en-GB" b="1" smtClean="0">
                <a:solidFill>
                  <a:srgbClr val="7F7F7F"/>
                </a:solidFill>
              </a:rPr>
              <a:t>Feedback this information </a:t>
            </a:r>
            <a:r>
              <a:rPr lang="en-GB" smtClean="0">
                <a:solidFill>
                  <a:srgbClr val="7F7F7F"/>
                </a:solidFill>
              </a:rPr>
              <a:t>to policy-makers</a:t>
            </a:r>
          </a:p>
          <a:p>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790043C7-192D-4ABB-B0DC-EA1876FF86F9}" type="slidenum">
              <a:rPr lang="en-US" smtClean="0">
                <a:cs typeface="Arial" charset="0"/>
              </a:rPr>
              <a:pPr/>
              <a:t>9</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600" smtClean="0"/>
              <a:t>Cases of individuals using the BLI in more locally based projects:</a:t>
            </a:r>
          </a:p>
          <a:p>
            <a:endParaRPr lang="en-GB" sz="1600" smtClean="0"/>
          </a:p>
          <a:p>
            <a:r>
              <a:rPr lang="en-GB" sz="1600" smtClean="0"/>
              <a:t>For example:</a:t>
            </a:r>
          </a:p>
          <a:p>
            <a:endParaRPr lang="en-GB" sz="1600" smtClean="0"/>
          </a:p>
          <a:p>
            <a:r>
              <a:rPr lang="en-GB" sz="1600" smtClean="0"/>
              <a:t>Researchers Luc Godbout and Marcelin Joanis used OECD methodology to calculate the Better Life Index for Québec and compared the results with the Better Life Index of various OECD countries. The study was released in Canada by as part of </a:t>
            </a:r>
            <a:r>
              <a:rPr lang="en-GB" sz="1600" i="1" smtClean="0"/>
              <a:t>Le Québec économique 2011, </a:t>
            </a:r>
            <a:r>
              <a:rPr lang="en-GB" sz="1600" smtClean="0"/>
              <a:t>published by the Centre interuniversitaire de recherche en analyse des organisations (CIRANO). The study was mentioned by Raymond Bachand (Minister of Finance) in his Budget Speech to the National Assembly. </a:t>
            </a:r>
            <a:endParaRPr lang="en-US" sz="1600" smtClean="0"/>
          </a:p>
          <a:p>
            <a:r>
              <a:rPr lang="en-GB" smtClean="0"/>
              <a:t> </a:t>
            </a:r>
            <a:endParaRPr lang="en-US" smtClean="0"/>
          </a:p>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66959DEC-E45B-4181-93E5-E560B49C6181}" type="slidenum">
              <a:rPr lang="en-US" smtClean="0">
                <a:cs typeface="Arial" charset="0"/>
              </a:rPr>
              <a:pPr/>
              <a:t>10</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descr="OECD_TEXT_10cm.png"/>
          <p:cNvPicPr>
            <a:picLocks noChangeAspect="1"/>
          </p:cNvPicPr>
          <p:nvPr/>
        </p:nvPicPr>
        <p:blipFill>
          <a:blip r:embed="rId3" cstate="print"/>
          <a:srcRect/>
          <a:stretch>
            <a:fillRect/>
          </a:stretch>
        </p:blipFill>
        <p:spPr bwMode="auto">
          <a:xfrm>
            <a:off x="360363" y="252413"/>
            <a:ext cx="3019425" cy="1230312"/>
          </a:xfrm>
          <a:prstGeom prst="rect">
            <a:avLst/>
          </a:prstGeom>
          <a:noFill/>
          <a:ln w="9525">
            <a:noFill/>
            <a:miter lim="800000"/>
            <a:headEnd/>
            <a:tailEnd/>
          </a:ln>
        </p:spPr>
      </p:pic>
      <p:sp>
        <p:nvSpPr>
          <p:cNvPr id="443394" name="Rectangle 2"/>
          <p:cNvSpPr>
            <a:spLocks noGrp="1" noChangeArrowheads="1"/>
          </p:cNvSpPr>
          <p:nvPr>
            <p:ph type="ctrTitle"/>
          </p:nvPr>
        </p:nvSpPr>
        <p:spPr>
          <a:xfrm>
            <a:off x="1559598" y="1341438"/>
            <a:ext cx="6540954" cy="1470025"/>
          </a:xfrm>
        </p:spPr>
        <p:txBody>
          <a:bodyPr anchor="b"/>
          <a:lstStyle>
            <a:lvl1pPr algn="l">
              <a:defRPr sz="3600" b="1">
                <a:solidFill>
                  <a:srgbClr val="727272"/>
                </a:solidFill>
                <a:latin typeface="Caecilia Roman" pitchFamily="18" charset="0"/>
              </a:defRPr>
            </a:lvl1pPr>
          </a:lstStyle>
          <a:p>
            <a:r>
              <a:rPr lang="en-US" dirty="0" smtClean="0"/>
              <a:t>Click to edit Master title style</a:t>
            </a:r>
            <a:endParaRPr lang="en-GB" dirty="0"/>
          </a:p>
        </p:txBody>
      </p:sp>
      <p:sp>
        <p:nvSpPr>
          <p:cNvPr id="443395" name="Rectangle 3"/>
          <p:cNvSpPr>
            <a:spLocks noGrp="1" noChangeArrowheads="1"/>
          </p:cNvSpPr>
          <p:nvPr>
            <p:ph type="subTitle" idx="1"/>
          </p:nvPr>
        </p:nvSpPr>
        <p:spPr>
          <a:xfrm>
            <a:off x="1566713" y="2924944"/>
            <a:ext cx="6533679" cy="1752600"/>
          </a:xfrm>
        </p:spPr>
        <p:txBody>
          <a:bodyPr/>
          <a:lstStyle>
            <a:lvl1pPr marL="0" indent="0" algn="l">
              <a:buFontTx/>
              <a:buNone/>
              <a:defRPr sz="2500">
                <a:solidFill>
                  <a:srgbClr val="727272"/>
                </a:solidFill>
                <a:latin typeface="Caecilia Roman" pitchFamily="18" charset="0"/>
              </a:defRPr>
            </a:lvl1pPr>
          </a:lstStyle>
          <a:p>
            <a:r>
              <a:rPr lang="en-US" dirty="0"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lvl1pPr>
          </a:lstStyle>
          <a:p>
            <a:pPr>
              <a:defRPr/>
            </a:pPr>
            <a:fld id="{43C15AD4-0AA9-48C9-83FD-91E3189A2207}" type="datetimeFigureOut">
              <a:rPr lang="en-US"/>
              <a:pPr>
                <a:defRPr/>
              </a:pPr>
              <a:t>4/23/2013</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solidFill>
                  <a:schemeClr val="bg1"/>
                </a:solidFill>
              </a:defRPr>
            </a:lvl1pPr>
          </a:lstStyle>
          <a:p>
            <a:pPr>
              <a:defRPr/>
            </a:pPr>
            <a:fld id="{4AEC3FB0-FF18-47AC-BB85-3BAB5D13D2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34889B-3970-4268-8562-E2DA76A90E19}" type="datetimeFigureOut">
              <a:rPr lang="en-US"/>
              <a:pPr>
                <a:defRPr/>
              </a:pPr>
              <a:t>4/23/2013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38FEE1-3256-4B94-A175-CF69D7604E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C994E5A-2D0A-4A2F-AF90-89B3A8854224}" type="datetimeFigureOut">
              <a:rPr lang="en-US"/>
              <a:pPr>
                <a:defRPr/>
              </a:pPr>
              <a:t>4/23/2013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371C45-8B98-4CA2-B3BC-DCE5186668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FD188ED1-2BEA-444C-ABBA-35367C37A0E4}" type="datetimeFigureOut">
              <a:rPr lang="en-US"/>
              <a:pPr>
                <a:defRPr/>
              </a:pPr>
              <a:t>4/23/2013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700F3F-0DBF-4B6F-A6D5-FE7BF72B58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4588DF6-C58A-4CC0-AF13-5BFA82ADF837}" type="datetimeFigureOut">
              <a:rPr lang="en-US"/>
              <a:pPr>
                <a:defRPr/>
              </a:pPr>
              <a:t>4/23/2013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718EC4-E370-41D2-A6F6-69E679AFF1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159AA13-B9C1-40F3-9093-A1828D7CCA94}" type="datetimeFigureOut">
              <a:rPr lang="en-US"/>
              <a:pPr>
                <a:defRPr/>
              </a:pPr>
              <a:t>4/23/2013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6006A6-4EEA-436A-A471-8234EC8E64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CE820947-3ADB-4385-84EA-7D06C3A8A9C1}" type="datetimeFigureOut">
              <a:rPr lang="en-US"/>
              <a:pPr>
                <a:defRPr/>
              </a:pPr>
              <a:t>4/23/2013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27DDB9-500C-4AC6-85AE-0DB9CB7A1B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AD32EEC-4CE4-463B-A2F6-4B98B944AA8F}" type="datetimeFigureOut">
              <a:rPr lang="en-US"/>
              <a:pPr>
                <a:defRPr/>
              </a:pPr>
              <a:t>4/23/2013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27588-FD68-481A-95BF-252FEBA33C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ECBD8CE-BE65-4FF9-BF0B-5358E5E24959}" type="datetimeFigureOut">
              <a:rPr lang="en-US"/>
              <a:pPr>
                <a:defRPr/>
              </a:pPr>
              <a:t>4/23/2013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BF75D4-794E-4FD6-AD0A-8F47755707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ACDFB72-B092-47E9-9200-C77B07C5B722}" type="datetimeFigureOut">
              <a:rPr lang="en-US"/>
              <a:pPr>
                <a:defRPr/>
              </a:pPr>
              <a:t>4/23/2013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481731-08E0-4A33-BE2F-F06FE52611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B24FA0D-37C8-4231-AB69-B5CC0D759617}" type="datetimeFigureOut">
              <a:rPr lang="en-US"/>
              <a:pPr>
                <a:defRPr/>
              </a:pPr>
              <a:t>4/23/2013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D63366-23F1-4D09-BBCA-9F0E1BF948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PPT_fondslide.png"/>
          <p:cNvPicPr>
            <a:picLocks noChangeAspect="1"/>
          </p:cNvPicPr>
          <p:nvPr/>
        </p:nvPicPr>
        <p:blipFill>
          <a:blip r:embed="rId13" cstate="print"/>
          <a:srcRect/>
          <a:stretch>
            <a:fillRect/>
          </a:stretch>
        </p:blipFill>
        <p:spPr bwMode="auto">
          <a:xfrm>
            <a:off x="0" y="0"/>
            <a:ext cx="9144000" cy="762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1588"/>
            <a:ext cx="8218487" cy="766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39300" name="Rectangle 4"/>
          <p:cNvSpPr>
            <a:spLocks noGrp="1" noChangeArrowheads="1"/>
          </p:cNvSpPr>
          <p:nvPr>
            <p:ph type="dt" sz="half" idx="2"/>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latin typeface="Caecilia Roman" pitchFamily="18" charset="0"/>
                <a:cs typeface="Arial" pitchFamily="34" charset="0"/>
              </a:defRPr>
            </a:lvl1pPr>
          </a:lstStyle>
          <a:p>
            <a:pPr>
              <a:defRPr/>
            </a:pPr>
            <a:fld id="{976B9B7E-4593-4FF5-8860-35B8392A9936}" type="datetimeFigureOut">
              <a:rPr lang="en-US"/>
              <a:pPr>
                <a:defRPr/>
              </a:pPr>
              <a:t>4/23/2013</a:t>
            </a:fld>
            <a:endParaRPr lang="en-US"/>
          </a:p>
        </p:txBody>
      </p:sp>
      <p:sp>
        <p:nvSpPr>
          <p:cNvPr id="439301" name="Rectangle 5"/>
          <p:cNvSpPr>
            <a:spLocks noGrp="1" noChangeArrowheads="1"/>
          </p:cNvSpPr>
          <p:nvPr>
            <p:ph type="ftr" sz="quarter" idx="3"/>
          </p:nvPr>
        </p:nvSpPr>
        <p:spPr bwMode="auto">
          <a:xfrm>
            <a:off x="2843213"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latin typeface="Caecilia Roman" pitchFamily="18" charset="0"/>
                <a:cs typeface="Arial" pitchFamily="34" charset="0"/>
              </a:defRPr>
            </a:lvl1pPr>
          </a:lstStyle>
          <a:p>
            <a:pPr>
              <a:defRPr/>
            </a:pPr>
            <a:endParaRPr lang="en-US"/>
          </a:p>
        </p:txBody>
      </p:sp>
      <p:sp>
        <p:nvSpPr>
          <p:cNvPr id="439302" name="Rectangle 6"/>
          <p:cNvSpPr>
            <a:spLocks noGrp="1" noChangeArrowheads="1"/>
          </p:cNvSpPr>
          <p:nvPr>
            <p:ph type="sldNum" sz="quarter" idx="4"/>
          </p:nvPr>
        </p:nvSpPr>
        <p:spPr bwMode="auto">
          <a:xfrm>
            <a:off x="5883275"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latin typeface="Caecilia Roman" pitchFamily="18" charset="0"/>
                <a:cs typeface="Arial" pitchFamily="34" charset="0"/>
              </a:defRPr>
            </a:lvl1pPr>
          </a:lstStyle>
          <a:p>
            <a:pPr>
              <a:defRPr/>
            </a:pPr>
            <a:fld id="{BA0AB398-A5E3-4FB5-8128-2D15647DBFE6}" type="slidenum">
              <a:rPr lang="en-US"/>
              <a:pPr>
                <a:defRPr/>
              </a:pPr>
              <a:t>‹#›</a:t>
            </a:fld>
            <a:endParaRPr lang="en-US"/>
          </a:p>
        </p:txBody>
      </p:sp>
      <p:pic>
        <p:nvPicPr>
          <p:cNvPr id="1032" name="Picture 10" descr="OECD_10cm.png"/>
          <p:cNvPicPr>
            <a:picLocks noChangeAspect="1"/>
          </p:cNvPicPr>
          <p:nvPr/>
        </p:nvPicPr>
        <p:blipFill>
          <a:blip r:embed="rId14" cstate="print"/>
          <a:srcRect/>
          <a:stretch>
            <a:fillRect/>
          </a:stretch>
        </p:blipFill>
        <p:spPr bwMode="auto">
          <a:xfrm>
            <a:off x="7451725" y="6227763"/>
            <a:ext cx="1260475"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Caecilia Roman" pitchFamily="18" charset="0"/>
          <a:ea typeface="+mj-ea"/>
          <a:cs typeface="+mj-cs"/>
        </a:defRPr>
      </a:lvl1pPr>
      <a:lvl2pPr algn="l" rtl="0" eaLnBrk="0" fontAlgn="base" hangingPunct="0">
        <a:spcBef>
          <a:spcPct val="0"/>
        </a:spcBef>
        <a:spcAft>
          <a:spcPct val="0"/>
        </a:spcAft>
        <a:defRPr sz="2800" b="1">
          <a:solidFill>
            <a:schemeClr val="bg1"/>
          </a:solidFill>
          <a:latin typeface="Caecilia Roman" pitchFamily="18" charset="0"/>
          <a:cs typeface="Arial" charset="0"/>
        </a:defRPr>
      </a:lvl2pPr>
      <a:lvl3pPr algn="l" rtl="0" eaLnBrk="0" fontAlgn="base" hangingPunct="0">
        <a:spcBef>
          <a:spcPct val="0"/>
        </a:spcBef>
        <a:spcAft>
          <a:spcPct val="0"/>
        </a:spcAft>
        <a:defRPr sz="2800" b="1">
          <a:solidFill>
            <a:schemeClr val="bg1"/>
          </a:solidFill>
          <a:latin typeface="Caecilia Roman" pitchFamily="18" charset="0"/>
          <a:cs typeface="Arial" charset="0"/>
        </a:defRPr>
      </a:lvl3pPr>
      <a:lvl4pPr algn="l" rtl="0" eaLnBrk="0" fontAlgn="base" hangingPunct="0">
        <a:spcBef>
          <a:spcPct val="0"/>
        </a:spcBef>
        <a:spcAft>
          <a:spcPct val="0"/>
        </a:spcAft>
        <a:defRPr sz="2800" b="1">
          <a:solidFill>
            <a:schemeClr val="bg1"/>
          </a:solidFill>
          <a:latin typeface="Caecilia Roman" pitchFamily="18" charset="0"/>
          <a:cs typeface="Arial" charset="0"/>
        </a:defRPr>
      </a:lvl4pPr>
      <a:lvl5pPr algn="l" rtl="0" eaLnBrk="0" fontAlgn="base" hangingPunct="0">
        <a:spcBef>
          <a:spcPct val="0"/>
        </a:spcBef>
        <a:spcAft>
          <a:spcPct val="0"/>
        </a:spcAft>
        <a:defRPr sz="2800" b="1">
          <a:solidFill>
            <a:schemeClr val="bg1"/>
          </a:solidFill>
          <a:latin typeface="Caecilia Roman" pitchFamily="18"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Caecilia Roman" pitchFamily="18" charset="0"/>
          <a:ea typeface="+mn-ea"/>
          <a:cs typeface="+mn-cs"/>
        </a:defRPr>
      </a:lvl1pPr>
      <a:lvl2pPr marL="742950" indent="-285750" algn="l" rtl="0" eaLnBrk="0" fontAlgn="base" hangingPunct="0">
        <a:spcBef>
          <a:spcPct val="20000"/>
        </a:spcBef>
        <a:spcAft>
          <a:spcPct val="0"/>
        </a:spcAft>
        <a:buChar char="–"/>
        <a:defRPr sz="2800">
          <a:solidFill>
            <a:srgbClr val="004B78"/>
          </a:solidFill>
          <a:latin typeface="Caecilia Roman" pitchFamily="18" charset="0"/>
          <a:cs typeface="+mn-cs"/>
        </a:defRPr>
      </a:lvl2pPr>
      <a:lvl3pPr marL="1143000" indent="-228600" algn="l" rtl="0" eaLnBrk="0" fontAlgn="base" hangingPunct="0">
        <a:spcBef>
          <a:spcPct val="20000"/>
        </a:spcBef>
        <a:spcAft>
          <a:spcPct val="0"/>
        </a:spcAft>
        <a:buChar char="•"/>
        <a:defRPr sz="2400">
          <a:solidFill>
            <a:srgbClr val="004B78"/>
          </a:solidFill>
          <a:latin typeface="Caecilia Roman" pitchFamily="18" charset="0"/>
          <a:cs typeface="+mn-cs"/>
        </a:defRPr>
      </a:lvl3pPr>
      <a:lvl4pPr marL="1600200" indent="-228600" algn="l" rtl="0" eaLnBrk="0" fontAlgn="base" hangingPunct="0">
        <a:spcBef>
          <a:spcPct val="20000"/>
        </a:spcBef>
        <a:spcAft>
          <a:spcPct val="0"/>
        </a:spcAft>
        <a:buChar char="–"/>
        <a:defRPr sz="2000">
          <a:solidFill>
            <a:srgbClr val="004B78"/>
          </a:solidFill>
          <a:latin typeface="Caecilia Roman" pitchFamily="18" charset="0"/>
          <a:cs typeface="+mn-cs"/>
        </a:defRPr>
      </a:lvl4pPr>
      <a:lvl5pPr marL="2057400" indent="-228600" algn="l" rtl="0" eaLnBrk="0" fontAlgn="base" hangingPunct="0">
        <a:spcBef>
          <a:spcPct val="20000"/>
        </a:spcBef>
        <a:spcAft>
          <a:spcPct val="0"/>
        </a:spcAft>
        <a:buChar char="»"/>
        <a:defRPr sz="2000">
          <a:solidFill>
            <a:srgbClr val="004B78"/>
          </a:solidFill>
          <a:latin typeface="Caecilia Roman" pitchFamily="18" charset="0"/>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oecd.org/progress" TargetMode="External"/><Relationship Id="rId2" Type="http://schemas.openxmlformats.org/officeDocument/2006/relationships/hyperlink" Target="mailto:Romina.boarini@oecd.org" TargetMode="External"/><Relationship Id="rId1" Type="http://schemas.openxmlformats.org/officeDocument/2006/relationships/slideLayout" Target="../slideLayouts/slideLayout6.xml"/><Relationship Id="rId4" Type="http://schemas.openxmlformats.org/officeDocument/2006/relationships/hyperlink" Target="http://www.oecdbetterlifeindex.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4.xml"/><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827584" y="2492896"/>
            <a:ext cx="7477125" cy="1470025"/>
          </a:xfrm>
        </p:spPr>
        <p:txBody>
          <a:bodyPr/>
          <a:lstStyle/>
          <a:p>
            <a:pPr eaLnBrk="1" hangingPunct="1"/>
            <a:r>
              <a:rPr lang="en-GB" sz="4400" dirty="0" smtClean="0"/>
              <a:t>The OECD Better Life Initiative</a:t>
            </a:r>
            <a:br>
              <a:rPr lang="en-GB" sz="4400" dirty="0" smtClean="0"/>
            </a:br>
            <a:r>
              <a:rPr lang="en-GB" sz="2000" dirty="0" smtClean="0"/>
              <a:t>Romina Boarini</a:t>
            </a:r>
            <a:br>
              <a:rPr lang="en-GB" sz="2000" dirty="0" smtClean="0"/>
            </a:br>
            <a:r>
              <a:rPr lang="en-GB" sz="2000" dirty="0" smtClean="0"/>
              <a:t>Head of the Well-Being and Progress Section, OECD Statistics Directorate</a:t>
            </a:r>
            <a:endParaRPr lang="en-US" sz="2000" dirty="0" smtClean="0"/>
          </a:p>
        </p:txBody>
      </p:sp>
      <p:sp>
        <p:nvSpPr>
          <p:cNvPr id="3075" name="Subtitle 2"/>
          <p:cNvSpPr>
            <a:spLocks noGrp="1"/>
          </p:cNvSpPr>
          <p:nvPr>
            <p:ph type="subTitle" idx="1"/>
          </p:nvPr>
        </p:nvSpPr>
        <p:spPr>
          <a:xfrm>
            <a:off x="1258888" y="4581525"/>
            <a:ext cx="6534150" cy="1824038"/>
          </a:xfrm>
        </p:spPr>
        <p:txBody>
          <a:bodyPr/>
          <a:lstStyle/>
          <a:p>
            <a:pPr eaLnBrk="1" hangingPunct="1"/>
            <a:endParaRPr lang="en-GB" b="1" smtClean="0"/>
          </a:p>
          <a:p>
            <a:pPr eaLnBrk="1" hangingPunct="1"/>
            <a:endParaRPr lang="en-GB" b="1" smtClean="0"/>
          </a:p>
        </p:txBody>
      </p:sp>
      <p:sp>
        <p:nvSpPr>
          <p:cNvPr id="3076" name="Title 1"/>
          <p:cNvSpPr txBox="1">
            <a:spLocks/>
          </p:cNvSpPr>
          <p:nvPr/>
        </p:nvSpPr>
        <p:spPr bwMode="auto">
          <a:xfrm>
            <a:off x="719138" y="3789363"/>
            <a:ext cx="8424862" cy="1038225"/>
          </a:xfrm>
          <a:prstGeom prst="rect">
            <a:avLst/>
          </a:prstGeom>
          <a:noFill/>
          <a:ln w="9525">
            <a:noFill/>
            <a:miter lim="800000"/>
            <a:headEnd/>
            <a:tailEnd/>
          </a:ln>
        </p:spPr>
        <p:txBody>
          <a:bodyPr anchor="b"/>
          <a:lstStyle/>
          <a:p>
            <a:pPr algn="ctr"/>
            <a:endParaRPr lang="en-US" sz="2400" b="1">
              <a:solidFill>
                <a:srgbClr val="7F7F7F"/>
              </a:solidFill>
              <a:latin typeface="Caecilia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0" smtClean="0"/>
              <a:t>What we have learned from users </a:t>
            </a:r>
          </a:p>
        </p:txBody>
      </p:sp>
      <p:sp>
        <p:nvSpPr>
          <p:cNvPr id="3" name="Content Placeholder 2"/>
          <p:cNvSpPr>
            <a:spLocks noGrp="1"/>
          </p:cNvSpPr>
          <p:nvPr>
            <p:ph idx="1"/>
          </p:nvPr>
        </p:nvSpPr>
        <p:spPr>
          <a:xfrm>
            <a:off x="250825" y="1196975"/>
            <a:ext cx="6481763" cy="4824413"/>
          </a:xfrm>
        </p:spPr>
        <p:txBody>
          <a:bodyPr/>
          <a:lstStyle/>
          <a:p>
            <a:pPr>
              <a:defRPr/>
            </a:pPr>
            <a:r>
              <a:rPr lang="en-US" sz="2000" dirty="0" smtClean="0">
                <a:solidFill>
                  <a:schemeClr val="bg1">
                    <a:lumMod val="50000"/>
                  </a:schemeClr>
                </a:solidFill>
              </a:rPr>
              <a:t>Global interest in project and findings</a:t>
            </a:r>
          </a:p>
          <a:p>
            <a:pPr lvl="1">
              <a:defRPr/>
            </a:pPr>
            <a:r>
              <a:rPr lang="en-US" sz="2000" dirty="0" smtClean="0">
                <a:solidFill>
                  <a:schemeClr val="bg1">
                    <a:lumMod val="50000"/>
                  </a:schemeClr>
                </a:solidFill>
              </a:rPr>
              <a:t>Over </a:t>
            </a:r>
            <a:r>
              <a:rPr lang="en-US" sz="2000" b="1" dirty="0" smtClean="0">
                <a:solidFill>
                  <a:schemeClr val="bg1">
                    <a:lumMod val="50000"/>
                  </a:schemeClr>
                </a:solidFill>
              </a:rPr>
              <a:t>one million visits</a:t>
            </a:r>
            <a:r>
              <a:rPr lang="en-US" sz="2000" dirty="0" smtClean="0">
                <a:solidFill>
                  <a:schemeClr val="bg1">
                    <a:lumMod val="50000"/>
                  </a:schemeClr>
                </a:solidFill>
              </a:rPr>
              <a:t> from </a:t>
            </a:r>
            <a:r>
              <a:rPr lang="en-US" sz="2000" b="1" dirty="0" smtClean="0">
                <a:solidFill>
                  <a:schemeClr val="bg1">
                    <a:lumMod val="50000"/>
                  </a:schemeClr>
                </a:solidFill>
              </a:rPr>
              <a:t>180+ countries</a:t>
            </a:r>
          </a:p>
          <a:p>
            <a:pPr lvl="1">
              <a:defRPr/>
            </a:pPr>
            <a:r>
              <a:rPr lang="en-US" sz="2000" dirty="0" smtClean="0">
                <a:solidFill>
                  <a:schemeClr val="bg1">
                    <a:lumMod val="50000"/>
                  </a:schemeClr>
                </a:solidFill>
              </a:rPr>
              <a:t>Over 38,00 indexes shared</a:t>
            </a:r>
          </a:p>
          <a:p>
            <a:pPr>
              <a:defRPr/>
            </a:pPr>
            <a:endParaRPr lang="en-US" sz="1000" b="1" dirty="0" smtClean="0">
              <a:solidFill>
                <a:schemeClr val="bg1">
                  <a:lumMod val="50000"/>
                </a:schemeClr>
              </a:solidFill>
            </a:endParaRPr>
          </a:p>
          <a:p>
            <a:pPr>
              <a:defRPr/>
            </a:pPr>
            <a:r>
              <a:rPr lang="en-US" sz="2000" dirty="0" smtClean="0">
                <a:solidFill>
                  <a:schemeClr val="bg1">
                    <a:lumMod val="50000"/>
                  </a:schemeClr>
                </a:solidFill>
              </a:rPr>
              <a:t>Emerging trends</a:t>
            </a:r>
          </a:p>
          <a:p>
            <a:pPr lvl="1">
              <a:defRPr/>
            </a:pPr>
            <a:r>
              <a:rPr lang="en-US" sz="2000" b="1" dirty="0" smtClean="0">
                <a:solidFill>
                  <a:schemeClr val="bg1">
                    <a:lumMod val="50000"/>
                  </a:schemeClr>
                </a:solidFill>
              </a:rPr>
              <a:t>Life satisfaction, Education and Health</a:t>
            </a:r>
            <a:r>
              <a:rPr lang="en-US" sz="2000" dirty="0" smtClean="0">
                <a:solidFill>
                  <a:schemeClr val="bg1">
                    <a:lumMod val="50000"/>
                  </a:schemeClr>
                </a:solidFill>
              </a:rPr>
              <a:t> leading topics</a:t>
            </a:r>
          </a:p>
          <a:p>
            <a:pPr lvl="1">
              <a:defRPr/>
            </a:pPr>
            <a:r>
              <a:rPr lang="en-US" sz="2000" dirty="0" smtClean="0">
                <a:solidFill>
                  <a:schemeClr val="bg1">
                    <a:lumMod val="50000"/>
                  </a:schemeClr>
                </a:solidFill>
              </a:rPr>
              <a:t>Men and women share priorities</a:t>
            </a:r>
          </a:p>
          <a:p>
            <a:pPr lvl="1">
              <a:defRPr/>
            </a:pPr>
            <a:r>
              <a:rPr lang="en-US" sz="2000" dirty="0" smtClean="0">
                <a:solidFill>
                  <a:schemeClr val="bg1">
                    <a:lumMod val="50000"/>
                  </a:schemeClr>
                </a:solidFill>
              </a:rPr>
              <a:t>Respondents over 65 </a:t>
            </a:r>
            <a:r>
              <a:rPr lang="en-US" sz="2000" dirty="0" err="1" smtClean="0">
                <a:solidFill>
                  <a:schemeClr val="bg1">
                    <a:lumMod val="50000"/>
                  </a:schemeClr>
                </a:solidFill>
              </a:rPr>
              <a:t>prioritise</a:t>
            </a:r>
            <a:r>
              <a:rPr lang="en-US" sz="2000" dirty="0" smtClean="0">
                <a:solidFill>
                  <a:schemeClr val="bg1">
                    <a:lumMod val="50000"/>
                  </a:schemeClr>
                </a:solidFill>
              </a:rPr>
              <a:t> health and housing while 15-34 year olds focus on jobs</a:t>
            </a:r>
          </a:p>
          <a:p>
            <a:pPr>
              <a:defRPr/>
            </a:pPr>
            <a:endParaRPr lang="en-US" sz="1000" b="1" dirty="0" smtClean="0">
              <a:solidFill>
                <a:schemeClr val="bg1">
                  <a:lumMod val="50000"/>
                </a:schemeClr>
              </a:solidFill>
            </a:endParaRPr>
          </a:p>
          <a:p>
            <a:pPr>
              <a:defRPr/>
            </a:pPr>
            <a:r>
              <a:rPr lang="en-US" sz="2000" dirty="0" smtClean="0">
                <a:solidFill>
                  <a:schemeClr val="bg1">
                    <a:lumMod val="50000"/>
                  </a:schemeClr>
                </a:solidFill>
              </a:rPr>
              <a:t>Cases  of </a:t>
            </a:r>
            <a:r>
              <a:rPr lang="en-US" sz="2000" b="1" dirty="0" smtClean="0">
                <a:solidFill>
                  <a:schemeClr val="bg1">
                    <a:lumMod val="50000"/>
                  </a:schemeClr>
                </a:solidFill>
              </a:rPr>
              <a:t>individuals using BLI to spark discussion </a:t>
            </a:r>
            <a:r>
              <a:rPr lang="en-US" sz="2000" dirty="0" smtClean="0">
                <a:solidFill>
                  <a:schemeClr val="bg1">
                    <a:lumMod val="50000"/>
                  </a:schemeClr>
                </a:solidFill>
              </a:rPr>
              <a:t>and launch own local projects</a:t>
            </a:r>
          </a:p>
          <a:p>
            <a:pPr>
              <a:buFontTx/>
              <a:buNone/>
              <a:defRPr/>
            </a:pPr>
            <a:endParaRPr lang="en-US" sz="1000" dirty="0" smtClean="0">
              <a:solidFill>
                <a:schemeClr val="bg1">
                  <a:lumMod val="50000"/>
                </a:schemeClr>
              </a:solidFill>
            </a:endParaRPr>
          </a:p>
          <a:p>
            <a:pPr>
              <a:buFontTx/>
              <a:buNone/>
              <a:defRPr/>
            </a:pPr>
            <a:endParaRPr lang="en-US" sz="1000" dirty="0" smtClean="0">
              <a:solidFill>
                <a:schemeClr val="bg1">
                  <a:lumMod val="50000"/>
                </a:schemeClr>
              </a:solidFill>
            </a:endParaRPr>
          </a:p>
          <a:p>
            <a:pPr lvl="1">
              <a:buFontTx/>
              <a:buNone/>
              <a:defRPr/>
            </a:pPr>
            <a:endParaRPr lang="en-US" sz="2000" dirty="0" smtClean="0">
              <a:solidFill>
                <a:schemeClr val="bg1">
                  <a:lumMod val="50000"/>
                </a:schemeClr>
              </a:solidFill>
            </a:endParaRPr>
          </a:p>
          <a:p>
            <a:pPr>
              <a:defRPr/>
            </a:pPr>
            <a:endParaRPr lang="en-US" dirty="0">
              <a:solidFill>
                <a:schemeClr val="bg1">
                  <a:lumMod val="50000"/>
                </a:schemeClr>
              </a:solidFill>
            </a:endParaRPr>
          </a:p>
        </p:txBody>
      </p:sp>
      <p:pic>
        <p:nvPicPr>
          <p:cNvPr id="12292" name="Picture 2"/>
          <p:cNvPicPr>
            <a:picLocks noChangeAspect="1" noChangeArrowheads="1"/>
          </p:cNvPicPr>
          <p:nvPr/>
        </p:nvPicPr>
        <p:blipFill>
          <a:blip r:embed="rId3" cstate="print"/>
          <a:srcRect l="67130" t="24094" r="11116" b="12146"/>
          <a:stretch>
            <a:fillRect/>
          </a:stretch>
        </p:blipFill>
        <p:spPr bwMode="auto">
          <a:xfrm>
            <a:off x="6732588" y="1125538"/>
            <a:ext cx="2087562"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 with Russian Federation Account Chamber </a:t>
            </a:r>
            <a:endParaRPr lang="en-US" dirty="0"/>
          </a:p>
        </p:txBody>
      </p:sp>
      <p:sp>
        <p:nvSpPr>
          <p:cNvPr id="3" name="Content Placeholder 2"/>
          <p:cNvSpPr>
            <a:spLocks noGrp="1"/>
          </p:cNvSpPr>
          <p:nvPr>
            <p:ph idx="1"/>
          </p:nvPr>
        </p:nvSpPr>
        <p:spPr>
          <a:xfrm>
            <a:off x="468313" y="908720"/>
            <a:ext cx="8218487" cy="5217443"/>
          </a:xfrm>
        </p:spPr>
        <p:txBody>
          <a:bodyPr/>
          <a:lstStyle/>
          <a:p>
            <a:pPr>
              <a:buNone/>
            </a:pPr>
            <a:r>
              <a:rPr lang="en-GB" dirty="0" smtClean="0"/>
              <a:t>Background: </a:t>
            </a:r>
          </a:p>
          <a:p>
            <a:r>
              <a:rPr lang="en-GB" dirty="0" smtClean="0"/>
              <a:t> </a:t>
            </a:r>
            <a:r>
              <a:rPr lang="en-GB" sz="2800" dirty="0" smtClean="0"/>
              <a:t>RF accession to the OECD</a:t>
            </a:r>
          </a:p>
          <a:p>
            <a:r>
              <a:rPr lang="en-GB" sz="2800" dirty="0" smtClean="0"/>
              <a:t> OECD and INTOSAI collaboration in the context of the OECD Global Project</a:t>
            </a:r>
          </a:p>
          <a:p>
            <a:endParaRPr lang="en-GB" sz="2800" dirty="0" smtClean="0"/>
          </a:p>
          <a:p>
            <a:pPr>
              <a:buNone/>
            </a:pPr>
            <a:r>
              <a:rPr lang="en-GB" dirty="0" smtClean="0"/>
              <a:t>Steps:</a:t>
            </a:r>
          </a:p>
          <a:p>
            <a:r>
              <a:rPr lang="en-GB" sz="2800" dirty="0" smtClean="0"/>
              <a:t>RF regularly invited to OECD events</a:t>
            </a:r>
          </a:p>
          <a:p>
            <a:r>
              <a:rPr lang="en-GB" sz="2800" dirty="0" smtClean="0"/>
              <a:t>Anton Kosyanenko (RF AC) visited OECD HQ in early 2013 </a:t>
            </a:r>
          </a:p>
          <a:p>
            <a:r>
              <a:rPr lang="en-GB" sz="2800" dirty="0" smtClean="0"/>
              <a:t>Joint WPs on topics of common interest</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Enhancing the BLI for RF</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179512" y="1340768"/>
            <a:ext cx="8786961" cy="42183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time-series for the Russian BLI</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395536" y="908720"/>
            <a:ext cx="8424936" cy="52822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t>Next steps of the Initiative</a:t>
            </a:r>
            <a:endParaRPr lang="en-US" dirty="0" smtClean="0"/>
          </a:p>
        </p:txBody>
      </p:sp>
      <p:sp>
        <p:nvSpPr>
          <p:cNvPr id="3" name="Content Placeholder 2"/>
          <p:cNvSpPr txBox="1">
            <a:spLocks/>
          </p:cNvSpPr>
          <p:nvPr/>
        </p:nvSpPr>
        <p:spPr>
          <a:xfrm>
            <a:off x="250825" y="836613"/>
            <a:ext cx="8426450" cy="4824412"/>
          </a:xfrm>
          <a:prstGeom prst="rect">
            <a:avLst/>
          </a:prstGeom>
        </p:spPr>
        <p:txBody>
          <a:bodyPr/>
          <a:lstStyle/>
          <a:p>
            <a:pPr marL="342900" indent="-342900" eaLnBrk="0" hangingPunct="0">
              <a:spcBef>
                <a:spcPct val="20000"/>
              </a:spcBef>
              <a:buFontTx/>
              <a:buChar char="•"/>
              <a:defRPr/>
            </a:pPr>
            <a:endParaRPr lang="en-US" sz="1000" b="1" kern="0" dirty="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r>
              <a:rPr lang="en-GB" sz="2000" b="1" kern="0" dirty="0">
                <a:solidFill>
                  <a:schemeClr val="bg1">
                    <a:lumMod val="50000"/>
                  </a:schemeClr>
                </a:solidFill>
                <a:latin typeface="Caecilia Roman" pitchFamily="18" charset="0"/>
                <a:cs typeface="+mn-cs"/>
              </a:rPr>
              <a:t>Next edition of How’s Life</a:t>
            </a:r>
            <a:r>
              <a:rPr lang="en-GB" sz="2000" kern="0" dirty="0">
                <a:solidFill>
                  <a:schemeClr val="bg1">
                    <a:lumMod val="50000"/>
                  </a:schemeClr>
                </a:solidFill>
                <a:latin typeface="Caecilia Roman" pitchFamily="18" charset="0"/>
                <a:cs typeface="+mn-cs"/>
              </a:rPr>
              <a:t>: September 2013, special focus: sustainability, gender and well-being, quality of jobs</a:t>
            </a:r>
            <a:endParaRPr lang="en-US" sz="2000" kern="0" dirty="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endParaRPr lang="en-GB" sz="2000" kern="0" dirty="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r>
              <a:rPr lang="en-GB" sz="2000" b="1" kern="0" dirty="0">
                <a:solidFill>
                  <a:schemeClr val="bg1">
                    <a:lumMod val="50000"/>
                  </a:schemeClr>
                </a:solidFill>
                <a:latin typeface="Caecilia Roman" pitchFamily="18" charset="0"/>
                <a:cs typeface="+mn-cs"/>
              </a:rPr>
              <a:t>Next update of the BLI</a:t>
            </a:r>
            <a:r>
              <a:rPr lang="en-GB" sz="2000" kern="0" dirty="0">
                <a:solidFill>
                  <a:schemeClr val="bg1">
                    <a:lumMod val="50000"/>
                  </a:schemeClr>
                </a:solidFill>
                <a:latin typeface="Caecilia Roman" pitchFamily="18" charset="0"/>
                <a:cs typeface="+mn-cs"/>
              </a:rPr>
              <a:t>: May 2013</a:t>
            </a:r>
            <a:endParaRPr lang="en-US" sz="2000" kern="0" dirty="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endParaRPr lang="en-GB" sz="2000" kern="0" dirty="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r>
              <a:rPr lang="en-GB" sz="2000" b="1" kern="0" dirty="0">
                <a:solidFill>
                  <a:schemeClr val="bg1">
                    <a:lumMod val="50000"/>
                  </a:schemeClr>
                </a:solidFill>
                <a:latin typeface="Caecilia Roman" pitchFamily="18" charset="0"/>
                <a:cs typeface="+mn-cs"/>
              </a:rPr>
              <a:t>Country monographs </a:t>
            </a:r>
            <a:r>
              <a:rPr lang="en-GB" sz="2000" kern="0" dirty="0">
                <a:solidFill>
                  <a:schemeClr val="bg1">
                    <a:lumMod val="50000"/>
                  </a:schemeClr>
                </a:solidFill>
                <a:latin typeface="Caecilia Roman" pitchFamily="18" charset="0"/>
                <a:cs typeface="+mn-cs"/>
              </a:rPr>
              <a:t>on well-being: How’s life in </a:t>
            </a:r>
            <a:r>
              <a:rPr lang="en-GB" sz="2000" kern="0" dirty="0" smtClean="0">
                <a:solidFill>
                  <a:schemeClr val="bg1">
                    <a:lumMod val="50000"/>
                  </a:schemeClr>
                </a:solidFill>
                <a:latin typeface="Caecilia Roman" pitchFamily="18" charset="0"/>
                <a:cs typeface="+mn-cs"/>
              </a:rPr>
              <a:t>your country?</a:t>
            </a:r>
            <a:endParaRPr lang="en-GB" sz="2000" kern="0" dirty="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endParaRPr lang="en-GB" sz="2000" kern="0" dirty="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r>
              <a:rPr lang="en-GB" sz="2000" b="1" kern="0" dirty="0">
                <a:solidFill>
                  <a:schemeClr val="bg1">
                    <a:lumMod val="50000"/>
                  </a:schemeClr>
                </a:solidFill>
                <a:latin typeface="Caecilia Roman" pitchFamily="18" charset="0"/>
                <a:cs typeface="+mn-cs"/>
              </a:rPr>
              <a:t>Policy implications </a:t>
            </a:r>
            <a:r>
              <a:rPr lang="en-GB" sz="2000" kern="0" dirty="0">
                <a:solidFill>
                  <a:schemeClr val="bg1">
                    <a:lumMod val="50000"/>
                  </a:schemeClr>
                </a:solidFill>
                <a:latin typeface="Caecilia Roman" pitchFamily="18" charset="0"/>
                <a:cs typeface="+mn-cs"/>
              </a:rPr>
              <a:t>of well-being measures: understanding determinants of well-being outcomes and their policy drivers</a:t>
            </a:r>
          </a:p>
          <a:p>
            <a:pPr marL="342900" indent="-342900" eaLnBrk="0" hangingPunct="0">
              <a:spcBef>
                <a:spcPct val="20000"/>
              </a:spcBef>
              <a:buFontTx/>
              <a:buChar char="•"/>
              <a:defRPr/>
            </a:pPr>
            <a:endParaRPr lang="en-GB" sz="2000" kern="0" dirty="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r>
              <a:rPr lang="en-GB" sz="2000" b="1" kern="0" dirty="0">
                <a:solidFill>
                  <a:schemeClr val="bg1">
                    <a:lumMod val="50000"/>
                  </a:schemeClr>
                </a:solidFill>
                <a:latin typeface="Caecilia Roman" pitchFamily="18" charset="0"/>
                <a:cs typeface="+mn-cs"/>
              </a:rPr>
              <a:t>Statistical agenda</a:t>
            </a:r>
            <a:r>
              <a:rPr lang="en-GB" sz="2000" kern="0" dirty="0">
                <a:solidFill>
                  <a:schemeClr val="bg1">
                    <a:lumMod val="50000"/>
                  </a:schemeClr>
                </a:solidFill>
                <a:latin typeface="Caecilia Roman" pitchFamily="18" charset="0"/>
                <a:cs typeface="+mn-cs"/>
              </a:rPr>
              <a:t>: </a:t>
            </a:r>
          </a:p>
          <a:p>
            <a:pPr marL="800100" lvl="1" indent="-342900" eaLnBrk="0" hangingPunct="0">
              <a:spcBef>
                <a:spcPct val="20000"/>
              </a:spcBef>
              <a:buFontTx/>
              <a:buChar char="•"/>
              <a:defRPr/>
            </a:pPr>
            <a:r>
              <a:rPr lang="en-GB" sz="2000" kern="0" dirty="0">
                <a:solidFill>
                  <a:schemeClr val="bg1">
                    <a:lumMod val="50000"/>
                  </a:schemeClr>
                </a:solidFill>
                <a:latin typeface="Caecilia Roman" pitchFamily="18" charset="0"/>
                <a:cs typeface="+mn-cs"/>
              </a:rPr>
              <a:t>Guidelines on Measuring Subjective Well-Being</a:t>
            </a:r>
          </a:p>
          <a:p>
            <a:pPr marL="800100" lvl="1" indent="-342900" eaLnBrk="0" hangingPunct="0">
              <a:spcBef>
                <a:spcPct val="20000"/>
              </a:spcBef>
              <a:buFontTx/>
              <a:buChar char="•"/>
              <a:defRPr/>
            </a:pPr>
            <a:r>
              <a:rPr lang="en-GB" sz="2000" kern="0" dirty="0">
                <a:solidFill>
                  <a:schemeClr val="bg1">
                    <a:lumMod val="50000"/>
                  </a:schemeClr>
                </a:solidFill>
                <a:latin typeface="Caecilia Roman" pitchFamily="18" charset="0"/>
                <a:cs typeface="+mn-cs"/>
              </a:rPr>
              <a:t>Social capital</a:t>
            </a:r>
          </a:p>
          <a:p>
            <a:pPr marL="800100" lvl="1" indent="-342900" eaLnBrk="0" hangingPunct="0">
              <a:spcBef>
                <a:spcPct val="20000"/>
              </a:spcBef>
              <a:buFontTx/>
              <a:buChar char="•"/>
              <a:defRPr/>
            </a:pPr>
            <a:r>
              <a:rPr lang="en-GB" sz="2000" kern="0" dirty="0">
                <a:solidFill>
                  <a:schemeClr val="bg1">
                    <a:lumMod val="50000"/>
                  </a:schemeClr>
                </a:solidFill>
                <a:latin typeface="Caecilia Roman" pitchFamily="18" charset="0"/>
                <a:cs typeface="+mn-cs"/>
              </a:rPr>
              <a:t>Handbook on Income, Consumption and Wealth</a:t>
            </a:r>
          </a:p>
          <a:p>
            <a:pPr marL="800100" lvl="1" indent="-342900" eaLnBrk="0" hangingPunct="0">
              <a:spcBef>
                <a:spcPct val="20000"/>
              </a:spcBef>
              <a:buFontTx/>
              <a:buChar char="•"/>
              <a:defRPr/>
            </a:pPr>
            <a:r>
              <a:rPr lang="en-GB" sz="2000" kern="0" dirty="0">
                <a:solidFill>
                  <a:schemeClr val="bg1">
                    <a:lumMod val="50000"/>
                  </a:schemeClr>
                </a:solidFill>
                <a:latin typeface="Caecilia Roman" pitchFamily="18" charset="0"/>
                <a:cs typeface="+mn-cs"/>
              </a:rPr>
              <a:t>Regional indicators of well-being</a:t>
            </a:r>
          </a:p>
          <a:p>
            <a:pPr marL="342900" indent="-342900" eaLnBrk="0" hangingPunct="0">
              <a:spcBef>
                <a:spcPct val="20000"/>
              </a:spcBef>
              <a:defRPr/>
            </a:pPr>
            <a:endParaRPr lang="en-US" sz="1000" kern="0" dirty="0">
              <a:solidFill>
                <a:schemeClr val="bg1">
                  <a:lumMod val="50000"/>
                </a:schemeClr>
              </a:solidFill>
              <a:latin typeface="Caecilia Roman" pitchFamily="18" charset="0"/>
              <a:cs typeface="+mn-cs"/>
            </a:endParaRPr>
          </a:p>
          <a:p>
            <a:pPr marL="342900" indent="-342900" eaLnBrk="0" hangingPunct="0">
              <a:spcBef>
                <a:spcPct val="20000"/>
              </a:spcBef>
              <a:defRPr/>
            </a:pPr>
            <a:endParaRPr lang="en-US" sz="1000" kern="0" dirty="0">
              <a:solidFill>
                <a:schemeClr val="bg1">
                  <a:lumMod val="50000"/>
                </a:schemeClr>
              </a:solidFill>
              <a:latin typeface="Caecilia Roman" pitchFamily="18" charset="0"/>
              <a:cs typeface="+mn-cs"/>
            </a:endParaRPr>
          </a:p>
          <a:p>
            <a:pPr marL="742950" lvl="1" indent="-285750" eaLnBrk="0" hangingPunct="0">
              <a:spcBef>
                <a:spcPct val="20000"/>
              </a:spcBef>
              <a:defRPr/>
            </a:pPr>
            <a:endParaRPr lang="en-US" sz="2000" kern="0" dirty="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endParaRPr lang="en-US" sz="3200" kern="0" dirty="0">
              <a:solidFill>
                <a:schemeClr val="bg1">
                  <a:lumMod val="50000"/>
                </a:schemeClr>
              </a:solidFill>
              <a:latin typeface="Caecilia Roman" pitchFamily="18" charset="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How’s Life in Your Country?</a:t>
            </a:r>
            <a:endParaRPr lang="en-US" dirty="0"/>
          </a:p>
        </p:txBody>
      </p:sp>
      <p:sp>
        <p:nvSpPr>
          <p:cNvPr id="3" name="Rectangle 2"/>
          <p:cNvSpPr/>
          <p:nvPr/>
        </p:nvSpPr>
        <p:spPr>
          <a:xfrm>
            <a:off x="683568" y="1412776"/>
            <a:ext cx="8064896" cy="3847207"/>
          </a:xfrm>
          <a:prstGeom prst="rect">
            <a:avLst/>
          </a:prstGeom>
        </p:spPr>
        <p:txBody>
          <a:bodyPr wrap="square">
            <a:spAutoFit/>
          </a:bodyPr>
          <a:lstStyle/>
          <a:p>
            <a:pPr marL="342900" indent="-342900" eaLnBrk="0" hangingPunct="0">
              <a:spcBef>
                <a:spcPct val="20000"/>
              </a:spcBef>
              <a:buFontTx/>
              <a:buChar char="•"/>
              <a:defRPr/>
            </a:pPr>
            <a:r>
              <a:rPr lang="en-GB" sz="2000" kern="0" dirty="0">
                <a:solidFill>
                  <a:schemeClr val="bg1">
                    <a:lumMod val="50000"/>
                  </a:schemeClr>
                </a:solidFill>
                <a:latin typeface="Caecilia Roman" pitchFamily="18" charset="0"/>
                <a:cs typeface="+mn-cs"/>
              </a:rPr>
              <a:t>Paint a </a:t>
            </a:r>
            <a:r>
              <a:rPr lang="en-GB" sz="2000" b="1" kern="0" dirty="0">
                <a:solidFill>
                  <a:schemeClr val="bg1">
                    <a:lumMod val="50000"/>
                  </a:schemeClr>
                </a:solidFill>
                <a:latin typeface="Caecilia Roman" pitchFamily="18" charset="0"/>
                <a:cs typeface="+mn-cs"/>
              </a:rPr>
              <a:t>broad picture of people’s life </a:t>
            </a:r>
            <a:r>
              <a:rPr lang="en-GB" sz="2000" kern="0" dirty="0">
                <a:solidFill>
                  <a:schemeClr val="bg1">
                    <a:lumMod val="50000"/>
                  </a:schemeClr>
                </a:solidFill>
                <a:latin typeface="Caecilia Roman" pitchFamily="18" charset="0"/>
                <a:cs typeface="+mn-cs"/>
              </a:rPr>
              <a:t>and well-being in the country considered</a:t>
            </a:r>
          </a:p>
          <a:p>
            <a:pPr marL="342900" indent="-342900" eaLnBrk="0" hangingPunct="0">
              <a:spcBef>
                <a:spcPct val="20000"/>
              </a:spcBef>
              <a:buFontTx/>
              <a:buChar char="•"/>
              <a:defRPr/>
            </a:pPr>
            <a:endParaRPr lang="en-GB" sz="2000" kern="0" dirty="0" smtClean="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endParaRPr lang="en-GB" sz="2000" kern="0" dirty="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r>
              <a:rPr lang="en-GB" sz="2000" kern="0" dirty="0">
                <a:solidFill>
                  <a:schemeClr val="bg1">
                    <a:lumMod val="50000"/>
                  </a:schemeClr>
                </a:solidFill>
                <a:latin typeface="Caecilia Roman" pitchFamily="18" charset="0"/>
                <a:cs typeface="+mn-cs"/>
              </a:rPr>
              <a:t>Provide the country with an </a:t>
            </a:r>
            <a:r>
              <a:rPr lang="en-GB" sz="2000" b="1" kern="0" dirty="0">
                <a:solidFill>
                  <a:schemeClr val="bg1">
                    <a:lumMod val="50000"/>
                  </a:schemeClr>
                </a:solidFill>
                <a:latin typeface="Caecilia Roman" pitchFamily="18" charset="0"/>
                <a:cs typeface="+mn-cs"/>
              </a:rPr>
              <a:t>analytical framework </a:t>
            </a:r>
            <a:r>
              <a:rPr lang="en-GB" sz="2000" kern="0" dirty="0">
                <a:solidFill>
                  <a:schemeClr val="bg1">
                    <a:lumMod val="50000"/>
                  </a:schemeClr>
                </a:solidFill>
                <a:latin typeface="Caecilia Roman" pitchFamily="18" charset="0"/>
                <a:cs typeface="+mn-cs"/>
              </a:rPr>
              <a:t>for conducting a “well-being diagnosis” </a:t>
            </a:r>
          </a:p>
          <a:p>
            <a:pPr marL="342900" lvl="1" indent="-342900" eaLnBrk="0" hangingPunct="0">
              <a:spcBef>
                <a:spcPct val="20000"/>
              </a:spcBef>
              <a:buFontTx/>
              <a:buChar char="•"/>
              <a:defRPr/>
            </a:pPr>
            <a:endParaRPr lang="en-GB" sz="2000" kern="0" dirty="0" smtClean="0">
              <a:solidFill>
                <a:schemeClr val="bg1">
                  <a:lumMod val="50000"/>
                </a:schemeClr>
              </a:solidFill>
              <a:latin typeface="Caecilia Roman" pitchFamily="18" charset="0"/>
              <a:cs typeface="+mn-cs"/>
            </a:endParaRPr>
          </a:p>
          <a:p>
            <a:pPr marL="342900" lvl="1" indent="-342900" eaLnBrk="0" hangingPunct="0">
              <a:spcBef>
                <a:spcPct val="20000"/>
              </a:spcBef>
              <a:buFontTx/>
              <a:buChar char="•"/>
              <a:defRPr/>
            </a:pPr>
            <a:endParaRPr lang="en-GB" sz="2000" kern="0" dirty="0">
              <a:solidFill>
                <a:schemeClr val="bg1">
                  <a:lumMod val="50000"/>
                </a:schemeClr>
              </a:solidFill>
              <a:latin typeface="Caecilia Roman" pitchFamily="18" charset="0"/>
              <a:cs typeface="+mn-cs"/>
            </a:endParaRPr>
          </a:p>
          <a:p>
            <a:pPr marL="342900" indent="-342900" eaLnBrk="0" hangingPunct="0">
              <a:spcBef>
                <a:spcPct val="20000"/>
              </a:spcBef>
              <a:buFontTx/>
              <a:buChar char="•"/>
              <a:defRPr/>
            </a:pPr>
            <a:r>
              <a:rPr lang="en-GB" sz="2000" kern="0" dirty="0">
                <a:solidFill>
                  <a:schemeClr val="bg1">
                    <a:lumMod val="50000"/>
                  </a:schemeClr>
                </a:solidFill>
                <a:latin typeface="Caecilia Roman" pitchFamily="18" charset="0"/>
                <a:cs typeface="+mn-cs"/>
              </a:rPr>
              <a:t>Identify the </a:t>
            </a:r>
            <a:r>
              <a:rPr lang="en-GB" sz="2000" b="1" kern="0" dirty="0">
                <a:solidFill>
                  <a:schemeClr val="bg1">
                    <a:lumMod val="50000"/>
                  </a:schemeClr>
                </a:solidFill>
                <a:latin typeface="Caecilia Roman" pitchFamily="18" charset="0"/>
                <a:cs typeface="+mn-cs"/>
              </a:rPr>
              <a:t>policy areas </a:t>
            </a:r>
            <a:r>
              <a:rPr lang="en-GB" sz="2000" kern="0" dirty="0">
                <a:solidFill>
                  <a:schemeClr val="bg1">
                    <a:lumMod val="50000"/>
                  </a:schemeClr>
                </a:solidFill>
                <a:latin typeface="Caecilia Roman" pitchFamily="18" charset="0"/>
                <a:cs typeface="+mn-cs"/>
              </a:rPr>
              <a:t>where the country should concentrate efforts to maximise the well-being of its citizens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1691680" y="1916832"/>
            <a:ext cx="6192688" cy="2769989"/>
          </a:xfrm>
          <a:prstGeom prst="rect">
            <a:avLst/>
          </a:prstGeom>
          <a:noFill/>
        </p:spPr>
        <p:txBody>
          <a:bodyPr wrap="square" rtlCol="0">
            <a:spAutoFit/>
          </a:bodyPr>
          <a:lstStyle/>
          <a:p>
            <a:r>
              <a:rPr lang="en-GB" sz="6000" b="1" kern="0" dirty="0">
                <a:solidFill>
                  <a:schemeClr val="bg1">
                    <a:lumMod val="50000"/>
                  </a:schemeClr>
                </a:solidFill>
                <a:latin typeface="Caecilia Roman" pitchFamily="18" charset="0"/>
                <a:cs typeface="+mn-cs"/>
              </a:rPr>
              <a:t>THANK YOU</a:t>
            </a:r>
            <a:r>
              <a:rPr lang="en-GB" sz="6000" b="1" kern="0" dirty="0" smtClean="0">
                <a:solidFill>
                  <a:schemeClr val="bg1">
                    <a:lumMod val="50000"/>
                  </a:schemeClr>
                </a:solidFill>
                <a:latin typeface="Caecilia Roman" pitchFamily="18" charset="0"/>
                <a:cs typeface="+mn-cs"/>
              </a:rPr>
              <a:t>!</a:t>
            </a:r>
          </a:p>
          <a:p>
            <a:endParaRPr lang="en-GB" sz="6000" b="1" kern="0" dirty="0">
              <a:solidFill>
                <a:schemeClr val="bg1">
                  <a:lumMod val="50000"/>
                </a:schemeClr>
              </a:solidFill>
              <a:latin typeface="Caecilia Roman" pitchFamily="18" charset="0"/>
              <a:cs typeface="+mn-cs"/>
            </a:endParaRPr>
          </a:p>
          <a:p>
            <a:pPr algn="ctr"/>
            <a:r>
              <a:rPr lang="en-GB" dirty="0">
                <a:hlinkClick r:id="rId2"/>
              </a:rPr>
              <a:t>r</a:t>
            </a:r>
            <a:r>
              <a:rPr lang="en-GB" dirty="0" smtClean="0">
                <a:hlinkClick r:id="rId2"/>
              </a:rPr>
              <a:t>omina.boarini@oecd.org</a:t>
            </a:r>
            <a:endParaRPr lang="en-GB" dirty="0" smtClean="0"/>
          </a:p>
          <a:p>
            <a:pPr algn="ctr"/>
            <a:r>
              <a:rPr lang="en-GB" dirty="0" smtClean="0">
                <a:hlinkClick r:id="rId3"/>
              </a:rPr>
              <a:t>www.oecd.org/progress</a:t>
            </a:r>
            <a:endParaRPr lang="en-GB" dirty="0" smtClean="0"/>
          </a:p>
          <a:p>
            <a:pPr algn="ctr"/>
            <a:r>
              <a:rPr lang="en-GB" dirty="0" smtClean="0">
                <a:hlinkClick r:id="rId4"/>
              </a:rPr>
              <a:t>www.oecdbetterlifeindex.org</a:t>
            </a:r>
            <a:r>
              <a:rPr lang="en-GB"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sz="3600" b="0" smtClean="0"/>
              <a:t>Inspiration</a:t>
            </a:r>
            <a:endParaRPr lang="en-US" sz="3600" b="0" smtClean="0"/>
          </a:p>
        </p:txBody>
      </p:sp>
      <p:sp>
        <p:nvSpPr>
          <p:cNvPr id="3" name="Content Placeholder 2"/>
          <p:cNvSpPr>
            <a:spLocks noGrp="1"/>
          </p:cNvSpPr>
          <p:nvPr>
            <p:ph idx="1"/>
          </p:nvPr>
        </p:nvSpPr>
        <p:spPr>
          <a:xfrm>
            <a:off x="250825" y="981075"/>
            <a:ext cx="8496300" cy="5256213"/>
          </a:xfrm>
        </p:spPr>
        <p:txBody>
          <a:bodyPr/>
          <a:lstStyle/>
          <a:p>
            <a:pPr eaLnBrk="1" hangingPunct="1">
              <a:defRPr/>
            </a:pPr>
            <a:r>
              <a:rPr lang="en-GB" sz="2800" dirty="0" smtClean="0">
                <a:solidFill>
                  <a:srgbClr val="7F7F7F"/>
                </a:solidFill>
              </a:rPr>
              <a:t>Build on long-term OECD interest and expertise on measuring well-being and progress</a:t>
            </a:r>
          </a:p>
          <a:p>
            <a:pPr eaLnBrk="1" hangingPunct="1">
              <a:buFontTx/>
              <a:buNone/>
              <a:defRPr/>
            </a:pPr>
            <a:endParaRPr lang="en-GB" sz="1200" dirty="0" smtClean="0">
              <a:solidFill>
                <a:srgbClr val="7F7F7F"/>
              </a:solidFill>
            </a:endParaRPr>
          </a:p>
          <a:p>
            <a:pPr eaLnBrk="1" hangingPunct="1">
              <a:defRPr/>
            </a:pPr>
            <a:r>
              <a:rPr lang="en-GB" sz="2800" dirty="0" smtClean="0">
                <a:solidFill>
                  <a:srgbClr val="7F7F7F"/>
                </a:solidFill>
              </a:rPr>
              <a:t>Opportunity of OECD 50th Anniversary</a:t>
            </a:r>
          </a:p>
          <a:p>
            <a:pPr eaLnBrk="1" hangingPunct="1">
              <a:buFontTx/>
              <a:buNone/>
              <a:defRPr/>
            </a:pPr>
            <a:endParaRPr lang="en-GB" sz="1200" dirty="0" smtClean="0">
              <a:solidFill>
                <a:srgbClr val="7F7F7F"/>
              </a:solidFill>
            </a:endParaRPr>
          </a:p>
          <a:p>
            <a:pPr eaLnBrk="1" hangingPunct="1">
              <a:defRPr/>
            </a:pPr>
            <a:r>
              <a:rPr lang="en-GB" sz="2800" dirty="0" smtClean="0">
                <a:solidFill>
                  <a:srgbClr val="7F7F7F"/>
                </a:solidFill>
              </a:rPr>
              <a:t>Shift the emphasis </a:t>
            </a:r>
            <a:r>
              <a:rPr lang="en-GB" sz="2800" b="1" dirty="0" smtClean="0">
                <a:solidFill>
                  <a:srgbClr val="7F7F7F"/>
                </a:solidFill>
              </a:rPr>
              <a:t>from measurement to actionable well-being</a:t>
            </a:r>
            <a:r>
              <a:rPr lang="en-GB" sz="2800" dirty="0" smtClean="0">
                <a:solidFill>
                  <a:srgbClr val="7F7F7F"/>
                </a:solidFill>
              </a:rPr>
              <a:t>:</a:t>
            </a:r>
          </a:p>
          <a:p>
            <a:pPr eaLnBrk="1" hangingPunct="1">
              <a:buFontTx/>
              <a:buNone/>
              <a:defRPr/>
            </a:pPr>
            <a:endParaRPr lang="en-GB" sz="1050" dirty="0" smtClean="0">
              <a:solidFill>
                <a:srgbClr val="7F7F7F"/>
              </a:solidFill>
            </a:endParaRPr>
          </a:p>
          <a:p>
            <a:pPr lvl="1" eaLnBrk="1" hangingPunct="1">
              <a:defRPr/>
            </a:pPr>
            <a:r>
              <a:rPr lang="en-GB" sz="2400" dirty="0" smtClean="0">
                <a:solidFill>
                  <a:srgbClr val="7F7F7F"/>
                </a:solidFill>
              </a:rPr>
              <a:t> Well-being </a:t>
            </a:r>
            <a:r>
              <a:rPr lang="en-GB" sz="2400" b="1" dirty="0" smtClean="0">
                <a:solidFill>
                  <a:srgbClr val="7F7F7F"/>
                </a:solidFill>
              </a:rPr>
              <a:t>focus in policy-making</a:t>
            </a:r>
          </a:p>
          <a:p>
            <a:pPr lvl="1" eaLnBrk="1" hangingPunct="1">
              <a:defRPr/>
            </a:pPr>
            <a:endParaRPr lang="en-GB" sz="500" dirty="0" smtClean="0">
              <a:solidFill>
                <a:srgbClr val="7F7F7F"/>
              </a:solidFill>
            </a:endParaRPr>
          </a:p>
          <a:p>
            <a:pPr lvl="1" eaLnBrk="1" hangingPunct="1">
              <a:defRPr/>
            </a:pPr>
            <a:r>
              <a:rPr lang="en-GB" sz="2400" dirty="0" smtClean="0">
                <a:solidFill>
                  <a:srgbClr val="7F7F7F"/>
                </a:solidFill>
              </a:rPr>
              <a:t>Connecting </a:t>
            </a:r>
            <a:r>
              <a:rPr lang="en-GB" sz="2400" b="1" dirty="0" smtClean="0">
                <a:solidFill>
                  <a:srgbClr val="7F7F7F"/>
                </a:solidFill>
              </a:rPr>
              <a:t>people</a:t>
            </a:r>
            <a:r>
              <a:rPr lang="en-GB" sz="2400" dirty="0" smtClean="0">
                <a:solidFill>
                  <a:srgbClr val="7F7F7F"/>
                </a:solidFill>
              </a:rPr>
              <a:t> with </a:t>
            </a:r>
            <a:r>
              <a:rPr lang="en-GB" sz="2400" b="1" dirty="0" smtClean="0">
                <a:solidFill>
                  <a:srgbClr val="7F7F7F"/>
                </a:solidFill>
              </a:rPr>
              <a:t>policies</a:t>
            </a:r>
          </a:p>
          <a:p>
            <a:pPr eaLnBrk="1" hangingPunct="1">
              <a:defRPr/>
            </a:pPr>
            <a:endParaRPr lang="en-GB"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a:xfrm>
            <a:off x="323850" y="-1588"/>
            <a:ext cx="8218488" cy="766763"/>
          </a:xfrm>
        </p:spPr>
        <p:txBody>
          <a:bodyPr/>
          <a:lstStyle/>
          <a:p>
            <a:pPr eaLnBrk="1" hangingPunct="1"/>
            <a:r>
              <a:rPr lang="en-GB" sz="3200" b="0" smtClean="0"/>
              <a:t>OECD Better Life Initiative</a:t>
            </a:r>
            <a:endParaRPr lang="en-US" sz="3200" b="0" smtClean="0">
              <a:latin typeface="Calibri" pitchFamily="34" charset="0"/>
            </a:endParaRPr>
          </a:p>
        </p:txBody>
      </p:sp>
      <p:sp>
        <p:nvSpPr>
          <p:cNvPr id="3" name="Content Placeholder 2"/>
          <p:cNvSpPr>
            <a:spLocks noGrp="1"/>
          </p:cNvSpPr>
          <p:nvPr>
            <p:ph sz="half" idx="1"/>
          </p:nvPr>
        </p:nvSpPr>
        <p:spPr>
          <a:xfrm>
            <a:off x="395288" y="4292600"/>
            <a:ext cx="4824412" cy="1512888"/>
          </a:xfrm>
        </p:spPr>
        <p:txBody>
          <a:bodyPr>
            <a:noAutofit/>
          </a:bodyPr>
          <a:lstStyle/>
          <a:p>
            <a:pPr marL="0" indent="0" defTabSz="0" eaLnBrk="1" hangingPunct="1">
              <a:spcBef>
                <a:spcPts val="0"/>
              </a:spcBef>
              <a:buFontTx/>
              <a:buNone/>
              <a:defRPr/>
            </a:pPr>
            <a:r>
              <a:rPr lang="en-US" sz="3200" b="1" dirty="0" smtClean="0">
                <a:solidFill>
                  <a:schemeClr val="bg1">
                    <a:lumMod val="50000"/>
                  </a:schemeClr>
                </a:solidFill>
              </a:rPr>
              <a:t>Your Better Life Index</a:t>
            </a:r>
          </a:p>
          <a:p>
            <a:pPr marL="0" indent="0" defTabSz="0" eaLnBrk="1" hangingPunct="1">
              <a:spcBef>
                <a:spcPts val="0"/>
              </a:spcBef>
              <a:buFontTx/>
              <a:buNone/>
              <a:defRPr/>
            </a:pPr>
            <a:r>
              <a:rPr lang="en-GB" sz="2000" dirty="0" smtClean="0">
                <a:solidFill>
                  <a:srgbClr val="7F7F7F"/>
                </a:solidFill>
              </a:rPr>
              <a:t>A tool for learning what matters most for people’s well-being</a:t>
            </a:r>
            <a:r>
              <a:rPr lang="en-GB" sz="2200" b="1" dirty="0" smtClean="0">
                <a:solidFill>
                  <a:srgbClr val="002060"/>
                </a:solidFill>
                <a:latin typeface="Calibri" pitchFamily="34" charset="0"/>
              </a:rPr>
              <a:t/>
            </a:r>
            <a:br>
              <a:rPr lang="en-GB" sz="2200" b="1" dirty="0" smtClean="0">
                <a:solidFill>
                  <a:srgbClr val="002060"/>
                </a:solidFill>
                <a:latin typeface="Calibri" pitchFamily="34" charset="0"/>
              </a:rPr>
            </a:br>
            <a:endParaRPr lang="en-GB" sz="2200" b="1" dirty="0" smtClean="0">
              <a:solidFill>
                <a:srgbClr val="002060"/>
              </a:solidFill>
              <a:latin typeface="Calibri" pitchFamily="34" charset="0"/>
            </a:endParaRPr>
          </a:p>
          <a:p>
            <a:pPr algn="just" defTabSz="0" eaLnBrk="1" hangingPunct="1">
              <a:buFontTx/>
              <a:buNone/>
              <a:defRPr/>
            </a:pPr>
            <a:endParaRPr lang="en-US" sz="1600" b="1" dirty="0" smtClean="0">
              <a:solidFill>
                <a:srgbClr val="7F7F7F"/>
              </a:solidFill>
            </a:endParaRPr>
          </a:p>
          <a:p>
            <a:pPr algn="just" defTabSz="0" eaLnBrk="1" hangingPunct="1">
              <a:buFontTx/>
              <a:buNone/>
              <a:defRPr/>
            </a:pPr>
            <a:endParaRPr lang="en-US" sz="1600" b="1" dirty="0" smtClean="0">
              <a:solidFill>
                <a:srgbClr val="7F7F7F"/>
              </a:solidFill>
            </a:endParaRPr>
          </a:p>
          <a:p>
            <a:pPr algn="just" defTabSz="0" eaLnBrk="1" hangingPunct="1">
              <a:buFontTx/>
              <a:buNone/>
              <a:defRPr/>
            </a:pPr>
            <a:endParaRPr lang="en-GB" sz="1800" dirty="0" smtClean="0">
              <a:solidFill>
                <a:srgbClr val="7F7F7F"/>
              </a:solidFill>
            </a:endParaRPr>
          </a:p>
          <a:p>
            <a:pPr algn="just" defTabSz="0" eaLnBrk="1" hangingPunct="1">
              <a:defRPr/>
            </a:pPr>
            <a:endParaRPr lang="en-US" b="1" dirty="0" smtClean="0">
              <a:solidFill>
                <a:srgbClr val="7F7F7F"/>
              </a:solidFill>
            </a:endParaRPr>
          </a:p>
          <a:p>
            <a:pPr algn="just" defTabSz="0" eaLnBrk="1" hangingPunct="1">
              <a:defRPr/>
            </a:pPr>
            <a:endParaRPr lang="en-US" b="1" dirty="0" smtClean="0">
              <a:solidFill>
                <a:srgbClr val="7F7F7F"/>
              </a:solidFill>
            </a:endParaRPr>
          </a:p>
          <a:p>
            <a:pPr lvl="1" algn="just" defTabSz="0" eaLnBrk="1" hangingPunct="1">
              <a:defRPr/>
            </a:pPr>
            <a:endParaRPr lang="en-GB" sz="1800" dirty="0" smtClean="0">
              <a:solidFill>
                <a:srgbClr val="7F7F7F"/>
              </a:solidFill>
            </a:endParaRPr>
          </a:p>
          <a:p>
            <a:pPr algn="just" defTabSz="0" eaLnBrk="1" hangingPunct="1">
              <a:defRPr/>
            </a:pPr>
            <a:endParaRPr lang="en-US" dirty="0" smtClean="0"/>
          </a:p>
        </p:txBody>
      </p:sp>
      <p:sp>
        <p:nvSpPr>
          <p:cNvPr id="10" name="Content Placeholder 2"/>
          <p:cNvSpPr>
            <a:spLocks noGrp="1"/>
          </p:cNvSpPr>
          <p:nvPr>
            <p:ph sz="half" idx="1"/>
          </p:nvPr>
        </p:nvSpPr>
        <p:spPr>
          <a:xfrm>
            <a:off x="2843213" y="1628775"/>
            <a:ext cx="5113337" cy="1800225"/>
          </a:xfrm>
        </p:spPr>
        <p:txBody>
          <a:bodyPr/>
          <a:lstStyle/>
          <a:p>
            <a:pPr algn="just" defTabSz="0" eaLnBrk="1" hangingPunct="1">
              <a:buFontTx/>
              <a:buNone/>
              <a:defRPr/>
            </a:pPr>
            <a:r>
              <a:rPr lang="en-US" sz="3200" b="1" dirty="0" smtClean="0">
                <a:solidFill>
                  <a:schemeClr val="bg1">
                    <a:lumMod val="50000"/>
                  </a:schemeClr>
                </a:solidFill>
              </a:rPr>
              <a:t>How’s Life report</a:t>
            </a:r>
          </a:p>
          <a:p>
            <a:pPr marL="0" defTabSz="0" eaLnBrk="1" hangingPunct="1">
              <a:buFontTx/>
              <a:buNone/>
              <a:defRPr/>
            </a:pPr>
            <a:r>
              <a:rPr lang="en-GB" sz="2000" dirty="0" smtClean="0">
                <a:solidFill>
                  <a:schemeClr val="bg1">
                    <a:lumMod val="50000"/>
                  </a:schemeClr>
                </a:solidFill>
              </a:rPr>
              <a:t>First attempt at an international level to present comprehensive and comparable evidence on well-being</a:t>
            </a:r>
          </a:p>
        </p:txBody>
      </p:sp>
      <p:pic>
        <p:nvPicPr>
          <p:cNvPr id="7" name="Picture 2" descr="http://oecd.org/vgn/images/portal/cit_731/8/36/48859794HiL.JPG"/>
          <p:cNvPicPr>
            <a:picLocks noChangeAspect="1" noChangeArrowheads="1"/>
          </p:cNvPicPr>
          <p:nvPr/>
        </p:nvPicPr>
        <p:blipFill>
          <a:blip r:embed="rId3" cstate="print"/>
          <a:srcRect/>
          <a:stretch>
            <a:fillRect/>
          </a:stretch>
        </p:blipFill>
        <p:spPr bwMode="auto">
          <a:xfrm>
            <a:off x="684213" y="1268413"/>
            <a:ext cx="1620837" cy="2160587"/>
          </a:xfrm>
          <a:prstGeom prst="rect">
            <a:avLst/>
          </a:prstGeom>
          <a:ln>
            <a:noFill/>
          </a:ln>
          <a:effectLst>
            <a:outerShdw blurRad="292100" dist="139700" dir="2700000" algn="tl" rotWithShape="0">
              <a:srgbClr val="333333">
                <a:alpha val="65000"/>
              </a:srgbClr>
            </a:outerShdw>
          </a:effectLst>
        </p:spPr>
      </p:pic>
      <p:pic>
        <p:nvPicPr>
          <p:cNvPr id="5126" name="Picture 2"/>
          <p:cNvPicPr>
            <a:picLocks noChangeAspect="1" noChangeArrowheads="1"/>
          </p:cNvPicPr>
          <p:nvPr/>
        </p:nvPicPr>
        <p:blipFill>
          <a:blip r:embed="rId4" cstate="print"/>
          <a:srcRect/>
          <a:stretch>
            <a:fillRect/>
          </a:stretch>
        </p:blipFill>
        <p:spPr bwMode="auto">
          <a:xfrm>
            <a:off x="5580063" y="3500438"/>
            <a:ext cx="2663825"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1588"/>
            <a:ext cx="8496300" cy="766763"/>
          </a:xfrm>
        </p:spPr>
        <p:txBody>
          <a:bodyPr>
            <a:normAutofit fontScale="90000"/>
          </a:bodyPr>
          <a:lstStyle/>
          <a:p>
            <a:pPr eaLnBrk="1" hangingPunct="1">
              <a:defRPr/>
            </a:pPr>
            <a:r>
              <a:rPr lang="en-GB" b="0" dirty="0" smtClean="0"/>
              <a:t>Defining well-being in the OECD Better Life Initiative</a:t>
            </a:r>
            <a:endParaRPr lang="en-US" b="0" dirty="0" smtClean="0"/>
          </a:p>
        </p:txBody>
      </p:sp>
      <p:pic>
        <p:nvPicPr>
          <p:cNvPr id="6147" name="Content Placeholder 3" descr="diagrammeBLI_EN_01b2_HD.jpg"/>
          <p:cNvPicPr>
            <a:picLocks noGrp="1" noChangeAspect="1"/>
          </p:cNvPicPr>
          <p:nvPr>
            <p:ph idx="1"/>
          </p:nvPr>
        </p:nvPicPr>
        <p:blipFill>
          <a:blip r:embed="rId3" cstate="print"/>
          <a:srcRect l="10339" t="5618" r="9196"/>
          <a:stretch>
            <a:fillRect/>
          </a:stretch>
        </p:blipFill>
        <p:spPr>
          <a:xfrm>
            <a:off x="323850" y="836613"/>
            <a:ext cx="8450263" cy="60483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ecd.org/vgn/images/portal/cit_731/8/36/48859794HiL.JPG"/>
          <p:cNvPicPr>
            <a:picLocks noChangeAspect="1" noChangeArrowheads="1"/>
          </p:cNvPicPr>
          <p:nvPr/>
        </p:nvPicPr>
        <p:blipFill>
          <a:blip r:embed="rId3" cstate="print"/>
          <a:srcRect/>
          <a:stretch>
            <a:fillRect/>
          </a:stretch>
        </p:blipFill>
        <p:spPr bwMode="auto">
          <a:xfrm>
            <a:off x="6443663" y="1773238"/>
            <a:ext cx="2303462" cy="3068637"/>
          </a:xfrm>
          <a:prstGeom prst="rect">
            <a:avLst/>
          </a:prstGeom>
          <a:ln>
            <a:noFill/>
          </a:ln>
          <a:effectLst>
            <a:outerShdw blurRad="292100" dist="139700" dir="2700000" algn="tl" rotWithShape="0">
              <a:srgbClr val="333333">
                <a:alpha val="65000"/>
              </a:srgbClr>
            </a:outerShdw>
          </a:effectLst>
        </p:spPr>
      </p:pic>
      <p:sp>
        <p:nvSpPr>
          <p:cNvPr id="7171" name="Title 1"/>
          <p:cNvSpPr>
            <a:spLocks noGrp="1"/>
          </p:cNvSpPr>
          <p:nvPr>
            <p:ph type="title"/>
          </p:nvPr>
        </p:nvSpPr>
        <p:spPr/>
        <p:txBody>
          <a:bodyPr/>
          <a:lstStyle/>
          <a:p>
            <a:pPr eaLnBrk="1" hangingPunct="1"/>
            <a:r>
              <a:rPr lang="en-GB" b="0" smtClean="0"/>
              <a:t>How’s Life? 2011 </a:t>
            </a:r>
            <a:endParaRPr lang="en-US" b="0" smtClean="0"/>
          </a:p>
        </p:txBody>
      </p:sp>
      <p:sp>
        <p:nvSpPr>
          <p:cNvPr id="7172" name="Content Placeholder 2"/>
          <p:cNvSpPr>
            <a:spLocks noGrp="1"/>
          </p:cNvSpPr>
          <p:nvPr>
            <p:ph idx="1"/>
          </p:nvPr>
        </p:nvSpPr>
        <p:spPr>
          <a:xfrm>
            <a:off x="250825" y="765175"/>
            <a:ext cx="6372225" cy="5543550"/>
          </a:xfrm>
        </p:spPr>
        <p:txBody>
          <a:bodyPr/>
          <a:lstStyle/>
          <a:p>
            <a:pPr eaLnBrk="1" hangingPunct="1"/>
            <a:r>
              <a:rPr lang="en-GB" sz="2400" b="1" smtClean="0">
                <a:solidFill>
                  <a:srgbClr val="7F7F7F"/>
                </a:solidFill>
              </a:rPr>
              <a:t>Method:</a:t>
            </a:r>
          </a:p>
          <a:p>
            <a:pPr lvl="1" eaLnBrk="1" hangingPunct="1"/>
            <a:r>
              <a:rPr lang="en-GB" sz="2000" smtClean="0">
                <a:solidFill>
                  <a:srgbClr val="7F7F7F"/>
                </a:solidFill>
              </a:rPr>
              <a:t>Selection of headline (22) and secondary indicators (55)</a:t>
            </a:r>
          </a:p>
          <a:p>
            <a:pPr lvl="1" eaLnBrk="1" hangingPunct="1"/>
            <a:r>
              <a:rPr lang="en-GB" sz="2000" smtClean="0">
                <a:solidFill>
                  <a:srgbClr val="7F7F7F"/>
                </a:solidFill>
              </a:rPr>
              <a:t>High quality statistical standards</a:t>
            </a:r>
          </a:p>
          <a:p>
            <a:pPr lvl="1" eaLnBrk="1" hangingPunct="1"/>
            <a:r>
              <a:rPr lang="en-GB" sz="2000" smtClean="0">
                <a:solidFill>
                  <a:srgbClr val="7F7F7F"/>
                </a:solidFill>
              </a:rPr>
              <a:t>Consultation with experts and NSOs</a:t>
            </a:r>
          </a:p>
          <a:p>
            <a:pPr lvl="1" eaLnBrk="1" hangingPunct="1"/>
            <a:r>
              <a:rPr lang="en-GB" sz="2000" smtClean="0">
                <a:solidFill>
                  <a:srgbClr val="7F7F7F"/>
                </a:solidFill>
              </a:rPr>
              <a:t>A dashboard with traffic lights, not a composite</a:t>
            </a:r>
          </a:p>
          <a:p>
            <a:pPr lvl="1" eaLnBrk="1" hangingPunct="1">
              <a:buFontTx/>
              <a:buNone/>
            </a:pPr>
            <a:endParaRPr lang="en-GB" sz="2400" b="1" smtClean="0">
              <a:solidFill>
                <a:srgbClr val="7F7F7F"/>
              </a:solidFill>
            </a:endParaRPr>
          </a:p>
          <a:p>
            <a:pPr eaLnBrk="1" hangingPunct="1"/>
            <a:r>
              <a:rPr lang="en-GB" sz="2400" b="1" smtClean="0">
                <a:solidFill>
                  <a:srgbClr val="7F7F7F"/>
                </a:solidFill>
              </a:rPr>
              <a:t>Findings:</a:t>
            </a:r>
          </a:p>
          <a:p>
            <a:pPr lvl="1" eaLnBrk="1" hangingPunct="1"/>
            <a:r>
              <a:rPr lang="en-GB" sz="2000" smtClean="0">
                <a:solidFill>
                  <a:srgbClr val="7F7F7F"/>
                </a:solidFill>
              </a:rPr>
              <a:t>Life in 2011 better than fifteen years ago</a:t>
            </a:r>
          </a:p>
          <a:p>
            <a:pPr lvl="1" eaLnBrk="1" hangingPunct="1"/>
            <a:r>
              <a:rPr lang="en-GB" sz="2000" smtClean="0">
                <a:solidFill>
                  <a:srgbClr val="7F7F7F"/>
                </a:solidFill>
              </a:rPr>
              <a:t>But some lives are better than others</a:t>
            </a:r>
            <a:endParaRPr lang="en-GB" sz="2000" b="1" smtClean="0">
              <a:solidFill>
                <a:srgbClr val="7F7F7F"/>
              </a:solidFill>
            </a:endParaRPr>
          </a:p>
          <a:p>
            <a:pPr lvl="1" eaLnBrk="1" hangingPunct="1"/>
            <a:r>
              <a:rPr lang="en-GB" sz="2000" smtClean="0">
                <a:solidFill>
                  <a:srgbClr val="7F7F7F"/>
                </a:solidFill>
              </a:rPr>
              <a:t>No country is a champion in well-being</a:t>
            </a:r>
          </a:p>
          <a:p>
            <a:pPr lvl="1" eaLnBrk="1" hangingPunct="1"/>
            <a:r>
              <a:rPr lang="en-GB" sz="2000" smtClean="0">
                <a:solidFill>
                  <a:srgbClr val="7F7F7F"/>
                </a:solidFill>
              </a:rPr>
              <a:t>Friends, family and jobs buy more happiness than money</a:t>
            </a:r>
          </a:p>
          <a:p>
            <a:pPr eaLnBrk="1" hangingPunct="1"/>
            <a:endParaRPr lang="en-GB"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Life got better but some lives are better than others</a:t>
            </a:r>
            <a:endParaRPr lang="en-US" smtClean="0"/>
          </a:p>
        </p:txBody>
      </p:sp>
      <p:pic>
        <p:nvPicPr>
          <p:cNvPr id="8195" name="Picture 1"/>
          <p:cNvPicPr>
            <a:picLocks noChangeAspect="1" noChangeArrowheads="1"/>
          </p:cNvPicPr>
          <p:nvPr/>
        </p:nvPicPr>
        <p:blipFill>
          <a:blip r:embed="rId2" cstate="print"/>
          <a:srcRect/>
          <a:stretch>
            <a:fillRect/>
          </a:stretch>
        </p:blipFill>
        <p:spPr bwMode="auto">
          <a:xfrm>
            <a:off x="690563" y="993775"/>
            <a:ext cx="77628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0"/>
            <a:ext cx="8218487" cy="766763"/>
          </a:xfrm>
        </p:spPr>
        <p:txBody>
          <a:bodyPr/>
          <a:lstStyle/>
          <a:p>
            <a:r>
              <a:rPr lang="en-GB" smtClean="0"/>
              <a:t>No country is a champion of well-being but some do better than others</a:t>
            </a:r>
            <a:endParaRPr lang="en-US" smtClean="0"/>
          </a:p>
        </p:txBody>
      </p:sp>
      <p:pic>
        <p:nvPicPr>
          <p:cNvPr id="9219" name="Picture 2"/>
          <p:cNvPicPr>
            <a:picLocks noChangeAspect="1" noChangeArrowheads="1"/>
          </p:cNvPicPr>
          <p:nvPr/>
        </p:nvPicPr>
        <p:blipFill>
          <a:blip r:embed="rId2" cstate="print"/>
          <a:srcRect/>
          <a:stretch>
            <a:fillRect/>
          </a:stretch>
        </p:blipFill>
        <p:spPr bwMode="auto">
          <a:xfrm>
            <a:off x="684213" y="836613"/>
            <a:ext cx="7940675" cy="5189537"/>
          </a:xfrm>
          <a:prstGeom prst="rect">
            <a:avLst/>
          </a:prstGeom>
          <a:noFill/>
          <a:ln w="9525">
            <a:noFill/>
            <a:miter lim="800000"/>
            <a:headEnd/>
            <a:tailEnd/>
          </a:ln>
        </p:spPr>
      </p:pic>
      <p:sp>
        <p:nvSpPr>
          <p:cNvPr id="8" name="TextBox 7"/>
          <p:cNvSpPr txBox="1">
            <a:spLocks noChangeArrowheads="1"/>
          </p:cNvSpPr>
          <p:nvPr/>
        </p:nvSpPr>
        <p:spPr bwMode="auto">
          <a:xfrm rot="5400013">
            <a:off x="-2083594" y="3244057"/>
            <a:ext cx="5184775" cy="369888"/>
          </a:xfrm>
          <a:prstGeom prst="rect">
            <a:avLst/>
          </a:prstGeom>
          <a:noFill/>
          <a:ln w="9525">
            <a:noFill/>
            <a:miter lim="800000"/>
            <a:headEnd/>
            <a:tailEnd/>
          </a:ln>
        </p:spPr>
        <p:txBody>
          <a:bodyPr anchorCtr="1">
            <a:spAutoFit/>
          </a:bodyPr>
          <a:lstStyle/>
          <a:p>
            <a:pPr algn="ctr"/>
            <a:r>
              <a:rPr lang="en-US" b="1">
                <a:solidFill>
                  <a:srgbClr val="000000"/>
                </a:solidFill>
                <a:latin typeface="Calibri" pitchFamily="34" charset="0"/>
              </a:rPr>
              <a:t>% of </a:t>
            </a:r>
            <a:r>
              <a:rPr lang="en-US" b="1">
                <a:solidFill>
                  <a:srgbClr val="00B050"/>
                </a:solidFill>
                <a:latin typeface="Calibri" pitchFamily="34" charset="0"/>
              </a:rPr>
              <a:t>green lights </a:t>
            </a:r>
            <a:r>
              <a:rPr lang="en-US" b="1">
                <a:solidFill>
                  <a:srgbClr val="000000"/>
                </a:solidFill>
                <a:latin typeface="Calibri" pitchFamily="34" charset="0"/>
              </a:rPr>
              <a:t>out of 22 headline indicators</a:t>
            </a:r>
          </a:p>
        </p:txBody>
      </p:sp>
      <p:sp>
        <p:nvSpPr>
          <p:cNvPr id="9" name="TextBox 8"/>
          <p:cNvSpPr txBox="1">
            <a:spLocks noChangeArrowheads="1"/>
          </p:cNvSpPr>
          <p:nvPr/>
        </p:nvSpPr>
        <p:spPr bwMode="auto">
          <a:xfrm>
            <a:off x="1403350" y="6092825"/>
            <a:ext cx="5976938" cy="369888"/>
          </a:xfrm>
          <a:prstGeom prst="rect">
            <a:avLst/>
          </a:prstGeom>
          <a:noFill/>
          <a:ln w="9525">
            <a:noFill/>
            <a:miter lim="800000"/>
            <a:headEnd/>
            <a:tailEnd/>
          </a:ln>
        </p:spPr>
        <p:txBody>
          <a:bodyPr anchorCtr="1">
            <a:spAutoFit/>
          </a:bodyPr>
          <a:lstStyle/>
          <a:p>
            <a:pPr algn="ctr"/>
            <a:r>
              <a:rPr lang="en-US" b="1">
                <a:solidFill>
                  <a:srgbClr val="000000"/>
                </a:solidFill>
                <a:latin typeface="Calibri" pitchFamily="34" charset="0"/>
              </a:rPr>
              <a:t>% of</a:t>
            </a:r>
            <a:r>
              <a:rPr lang="en-US" b="1">
                <a:solidFill>
                  <a:srgbClr val="002060"/>
                </a:solidFill>
                <a:latin typeface="Calibri" pitchFamily="34" charset="0"/>
              </a:rPr>
              <a:t> </a:t>
            </a:r>
            <a:r>
              <a:rPr lang="en-US" b="1">
                <a:solidFill>
                  <a:srgbClr val="FF0000"/>
                </a:solidFill>
                <a:latin typeface="Calibri" pitchFamily="34" charset="0"/>
              </a:rPr>
              <a:t>red lights </a:t>
            </a:r>
            <a:r>
              <a:rPr lang="en-US" b="1">
                <a:solidFill>
                  <a:srgbClr val="000000"/>
                </a:solidFill>
                <a:latin typeface="Calibri" pitchFamily="34" charset="0"/>
              </a:rPr>
              <a:t>out of 22 headline indicators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b="0" smtClean="0"/>
              <a:t>Ongoing research programme</a:t>
            </a:r>
            <a:endParaRPr lang="en-US" b="0" smtClean="0"/>
          </a:p>
        </p:txBody>
      </p:sp>
      <p:sp>
        <p:nvSpPr>
          <p:cNvPr id="10243" name="Content Placeholder 2"/>
          <p:cNvSpPr>
            <a:spLocks noGrp="1"/>
          </p:cNvSpPr>
          <p:nvPr>
            <p:ph idx="1"/>
          </p:nvPr>
        </p:nvSpPr>
        <p:spPr>
          <a:xfrm>
            <a:off x="468313" y="1052513"/>
            <a:ext cx="8218487" cy="5472112"/>
          </a:xfrm>
        </p:spPr>
        <p:txBody>
          <a:bodyPr/>
          <a:lstStyle/>
          <a:p>
            <a:pPr marL="0" indent="0" defTabSz="0" eaLnBrk="1" hangingPunct="1">
              <a:spcBef>
                <a:spcPct val="0"/>
              </a:spcBef>
              <a:buFontTx/>
              <a:buNone/>
            </a:pPr>
            <a:r>
              <a:rPr lang="en-GB" sz="1800" b="1" smtClean="0">
                <a:solidFill>
                  <a:srgbClr val="7F7F7F"/>
                </a:solidFill>
              </a:rPr>
              <a:t>Setting new measurement standards</a:t>
            </a:r>
          </a:p>
          <a:p>
            <a:pPr marL="0" indent="0" defTabSz="0" eaLnBrk="1" hangingPunct="1">
              <a:spcBef>
                <a:spcPct val="0"/>
              </a:spcBef>
              <a:buFontTx/>
              <a:buNone/>
            </a:pPr>
            <a:endParaRPr lang="en-GB" sz="1800" smtClean="0">
              <a:solidFill>
                <a:srgbClr val="7F7F7F"/>
              </a:solidFill>
            </a:endParaRPr>
          </a:p>
          <a:p>
            <a:pPr marL="0" indent="0" defTabSz="0" eaLnBrk="1" hangingPunct="1">
              <a:spcBef>
                <a:spcPct val="0"/>
              </a:spcBef>
              <a:buFontTx/>
              <a:buNone/>
            </a:pPr>
            <a:r>
              <a:rPr lang="en-GB" sz="1800" smtClean="0">
                <a:solidFill>
                  <a:srgbClr val="7F7F7F"/>
                </a:solidFill>
              </a:rPr>
              <a:t>How should we measure happiness?</a:t>
            </a:r>
          </a:p>
          <a:p>
            <a:pPr marL="0" indent="0" defTabSz="0" eaLnBrk="1" hangingPunct="1">
              <a:spcBef>
                <a:spcPct val="0"/>
              </a:spcBef>
              <a:buFontTx/>
              <a:buNone/>
            </a:pPr>
            <a:endParaRPr lang="en-GB" sz="1800" smtClean="0">
              <a:solidFill>
                <a:srgbClr val="7F7F7F"/>
              </a:solidFill>
            </a:endParaRPr>
          </a:p>
          <a:p>
            <a:pPr marL="0" indent="0" defTabSz="0" eaLnBrk="1" hangingPunct="1">
              <a:spcBef>
                <a:spcPct val="0"/>
              </a:spcBef>
              <a:buFontTx/>
              <a:buNone/>
            </a:pPr>
            <a:r>
              <a:rPr lang="en-GB" sz="1800" smtClean="0">
                <a:solidFill>
                  <a:srgbClr val="7F7F7F"/>
                </a:solidFill>
              </a:rPr>
              <a:t>How should we measure social capital?</a:t>
            </a:r>
          </a:p>
          <a:p>
            <a:pPr marL="0" indent="0" defTabSz="0" eaLnBrk="1" hangingPunct="1">
              <a:spcBef>
                <a:spcPct val="0"/>
              </a:spcBef>
              <a:buFontTx/>
              <a:buNone/>
            </a:pPr>
            <a:endParaRPr lang="en-GB" sz="1800" b="1" smtClean="0">
              <a:solidFill>
                <a:srgbClr val="7F7F7F"/>
              </a:solidFill>
            </a:endParaRPr>
          </a:p>
          <a:p>
            <a:pPr marL="0" indent="0" defTabSz="0" eaLnBrk="1" hangingPunct="1">
              <a:spcBef>
                <a:spcPct val="0"/>
              </a:spcBef>
              <a:buFontTx/>
              <a:buNone/>
            </a:pPr>
            <a:r>
              <a:rPr lang="en-GB" sz="1800" b="1" smtClean="0">
                <a:solidFill>
                  <a:srgbClr val="7F7F7F"/>
                </a:solidFill>
              </a:rPr>
              <a:t>Understanding the drivers of better lives</a:t>
            </a:r>
          </a:p>
          <a:p>
            <a:pPr marL="0" indent="0" defTabSz="0" eaLnBrk="1" hangingPunct="1">
              <a:spcBef>
                <a:spcPct val="0"/>
              </a:spcBef>
              <a:buFontTx/>
              <a:buNone/>
            </a:pPr>
            <a:endParaRPr lang="en-GB" sz="1800" smtClean="0">
              <a:solidFill>
                <a:srgbClr val="7F7F7F"/>
              </a:solidFill>
            </a:endParaRPr>
          </a:p>
          <a:p>
            <a:pPr marL="0" indent="0" defTabSz="0" eaLnBrk="1" hangingPunct="1">
              <a:spcBef>
                <a:spcPct val="0"/>
              </a:spcBef>
              <a:buFontTx/>
              <a:buNone/>
            </a:pPr>
            <a:r>
              <a:rPr lang="en-GB" sz="1800" smtClean="0">
                <a:solidFill>
                  <a:srgbClr val="7F7F7F"/>
                </a:solidFill>
              </a:rPr>
              <a:t>What makes people happy?</a:t>
            </a:r>
          </a:p>
          <a:p>
            <a:pPr marL="0" indent="0" defTabSz="0" eaLnBrk="1" hangingPunct="1">
              <a:spcBef>
                <a:spcPct val="0"/>
              </a:spcBef>
              <a:buFontTx/>
              <a:buNone/>
            </a:pPr>
            <a:endParaRPr lang="en-GB" sz="1800" smtClean="0">
              <a:solidFill>
                <a:srgbClr val="7F7F7F"/>
              </a:solidFill>
            </a:endParaRPr>
          </a:p>
          <a:p>
            <a:pPr marL="0" indent="0" defTabSz="0" eaLnBrk="1" hangingPunct="1">
              <a:spcBef>
                <a:spcPct val="0"/>
              </a:spcBef>
              <a:buFontTx/>
              <a:buNone/>
            </a:pPr>
            <a:r>
              <a:rPr lang="en-GB" sz="1800" smtClean="0">
                <a:solidFill>
                  <a:srgbClr val="7F7F7F"/>
                </a:solidFill>
              </a:rPr>
              <a:t>What makes people satisfied with their job?</a:t>
            </a:r>
          </a:p>
          <a:p>
            <a:pPr marL="0" indent="0" defTabSz="0" eaLnBrk="1" hangingPunct="1">
              <a:spcBef>
                <a:spcPct val="0"/>
              </a:spcBef>
              <a:buFontTx/>
              <a:buNone/>
            </a:pPr>
            <a:endParaRPr lang="en-GB" sz="1800" smtClean="0">
              <a:solidFill>
                <a:srgbClr val="7F7F7F"/>
              </a:solidFill>
            </a:endParaRPr>
          </a:p>
          <a:p>
            <a:pPr marL="0" indent="0" defTabSz="0" eaLnBrk="1" hangingPunct="1">
              <a:spcBef>
                <a:spcPct val="0"/>
              </a:spcBef>
              <a:buFontTx/>
              <a:buNone/>
            </a:pPr>
            <a:r>
              <a:rPr lang="en-GB" sz="1800" smtClean="0">
                <a:solidFill>
                  <a:srgbClr val="7F7F7F"/>
                </a:solidFill>
              </a:rPr>
              <a:t>What makes home a “sweet home”? </a:t>
            </a:r>
          </a:p>
          <a:p>
            <a:pPr marL="0" indent="0" defTabSz="0" eaLnBrk="1" hangingPunct="1">
              <a:spcBef>
                <a:spcPct val="0"/>
              </a:spcBef>
              <a:buFontTx/>
              <a:buNone/>
            </a:pPr>
            <a:endParaRPr lang="en-GB" sz="1800" smtClean="0">
              <a:solidFill>
                <a:srgbClr val="7F7F7F"/>
              </a:solidFill>
            </a:endParaRPr>
          </a:p>
          <a:p>
            <a:pPr marL="0" indent="0" defTabSz="0" eaLnBrk="1" hangingPunct="1">
              <a:spcBef>
                <a:spcPct val="0"/>
              </a:spcBef>
              <a:buFontTx/>
              <a:buNone/>
            </a:pPr>
            <a:r>
              <a:rPr lang="en-GB" sz="1800" b="1" smtClean="0">
                <a:solidFill>
                  <a:srgbClr val="7F7F7F"/>
                </a:solidFill>
              </a:rPr>
              <a:t>Addressing challenges in measuring and understanding well-being:</a:t>
            </a:r>
          </a:p>
          <a:p>
            <a:pPr marL="0" indent="0" defTabSz="0" eaLnBrk="1" hangingPunct="1">
              <a:spcBef>
                <a:spcPct val="0"/>
              </a:spcBef>
              <a:buFontTx/>
              <a:buNone/>
            </a:pPr>
            <a:endParaRPr lang="en-GB" sz="1800" smtClean="0">
              <a:solidFill>
                <a:srgbClr val="7F7F7F"/>
              </a:solidFill>
            </a:endParaRPr>
          </a:p>
          <a:p>
            <a:pPr marL="0" indent="0" defTabSz="0" eaLnBrk="1" hangingPunct="1">
              <a:spcBef>
                <a:spcPct val="0"/>
              </a:spcBef>
              <a:buFontTx/>
              <a:buNone/>
            </a:pPr>
            <a:r>
              <a:rPr lang="en-GB" sz="1800" smtClean="0">
                <a:solidFill>
                  <a:srgbClr val="7F7F7F"/>
                </a:solidFill>
              </a:rPr>
              <a:t>How much freedom do you have in choosing your life?</a:t>
            </a:r>
            <a:br>
              <a:rPr lang="en-GB" sz="1800" smtClean="0">
                <a:solidFill>
                  <a:srgbClr val="7F7F7F"/>
                </a:solidFill>
              </a:rPr>
            </a:br>
            <a:endParaRPr lang="en-GB" sz="1800" smtClean="0">
              <a:solidFill>
                <a:srgbClr val="7F7F7F"/>
              </a:solidFill>
            </a:endParaRPr>
          </a:p>
          <a:p>
            <a:pPr marL="0" indent="0" defTabSz="0" eaLnBrk="1" hangingPunct="1">
              <a:spcBef>
                <a:spcPct val="0"/>
              </a:spcBef>
              <a:buFontTx/>
              <a:buNone/>
            </a:pPr>
            <a:r>
              <a:rPr lang="en-GB" sz="1800" smtClean="0">
                <a:solidFill>
                  <a:srgbClr val="7F7F7F"/>
                </a:solidFill>
              </a:rPr>
              <a:t>How much money is worth one minute of your sleep? </a:t>
            </a:r>
            <a:endParaRPr lang="en-US" sz="1800" smtClean="0">
              <a:solidFill>
                <a:srgbClr val="7F7F7F"/>
              </a:solidFill>
            </a:endParaRPr>
          </a:p>
        </p:txBody>
      </p:sp>
      <p:pic>
        <p:nvPicPr>
          <p:cNvPr id="10244" name="Picture 4" descr="Life satisfaction.jpg"/>
          <p:cNvPicPr>
            <a:picLocks noChangeAspect="1"/>
          </p:cNvPicPr>
          <p:nvPr/>
        </p:nvPicPr>
        <p:blipFill>
          <a:blip r:embed="rId3" cstate="print"/>
          <a:srcRect/>
          <a:stretch>
            <a:fillRect/>
          </a:stretch>
        </p:blipFill>
        <p:spPr bwMode="auto">
          <a:xfrm>
            <a:off x="4787900" y="1557338"/>
            <a:ext cx="431800" cy="431800"/>
          </a:xfrm>
          <a:prstGeom prst="rect">
            <a:avLst/>
          </a:prstGeom>
          <a:noFill/>
          <a:ln w="9525">
            <a:noFill/>
            <a:miter lim="800000"/>
            <a:headEnd/>
            <a:tailEnd/>
          </a:ln>
        </p:spPr>
      </p:pic>
      <p:pic>
        <p:nvPicPr>
          <p:cNvPr id="10245" name="Picture 5" descr="Community.jpg"/>
          <p:cNvPicPr>
            <a:picLocks noChangeAspect="1"/>
          </p:cNvPicPr>
          <p:nvPr/>
        </p:nvPicPr>
        <p:blipFill>
          <a:blip r:embed="rId4" cstate="print"/>
          <a:srcRect/>
          <a:stretch>
            <a:fillRect/>
          </a:stretch>
        </p:blipFill>
        <p:spPr bwMode="auto">
          <a:xfrm>
            <a:off x="5003800" y="2133600"/>
            <a:ext cx="431800" cy="431800"/>
          </a:xfrm>
          <a:prstGeom prst="rect">
            <a:avLst/>
          </a:prstGeom>
          <a:noFill/>
          <a:ln w="9525">
            <a:noFill/>
            <a:miter lim="800000"/>
            <a:headEnd/>
            <a:tailEnd/>
          </a:ln>
        </p:spPr>
      </p:pic>
      <p:pic>
        <p:nvPicPr>
          <p:cNvPr id="10246" name="Picture 6" descr="Jobs.jpg"/>
          <p:cNvPicPr>
            <a:picLocks noChangeAspect="1"/>
          </p:cNvPicPr>
          <p:nvPr/>
        </p:nvPicPr>
        <p:blipFill>
          <a:blip r:embed="rId5" cstate="print"/>
          <a:srcRect/>
          <a:stretch>
            <a:fillRect/>
          </a:stretch>
        </p:blipFill>
        <p:spPr bwMode="auto">
          <a:xfrm>
            <a:off x="5508625" y="3789363"/>
            <a:ext cx="431800" cy="431800"/>
          </a:xfrm>
          <a:prstGeom prst="rect">
            <a:avLst/>
          </a:prstGeom>
          <a:noFill/>
          <a:ln w="9525">
            <a:noFill/>
            <a:miter lim="800000"/>
            <a:headEnd/>
            <a:tailEnd/>
          </a:ln>
        </p:spPr>
      </p:pic>
      <p:pic>
        <p:nvPicPr>
          <p:cNvPr id="10247" name="Picture 7" descr="Housing.jpg"/>
          <p:cNvPicPr>
            <a:picLocks noChangeAspect="1"/>
          </p:cNvPicPr>
          <p:nvPr/>
        </p:nvPicPr>
        <p:blipFill>
          <a:blip r:embed="rId6" cstate="print"/>
          <a:srcRect/>
          <a:stretch>
            <a:fillRect/>
          </a:stretch>
        </p:blipFill>
        <p:spPr bwMode="auto">
          <a:xfrm>
            <a:off x="4716463" y="4365625"/>
            <a:ext cx="376237" cy="376238"/>
          </a:xfrm>
          <a:prstGeom prst="rect">
            <a:avLst/>
          </a:prstGeom>
          <a:noFill/>
          <a:ln w="9525">
            <a:noFill/>
            <a:miter lim="800000"/>
            <a:headEnd/>
            <a:tailEnd/>
          </a:ln>
        </p:spPr>
      </p:pic>
      <p:pic>
        <p:nvPicPr>
          <p:cNvPr id="10248" name="Picture 8" descr="Health.jpg"/>
          <p:cNvPicPr>
            <a:picLocks noChangeAspect="1"/>
          </p:cNvPicPr>
          <p:nvPr/>
        </p:nvPicPr>
        <p:blipFill>
          <a:blip r:embed="rId7" cstate="print"/>
          <a:srcRect/>
          <a:stretch>
            <a:fillRect/>
          </a:stretch>
        </p:blipFill>
        <p:spPr bwMode="auto">
          <a:xfrm>
            <a:off x="3779838" y="3213100"/>
            <a:ext cx="447675" cy="447675"/>
          </a:xfrm>
          <a:prstGeom prst="rect">
            <a:avLst/>
          </a:prstGeom>
          <a:noFill/>
          <a:ln w="9525">
            <a:noFill/>
            <a:miter lim="800000"/>
            <a:headEnd/>
            <a:tailEnd/>
          </a:ln>
        </p:spPr>
      </p:pic>
      <p:pic>
        <p:nvPicPr>
          <p:cNvPr id="10249" name="Picture 9" descr="Housing.jpg"/>
          <p:cNvPicPr>
            <a:picLocks noChangeAspect="1"/>
          </p:cNvPicPr>
          <p:nvPr/>
        </p:nvPicPr>
        <p:blipFill>
          <a:blip r:embed="rId8" cstate="print"/>
          <a:srcRect/>
          <a:stretch>
            <a:fillRect/>
          </a:stretch>
        </p:blipFill>
        <p:spPr bwMode="auto">
          <a:xfrm>
            <a:off x="4211638" y="3213100"/>
            <a:ext cx="447675" cy="447675"/>
          </a:xfrm>
          <a:prstGeom prst="rect">
            <a:avLst/>
          </a:prstGeom>
          <a:noFill/>
          <a:ln w="9525">
            <a:noFill/>
            <a:miter lim="800000"/>
            <a:headEnd/>
            <a:tailEnd/>
          </a:ln>
        </p:spPr>
      </p:pic>
      <p:pic>
        <p:nvPicPr>
          <p:cNvPr id="10250" name="Picture 10" descr="Jobs.jpg"/>
          <p:cNvPicPr>
            <a:picLocks noChangeAspect="1"/>
          </p:cNvPicPr>
          <p:nvPr/>
        </p:nvPicPr>
        <p:blipFill>
          <a:blip r:embed="rId9" cstate="print"/>
          <a:srcRect/>
          <a:stretch>
            <a:fillRect/>
          </a:stretch>
        </p:blipFill>
        <p:spPr bwMode="auto">
          <a:xfrm>
            <a:off x="4643438" y="3213100"/>
            <a:ext cx="449262" cy="447675"/>
          </a:xfrm>
          <a:prstGeom prst="rect">
            <a:avLst/>
          </a:prstGeom>
          <a:noFill/>
          <a:ln w="9525">
            <a:noFill/>
            <a:miter lim="800000"/>
            <a:headEnd/>
            <a:tailEnd/>
          </a:ln>
        </p:spPr>
      </p:pic>
      <p:pic>
        <p:nvPicPr>
          <p:cNvPr id="10251" name="Picture 11" descr="Life satisfaction.jpg"/>
          <p:cNvPicPr>
            <a:picLocks noChangeAspect="1"/>
          </p:cNvPicPr>
          <p:nvPr/>
        </p:nvPicPr>
        <p:blipFill>
          <a:blip r:embed="rId10" cstate="print"/>
          <a:srcRect/>
          <a:stretch>
            <a:fillRect/>
          </a:stretch>
        </p:blipFill>
        <p:spPr bwMode="auto">
          <a:xfrm>
            <a:off x="5076825" y="3213100"/>
            <a:ext cx="422275" cy="422275"/>
          </a:xfrm>
          <a:prstGeom prst="rect">
            <a:avLst/>
          </a:prstGeom>
          <a:noFill/>
          <a:ln w="9525">
            <a:noFill/>
            <a:miter lim="800000"/>
            <a:headEnd/>
            <a:tailEnd/>
          </a:ln>
        </p:spPr>
      </p:pic>
      <p:pic>
        <p:nvPicPr>
          <p:cNvPr id="10252" name="Picture 12" descr="Money.jpg"/>
          <p:cNvPicPr>
            <a:picLocks noChangeAspect="1"/>
          </p:cNvPicPr>
          <p:nvPr/>
        </p:nvPicPr>
        <p:blipFill>
          <a:blip r:embed="rId11" cstate="print"/>
          <a:srcRect/>
          <a:stretch>
            <a:fillRect/>
          </a:stretch>
        </p:blipFill>
        <p:spPr bwMode="auto">
          <a:xfrm>
            <a:off x="5508625" y="3213100"/>
            <a:ext cx="447675" cy="447675"/>
          </a:xfrm>
          <a:prstGeom prst="rect">
            <a:avLst/>
          </a:prstGeom>
          <a:noFill/>
          <a:ln w="9525">
            <a:noFill/>
            <a:miter lim="800000"/>
            <a:headEnd/>
            <a:tailEnd/>
          </a:ln>
        </p:spPr>
      </p:pic>
      <p:pic>
        <p:nvPicPr>
          <p:cNvPr id="10253" name="Picture 13" descr="Safety.jpg"/>
          <p:cNvPicPr>
            <a:picLocks noChangeAspect="1"/>
          </p:cNvPicPr>
          <p:nvPr/>
        </p:nvPicPr>
        <p:blipFill>
          <a:blip r:embed="rId12" cstate="print"/>
          <a:srcRect/>
          <a:stretch>
            <a:fillRect/>
          </a:stretch>
        </p:blipFill>
        <p:spPr bwMode="auto">
          <a:xfrm>
            <a:off x="5940425" y="3213100"/>
            <a:ext cx="447675" cy="447675"/>
          </a:xfrm>
          <a:prstGeom prst="rect">
            <a:avLst/>
          </a:prstGeom>
          <a:noFill/>
          <a:ln w="9525">
            <a:noFill/>
            <a:miter lim="800000"/>
            <a:headEnd/>
            <a:tailEnd/>
          </a:ln>
        </p:spPr>
      </p:pic>
      <p:pic>
        <p:nvPicPr>
          <p:cNvPr id="10254" name="Picture 14" descr="work and life balance.jpg"/>
          <p:cNvPicPr>
            <a:picLocks noChangeAspect="1"/>
          </p:cNvPicPr>
          <p:nvPr/>
        </p:nvPicPr>
        <p:blipFill>
          <a:blip r:embed="rId13" cstate="print"/>
          <a:srcRect/>
          <a:stretch>
            <a:fillRect/>
          </a:stretch>
        </p:blipFill>
        <p:spPr bwMode="auto">
          <a:xfrm>
            <a:off x="6372225" y="3213100"/>
            <a:ext cx="447675" cy="447675"/>
          </a:xfrm>
          <a:prstGeom prst="rect">
            <a:avLst/>
          </a:prstGeom>
          <a:noFill/>
          <a:ln w="9525">
            <a:noFill/>
            <a:miter lim="800000"/>
            <a:headEnd/>
            <a:tailEnd/>
          </a:ln>
        </p:spPr>
      </p:pic>
      <p:pic>
        <p:nvPicPr>
          <p:cNvPr id="10255" name="Picture 15" descr="Community.jpg"/>
          <p:cNvPicPr>
            <a:picLocks noChangeAspect="1"/>
          </p:cNvPicPr>
          <p:nvPr/>
        </p:nvPicPr>
        <p:blipFill>
          <a:blip r:embed="rId14" cstate="print"/>
          <a:srcRect/>
          <a:stretch>
            <a:fillRect/>
          </a:stretch>
        </p:blipFill>
        <p:spPr bwMode="auto">
          <a:xfrm>
            <a:off x="8101013" y="3213100"/>
            <a:ext cx="447675" cy="447675"/>
          </a:xfrm>
          <a:prstGeom prst="rect">
            <a:avLst/>
          </a:prstGeom>
          <a:noFill/>
          <a:ln w="9525">
            <a:noFill/>
            <a:miter lim="800000"/>
            <a:headEnd/>
            <a:tailEnd/>
          </a:ln>
        </p:spPr>
      </p:pic>
      <p:pic>
        <p:nvPicPr>
          <p:cNvPr id="10256" name="Picture 16" descr="Education.jpg"/>
          <p:cNvPicPr>
            <a:picLocks noChangeAspect="1"/>
          </p:cNvPicPr>
          <p:nvPr/>
        </p:nvPicPr>
        <p:blipFill>
          <a:blip r:embed="rId15" cstate="print"/>
          <a:srcRect/>
          <a:stretch>
            <a:fillRect/>
          </a:stretch>
        </p:blipFill>
        <p:spPr bwMode="auto">
          <a:xfrm>
            <a:off x="7667625" y="3213100"/>
            <a:ext cx="449263" cy="447675"/>
          </a:xfrm>
          <a:prstGeom prst="rect">
            <a:avLst/>
          </a:prstGeom>
          <a:noFill/>
          <a:ln w="9525">
            <a:noFill/>
            <a:miter lim="800000"/>
            <a:headEnd/>
            <a:tailEnd/>
          </a:ln>
        </p:spPr>
      </p:pic>
      <p:pic>
        <p:nvPicPr>
          <p:cNvPr id="10257" name="Picture 17" descr="Environment.jpg"/>
          <p:cNvPicPr>
            <a:picLocks noChangeAspect="1"/>
          </p:cNvPicPr>
          <p:nvPr/>
        </p:nvPicPr>
        <p:blipFill>
          <a:blip r:embed="rId16" cstate="print"/>
          <a:srcRect/>
          <a:stretch>
            <a:fillRect/>
          </a:stretch>
        </p:blipFill>
        <p:spPr bwMode="auto">
          <a:xfrm>
            <a:off x="7235825" y="3213100"/>
            <a:ext cx="449263" cy="447675"/>
          </a:xfrm>
          <a:prstGeom prst="rect">
            <a:avLst/>
          </a:prstGeom>
          <a:noFill/>
          <a:ln w="9525">
            <a:noFill/>
            <a:miter lim="800000"/>
            <a:headEnd/>
            <a:tailEnd/>
          </a:ln>
        </p:spPr>
      </p:pic>
      <p:pic>
        <p:nvPicPr>
          <p:cNvPr id="10258" name="Picture 18" descr="Governance.jpg"/>
          <p:cNvPicPr>
            <a:picLocks noChangeAspect="1"/>
          </p:cNvPicPr>
          <p:nvPr/>
        </p:nvPicPr>
        <p:blipFill>
          <a:blip r:embed="rId17" cstate="print"/>
          <a:srcRect/>
          <a:stretch>
            <a:fillRect/>
          </a:stretch>
        </p:blipFill>
        <p:spPr bwMode="auto">
          <a:xfrm>
            <a:off x="6804025" y="3213100"/>
            <a:ext cx="447675" cy="44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t="8121" r="10226" b="15099"/>
          <a:stretch>
            <a:fillRect/>
          </a:stretch>
        </p:blipFill>
        <p:spPr bwMode="auto">
          <a:xfrm>
            <a:off x="179388" y="765175"/>
            <a:ext cx="8820150" cy="6034088"/>
          </a:xfrm>
          <a:prstGeom prst="rect">
            <a:avLst/>
          </a:prstGeom>
          <a:noFill/>
          <a:ln w="9525">
            <a:noFill/>
            <a:miter lim="800000"/>
            <a:headEnd/>
            <a:tailEnd/>
          </a:ln>
        </p:spPr>
      </p:pic>
      <p:sp>
        <p:nvSpPr>
          <p:cNvPr id="11267" name="Title 2"/>
          <p:cNvSpPr>
            <a:spLocks noGrp="1"/>
          </p:cNvSpPr>
          <p:nvPr>
            <p:ph type="title"/>
          </p:nvPr>
        </p:nvSpPr>
        <p:spPr>
          <a:xfrm>
            <a:off x="250825" y="-1588"/>
            <a:ext cx="8220075" cy="766763"/>
          </a:xfrm>
        </p:spPr>
        <p:txBody>
          <a:bodyPr/>
          <a:lstStyle/>
          <a:p>
            <a:r>
              <a:rPr lang="en-US" sz="3000" b="0" smtClean="0"/>
              <a:t>Your Better Life Index</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2d5c13a7-6128-4329-917f-42647c5b5774">
      <Value xmlns="2d5c13a7-6128-4329-917f-42647c5b5774">Communications</Value>
      <Value xmlns="2d5c13a7-6128-4329-917f-42647c5b5774">Presentations</Value>
      <Value xmlns="2d5c13a7-6128-4329-917f-42647c5b5774">Conferences</Value>
    </Category>
    <Confidential xmlns="2d5c13a7-6128-4329-917f-42647c5b5774">false</Confidentia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3A973EE62BBC478C19B1E2C7B2C549" ma:contentTypeVersion="2" ma:contentTypeDescription="Create a new document." ma:contentTypeScope="" ma:versionID="12f2b12a67bd90494a1f3701f3fd05ef">
  <xsd:schema xmlns:xsd="http://www.w3.org/2001/XMLSchema" xmlns:p="http://schemas.microsoft.com/office/2006/metadata/properties" xmlns:ns2="2d5c13a7-6128-4329-917f-42647c5b5774" targetNamespace="http://schemas.microsoft.com/office/2006/metadata/properties" ma:root="true" ma:fieldsID="5de1665e57c5c4332fbe89f76860f608" ns2:_="">
    <xsd:import namespace="2d5c13a7-6128-4329-917f-42647c5b5774"/>
    <xsd:element name="properties">
      <xsd:complexType>
        <xsd:sequence>
          <xsd:element name="documentManagement">
            <xsd:complexType>
              <xsd:all>
                <xsd:element ref="ns2:Category" minOccurs="0"/>
                <xsd:element ref="ns2:Confidential" minOccurs="0"/>
              </xsd:all>
            </xsd:complexType>
          </xsd:element>
        </xsd:sequence>
      </xsd:complexType>
    </xsd:element>
  </xsd:schema>
  <xsd:schema xmlns:xsd="http://www.w3.org/2001/XMLSchema" xmlns:dms="http://schemas.microsoft.com/office/2006/documentManagement/types" targetNamespace="2d5c13a7-6128-4329-917f-42647c5b5774" elementFormDefault="qualified">
    <xsd:import namespace="http://schemas.microsoft.com/office/2006/documentManagement/types"/>
    <xsd:element name="Category" ma:index="8" nillable="true" ma:displayName="Category" ma:internalName="Category">
      <xsd:complexType>
        <xsd:complexContent>
          <xsd:extension base="dms:MultiChoice">
            <xsd:sequence>
              <xsd:element name="Value" maxOccurs="unbounded" minOccurs="0" nillable="true">
                <xsd:simpleType>
                  <xsd:restriction base="dms:Choice">
                    <xsd:enumeration value="Development"/>
                    <xsd:enumeration value="Communications"/>
                    <xsd:enumeration value="Meetings"/>
                    <xsd:enumeration value="Presentations"/>
                    <xsd:enumeration value="Exhibitions (overlap with the above)"/>
                    <xsd:enumeration value="Conferences"/>
                    <xsd:enumeration value="Stands"/>
                    <xsd:enumeration value="Promotional Items"/>
                    <xsd:enumeration value="AOB"/>
                    <xsd:enumeration value="Prizes"/>
                    <xsd:enumeration value="Project Management"/>
                    <xsd:enumeration value="Budget"/>
                  </xsd:restriction>
                </xsd:simpleType>
              </xsd:element>
            </xsd:sequence>
          </xsd:extension>
        </xsd:complexContent>
      </xsd:complexType>
    </xsd:element>
    <xsd:element name="Confidential" ma:index="9" nillable="true" ma:displayName="Confidential" ma:default="0" ma:internalName="Confidential">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57440D3-0611-41F2-93EB-B8DFECEB922A}">
  <ds:schemaRefs>
    <ds:schemaRef ds:uri="http://schemas.microsoft.com/office/2006/metadata/properties"/>
    <ds:schemaRef ds:uri="2d5c13a7-6128-4329-917f-42647c5b5774"/>
  </ds:schemaRefs>
</ds:datastoreItem>
</file>

<file path=customXml/itemProps2.xml><?xml version="1.0" encoding="utf-8"?>
<ds:datastoreItem xmlns:ds="http://schemas.openxmlformats.org/officeDocument/2006/customXml" ds:itemID="{31038FA6-9D30-4E8B-9DD0-DE0FFCCC8ED7}">
  <ds:schemaRefs>
    <ds:schemaRef ds:uri="http://schemas.microsoft.com/sharepoint/v3/contenttype/forms"/>
  </ds:schemaRefs>
</ds:datastoreItem>
</file>

<file path=customXml/itemProps3.xml><?xml version="1.0" encoding="utf-8"?>
<ds:datastoreItem xmlns:ds="http://schemas.openxmlformats.org/officeDocument/2006/customXml" ds:itemID="{0862FB08-8F01-4B5E-A5C8-6A3210F31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5c13a7-6128-4329-917f-42647c5b577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oecd_50A_Eng_white</Template>
  <TotalTime>4645</TotalTime>
  <Words>762</Words>
  <Application>Microsoft Office PowerPoint</Application>
  <PresentationFormat>Экран (4:3)</PresentationFormat>
  <Paragraphs>156</Paragraphs>
  <Slides>16</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oecd_50A_Eng_BD</vt:lpstr>
      <vt:lpstr>The OECD Better Life Initiative Romina Boarini Head of the Well-Being and Progress Section, OECD Statistics Directorate</vt:lpstr>
      <vt:lpstr>Inspiration</vt:lpstr>
      <vt:lpstr>OECD Better Life Initiative</vt:lpstr>
      <vt:lpstr>Defining well-being in the OECD Better Life Initiative</vt:lpstr>
      <vt:lpstr>How’s Life? 2011 </vt:lpstr>
      <vt:lpstr>Life got better but some lives are better than others</vt:lpstr>
      <vt:lpstr>No country is a champion of well-being but some do better than others</vt:lpstr>
      <vt:lpstr>Ongoing research programme</vt:lpstr>
      <vt:lpstr>Your Better Life Index</vt:lpstr>
      <vt:lpstr>What we have learned from users </vt:lpstr>
      <vt:lpstr>Collaboration with Russian Federation Account Chamber </vt:lpstr>
      <vt:lpstr>Enhancing the BLI for RF</vt:lpstr>
      <vt:lpstr>Building time-series for the Russian BLI</vt:lpstr>
      <vt:lpstr>Next steps of the Initiative</vt:lpstr>
      <vt:lpstr>How’s Life in Your Country?</vt:lpstr>
      <vt:lpstr>Презентация PowerPoint</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 Presentation for Visits and Seminars Programme</dc:title>
  <dc:creator>Madignier_R</dc:creator>
  <cp:lastModifiedBy>Sony</cp:lastModifiedBy>
  <cp:revision>484</cp:revision>
  <dcterms:created xsi:type="dcterms:W3CDTF">2012-01-14T12:55:19Z</dcterms:created>
  <dcterms:modified xsi:type="dcterms:W3CDTF">2013-04-23T13:04:28Z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0x0101003F3A973EE62BBC478C19B1E2C7B2C549</vt:lpwstr>
  </property>
</Properties>
</file>