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4" r:id="rId3"/>
    <p:sldId id="257" r:id="rId4"/>
    <p:sldId id="260" r:id="rId5"/>
    <p:sldId id="261" r:id="rId6"/>
    <p:sldId id="262" r:id="rId7"/>
    <p:sldId id="259" r:id="rId8"/>
    <p:sldId id="271" r:id="rId9"/>
    <p:sldId id="270" r:id="rId10"/>
    <p:sldId id="269" r:id="rId11"/>
    <p:sldId id="266" r:id="rId12"/>
    <p:sldId id="268" r:id="rId13"/>
    <p:sldId id="263" r:id="rId14"/>
    <p:sldId id="274" r:id="rId15"/>
    <p:sldId id="267" r:id="rId16"/>
    <p:sldId id="273"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1"/>
          <c:order val="0"/>
          <c:tx>
            <c:v>Augmented data (higher estimate)</c:v>
          </c:tx>
          <c:spPr>
            <a:ln>
              <a:solidFill>
                <a:srgbClr val="006600"/>
              </a:solidFill>
            </a:ln>
          </c:spPr>
          <c:marker>
            <c:symbol val="diamond"/>
            <c:size val="5"/>
            <c:spPr>
              <a:solidFill>
                <a:srgbClr val="006600"/>
              </a:solidFill>
              <a:ln>
                <a:solidFill>
                  <a:srgbClr val="006600"/>
                </a:solidFill>
              </a:ln>
            </c:spPr>
          </c:marker>
          <c:cat>
            <c:strRef>
              <c:f>average_value!$B$2:$Y$2</c:f>
              <c:strCache>
                <c:ptCount val="24"/>
                <c:pt idx="0">
                  <c:v>Households’ income</c:v>
                </c:pt>
                <c:pt idx="1">
                  <c:v>Household financial wealth</c:v>
                </c:pt>
                <c:pt idx="2">
                  <c:v>Employment</c:v>
                </c:pt>
                <c:pt idx="3">
                  <c:v>Personal earnings</c:v>
                </c:pt>
                <c:pt idx="4">
                  <c:v>Job security   </c:v>
                </c:pt>
                <c:pt idx="5">
                  <c:v>Long-term unemployment</c:v>
                </c:pt>
                <c:pt idx="6">
                  <c:v>Rooms per person</c:v>
                </c:pt>
                <c:pt idx="7">
                  <c:v>Housing expenditure</c:v>
                </c:pt>
                <c:pt idx="8">
                  <c:v>Dwellings with basic facilities</c:v>
                </c:pt>
                <c:pt idx="9">
                  <c:v>Employees working very long</c:v>
                </c:pt>
                <c:pt idx="10">
                  <c:v>Time devoted to leisure and personal care</c:v>
                </c:pt>
                <c:pt idx="11">
                  <c:v>Life expectancy</c:v>
                </c:pt>
                <c:pt idx="12">
                  <c:v>Self-reported health</c:v>
                </c:pt>
                <c:pt idx="13">
                  <c:v>Educational attainment</c:v>
                </c:pt>
                <c:pt idx="14">
                  <c:v>Years in education</c:v>
                </c:pt>
                <c:pt idx="15">
                  <c:v>Students’ skills</c:v>
                </c:pt>
                <c:pt idx="16">
                  <c:v>Social network</c:v>
                </c:pt>
                <c:pt idx="17">
                  <c:v>Consultation on rule-making</c:v>
                </c:pt>
                <c:pt idx="18">
                  <c:v>Voter turn-out</c:v>
                </c:pt>
                <c:pt idx="19">
                  <c:v>Water quality</c:v>
                </c:pt>
                <c:pt idx="20">
                  <c:v>Air pollution</c:v>
                </c:pt>
                <c:pt idx="21">
                  <c:v>Homicide</c:v>
                </c:pt>
                <c:pt idx="22">
                  <c:v>Assault</c:v>
                </c:pt>
                <c:pt idx="23">
                  <c:v>Life Satisfaction</c:v>
                </c:pt>
              </c:strCache>
            </c:strRef>
          </c:cat>
          <c:val>
            <c:numRef>
              <c:f>average_value!$B$46:$Y$46</c:f>
              <c:numCache>
                <c:formatCode>General</c:formatCode>
                <c:ptCount val="24"/>
                <c:pt idx="0">
                  <c:v>1.7144534779330685</c:v>
                </c:pt>
                <c:pt idx="1">
                  <c:v>0.12000770798865869</c:v>
                </c:pt>
                <c:pt idx="2">
                  <c:v>5.0606060606060606</c:v>
                </c:pt>
                <c:pt idx="3">
                  <c:v>1.3288354988027147</c:v>
                </c:pt>
                <c:pt idx="5">
                  <c:v>7.4614617940199333</c:v>
                </c:pt>
                <c:pt idx="6">
                  <c:v>8.9556769884638329E-2</c:v>
                </c:pt>
                <c:pt idx="7">
                  <c:v>10</c:v>
                </c:pt>
                <c:pt idx="8">
                  <c:v>0</c:v>
                </c:pt>
                <c:pt idx="9">
                  <c:v>9.4699976651879521</c:v>
                </c:pt>
                <c:pt idx="10">
                  <c:v>6.9523809523809552</c:v>
                </c:pt>
                <c:pt idx="11">
                  <c:v>0</c:v>
                </c:pt>
                <c:pt idx="12">
                  <c:v>1.1833333333333333</c:v>
                </c:pt>
                <c:pt idx="13">
                  <c:v>10</c:v>
                </c:pt>
                <c:pt idx="14">
                  <c:v>4.5283018867924563</c:v>
                </c:pt>
                <c:pt idx="15">
                  <c:v>4.7652582159624428</c:v>
                </c:pt>
                <c:pt idx="16">
                  <c:v>6.5517241379310356</c:v>
                </c:pt>
                <c:pt idx="17">
                  <c:v>0.52631578947368418</c:v>
                </c:pt>
                <c:pt idx="18">
                  <c:v>3.4468085106382986</c:v>
                </c:pt>
                <c:pt idx="19">
                  <c:v>0.43478260869565261</c:v>
                </c:pt>
                <c:pt idx="20">
                  <c:v>9.1018065943229374</c:v>
                </c:pt>
                <c:pt idx="21">
                  <c:v>5.2232142857142865</c:v>
                </c:pt>
                <c:pt idx="22">
                  <c:v>8.4281282316442603</c:v>
                </c:pt>
                <c:pt idx="23">
                  <c:v>1.7241379310344831</c:v>
                </c:pt>
              </c:numCache>
            </c:numRef>
          </c:val>
        </c:ser>
        <c:ser>
          <c:idx val="2"/>
          <c:order val="1"/>
          <c:tx>
            <c:v>Augmented data (lower estimate)</c:v>
          </c:tx>
          <c:spPr>
            <a:ln w="19050">
              <a:solidFill>
                <a:srgbClr val="00CC66"/>
              </a:solidFill>
            </a:ln>
          </c:spPr>
          <c:marker>
            <c:symbol val="diamond"/>
            <c:size val="5"/>
            <c:spPr>
              <a:solidFill>
                <a:srgbClr val="00CC66"/>
              </a:solidFill>
              <a:ln>
                <a:solidFill>
                  <a:srgbClr val="006600"/>
                </a:solidFill>
              </a:ln>
            </c:spPr>
          </c:marker>
          <c:cat>
            <c:strRef>
              <c:f>average_value!$B$2:$Y$2</c:f>
              <c:strCache>
                <c:ptCount val="24"/>
                <c:pt idx="0">
                  <c:v>Households’ income</c:v>
                </c:pt>
                <c:pt idx="1">
                  <c:v>Household financial wealth</c:v>
                </c:pt>
                <c:pt idx="2">
                  <c:v>Employment</c:v>
                </c:pt>
                <c:pt idx="3">
                  <c:v>Personal earnings</c:v>
                </c:pt>
                <c:pt idx="4">
                  <c:v>Job security   </c:v>
                </c:pt>
                <c:pt idx="5">
                  <c:v>Long-term unemployment</c:v>
                </c:pt>
                <c:pt idx="6">
                  <c:v>Rooms per person</c:v>
                </c:pt>
                <c:pt idx="7">
                  <c:v>Housing expenditure</c:v>
                </c:pt>
                <c:pt idx="8">
                  <c:v>Dwellings with basic facilities</c:v>
                </c:pt>
                <c:pt idx="9">
                  <c:v>Employees working very long</c:v>
                </c:pt>
                <c:pt idx="10">
                  <c:v>Time devoted to leisure and personal care</c:v>
                </c:pt>
                <c:pt idx="11">
                  <c:v>Life expectancy</c:v>
                </c:pt>
                <c:pt idx="12">
                  <c:v>Self-reported health</c:v>
                </c:pt>
                <c:pt idx="13">
                  <c:v>Educational attainment</c:v>
                </c:pt>
                <c:pt idx="14">
                  <c:v>Years in education</c:v>
                </c:pt>
                <c:pt idx="15">
                  <c:v>Students’ skills</c:v>
                </c:pt>
                <c:pt idx="16">
                  <c:v>Social network</c:v>
                </c:pt>
                <c:pt idx="17">
                  <c:v>Consultation on rule-making</c:v>
                </c:pt>
                <c:pt idx="18">
                  <c:v>Voter turn-out</c:v>
                </c:pt>
                <c:pt idx="19">
                  <c:v>Water quality</c:v>
                </c:pt>
                <c:pt idx="20">
                  <c:v>Air pollution</c:v>
                </c:pt>
                <c:pt idx="21">
                  <c:v>Homicide</c:v>
                </c:pt>
                <c:pt idx="22">
                  <c:v>Assault</c:v>
                </c:pt>
                <c:pt idx="23">
                  <c:v>Life Satisfaction</c:v>
                </c:pt>
              </c:strCache>
            </c:strRef>
          </c:cat>
          <c:val>
            <c:numRef>
              <c:f>average_value!$B$47:$Y$47</c:f>
              <c:numCache>
                <c:formatCode>General</c:formatCode>
                <c:ptCount val="24"/>
                <c:pt idx="0">
                  <c:v>1.7144534779330685</c:v>
                </c:pt>
                <c:pt idx="1">
                  <c:v>0.61640691476663567</c:v>
                </c:pt>
                <c:pt idx="2">
                  <c:v>8.0303030303030276</c:v>
                </c:pt>
                <c:pt idx="3">
                  <c:v>1.3288354988027147</c:v>
                </c:pt>
                <c:pt idx="5">
                  <c:v>7.4614617940199333</c:v>
                </c:pt>
                <c:pt idx="6">
                  <c:v>8.9556769884638329E-2</c:v>
                </c:pt>
                <c:pt idx="7">
                  <c:v>10</c:v>
                </c:pt>
                <c:pt idx="8">
                  <c:v>0</c:v>
                </c:pt>
                <c:pt idx="9">
                  <c:v>9.4699976651879521</c:v>
                </c:pt>
                <c:pt idx="10">
                  <c:v>6.9523809523809552</c:v>
                </c:pt>
                <c:pt idx="11">
                  <c:v>0</c:v>
                </c:pt>
                <c:pt idx="12">
                  <c:v>1.1833333333333333</c:v>
                </c:pt>
                <c:pt idx="13">
                  <c:v>10</c:v>
                </c:pt>
                <c:pt idx="14">
                  <c:v>4.5283018867924563</c:v>
                </c:pt>
                <c:pt idx="15">
                  <c:v>4.7652582159624428</c:v>
                </c:pt>
                <c:pt idx="16">
                  <c:v>6.5517241379310356</c:v>
                </c:pt>
                <c:pt idx="17">
                  <c:v>0.52631578947368418</c:v>
                </c:pt>
                <c:pt idx="18">
                  <c:v>3.4468085106382986</c:v>
                </c:pt>
                <c:pt idx="19">
                  <c:v>0.43478260869565261</c:v>
                </c:pt>
                <c:pt idx="20">
                  <c:v>9.1018065943229374</c:v>
                </c:pt>
                <c:pt idx="21">
                  <c:v>5.2232142857142865</c:v>
                </c:pt>
                <c:pt idx="22">
                  <c:v>8.4281282316442603</c:v>
                </c:pt>
                <c:pt idx="23">
                  <c:v>1.7241379310344831</c:v>
                </c:pt>
              </c:numCache>
            </c:numRef>
          </c:val>
        </c:ser>
        <c:ser>
          <c:idx val="0"/>
          <c:order val="2"/>
          <c:tx>
            <c:v>BLI 2012</c:v>
          </c:tx>
          <c:spPr>
            <a:ln w="25400" cmpd="sng">
              <a:solidFill>
                <a:srgbClr val="C00000"/>
              </a:solidFill>
              <a:prstDash val="dash"/>
            </a:ln>
          </c:spPr>
          <c:marker>
            <c:symbol val="diamond"/>
            <c:size val="5"/>
            <c:spPr>
              <a:solidFill>
                <a:schemeClr val="bg1"/>
              </a:solidFill>
              <a:ln w="25400">
                <a:solidFill>
                  <a:srgbClr val="C00000"/>
                </a:solidFill>
              </a:ln>
            </c:spPr>
          </c:marker>
          <c:cat>
            <c:strRef>
              <c:f>average_value!$B$2:$Y$2</c:f>
              <c:strCache>
                <c:ptCount val="24"/>
                <c:pt idx="0">
                  <c:v>Households’ income</c:v>
                </c:pt>
                <c:pt idx="1">
                  <c:v>Household financial wealth</c:v>
                </c:pt>
                <c:pt idx="2">
                  <c:v>Employment</c:v>
                </c:pt>
                <c:pt idx="3">
                  <c:v>Personal earnings</c:v>
                </c:pt>
                <c:pt idx="4">
                  <c:v>Job security   </c:v>
                </c:pt>
                <c:pt idx="5">
                  <c:v>Long-term unemployment</c:v>
                </c:pt>
                <c:pt idx="6">
                  <c:v>Rooms per person</c:v>
                </c:pt>
                <c:pt idx="7">
                  <c:v>Housing expenditure</c:v>
                </c:pt>
                <c:pt idx="8">
                  <c:v>Dwellings with basic facilities</c:v>
                </c:pt>
                <c:pt idx="9">
                  <c:v>Employees working very long</c:v>
                </c:pt>
                <c:pt idx="10">
                  <c:v>Time devoted to leisure and personal care</c:v>
                </c:pt>
                <c:pt idx="11">
                  <c:v>Life expectancy</c:v>
                </c:pt>
                <c:pt idx="12">
                  <c:v>Self-reported health</c:v>
                </c:pt>
                <c:pt idx="13">
                  <c:v>Educational attainment</c:v>
                </c:pt>
                <c:pt idx="14">
                  <c:v>Years in education</c:v>
                </c:pt>
                <c:pt idx="15">
                  <c:v>Students’ skills</c:v>
                </c:pt>
                <c:pt idx="16">
                  <c:v>Social network</c:v>
                </c:pt>
                <c:pt idx="17">
                  <c:v>Consultation on rule-making</c:v>
                </c:pt>
                <c:pt idx="18">
                  <c:v>Voter turn-out</c:v>
                </c:pt>
                <c:pt idx="19">
                  <c:v>Water quality</c:v>
                </c:pt>
                <c:pt idx="20">
                  <c:v>Air pollution</c:v>
                </c:pt>
                <c:pt idx="21">
                  <c:v>Homicide</c:v>
                </c:pt>
                <c:pt idx="22">
                  <c:v>Assault</c:v>
                </c:pt>
                <c:pt idx="23">
                  <c:v>Life Satisfaction</c:v>
                </c:pt>
              </c:strCache>
            </c:strRef>
          </c:cat>
          <c:val>
            <c:numRef>
              <c:f>average_value!$B$45:$Y$45</c:f>
              <c:numCache>
                <c:formatCode>General</c:formatCode>
                <c:ptCount val="24"/>
                <c:pt idx="0">
                  <c:v>1.8195256101753179</c:v>
                </c:pt>
                <c:pt idx="1">
                  <c:v>1.246921490499169</c:v>
                </c:pt>
                <c:pt idx="2">
                  <c:v>6.3636363636363633</c:v>
                </c:pt>
                <c:pt idx="3">
                  <c:v>0.98853006949287037</c:v>
                </c:pt>
                <c:pt idx="4">
                  <c:v>2.4490785645004851</c:v>
                </c:pt>
                <c:pt idx="5">
                  <c:v>7.5415282392026572</c:v>
                </c:pt>
                <c:pt idx="6">
                  <c:v>4.9999999999999991</c:v>
                </c:pt>
                <c:pt idx="7">
                  <c:v>9.0909090909090899</c:v>
                </c:pt>
                <c:pt idx="8">
                  <c:v>8.3928571428571406</c:v>
                </c:pt>
                <c:pt idx="9">
                  <c:v>10</c:v>
                </c:pt>
                <c:pt idx="10">
                  <c:v>3.8095238095238084</c:v>
                </c:pt>
                <c:pt idx="11">
                  <c:v>4.2674253200570597E-2</c:v>
                </c:pt>
                <c:pt idx="12">
                  <c:v>0.33333333333333359</c:v>
                </c:pt>
                <c:pt idx="13">
                  <c:v>9.4462540716612367</c:v>
                </c:pt>
                <c:pt idx="14">
                  <c:v>4.5283018867924563</c:v>
                </c:pt>
                <c:pt idx="15">
                  <c:v>4.788732394366197</c:v>
                </c:pt>
                <c:pt idx="16">
                  <c:v>6.5517241379310356</c:v>
                </c:pt>
                <c:pt idx="17">
                  <c:v>0.52631578947368418</c:v>
                </c:pt>
                <c:pt idx="18">
                  <c:v>3.4042553191489371</c:v>
                </c:pt>
                <c:pt idx="19">
                  <c:v>0</c:v>
                </c:pt>
                <c:pt idx="20">
                  <c:v>9.0196078431372548</c:v>
                </c:pt>
                <c:pt idx="21">
                  <c:v>5.1339285714285721</c:v>
                </c:pt>
                <c:pt idx="22">
                  <c:v>8.4281282316442603</c:v>
                </c:pt>
                <c:pt idx="23">
                  <c:v>1.3793103448275845</c:v>
                </c:pt>
              </c:numCache>
            </c:numRef>
          </c:val>
        </c:ser>
        <c:dLbls>
          <c:showLegendKey val="0"/>
          <c:showVal val="0"/>
          <c:showCatName val="0"/>
          <c:showSerName val="0"/>
          <c:showPercent val="0"/>
          <c:showBubbleSize val="0"/>
        </c:dLbls>
        <c:axId val="31403008"/>
        <c:axId val="31425664"/>
      </c:radarChart>
      <c:catAx>
        <c:axId val="31403008"/>
        <c:scaling>
          <c:orientation val="minMax"/>
        </c:scaling>
        <c:delete val="0"/>
        <c:axPos val="b"/>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ru-RU"/>
          </a:p>
        </c:txPr>
        <c:crossAx val="31425664"/>
        <c:crosses val="autoZero"/>
        <c:auto val="1"/>
        <c:lblAlgn val="ctr"/>
        <c:lblOffset val="100"/>
        <c:noMultiLvlLbl val="0"/>
      </c:catAx>
      <c:valAx>
        <c:axId val="31425664"/>
        <c:scaling>
          <c:orientation val="minMax"/>
        </c:scaling>
        <c:delete val="0"/>
        <c:axPos val="l"/>
        <c:majorGridlines/>
        <c:numFmt formatCode="General" sourceLinked="1"/>
        <c:majorTickMark val="cross"/>
        <c:minorTickMark val="none"/>
        <c:tickLblPos val="nextTo"/>
        <c:crossAx val="31403008"/>
        <c:crosses val="autoZero"/>
        <c:crossBetween val="between"/>
      </c:valAx>
    </c:plotArea>
    <c:legend>
      <c:legendPos val="b"/>
      <c:layout/>
      <c:overlay val="0"/>
      <c:txPr>
        <a:bodyPr/>
        <a:lstStyle/>
        <a:p>
          <a:pPr>
            <a:defRPr sz="1400" b="1">
              <a:latin typeface="Arial" pitchFamily="34" charset="0"/>
              <a:cs typeface="Arial" pitchFamily="34" charset="0"/>
            </a:defRPr>
          </a:pPr>
          <a:endParaRPr lang="ru-RU"/>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1"/>
          <c:order val="0"/>
          <c:tx>
            <c:v>Augmented data (lower estimate)</c:v>
          </c:tx>
          <c:spPr>
            <a:ln w="31750">
              <a:solidFill>
                <a:srgbClr val="006600"/>
              </a:solidFill>
              <a:prstDash val="solid"/>
            </a:ln>
          </c:spPr>
          <c:marker>
            <c:symbol val="diamond"/>
            <c:size val="5"/>
            <c:spPr>
              <a:solidFill>
                <a:srgbClr val="006600"/>
              </a:solidFill>
              <a:ln w="25400">
                <a:solidFill>
                  <a:srgbClr val="006600"/>
                </a:solidFill>
              </a:ln>
            </c:spPr>
          </c:marker>
          <c:cat>
            <c:strRef>
              <c:f>average_value!$B$49:$L$49</c:f>
              <c:strCache>
                <c:ptCount val="11"/>
                <c:pt idx="0">
                  <c:v>Income</c:v>
                </c:pt>
                <c:pt idx="1">
                  <c:v>Jobs</c:v>
                </c:pt>
                <c:pt idx="2">
                  <c:v>Housing</c:v>
                </c:pt>
                <c:pt idx="3">
                  <c:v>Work-life balance</c:v>
                </c:pt>
                <c:pt idx="4">
                  <c:v>Health</c:v>
                </c:pt>
                <c:pt idx="5">
                  <c:v>Education</c:v>
                </c:pt>
                <c:pt idx="6">
                  <c:v>Community</c:v>
                </c:pt>
                <c:pt idx="7">
                  <c:v>Civic engagement</c:v>
                </c:pt>
                <c:pt idx="8">
                  <c:v>Environment</c:v>
                </c:pt>
                <c:pt idx="9">
                  <c:v>Safety</c:v>
                </c:pt>
                <c:pt idx="10">
                  <c:v>Life Satisfaction</c:v>
                </c:pt>
              </c:strCache>
            </c:strRef>
          </c:cat>
          <c:val>
            <c:numRef>
              <c:f>average_value!$B$52:$L$52</c:f>
              <c:numCache>
                <c:formatCode>General</c:formatCode>
                <c:ptCount val="11"/>
                <c:pt idx="0">
                  <c:v>0.91723059296086362</c:v>
                </c:pt>
                <c:pt idx="1">
                  <c:v>4.6169677844762367</c:v>
                </c:pt>
                <c:pt idx="2">
                  <c:v>3.3631855899615459</c:v>
                </c:pt>
                <c:pt idx="3">
                  <c:v>8.2111893087844532</c:v>
                </c:pt>
                <c:pt idx="4">
                  <c:v>0.59166666666666667</c:v>
                </c:pt>
                <c:pt idx="5">
                  <c:v>6.4311867009182997</c:v>
                </c:pt>
                <c:pt idx="6">
                  <c:v>6.5517241379310356</c:v>
                </c:pt>
                <c:pt idx="7">
                  <c:v>1.9865621500559913</c:v>
                </c:pt>
                <c:pt idx="8">
                  <c:v>4.7682946015092948</c:v>
                </c:pt>
                <c:pt idx="9">
                  <c:v>6.8256712586792734</c:v>
                </c:pt>
                <c:pt idx="10">
                  <c:v>1.7241379310344831</c:v>
                </c:pt>
              </c:numCache>
            </c:numRef>
          </c:val>
        </c:ser>
        <c:ser>
          <c:idx val="2"/>
          <c:order val="1"/>
          <c:tx>
            <c:v>Augmented data (higher estimate)</c:v>
          </c:tx>
          <c:spPr>
            <a:ln>
              <a:solidFill>
                <a:srgbClr val="00CC66"/>
              </a:solidFill>
            </a:ln>
          </c:spPr>
          <c:marker>
            <c:symbol val="diamond"/>
            <c:size val="5"/>
            <c:spPr>
              <a:solidFill>
                <a:srgbClr val="00CC66"/>
              </a:solidFill>
              <a:ln w="25400">
                <a:solidFill>
                  <a:srgbClr val="00CC66"/>
                </a:solidFill>
              </a:ln>
            </c:spPr>
          </c:marker>
          <c:cat>
            <c:strRef>
              <c:f>average_value!$B$49:$L$49</c:f>
              <c:strCache>
                <c:ptCount val="11"/>
                <c:pt idx="0">
                  <c:v>Income</c:v>
                </c:pt>
                <c:pt idx="1">
                  <c:v>Jobs</c:v>
                </c:pt>
                <c:pt idx="2">
                  <c:v>Housing</c:v>
                </c:pt>
                <c:pt idx="3">
                  <c:v>Work-life balance</c:v>
                </c:pt>
                <c:pt idx="4">
                  <c:v>Health</c:v>
                </c:pt>
                <c:pt idx="5">
                  <c:v>Education</c:v>
                </c:pt>
                <c:pt idx="6">
                  <c:v>Community</c:v>
                </c:pt>
                <c:pt idx="7">
                  <c:v>Civic engagement</c:v>
                </c:pt>
                <c:pt idx="8">
                  <c:v>Environment</c:v>
                </c:pt>
                <c:pt idx="9">
                  <c:v>Safety</c:v>
                </c:pt>
                <c:pt idx="10">
                  <c:v>Life Satisfaction</c:v>
                </c:pt>
              </c:strCache>
            </c:strRef>
          </c:cat>
          <c:val>
            <c:numRef>
              <c:f>average_value!$B$53:$L$53</c:f>
              <c:numCache>
                <c:formatCode>General</c:formatCode>
                <c:ptCount val="11"/>
                <c:pt idx="0">
                  <c:v>1.1654301963498521</c:v>
                </c:pt>
                <c:pt idx="1">
                  <c:v>5.6068667743752245</c:v>
                </c:pt>
                <c:pt idx="2">
                  <c:v>3.3631855899615459</c:v>
                </c:pt>
                <c:pt idx="3">
                  <c:v>8.2111893087844532</c:v>
                </c:pt>
                <c:pt idx="4">
                  <c:v>0.59166666666666667</c:v>
                </c:pt>
                <c:pt idx="5">
                  <c:v>6.4311867009182997</c:v>
                </c:pt>
                <c:pt idx="6">
                  <c:v>6.5517241379310356</c:v>
                </c:pt>
                <c:pt idx="7">
                  <c:v>1.9865621500559913</c:v>
                </c:pt>
                <c:pt idx="8">
                  <c:v>4.7682946015092948</c:v>
                </c:pt>
                <c:pt idx="9">
                  <c:v>6.8256712586792734</c:v>
                </c:pt>
                <c:pt idx="10">
                  <c:v>1.7241379310344831</c:v>
                </c:pt>
              </c:numCache>
            </c:numRef>
          </c:val>
        </c:ser>
        <c:ser>
          <c:idx val="0"/>
          <c:order val="2"/>
          <c:tx>
            <c:v>BLI 2012</c:v>
          </c:tx>
          <c:spPr>
            <a:ln>
              <a:solidFill>
                <a:srgbClr val="C00000"/>
              </a:solidFill>
              <a:prstDash val="dash"/>
            </a:ln>
          </c:spPr>
          <c:marker>
            <c:symbol val="diamond"/>
            <c:size val="5"/>
            <c:spPr>
              <a:solidFill>
                <a:schemeClr val="bg1"/>
              </a:solidFill>
              <a:ln w="25400">
                <a:solidFill>
                  <a:srgbClr val="C00000"/>
                </a:solidFill>
              </a:ln>
            </c:spPr>
          </c:marker>
          <c:cat>
            <c:strRef>
              <c:f>average_value!$B$49:$L$49</c:f>
              <c:strCache>
                <c:ptCount val="11"/>
                <c:pt idx="0">
                  <c:v>Income</c:v>
                </c:pt>
                <c:pt idx="1">
                  <c:v>Jobs</c:v>
                </c:pt>
                <c:pt idx="2">
                  <c:v>Housing</c:v>
                </c:pt>
                <c:pt idx="3">
                  <c:v>Work-life balance</c:v>
                </c:pt>
                <c:pt idx="4">
                  <c:v>Health</c:v>
                </c:pt>
                <c:pt idx="5">
                  <c:v>Education</c:v>
                </c:pt>
                <c:pt idx="6">
                  <c:v>Community</c:v>
                </c:pt>
                <c:pt idx="7">
                  <c:v>Civic engagement</c:v>
                </c:pt>
                <c:pt idx="8">
                  <c:v>Environment</c:v>
                </c:pt>
                <c:pt idx="9">
                  <c:v>Safety</c:v>
                </c:pt>
                <c:pt idx="10">
                  <c:v>Life Satisfaction</c:v>
                </c:pt>
              </c:strCache>
            </c:strRef>
          </c:cat>
          <c:val>
            <c:numRef>
              <c:f>average_value!$B$51:$L$51</c:f>
              <c:numCache>
                <c:formatCode>General</c:formatCode>
                <c:ptCount val="11"/>
                <c:pt idx="0">
                  <c:v>1.5332235503372433</c:v>
                </c:pt>
                <c:pt idx="1">
                  <c:v>4.3356933092080938</c:v>
                </c:pt>
                <c:pt idx="2">
                  <c:v>7.4945887445887438</c:v>
                </c:pt>
                <c:pt idx="3">
                  <c:v>6.9047619047619042</c:v>
                </c:pt>
                <c:pt idx="4">
                  <c:v>0.1880037932669521</c:v>
                </c:pt>
                <c:pt idx="5">
                  <c:v>6.2544294509399627</c:v>
                </c:pt>
                <c:pt idx="6">
                  <c:v>6.5517241379310356</c:v>
                </c:pt>
                <c:pt idx="7">
                  <c:v>1.9652855543113106</c:v>
                </c:pt>
                <c:pt idx="8">
                  <c:v>4.5098039215686274</c:v>
                </c:pt>
                <c:pt idx="9">
                  <c:v>6.7810284015364157</c:v>
                </c:pt>
                <c:pt idx="10">
                  <c:v>1.3793103448275845</c:v>
                </c:pt>
              </c:numCache>
            </c:numRef>
          </c:val>
        </c:ser>
        <c:dLbls>
          <c:showLegendKey val="0"/>
          <c:showVal val="0"/>
          <c:showCatName val="0"/>
          <c:showSerName val="0"/>
          <c:showPercent val="0"/>
          <c:showBubbleSize val="0"/>
        </c:dLbls>
        <c:axId val="31440256"/>
        <c:axId val="31752576"/>
      </c:radarChart>
      <c:catAx>
        <c:axId val="31440256"/>
        <c:scaling>
          <c:orientation val="minMax"/>
        </c:scaling>
        <c:delete val="0"/>
        <c:axPos val="b"/>
        <c:majorGridlines/>
        <c:majorTickMark val="out"/>
        <c:minorTickMark val="none"/>
        <c:tickLblPos val="nextTo"/>
        <c:txPr>
          <a:bodyPr/>
          <a:lstStyle/>
          <a:p>
            <a:pPr>
              <a:defRPr sz="1400" b="1">
                <a:latin typeface="Arial" pitchFamily="34" charset="0"/>
                <a:cs typeface="Arial" pitchFamily="34" charset="0"/>
              </a:defRPr>
            </a:pPr>
            <a:endParaRPr lang="ru-RU"/>
          </a:p>
        </c:txPr>
        <c:crossAx val="31752576"/>
        <c:crosses val="autoZero"/>
        <c:auto val="1"/>
        <c:lblAlgn val="ctr"/>
        <c:lblOffset val="100"/>
        <c:noMultiLvlLbl val="0"/>
      </c:catAx>
      <c:valAx>
        <c:axId val="31752576"/>
        <c:scaling>
          <c:orientation val="minMax"/>
        </c:scaling>
        <c:delete val="0"/>
        <c:axPos val="l"/>
        <c:majorGridlines/>
        <c:numFmt formatCode="General" sourceLinked="1"/>
        <c:majorTickMark val="cross"/>
        <c:minorTickMark val="none"/>
        <c:tickLblPos val="nextTo"/>
        <c:crossAx val="31440256"/>
        <c:crosses val="autoZero"/>
        <c:crossBetween val="between"/>
      </c:valAx>
    </c:plotArea>
    <c:legend>
      <c:legendPos val="b"/>
      <c:layout/>
      <c:overlay val="0"/>
      <c:txPr>
        <a:bodyPr/>
        <a:lstStyle/>
        <a:p>
          <a:pPr>
            <a:defRPr sz="1400" b="1">
              <a:latin typeface="Arial" pitchFamily="34" charset="0"/>
              <a:cs typeface="Arial" pitchFamily="34" charset="0"/>
            </a:defRPr>
          </a:pPr>
          <a:endParaRPr lang="ru-RU"/>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drawing1.xml><?xml version="1.0" encoding="utf-8"?>
<c:userShapes xmlns:c="http://schemas.openxmlformats.org/drawingml/2006/chart">
  <cdr:relSizeAnchor xmlns:cdr="http://schemas.openxmlformats.org/drawingml/2006/chartDrawing">
    <cdr:from>
      <cdr:x>0.50413</cdr:x>
      <cdr:y>0.47619</cdr:y>
    </cdr:from>
    <cdr:to>
      <cdr:x>0.7404</cdr:x>
      <cdr:y>0.73104</cdr:y>
    </cdr:to>
    <cdr:sp macro="" textlink="">
      <cdr:nvSpPr>
        <cdr:cNvPr id="2" name="Полилиния 1"/>
        <cdr:cNvSpPr/>
      </cdr:nvSpPr>
      <cdr:spPr>
        <a:xfrm xmlns:a="http://schemas.openxmlformats.org/drawingml/2006/main">
          <a:off x="4392488" y="2880319"/>
          <a:ext cx="2058633" cy="1541509"/>
        </a:xfrm>
        <a:custGeom xmlns:a="http://schemas.openxmlformats.org/drawingml/2006/main">
          <a:avLst/>
          <a:gdLst>
            <a:gd name="connsiteX0" fmla="*/ 0 w 2050742"/>
            <a:gd name="connsiteY0" fmla="*/ 0 h 1562470"/>
            <a:gd name="connsiteX1" fmla="*/ 417251 w 2050742"/>
            <a:gd name="connsiteY1" fmla="*/ 1562470 h 1562470"/>
            <a:gd name="connsiteX2" fmla="*/ 2050742 w 2050742"/>
            <a:gd name="connsiteY2" fmla="*/ 292963 h 1562470"/>
            <a:gd name="connsiteX3" fmla="*/ 0 w 2050742"/>
            <a:gd name="connsiteY3" fmla="*/ 0 h 1562470"/>
          </a:gdLst>
          <a:ahLst/>
          <a:cxnLst>
            <a:cxn ang="0">
              <a:pos x="connsiteX0" y="connsiteY0"/>
            </a:cxn>
            <a:cxn ang="0">
              <a:pos x="connsiteX1" y="connsiteY1"/>
            </a:cxn>
            <a:cxn ang="0">
              <a:pos x="connsiteX2" y="connsiteY2"/>
            </a:cxn>
            <a:cxn ang="0">
              <a:pos x="connsiteX3" y="connsiteY3"/>
            </a:cxn>
          </a:cxnLst>
          <a:rect l="l" t="t" r="r" b="b"/>
          <a:pathLst>
            <a:path w="2050742" h="1562470">
              <a:moveTo>
                <a:pt x="0" y="0"/>
              </a:moveTo>
              <a:lnTo>
                <a:pt x="417251" y="1562470"/>
              </a:lnTo>
              <a:lnTo>
                <a:pt x="2050742" y="292963"/>
              </a:lnTo>
              <a:lnTo>
                <a:pt x="0" y="0"/>
              </a:lnTo>
              <a:close/>
            </a:path>
          </a:pathLst>
        </a:custGeom>
        <a:solidFill xmlns:a="http://schemas.openxmlformats.org/drawingml/2006/main">
          <a:schemeClr val="accent1">
            <a:alpha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CED53-F8C4-4E33-B2FC-94F518D616CC}" type="datetimeFigureOut">
              <a:rPr lang="ru-RU" smtClean="0"/>
              <a:t>24.04.2013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EAD3C-B67E-4A01-8964-6D25EE992B4D}" type="slidenum">
              <a:rPr lang="ru-RU" smtClean="0"/>
              <a:t>‹#›</a:t>
            </a:fld>
            <a:endParaRPr lang="ru-RU"/>
          </a:p>
        </p:txBody>
      </p:sp>
    </p:spTree>
    <p:extLst>
      <p:ext uri="{BB962C8B-B14F-4D97-AF65-F5344CB8AC3E}">
        <p14:creationId xmlns:p14="http://schemas.microsoft.com/office/powerpoint/2010/main" val="113325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xfrm>
            <a:off x="1143000" y="685800"/>
            <a:ext cx="4572000" cy="3429000"/>
          </a:xfrm>
          <a:ln/>
        </p:spPr>
      </p:sp>
      <p:sp>
        <p:nvSpPr>
          <p:cNvPr id="39939" name="Заметки 2"/>
          <p:cNvSpPr>
            <a:spLocks noGrp="1"/>
          </p:cNvSpPr>
          <p:nvPr>
            <p:ph type="body" idx="1"/>
          </p:nvPr>
        </p:nvSpPr>
        <p:spPr>
          <a:noFill/>
          <a:ln/>
        </p:spPr>
        <p:txBody>
          <a:bodyPr/>
          <a:lstStyle/>
          <a:p>
            <a:pPr eaLnBrk="1" hangingPunct="1">
              <a:spcBef>
                <a:spcPct val="0"/>
              </a:spcBef>
            </a:pPr>
            <a:endParaRPr lang="ru-RU" smtClean="0"/>
          </a:p>
        </p:txBody>
      </p:sp>
      <p:sp>
        <p:nvSpPr>
          <p:cNvPr id="39940" name="Номер слайда 3"/>
          <p:cNvSpPr>
            <a:spLocks noGrp="1"/>
          </p:cNvSpPr>
          <p:nvPr>
            <p:ph type="sldNum" sz="quarter" idx="5"/>
          </p:nvPr>
        </p:nvSpPr>
        <p:spPr>
          <a:noFill/>
        </p:spPr>
        <p:txBody>
          <a:bodyPr/>
          <a:lstStyle/>
          <a:p>
            <a:fld id="{80221A65-0B0D-4F37-84D8-5E199E95888E}"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xfrm>
            <a:off x="1143000" y="685800"/>
            <a:ext cx="4572000" cy="3429000"/>
          </a:xfrm>
          <a:ln/>
        </p:spPr>
      </p:sp>
      <p:sp>
        <p:nvSpPr>
          <p:cNvPr id="39939" name="Заметки 2"/>
          <p:cNvSpPr>
            <a:spLocks noGrp="1"/>
          </p:cNvSpPr>
          <p:nvPr>
            <p:ph type="body" idx="1"/>
          </p:nvPr>
        </p:nvSpPr>
        <p:spPr>
          <a:noFill/>
          <a:ln/>
        </p:spPr>
        <p:txBody>
          <a:bodyPr/>
          <a:lstStyle/>
          <a:p>
            <a:pPr eaLnBrk="1" hangingPunct="1">
              <a:spcBef>
                <a:spcPct val="0"/>
              </a:spcBef>
            </a:pPr>
            <a:endParaRPr lang="ru-RU" smtClean="0"/>
          </a:p>
        </p:txBody>
      </p:sp>
      <p:sp>
        <p:nvSpPr>
          <p:cNvPr id="39940" name="Номер слайда 3"/>
          <p:cNvSpPr>
            <a:spLocks noGrp="1"/>
          </p:cNvSpPr>
          <p:nvPr>
            <p:ph type="sldNum" sz="quarter" idx="5"/>
          </p:nvPr>
        </p:nvSpPr>
        <p:spPr>
          <a:noFill/>
        </p:spPr>
        <p:txBody>
          <a:bodyPr/>
          <a:lstStyle/>
          <a:p>
            <a:fld id="{80221A65-0B0D-4F37-84D8-5E199E95888E}" type="slidenum">
              <a:rPr lang="ru-RU" smtClean="0"/>
              <a:pPr/>
              <a:t>17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222E5E-584B-45E2-BFBB-D154776E2C84}" type="datetimeFigureOut">
              <a:rPr lang="ru-RU" smtClean="0"/>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52736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222E5E-584B-45E2-BFBB-D154776E2C84}" type="datetimeFigureOut">
              <a:rPr lang="ru-RU" smtClean="0"/>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411669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222E5E-584B-45E2-BFBB-D154776E2C84}" type="datetimeFigureOut">
              <a:rPr lang="ru-RU" smtClean="0"/>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331915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222E5E-584B-45E2-BFBB-D154776E2C84}" type="datetimeFigureOut">
              <a:rPr lang="ru-RU" smtClean="0"/>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185408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222E5E-584B-45E2-BFBB-D154776E2C84}" type="datetimeFigureOut">
              <a:rPr lang="ru-RU" smtClean="0"/>
              <a:t>24.04.2013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40430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222E5E-584B-45E2-BFBB-D154776E2C84}" type="datetimeFigureOut">
              <a:rPr lang="ru-RU" smtClean="0"/>
              <a:t>24.04.2013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413254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222E5E-584B-45E2-BFBB-D154776E2C84}" type="datetimeFigureOut">
              <a:rPr lang="ru-RU" smtClean="0"/>
              <a:t>24.04.2013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258331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222E5E-584B-45E2-BFBB-D154776E2C84}" type="datetimeFigureOut">
              <a:rPr lang="ru-RU" smtClean="0"/>
              <a:t>24.04.2013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256687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222E5E-584B-45E2-BFBB-D154776E2C84}" type="datetimeFigureOut">
              <a:rPr lang="ru-RU" smtClean="0"/>
              <a:t>24.04.2013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366549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222E5E-584B-45E2-BFBB-D154776E2C84}" type="datetimeFigureOut">
              <a:rPr lang="ru-RU" smtClean="0"/>
              <a:t>24.04.2013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242747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222E5E-584B-45E2-BFBB-D154776E2C84}" type="datetimeFigureOut">
              <a:rPr lang="ru-RU" smtClean="0"/>
              <a:t>24.04.2013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2F7FD7-3137-400C-BAA9-4821118853FE}" type="slidenum">
              <a:rPr lang="ru-RU" smtClean="0"/>
              <a:t>‹#›</a:t>
            </a:fld>
            <a:endParaRPr lang="ru-RU"/>
          </a:p>
        </p:txBody>
      </p:sp>
    </p:spTree>
    <p:extLst>
      <p:ext uri="{BB962C8B-B14F-4D97-AF65-F5344CB8AC3E}">
        <p14:creationId xmlns:p14="http://schemas.microsoft.com/office/powerpoint/2010/main" val="370396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22E5E-584B-45E2-BFBB-D154776E2C84}" type="datetimeFigureOut">
              <a:rPr lang="ru-RU" smtClean="0"/>
              <a:t>24.04.2013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7FD7-3137-400C-BAA9-4821118853FE}" type="slidenum">
              <a:rPr lang="ru-RU" smtClean="0"/>
              <a:t>‹#›</a:t>
            </a:fld>
            <a:endParaRPr lang="ru-RU"/>
          </a:p>
        </p:txBody>
      </p:sp>
    </p:spTree>
    <p:extLst>
      <p:ext uri="{BB962C8B-B14F-4D97-AF65-F5344CB8AC3E}">
        <p14:creationId xmlns:p14="http://schemas.microsoft.com/office/powerpoint/2010/main" val="3062854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palata_big01.jpg"/>
          <p:cNvPicPr>
            <a:picLocks noChangeAspect="1"/>
          </p:cNvPicPr>
          <p:nvPr/>
        </p:nvPicPr>
        <p:blipFill>
          <a:blip r:embed="rId3" cstate="print"/>
          <a:srcRect/>
          <a:stretch>
            <a:fillRect/>
          </a:stretch>
        </p:blipFill>
        <p:spPr bwMode="auto">
          <a:xfrm>
            <a:off x="1928813" y="-7936"/>
            <a:ext cx="5429250" cy="6865938"/>
          </a:xfrm>
          <a:prstGeom prst="rect">
            <a:avLst/>
          </a:prstGeom>
          <a:noFill/>
          <a:ln w="9525">
            <a:noFill/>
            <a:miter lim="800000"/>
            <a:headEnd/>
            <a:tailEnd/>
          </a:ln>
        </p:spPr>
      </p:pic>
      <p:sp>
        <p:nvSpPr>
          <p:cNvPr id="9" name="Rectangle 8"/>
          <p:cNvSpPr/>
          <p:nvPr/>
        </p:nvSpPr>
        <p:spPr>
          <a:xfrm>
            <a:off x="0" y="0"/>
            <a:ext cx="9144000" cy="6858000"/>
          </a:xfrm>
          <a:prstGeom prst="rect">
            <a:avLst/>
          </a:prstGeom>
          <a:gradFill>
            <a:gsLst>
              <a:gs pos="0">
                <a:schemeClr val="accent1">
                  <a:tint val="66000"/>
                  <a:satMod val="160000"/>
                  <a:alpha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endParaRPr lang="ru-RU" dirty="0"/>
          </a:p>
        </p:txBody>
      </p:sp>
      <p:sp>
        <p:nvSpPr>
          <p:cNvPr id="14340" name="Rectangle 1"/>
          <p:cNvSpPr>
            <a:spLocks noChangeArrowheads="1"/>
          </p:cNvSpPr>
          <p:nvPr/>
        </p:nvSpPr>
        <p:spPr bwMode="auto">
          <a:xfrm>
            <a:off x="2484438" y="4221446"/>
            <a:ext cx="6551612" cy="369322"/>
          </a:xfrm>
          <a:prstGeom prst="rect">
            <a:avLst/>
          </a:prstGeom>
          <a:noFill/>
          <a:ln w="9525">
            <a:noFill/>
            <a:miter lim="800000"/>
            <a:headEnd/>
            <a:tailEnd/>
          </a:ln>
        </p:spPr>
        <p:txBody>
          <a:bodyPr lIns="91429" tIns="45715" rIns="91429" bIns="45715" anchor="ctr">
            <a:spAutoFit/>
          </a:bodyPr>
          <a:lstStyle/>
          <a:p>
            <a:pPr algn="r" eaLnBrk="0" hangingPunct="0"/>
            <a:endParaRPr lang="ru-RU"/>
          </a:p>
        </p:txBody>
      </p:sp>
      <p:sp>
        <p:nvSpPr>
          <p:cNvPr id="14341" name="Rectangle 4"/>
          <p:cNvSpPr>
            <a:spLocks noChangeArrowheads="1"/>
          </p:cNvSpPr>
          <p:nvPr/>
        </p:nvSpPr>
        <p:spPr bwMode="auto">
          <a:xfrm>
            <a:off x="2195736" y="404665"/>
            <a:ext cx="5673326" cy="461655"/>
          </a:xfrm>
          <a:prstGeom prst="rect">
            <a:avLst/>
          </a:prstGeom>
          <a:noFill/>
          <a:ln w="9525">
            <a:noFill/>
            <a:miter lim="800000"/>
            <a:headEnd/>
            <a:tailEnd/>
          </a:ln>
        </p:spPr>
        <p:txBody>
          <a:bodyPr wrap="none" lIns="91429" tIns="45715" rIns="91429" bIns="45715">
            <a:spAutoFit/>
          </a:bodyPr>
          <a:lstStyle/>
          <a:p>
            <a:r>
              <a:rPr lang="en-US" sz="2400" b="1" dirty="0" smtClean="0">
                <a:latin typeface="Arial Narrow" pitchFamily="34" charset="0"/>
                <a:cs typeface="Times New Roman" pitchFamily="18" charset="0"/>
              </a:rPr>
              <a:t>Accounts Chamber of the Russian Federation</a:t>
            </a:r>
            <a:endParaRPr lang="ru-RU" b="1" dirty="0">
              <a:latin typeface="Arial Narrow" pitchFamily="34" charset="0"/>
              <a:cs typeface="Times New Roman" pitchFamily="18" charset="0"/>
            </a:endParaRPr>
          </a:p>
        </p:txBody>
      </p:sp>
      <p:sp>
        <p:nvSpPr>
          <p:cNvPr id="13" name="Rectangle 2"/>
          <p:cNvSpPr txBox="1">
            <a:spLocks noChangeArrowheads="1"/>
          </p:cNvSpPr>
          <p:nvPr/>
        </p:nvSpPr>
        <p:spPr bwMode="auto">
          <a:xfrm>
            <a:off x="428625" y="2143127"/>
            <a:ext cx="8286750" cy="2746375"/>
          </a:xfrm>
          <a:prstGeom prst="rect">
            <a:avLst/>
          </a:prstGeom>
          <a:noFill/>
          <a:ln w="9525">
            <a:noFill/>
            <a:miter lim="800000"/>
            <a:headEnd/>
            <a:tailEnd/>
          </a:ln>
          <a:effectLst/>
        </p:spPr>
        <p:txBody>
          <a:bodyPr lIns="91429" tIns="45715" rIns="91429" bIns="45715" anchor="ctr"/>
          <a:lstStyle/>
          <a:p>
            <a:pPr algn="ctr">
              <a:defRPr/>
            </a:pPr>
            <a:r>
              <a:rPr lang="ru-RU" sz="4400" b="1" kern="0" dirty="0">
                <a:solidFill>
                  <a:schemeClr val="accent2"/>
                </a:solidFill>
                <a:latin typeface="+mj-lt"/>
                <a:ea typeface="+mj-ea"/>
                <a:cs typeface="+mj-cs"/>
              </a:rPr>
              <a:t/>
            </a:r>
            <a:br>
              <a:rPr lang="ru-RU" sz="4400" b="1" kern="0" dirty="0">
                <a:solidFill>
                  <a:schemeClr val="accent2"/>
                </a:solidFill>
                <a:latin typeface="+mj-lt"/>
                <a:ea typeface="+mj-ea"/>
                <a:cs typeface="+mj-cs"/>
              </a:rPr>
            </a:br>
            <a:r>
              <a:rPr lang="ru-RU" sz="3600" b="1" kern="0" dirty="0">
                <a:solidFill>
                  <a:srgbClr val="273269"/>
                </a:solidFill>
                <a:latin typeface="+mj-lt"/>
                <a:ea typeface="+mj-ea"/>
                <a:cs typeface="Times New Roman" pitchFamily="18" charset="0"/>
              </a:rPr>
              <a:t/>
            </a:r>
            <a:br>
              <a:rPr lang="ru-RU" sz="3600" b="1" kern="0" dirty="0">
                <a:solidFill>
                  <a:srgbClr val="273269"/>
                </a:solidFill>
                <a:latin typeface="+mj-lt"/>
                <a:ea typeface="+mj-ea"/>
                <a:cs typeface="Times New Roman" pitchFamily="18" charset="0"/>
              </a:rPr>
            </a:br>
            <a:endParaRPr lang="ru-RU" sz="3600" b="1" kern="0" dirty="0">
              <a:solidFill>
                <a:srgbClr val="273269"/>
              </a:solidFill>
              <a:latin typeface="+mj-lt"/>
              <a:ea typeface="+mj-ea"/>
              <a:cs typeface="Times New Roman" pitchFamily="18" charset="0"/>
            </a:endParaRPr>
          </a:p>
        </p:txBody>
      </p:sp>
      <p:pic>
        <p:nvPicPr>
          <p:cNvPr id="14343" name="Picture 3" descr="Герб Счетной палаты"/>
          <p:cNvPicPr>
            <a:picLocks noChangeAspect="1" noChangeArrowheads="1"/>
          </p:cNvPicPr>
          <p:nvPr/>
        </p:nvPicPr>
        <p:blipFill>
          <a:blip r:embed="rId4" cstate="print"/>
          <a:srcRect/>
          <a:stretch>
            <a:fillRect/>
          </a:stretch>
        </p:blipFill>
        <p:spPr bwMode="auto">
          <a:xfrm>
            <a:off x="357188" y="285752"/>
            <a:ext cx="1490662" cy="1543050"/>
          </a:xfrm>
          <a:prstGeom prst="rect">
            <a:avLst/>
          </a:prstGeom>
          <a:noFill/>
          <a:ln w="9525">
            <a:noFill/>
            <a:miter lim="800000"/>
            <a:headEnd/>
            <a:tailEnd/>
          </a:ln>
        </p:spPr>
      </p:pic>
      <p:sp>
        <p:nvSpPr>
          <p:cNvPr id="12" name="Rectangle 2"/>
          <p:cNvSpPr txBox="1">
            <a:spLocks noChangeArrowheads="1"/>
          </p:cNvSpPr>
          <p:nvPr/>
        </p:nvSpPr>
        <p:spPr bwMode="auto">
          <a:xfrm>
            <a:off x="357188" y="2786063"/>
            <a:ext cx="8501062" cy="2428876"/>
          </a:xfrm>
          <a:prstGeom prst="rect">
            <a:avLst/>
          </a:prstGeom>
          <a:noFill/>
          <a:ln w="9525">
            <a:noFill/>
            <a:miter lim="800000"/>
            <a:headEnd/>
            <a:tailEnd/>
          </a:ln>
        </p:spPr>
        <p:txBody>
          <a:bodyPr lIns="91429" tIns="45715" rIns="91429" bIns="45715" anchor="ctr"/>
          <a:lstStyle/>
          <a:p>
            <a:pPr algn="ctr" eaLnBrk="0" hangingPunct="0">
              <a:defRPr/>
            </a:pPr>
            <a:r>
              <a:rPr lang="ru-RU" sz="4400" b="1" kern="0" dirty="0">
                <a:solidFill>
                  <a:schemeClr val="accent2"/>
                </a:solidFill>
                <a:latin typeface="+mj-lt"/>
                <a:ea typeface="+mj-ea"/>
                <a:cs typeface="+mj-cs"/>
              </a:rPr>
              <a:t/>
            </a:r>
            <a:br>
              <a:rPr lang="ru-RU" sz="4400" b="1" kern="0" dirty="0">
                <a:solidFill>
                  <a:schemeClr val="accent2"/>
                </a:solidFill>
                <a:latin typeface="+mj-lt"/>
                <a:ea typeface="+mj-ea"/>
                <a:cs typeface="+mj-cs"/>
              </a:rPr>
            </a:br>
            <a:r>
              <a:rPr lang="ru-RU" sz="4400" b="1" dirty="0">
                <a:solidFill>
                  <a:schemeClr val="tx2"/>
                </a:solidFill>
                <a:latin typeface="Arial Narrow" pitchFamily="34" charset="0"/>
              </a:rPr>
              <a:t> </a:t>
            </a:r>
            <a:r>
              <a:rPr lang="ru-RU" sz="3600" b="1" kern="0" dirty="0">
                <a:solidFill>
                  <a:schemeClr val="tx2"/>
                </a:solidFill>
                <a:latin typeface="+mj-lt"/>
                <a:ea typeface="+mj-ea"/>
                <a:cs typeface="+mj-cs"/>
              </a:rPr>
              <a:t/>
            </a:r>
            <a:br>
              <a:rPr lang="ru-RU" sz="3600" b="1" kern="0" dirty="0">
                <a:solidFill>
                  <a:schemeClr val="tx2"/>
                </a:solidFill>
                <a:latin typeface="+mj-lt"/>
                <a:ea typeface="+mj-ea"/>
                <a:cs typeface="+mj-cs"/>
              </a:rPr>
            </a:br>
            <a:r>
              <a:rPr lang="ru-RU" sz="3600" b="1" kern="0" dirty="0">
                <a:solidFill>
                  <a:srgbClr val="273269"/>
                </a:solidFill>
                <a:latin typeface="+mj-lt"/>
                <a:ea typeface="+mj-ea"/>
                <a:cs typeface="Times New Roman" pitchFamily="18" charset="0"/>
              </a:rPr>
              <a:t/>
            </a:r>
            <a:br>
              <a:rPr lang="ru-RU" sz="3600" b="1" kern="0" dirty="0">
                <a:solidFill>
                  <a:srgbClr val="273269"/>
                </a:solidFill>
                <a:latin typeface="+mj-lt"/>
                <a:ea typeface="+mj-ea"/>
                <a:cs typeface="Times New Roman" pitchFamily="18" charset="0"/>
              </a:rPr>
            </a:br>
            <a:endParaRPr lang="ru-RU" sz="3600" b="1" kern="0" dirty="0">
              <a:solidFill>
                <a:srgbClr val="273269"/>
              </a:solidFill>
              <a:latin typeface="+mj-lt"/>
              <a:ea typeface="+mj-ea"/>
              <a:cs typeface="Times New Roman" pitchFamily="18" charset="0"/>
            </a:endParaRPr>
          </a:p>
        </p:txBody>
      </p:sp>
      <p:sp>
        <p:nvSpPr>
          <p:cNvPr id="10" name="Прямоугольник 9"/>
          <p:cNvSpPr/>
          <p:nvPr/>
        </p:nvSpPr>
        <p:spPr>
          <a:xfrm>
            <a:off x="251520" y="2869425"/>
            <a:ext cx="8568952" cy="1077218"/>
          </a:xfrm>
          <a:prstGeom prst="rect">
            <a:avLst/>
          </a:prstGeom>
        </p:spPr>
        <p:txBody>
          <a:bodyPr wrap="square">
            <a:spAutoFit/>
          </a:bodyPr>
          <a:lstStyle/>
          <a:p>
            <a:pPr algn="ctr"/>
            <a:r>
              <a:rPr lang="en-US" sz="3200" b="1" dirty="0" smtClean="0">
                <a:solidFill>
                  <a:srgbClr val="000099"/>
                </a:solidFill>
                <a:latin typeface="Arial Narrow" pitchFamily="34" charset="0"/>
                <a:cs typeface="Times New Roman" pitchFamily="18" charset="0"/>
              </a:rPr>
              <a:t>Application of INTOSAI working group on KNI results to analysis of OECD Better Life Index</a:t>
            </a:r>
            <a:endParaRPr lang="ru-RU" sz="3200" dirty="0">
              <a:latin typeface="Arial Narrow" pitchFamily="34" charset="0"/>
            </a:endParaRPr>
          </a:p>
        </p:txBody>
      </p:sp>
      <p:sp>
        <p:nvSpPr>
          <p:cNvPr id="11" name="Прямоугольник 10"/>
          <p:cNvSpPr/>
          <p:nvPr/>
        </p:nvSpPr>
        <p:spPr>
          <a:xfrm>
            <a:off x="3400149" y="5301208"/>
            <a:ext cx="2486578" cy="461665"/>
          </a:xfrm>
          <a:prstGeom prst="rect">
            <a:avLst/>
          </a:prstGeom>
        </p:spPr>
        <p:txBody>
          <a:bodyPr wrap="none">
            <a:spAutoFit/>
          </a:bodyPr>
          <a:lstStyle/>
          <a:p>
            <a:r>
              <a:rPr lang="en-US" sz="2400" b="1" dirty="0" smtClean="0">
                <a:latin typeface="Arial Narrow" pitchFamily="34" charset="0"/>
              </a:rPr>
              <a:t>Anton </a:t>
            </a:r>
            <a:r>
              <a:rPr lang="en-US" sz="2400" b="1" dirty="0" err="1" smtClean="0">
                <a:latin typeface="Arial Narrow" pitchFamily="34" charset="0"/>
              </a:rPr>
              <a:t>Kosyanenko</a:t>
            </a:r>
            <a:endParaRPr lang="ru-RU" sz="2400" b="1" dirty="0">
              <a:latin typeface="Arial Narrow" pitchFamily="34" charset="0"/>
            </a:endParaRPr>
          </a:p>
        </p:txBody>
      </p:sp>
    </p:spTree>
    <p:extLst>
      <p:ext uri="{BB962C8B-B14F-4D97-AF65-F5344CB8AC3E}">
        <p14:creationId xmlns:p14="http://schemas.microsoft.com/office/powerpoint/2010/main" val="28661869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394"/>
            <a:ext cx="8229600" cy="706090"/>
          </a:xfrm>
        </p:spPr>
        <p:txBody>
          <a:bodyPr>
            <a:normAutofit fontScale="90000"/>
          </a:bodyPr>
          <a:lstStyle/>
          <a:p>
            <a:r>
              <a:rPr lang="en-US" b="1" dirty="0" smtClean="0">
                <a:solidFill>
                  <a:srgbClr val="000099"/>
                </a:solidFill>
                <a:latin typeface="Arial Narrow" pitchFamily="34" charset="0"/>
              </a:rPr>
              <a:t>Balance of domains estimates</a:t>
            </a:r>
            <a:endParaRPr lang="ru-RU" b="1" dirty="0">
              <a:solidFill>
                <a:srgbClr val="000099"/>
              </a:solidFill>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6"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sp>
        <p:nvSpPr>
          <p:cNvPr id="8" name="Прямоугольник 7"/>
          <p:cNvSpPr/>
          <p:nvPr/>
        </p:nvSpPr>
        <p:spPr>
          <a:xfrm>
            <a:off x="7020272" y="3973750"/>
            <a:ext cx="1368152"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Geometric mean</a:t>
            </a:r>
          </a:p>
          <a:p>
            <a:pPr algn="ctr"/>
            <a:endParaRPr lang="ru-RU" dirty="0">
              <a:solidFill>
                <a:schemeClr val="tx1"/>
              </a:solidFill>
              <a:latin typeface="Arial Narrow" pitchFamily="34" charset="0"/>
            </a:endParaRPr>
          </a:p>
        </p:txBody>
      </p:sp>
      <p:sp>
        <p:nvSpPr>
          <p:cNvPr id="9" name="Прямоугольник 8"/>
          <p:cNvSpPr/>
          <p:nvPr/>
        </p:nvSpPr>
        <p:spPr>
          <a:xfrm>
            <a:off x="7020272" y="2564904"/>
            <a:ext cx="1368152"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Arithmetic mean</a:t>
            </a:r>
          </a:p>
          <a:p>
            <a:pPr algn="ctr"/>
            <a:endParaRPr lang="ru-RU" dirty="0">
              <a:solidFill>
                <a:schemeClr val="tx1"/>
              </a:solidFill>
              <a:latin typeface="Arial Narrow" pitchFamily="34" charset="0"/>
            </a:endParaRPr>
          </a:p>
        </p:txBody>
      </p:sp>
      <p:sp>
        <p:nvSpPr>
          <p:cNvPr id="10" name="Прямоугольник 9"/>
          <p:cNvSpPr/>
          <p:nvPr/>
        </p:nvSpPr>
        <p:spPr>
          <a:xfrm>
            <a:off x="7596336" y="908720"/>
            <a:ext cx="1368152"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Nested Atkinson’s measure</a:t>
            </a:r>
            <a:endParaRPr lang="ru-RU" dirty="0">
              <a:solidFill>
                <a:schemeClr val="tx1"/>
              </a:solidFill>
              <a:latin typeface="Arial Narrow" pitchFamily="34" charset="0"/>
            </a:endParaRPr>
          </a:p>
        </p:txBody>
      </p:sp>
      <p:sp>
        <p:nvSpPr>
          <p:cNvPr id="11" name="Прямоугольник 10"/>
          <p:cNvSpPr/>
          <p:nvPr/>
        </p:nvSpPr>
        <p:spPr>
          <a:xfrm>
            <a:off x="179512" y="836712"/>
            <a:ext cx="4608512" cy="5904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n-US" sz="1500" b="1" i="1" dirty="0" smtClean="0">
                <a:solidFill>
                  <a:schemeClr val="tx1"/>
                </a:solidFill>
                <a:latin typeface="Arial Narrow" pitchFamily="34" charset="0"/>
              </a:rPr>
              <a:t>Axioms defining properties of composite indices:</a:t>
            </a:r>
          </a:p>
          <a:p>
            <a:pPr marL="342900" indent="-342900">
              <a:lnSpc>
                <a:spcPts val="1500"/>
              </a:lnSpc>
              <a:buFont typeface="+mj-lt"/>
              <a:buAutoNum type="arabicPeriod"/>
            </a:pPr>
            <a:r>
              <a:rPr lang="en-US" sz="1500" b="1" i="1" dirty="0" smtClean="0">
                <a:solidFill>
                  <a:schemeClr val="tx1"/>
                </a:solidFill>
                <a:latin typeface="Arial Narrow" pitchFamily="34" charset="0"/>
              </a:rPr>
              <a:t>Continuity</a:t>
            </a:r>
            <a:r>
              <a:rPr lang="en-US" sz="1500" i="1" dirty="0" smtClean="0">
                <a:solidFill>
                  <a:schemeClr val="tx1"/>
                </a:solidFill>
                <a:latin typeface="Arial Narrow" pitchFamily="34" charset="0"/>
              </a:rPr>
              <a:t> (</a:t>
            </a:r>
            <a:r>
              <a:rPr lang="en-US" sz="1500" dirty="0" smtClean="0">
                <a:solidFill>
                  <a:schemeClr val="tx1"/>
                </a:solidFill>
                <a:latin typeface="Arial Narrow" pitchFamily="34" charset="0"/>
              </a:rPr>
              <a:t>should be </a:t>
            </a:r>
            <a:r>
              <a:rPr lang="en-US" sz="1500" dirty="0" err="1" smtClean="0">
                <a:solidFill>
                  <a:schemeClr val="tx1"/>
                </a:solidFill>
                <a:latin typeface="Arial Narrow" pitchFamily="34" charset="0"/>
              </a:rPr>
              <a:t>nonsensitive</a:t>
            </a:r>
            <a:r>
              <a:rPr lang="en-US" sz="1500" dirty="0" smtClean="0">
                <a:solidFill>
                  <a:schemeClr val="tx1"/>
                </a:solidFill>
                <a:latin typeface="Arial Narrow" pitchFamily="34" charset="0"/>
              </a:rPr>
              <a:t> to small changes of the indicators)</a:t>
            </a:r>
          </a:p>
          <a:p>
            <a:pPr marL="342900" indent="-342900">
              <a:lnSpc>
                <a:spcPts val="1500"/>
              </a:lnSpc>
              <a:buFont typeface="+mj-lt"/>
              <a:buAutoNum type="arabicPeriod"/>
            </a:pPr>
            <a:r>
              <a:rPr lang="en-US" sz="1500" b="1" i="1" dirty="0" smtClean="0">
                <a:solidFill>
                  <a:schemeClr val="tx1"/>
                </a:solidFill>
                <a:latin typeface="Arial Narrow" pitchFamily="34" charset="0"/>
              </a:rPr>
              <a:t>Monotonicity </a:t>
            </a:r>
            <a:r>
              <a:rPr lang="en-US" sz="1500" i="1" dirty="0" smtClean="0">
                <a:solidFill>
                  <a:schemeClr val="tx1"/>
                </a:solidFill>
                <a:latin typeface="Arial Narrow" pitchFamily="34" charset="0"/>
              </a:rPr>
              <a:t>(</a:t>
            </a:r>
            <a:r>
              <a:rPr lang="en-US" sz="1500" dirty="0" smtClean="0">
                <a:solidFill>
                  <a:schemeClr val="tx1"/>
                </a:solidFill>
                <a:latin typeface="Arial Narrow" pitchFamily="34" charset="0"/>
              </a:rPr>
              <a:t>All indicators should </a:t>
            </a:r>
            <a:r>
              <a:rPr lang="en-US" sz="1500" dirty="0">
                <a:solidFill>
                  <a:schemeClr val="tx1"/>
                </a:solidFill>
                <a:latin typeface="Arial Narrow" pitchFamily="34" charset="0"/>
              </a:rPr>
              <a:t>increase </a:t>
            </a:r>
            <a:r>
              <a:rPr lang="en-US" sz="1500" dirty="0" smtClean="0">
                <a:solidFill>
                  <a:schemeClr val="tx1"/>
                </a:solidFill>
                <a:latin typeface="Arial Narrow" pitchFamily="34" charset="0"/>
              </a:rPr>
              <a:t>people’s welfare)</a:t>
            </a:r>
            <a:endParaRPr lang="en-US" sz="1500" dirty="0">
              <a:solidFill>
                <a:schemeClr val="tx1"/>
              </a:solidFill>
              <a:latin typeface="Arial Narrow" pitchFamily="34" charset="0"/>
            </a:endParaRPr>
          </a:p>
          <a:p>
            <a:pPr marL="342900" indent="-342900">
              <a:lnSpc>
                <a:spcPts val="1500"/>
              </a:lnSpc>
              <a:buFont typeface="+mj-lt"/>
              <a:buAutoNum type="arabicPeriod"/>
            </a:pPr>
            <a:r>
              <a:rPr lang="en-US" sz="1500" b="1" i="1" dirty="0" smtClean="0">
                <a:solidFill>
                  <a:schemeClr val="tx1"/>
                </a:solidFill>
                <a:latin typeface="Arial Narrow" pitchFamily="34" charset="0"/>
              </a:rPr>
              <a:t>Normalization</a:t>
            </a:r>
            <a:r>
              <a:rPr lang="en-US" sz="1500" i="1" dirty="0" smtClean="0">
                <a:solidFill>
                  <a:schemeClr val="tx1"/>
                </a:solidFill>
                <a:latin typeface="Arial Narrow" pitchFamily="34" charset="0"/>
              </a:rPr>
              <a:t>  (if</a:t>
            </a:r>
            <a:r>
              <a:rPr lang="en-US" sz="1500" dirty="0" smtClean="0">
                <a:solidFill>
                  <a:schemeClr val="tx1"/>
                </a:solidFill>
                <a:latin typeface="Arial Narrow" pitchFamily="34" charset="0"/>
              </a:rPr>
              <a:t> </a:t>
            </a:r>
            <a:r>
              <a:rPr lang="en-US" sz="1500" dirty="0">
                <a:solidFill>
                  <a:schemeClr val="tx1"/>
                </a:solidFill>
                <a:latin typeface="Arial Narrow" pitchFamily="34" charset="0"/>
              </a:rPr>
              <a:t>all the </a:t>
            </a:r>
            <a:r>
              <a:rPr lang="en-US" sz="1500" dirty="0" smtClean="0">
                <a:solidFill>
                  <a:schemeClr val="tx1"/>
                </a:solidFill>
                <a:latin typeface="Arial Narrow" pitchFamily="34" charset="0"/>
              </a:rPr>
              <a:t>indicators have </a:t>
            </a:r>
            <a:r>
              <a:rPr lang="en-US" sz="1500" dirty="0">
                <a:solidFill>
                  <a:schemeClr val="tx1"/>
                </a:solidFill>
                <a:latin typeface="Arial Narrow" pitchFamily="34" charset="0"/>
              </a:rPr>
              <a:t>the same value, then the index should also </a:t>
            </a:r>
            <a:r>
              <a:rPr lang="en-US" sz="1500" dirty="0" smtClean="0">
                <a:solidFill>
                  <a:schemeClr val="tx1"/>
                </a:solidFill>
                <a:latin typeface="Arial Narrow" pitchFamily="34" charset="0"/>
              </a:rPr>
              <a:t>be equal </a:t>
            </a:r>
            <a:r>
              <a:rPr lang="en-US" sz="1500" dirty="0">
                <a:solidFill>
                  <a:schemeClr val="tx1"/>
                </a:solidFill>
                <a:latin typeface="Arial Narrow" pitchFamily="34" charset="0"/>
              </a:rPr>
              <a:t>to this </a:t>
            </a:r>
            <a:r>
              <a:rPr lang="en-US" sz="1500" dirty="0" smtClean="0">
                <a:solidFill>
                  <a:schemeClr val="tx1"/>
                </a:solidFill>
                <a:latin typeface="Arial Narrow" pitchFamily="34" charset="0"/>
              </a:rPr>
              <a:t>value)</a:t>
            </a:r>
            <a:endParaRPr lang="en-US" sz="1500" dirty="0">
              <a:solidFill>
                <a:schemeClr val="tx1"/>
              </a:solidFill>
              <a:latin typeface="Arial Narrow" pitchFamily="34" charset="0"/>
            </a:endParaRPr>
          </a:p>
          <a:p>
            <a:pPr marL="342900" indent="-342900">
              <a:lnSpc>
                <a:spcPts val="1500"/>
              </a:lnSpc>
              <a:buFont typeface="+mj-lt"/>
              <a:buAutoNum type="arabicPeriod"/>
            </a:pPr>
            <a:r>
              <a:rPr lang="en-US" sz="1500" b="1" i="1" dirty="0" smtClean="0">
                <a:solidFill>
                  <a:schemeClr val="tx1"/>
                </a:solidFill>
                <a:latin typeface="Arial Narrow" pitchFamily="34" charset="0"/>
              </a:rPr>
              <a:t>Weak </a:t>
            </a:r>
            <a:r>
              <a:rPr lang="en-US" sz="1500" b="1" i="1" dirty="0" err="1">
                <a:solidFill>
                  <a:schemeClr val="tx1"/>
                </a:solidFill>
                <a:latin typeface="Arial Narrow" pitchFamily="34" charset="0"/>
              </a:rPr>
              <a:t>homotheticity</a:t>
            </a:r>
            <a:r>
              <a:rPr lang="en-US" sz="1500" b="1" i="1" dirty="0">
                <a:solidFill>
                  <a:schemeClr val="tx1"/>
                </a:solidFill>
                <a:latin typeface="Arial Narrow" pitchFamily="34" charset="0"/>
              </a:rPr>
              <a:t> </a:t>
            </a:r>
            <a:r>
              <a:rPr lang="en-US" sz="1500" i="1" dirty="0" smtClean="0">
                <a:solidFill>
                  <a:schemeClr val="tx1"/>
                </a:solidFill>
                <a:latin typeface="Arial Narrow" pitchFamily="34" charset="0"/>
              </a:rPr>
              <a:t>(</a:t>
            </a:r>
            <a:r>
              <a:rPr lang="en-US" sz="1500" dirty="0" smtClean="0">
                <a:solidFill>
                  <a:schemeClr val="tx1"/>
                </a:solidFill>
                <a:latin typeface="Arial Narrow" pitchFamily="34" charset="0"/>
              </a:rPr>
              <a:t>rescaling by </a:t>
            </a:r>
            <a:r>
              <a:rPr lang="en-US" sz="1500" dirty="0">
                <a:solidFill>
                  <a:schemeClr val="tx1"/>
                </a:solidFill>
                <a:latin typeface="Arial Narrow" pitchFamily="34" charset="0"/>
              </a:rPr>
              <a:t>the same factor should not </a:t>
            </a:r>
            <a:r>
              <a:rPr lang="en-US" sz="1500" dirty="0" smtClean="0">
                <a:solidFill>
                  <a:schemeClr val="tx1"/>
                </a:solidFill>
                <a:latin typeface="Arial Narrow" pitchFamily="34" charset="0"/>
              </a:rPr>
              <a:t>change ranking) </a:t>
            </a:r>
            <a:endParaRPr lang="en-US" sz="1500" dirty="0">
              <a:solidFill>
                <a:schemeClr val="tx1"/>
              </a:solidFill>
              <a:latin typeface="Arial Narrow" pitchFamily="34" charset="0"/>
            </a:endParaRPr>
          </a:p>
          <a:p>
            <a:pPr marL="342900" indent="-342900">
              <a:lnSpc>
                <a:spcPts val="1500"/>
              </a:lnSpc>
              <a:buFont typeface="+mj-lt"/>
              <a:buAutoNum type="arabicPeriod"/>
            </a:pPr>
            <a:r>
              <a:rPr lang="en-US" sz="1500" b="1" i="1" dirty="0">
                <a:solidFill>
                  <a:schemeClr val="tx1"/>
                </a:solidFill>
                <a:latin typeface="Arial Narrow" pitchFamily="34" charset="0"/>
              </a:rPr>
              <a:t>S</a:t>
            </a:r>
            <a:r>
              <a:rPr lang="en-US" sz="1500" b="1" i="1" dirty="0" smtClean="0">
                <a:solidFill>
                  <a:schemeClr val="tx1"/>
                </a:solidFill>
                <a:latin typeface="Arial Narrow" pitchFamily="34" charset="0"/>
              </a:rPr>
              <a:t>trong </a:t>
            </a:r>
            <a:r>
              <a:rPr lang="en-US" sz="1500" b="1" i="1" dirty="0" err="1">
                <a:solidFill>
                  <a:schemeClr val="tx1"/>
                </a:solidFill>
                <a:latin typeface="Arial Narrow" pitchFamily="34" charset="0"/>
              </a:rPr>
              <a:t>homotheticity</a:t>
            </a:r>
            <a:r>
              <a:rPr lang="en-US" sz="1500" b="1" i="1" dirty="0">
                <a:solidFill>
                  <a:schemeClr val="tx1"/>
                </a:solidFill>
                <a:latin typeface="Arial Narrow" pitchFamily="34" charset="0"/>
              </a:rPr>
              <a:t> </a:t>
            </a:r>
            <a:r>
              <a:rPr lang="en-US" sz="1500" dirty="0">
                <a:solidFill>
                  <a:schemeClr val="tx1"/>
                </a:solidFill>
                <a:latin typeface="Arial Narrow" pitchFamily="34" charset="0"/>
              </a:rPr>
              <a:t>(</a:t>
            </a:r>
            <a:r>
              <a:rPr lang="en-US" sz="1500" dirty="0" smtClean="0">
                <a:solidFill>
                  <a:schemeClr val="tx1"/>
                </a:solidFill>
                <a:latin typeface="Arial Narrow" pitchFamily="34" charset="0"/>
              </a:rPr>
              <a:t>rescaling by </a:t>
            </a:r>
            <a:r>
              <a:rPr lang="en-US" sz="1500" dirty="0">
                <a:solidFill>
                  <a:schemeClr val="tx1"/>
                </a:solidFill>
                <a:latin typeface="Arial Narrow" pitchFamily="34" charset="0"/>
              </a:rPr>
              <a:t>different factors for each </a:t>
            </a:r>
            <a:r>
              <a:rPr lang="en-US" sz="1500" dirty="0" smtClean="0">
                <a:solidFill>
                  <a:schemeClr val="tx1"/>
                </a:solidFill>
                <a:latin typeface="Arial Narrow" pitchFamily="34" charset="0"/>
              </a:rPr>
              <a:t>indicators </a:t>
            </a:r>
            <a:r>
              <a:rPr lang="en-US" sz="1500" dirty="0">
                <a:solidFill>
                  <a:schemeClr val="tx1"/>
                </a:solidFill>
                <a:latin typeface="Arial Narrow" pitchFamily="34" charset="0"/>
              </a:rPr>
              <a:t>should </a:t>
            </a:r>
            <a:r>
              <a:rPr lang="en-US" sz="1500" dirty="0" smtClean="0">
                <a:solidFill>
                  <a:schemeClr val="tx1"/>
                </a:solidFill>
                <a:latin typeface="Arial Narrow" pitchFamily="34" charset="0"/>
              </a:rPr>
              <a:t>not change ranking)</a:t>
            </a:r>
            <a:endParaRPr lang="en-US" sz="1500" dirty="0">
              <a:solidFill>
                <a:schemeClr val="tx1"/>
              </a:solidFill>
              <a:latin typeface="Arial Narrow" pitchFamily="34" charset="0"/>
            </a:endParaRPr>
          </a:p>
          <a:p>
            <a:pPr marL="342900" indent="-342900">
              <a:lnSpc>
                <a:spcPts val="1500"/>
              </a:lnSpc>
              <a:buFont typeface="+mj-lt"/>
              <a:buAutoNum type="arabicPeriod"/>
            </a:pPr>
            <a:r>
              <a:rPr lang="en-US" sz="1500" b="1" i="1" dirty="0" smtClean="0">
                <a:solidFill>
                  <a:schemeClr val="tx1"/>
                </a:solidFill>
                <a:latin typeface="Arial Narrow" pitchFamily="34" charset="0"/>
              </a:rPr>
              <a:t>Anonymity </a:t>
            </a:r>
            <a:r>
              <a:rPr lang="en-US" sz="1500" i="1" dirty="0" smtClean="0">
                <a:solidFill>
                  <a:schemeClr val="tx1"/>
                </a:solidFill>
                <a:latin typeface="Arial Narrow" pitchFamily="34" charset="0"/>
              </a:rPr>
              <a:t> </a:t>
            </a:r>
            <a:r>
              <a:rPr lang="en-US" sz="1500" dirty="0" smtClean="0">
                <a:solidFill>
                  <a:schemeClr val="tx1"/>
                </a:solidFill>
                <a:latin typeface="Arial Narrow" pitchFamily="34" charset="0"/>
              </a:rPr>
              <a:t>(non well-being info should be irrelevant)</a:t>
            </a:r>
            <a:endParaRPr lang="en-US" sz="1500" dirty="0">
              <a:solidFill>
                <a:schemeClr val="tx1"/>
              </a:solidFill>
              <a:latin typeface="Arial Narrow" pitchFamily="34" charset="0"/>
            </a:endParaRPr>
          </a:p>
          <a:p>
            <a:pPr marL="342900" indent="-342900">
              <a:lnSpc>
                <a:spcPts val="1500"/>
              </a:lnSpc>
              <a:buFont typeface="+mj-lt"/>
              <a:buAutoNum type="arabicPeriod"/>
            </a:pPr>
            <a:r>
              <a:rPr lang="en-US" sz="1500" b="1" i="1" dirty="0" smtClean="0">
                <a:solidFill>
                  <a:schemeClr val="tx1"/>
                </a:solidFill>
                <a:latin typeface="Arial Narrow" pitchFamily="34" charset="0"/>
              </a:rPr>
              <a:t>Cloning invariance </a:t>
            </a:r>
            <a:r>
              <a:rPr lang="en-US" sz="1500" i="1" dirty="0" smtClean="0">
                <a:solidFill>
                  <a:schemeClr val="tx1"/>
                </a:solidFill>
                <a:latin typeface="Arial Narrow" pitchFamily="34" charset="0"/>
              </a:rPr>
              <a:t>(s</a:t>
            </a:r>
            <a:r>
              <a:rPr lang="en-US" sz="1500" dirty="0" smtClean="0">
                <a:solidFill>
                  <a:schemeClr val="tx1"/>
                </a:solidFill>
                <a:latin typeface="Arial Narrow" pitchFamily="34" charset="0"/>
              </a:rPr>
              <a:t>hould </a:t>
            </a:r>
            <a:r>
              <a:rPr lang="en-US" sz="1500" dirty="0">
                <a:solidFill>
                  <a:schemeClr val="tx1"/>
                </a:solidFill>
                <a:latin typeface="Arial Narrow" pitchFamily="34" charset="0"/>
              </a:rPr>
              <a:t>be comparable across populations of different </a:t>
            </a:r>
            <a:r>
              <a:rPr lang="en-US" sz="1500" dirty="0" smtClean="0">
                <a:solidFill>
                  <a:schemeClr val="tx1"/>
                </a:solidFill>
                <a:latin typeface="Arial Narrow" pitchFamily="34" charset="0"/>
              </a:rPr>
              <a:t>sizes)</a:t>
            </a:r>
            <a:endParaRPr lang="en-US" sz="1500" dirty="0">
              <a:solidFill>
                <a:schemeClr val="tx1"/>
              </a:solidFill>
              <a:latin typeface="Arial Narrow" pitchFamily="34" charset="0"/>
            </a:endParaRPr>
          </a:p>
          <a:p>
            <a:pPr marL="342900" indent="-342900">
              <a:lnSpc>
                <a:spcPts val="1500"/>
              </a:lnSpc>
              <a:buFont typeface="+mj-lt"/>
              <a:buAutoNum type="arabicPeriod"/>
            </a:pPr>
            <a:r>
              <a:rPr lang="en-US" sz="1500" b="1" i="1" dirty="0" smtClean="0">
                <a:solidFill>
                  <a:schemeClr val="tx1"/>
                </a:solidFill>
                <a:latin typeface="Arial Narrow" pitchFamily="34" charset="0"/>
              </a:rPr>
              <a:t>Subgroup </a:t>
            </a:r>
            <a:r>
              <a:rPr lang="en-US" sz="1500" b="1" i="1" dirty="0">
                <a:solidFill>
                  <a:schemeClr val="tx1"/>
                </a:solidFill>
                <a:latin typeface="Arial Narrow" pitchFamily="34" charset="0"/>
              </a:rPr>
              <a:t>consistency </a:t>
            </a:r>
            <a:r>
              <a:rPr lang="en-US" sz="1500" i="1" dirty="0" smtClean="0">
                <a:solidFill>
                  <a:schemeClr val="tx1"/>
                </a:solidFill>
                <a:latin typeface="Arial Narrow" pitchFamily="34" charset="0"/>
              </a:rPr>
              <a:t>(i</a:t>
            </a:r>
            <a:r>
              <a:rPr lang="en-US" sz="1500" dirty="0" smtClean="0">
                <a:solidFill>
                  <a:schemeClr val="tx1"/>
                </a:solidFill>
                <a:latin typeface="Arial Narrow" pitchFamily="34" charset="0"/>
              </a:rPr>
              <a:t>f </a:t>
            </a:r>
            <a:r>
              <a:rPr lang="en-US" sz="1500" dirty="0">
                <a:solidFill>
                  <a:schemeClr val="tx1"/>
                </a:solidFill>
                <a:latin typeface="Arial Narrow" pitchFamily="34" charset="0"/>
              </a:rPr>
              <a:t>the </a:t>
            </a:r>
            <a:r>
              <a:rPr lang="en-US" sz="1500" dirty="0" smtClean="0">
                <a:solidFill>
                  <a:schemeClr val="tx1"/>
                </a:solidFill>
                <a:latin typeface="Arial Narrow" pitchFamily="34" charset="0"/>
              </a:rPr>
              <a:t>index values for two </a:t>
            </a:r>
            <a:r>
              <a:rPr lang="en-US" sz="1500" dirty="0">
                <a:solidFill>
                  <a:schemeClr val="tx1"/>
                </a:solidFill>
                <a:latin typeface="Arial Narrow" pitchFamily="34" charset="0"/>
              </a:rPr>
              <a:t>sub-populations change in such a way that they rise for </a:t>
            </a:r>
            <a:r>
              <a:rPr lang="en-US" sz="1500" dirty="0" smtClean="0">
                <a:solidFill>
                  <a:schemeClr val="tx1"/>
                </a:solidFill>
                <a:latin typeface="Arial Narrow" pitchFamily="34" charset="0"/>
              </a:rPr>
              <a:t>one group </a:t>
            </a:r>
            <a:r>
              <a:rPr lang="en-US" sz="1500" dirty="0">
                <a:solidFill>
                  <a:schemeClr val="tx1"/>
                </a:solidFill>
                <a:latin typeface="Arial Narrow" pitchFamily="34" charset="0"/>
              </a:rPr>
              <a:t>and are unchanged for the other, then the </a:t>
            </a:r>
            <a:r>
              <a:rPr lang="en-US" sz="1500" dirty="0" smtClean="0">
                <a:solidFill>
                  <a:schemeClr val="tx1"/>
                </a:solidFill>
                <a:latin typeface="Arial Narrow" pitchFamily="34" charset="0"/>
              </a:rPr>
              <a:t>index value </a:t>
            </a:r>
            <a:r>
              <a:rPr lang="en-US" sz="1500" dirty="0">
                <a:solidFill>
                  <a:schemeClr val="tx1"/>
                </a:solidFill>
                <a:latin typeface="Arial Narrow" pitchFamily="34" charset="0"/>
              </a:rPr>
              <a:t>of the whole </a:t>
            </a:r>
            <a:r>
              <a:rPr lang="en-US" sz="1500" dirty="0" smtClean="0">
                <a:solidFill>
                  <a:schemeClr val="tx1"/>
                </a:solidFill>
                <a:latin typeface="Arial Narrow" pitchFamily="34" charset="0"/>
              </a:rPr>
              <a:t>population should rise)</a:t>
            </a:r>
          </a:p>
          <a:p>
            <a:pPr marL="342900" indent="-342900">
              <a:lnSpc>
                <a:spcPts val="1500"/>
              </a:lnSpc>
              <a:buFont typeface="+mj-lt"/>
              <a:buAutoNum type="arabicPeriod"/>
            </a:pPr>
            <a:r>
              <a:rPr lang="en-US" sz="1500" b="1" i="1" dirty="0" smtClean="0">
                <a:solidFill>
                  <a:schemeClr val="tx1"/>
                </a:solidFill>
                <a:latin typeface="Arial Narrow" pitchFamily="34" charset="0"/>
              </a:rPr>
              <a:t>Multidimensional essentiality </a:t>
            </a:r>
            <a:r>
              <a:rPr lang="en-US" sz="1500" i="1" dirty="0" smtClean="0">
                <a:solidFill>
                  <a:schemeClr val="tx1"/>
                </a:solidFill>
                <a:latin typeface="Arial Narrow" pitchFamily="34" charset="0"/>
              </a:rPr>
              <a:t>i</a:t>
            </a:r>
            <a:r>
              <a:rPr lang="en-US" sz="1500" dirty="0" smtClean="0">
                <a:solidFill>
                  <a:schemeClr val="tx1"/>
                </a:solidFill>
                <a:latin typeface="Arial Narrow" pitchFamily="34" charset="0"/>
              </a:rPr>
              <a:t>f </a:t>
            </a:r>
            <a:r>
              <a:rPr lang="en-US" sz="1500" dirty="0">
                <a:solidFill>
                  <a:schemeClr val="tx1"/>
                </a:solidFill>
                <a:latin typeface="Arial Narrow" pitchFamily="34" charset="0"/>
              </a:rPr>
              <a:t>a focus is made on a sub-group of dimensions or on a sub-population instead of the whole </a:t>
            </a:r>
            <a:r>
              <a:rPr lang="en-US" sz="1500" dirty="0" smtClean="0">
                <a:solidFill>
                  <a:schemeClr val="tx1"/>
                </a:solidFill>
                <a:latin typeface="Arial Narrow" pitchFamily="34" charset="0"/>
              </a:rPr>
              <a:t>sets, then </a:t>
            </a:r>
            <a:r>
              <a:rPr lang="en-US" sz="1500" dirty="0">
                <a:solidFill>
                  <a:schemeClr val="tx1"/>
                </a:solidFill>
                <a:latin typeface="Arial Narrow" pitchFamily="34" charset="0"/>
              </a:rPr>
              <a:t>the index </a:t>
            </a:r>
            <a:r>
              <a:rPr lang="en-US" sz="1500" dirty="0" smtClean="0">
                <a:solidFill>
                  <a:schemeClr val="tx1"/>
                </a:solidFill>
                <a:latin typeface="Arial Narrow" pitchFamily="34" charset="0"/>
              </a:rPr>
              <a:t>should </a:t>
            </a:r>
            <a:r>
              <a:rPr lang="en-US" sz="1500" dirty="0">
                <a:solidFill>
                  <a:schemeClr val="tx1"/>
                </a:solidFill>
                <a:latin typeface="Arial Narrow" pitchFamily="34" charset="0"/>
              </a:rPr>
              <a:t>be </a:t>
            </a:r>
            <a:r>
              <a:rPr lang="en-US" sz="1500" dirty="0" err="1">
                <a:solidFill>
                  <a:schemeClr val="tx1"/>
                </a:solidFill>
                <a:latin typeface="Arial Narrow" pitchFamily="34" charset="0"/>
              </a:rPr>
              <a:t>independant</a:t>
            </a:r>
            <a:r>
              <a:rPr lang="en-US" sz="1500" dirty="0">
                <a:solidFill>
                  <a:schemeClr val="tx1"/>
                </a:solidFill>
                <a:latin typeface="Arial Narrow" pitchFamily="34" charset="0"/>
              </a:rPr>
              <a:t> of the choice of the resulting complementary </a:t>
            </a:r>
            <a:r>
              <a:rPr lang="en-US" sz="1500" dirty="0" smtClean="0">
                <a:solidFill>
                  <a:schemeClr val="tx1"/>
                </a:solidFill>
                <a:latin typeface="Arial Narrow" pitchFamily="34" charset="0"/>
              </a:rPr>
              <a:t>subset </a:t>
            </a:r>
            <a:endParaRPr lang="en-US" sz="1500" dirty="0">
              <a:solidFill>
                <a:schemeClr val="tx1"/>
              </a:solidFill>
              <a:latin typeface="Arial Narrow" pitchFamily="34" charset="0"/>
            </a:endParaRPr>
          </a:p>
          <a:p>
            <a:pPr marL="342900" indent="-342900">
              <a:lnSpc>
                <a:spcPts val="1500"/>
              </a:lnSpc>
              <a:buFont typeface="+mj-lt"/>
              <a:buAutoNum type="arabicPeriod"/>
            </a:pPr>
            <a:r>
              <a:rPr lang="en-US" sz="1500" b="1" i="1" dirty="0" smtClean="0">
                <a:solidFill>
                  <a:schemeClr val="tx1"/>
                </a:solidFill>
                <a:latin typeface="Arial Narrow" pitchFamily="34" charset="0"/>
              </a:rPr>
              <a:t>Multidimensional </a:t>
            </a:r>
            <a:r>
              <a:rPr lang="en-US" sz="1500" b="1" i="1" dirty="0" err="1">
                <a:solidFill>
                  <a:schemeClr val="tx1"/>
                </a:solidFill>
                <a:latin typeface="Arial Narrow" pitchFamily="34" charset="0"/>
              </a:rPr>
              <a:t>Pigou</a:t>
            </a:r>
            <a:r>
              <a:rPr lang="en-US" sz="1500" b="1" i="1" dirty="0">
                <a:solidFill>
                  <a:schemeClr val="tx1"/>
                </a:solidFill>
                <a:latin typeface="Arial Narrow" pitchFamily="34" charset="0"/>
              </a:rPr>
              <a:t>-Dalton </a:t>
            </a:r>
            <a:r>
              <a:rPr lang="en-US" sz="1500" b="1" i="1" dirty="0" smtClean="0">
                <a:solidFill>
                  <a:schemeClr val="tx1"/>
                </a:solidFill>
                <a:latin typeface="Arial Narrow" pitchFamily="34" charset="0"/>
              </a:rPr>
              <a:t>smoothing</a:t>
            </a:r>
            <a:r>
              <a:rPr lang="en-US" sz="1500" b="1" dirty="0">
                <a:solidFill>
                  <a:schemeClr val="tx1"/>
                </a:solidFill>
                <a:latin typeface="Arial Narrow" pitchFamily="34" charset="0"/>
              </a:rPr>
              <a:t> </a:t>
            </a:r>
            <a:r>
              <a:rPr lang="en-US" sz="1500" dirty="0" smtClean="0">
                <a:solidFill>
                  <a:schemeClr val="tx1"/>
                </a:solidFill>
                <a:latin typeface="Arial Narrow" pitchFamily="34" charset="0"/>
              </a:rPr>
              <a:t>(</a:t>
            </a:r>
            <a:r>
              <a:rPr lang="en-US" sz="1500" dirty="0">
                <a:solidFill>
                  <a:schemeClr val="tx1"/>
                </a:solidFill>
                <a:latin typeface="Arial Narrow" pitchFamily="34" charset="0"/>
              </a:rPr>
              <a:t>i</a:t>
            </a:r>
            <a:r>
              <a:rPr lang="en-US" sz="1500" dirty="0" smtClean="0">
                <a:solidFill>
                  <a:schemeClr val="tx1"/>
                </a:solidFill>
                <a:latin typeface="Arial Narrow" pitchFamily="34" charset="0"/>
              </a:rPr>
              <a:t>f </a:t>
            </a:r>
            <a:r>
              <a:rPr lang="en-US" sz="1500" dirty="0">
                <a:solidFill>
                  <a:schemeClr val="tx1"/>
                </a:solidFill>
                <a:latin typeface="Arial Narrow" pitchFamily="34" charset="0"/>
              </a:rPr>
              <a:t>a transfer occurs from a richer to a poorer </a:t>
            </a:r>
            <a:r>
              <a:rPr lang="en-US" sz="1500" dirty="0" smtClean="0">
                <a:solidFill>
                  <a:schemeClr val="tx1"/>
                </a:solidFill>
                <a:latin typeface="Arial Narrow" pitchFamily="34" charset="0"/>
              </a:rPr>
              <a:t>unit, </a:t>
            </a:r>
            <a:r>
              <a:rPr lang="en-US" sz="1500" dirty="0">
                <a:solidFill>
                  <a:schemeClr val="tx1"/>
                </a:solidFill>
                <a:latin typeface="Arial Narrow" pitchFamily="34" charset="0"/>
              </a:rPr>
              <a:t>then the value of the index should </a:t>
            </a:r>
            <a:r>
              <a:rPr lang="en-US" sz="1500" dirty="0" smtClean="0">
                <a:solidFill>
                  <a:schemeClr val="tx1"/>
                </a:solidFill>
                <a:latin typeface="Arial Narrow" pitchFamily="34" charset="0"/>
              </a:rPr>
              <a:t>increase) </a:t>
            </a:r>
          </a:p>
          <a:p>
            <a:pPr marL="342900" indent="-342900">
              <a:lnSpc>
                <a:spcPts val="1500"/>
              </a:lnSpc>
              <a:buFont typeface="+mj-lt"/>
              <a:buAutoNum type="arabicPeriod"/>
            </a:pPr>
            <a:r>
              <a:rPr lang="en-US" sz="1500" b="1" i="1" dirty="0" smtClean="0">
                <a:solidFill>
                  <a:schemeClr val="tx1"/>
                </a:solidFill>
                <a:latin typeface="Arial Narrow" pitchFamily="34" charset="0"/>
              </a:rPr>
              <a:t>Non-increasing </a:t>
            </a:r>
            <a:r>
              <a:rPr lang="en-US" sz="1500" b="1" i="1" dirty="0" err="1">
                <a:solidFill>
                  <a:schemeClr val="tx1"/>
                </a:solidFill>
                <a:latin typeface="Arial Narrow" pitchFamily="34" charset="0"/>
              </a:rPr>
              <a:t>comonotonic</a:t>
            </a:r>
            <a:r>
              <a:rPr lang="en-US" sz="1500" b="1" i="1" dirty="0">
                <a:solidFill>
                  <a:schemeClr val="tx1"/>
                </a:solidFill>
                <a:latin typeface="Arial Narrow" pitchFamily="34" charset="0"/>
              </a:rPr>
              <a:t> </a:t>
            </a:r>
            <a:r>
              <a:rPr lang="en-US" sz="1500" b="1" i="1" dirty="0" smtClean="0">
                <a:solidFill>
                  <a:schemeClr val="tx1"/>
                </a:solidFill>
                <a:latin typeface="Arial Narrow" pitchFamily="34" charset="0"/>
              </a:rPr>
              <a:t>swaps</a:t>
            </a:r>
            <a:r>
              <a:rPr lang="en-US" sz="1500" b="1" dirty="0">
                <a:solidFill>
                  <a:schemeClr val="tx1"/>
                </a:solidFill>
                <a:latin typeface="Arial Narrow" pitchFamily="34" charset="0"/>
              </a:rPr>
              <a:t> </a:t>
            </a:r>
            <a:r>
              <a:rPr lang="en-US" sz="1500" dirty="0" smtClean="0">
                <a:solidFill>
                  <a:schemeClr val="tx1"/>
                </a:solidFill>
                <a:latin typeface="Arial Narrow" pitchFamily="34" charset="0"/>
              </a:rPr>
              <a:t>(rearrangement </a:t>
            </a:r>
            <a:r>
              <a:rPr lang="en-US" sz="1500" dirty="0">
                <a:solidFill>
                  <a:schemeClr val="tx1"/>
                </a:solidFill>
                <a:latin typeface="Arial Narrow" pitchFamily="34" charset="0"/>
              </a:rPr>
              <a:t>of the achievements of two units, such that one gets the highest achievements </a:t>
            </a:r>
            <a:r>
              <a:rPr lang="en-US" sz="1500" dirty="0" smtClean="0">
                <a:solidFill>
                  <a:schemeClr val="tx1"/>
                </a:solidFill>
                <a:latin typeface="Arial Narrow" pitchFamily="34" charset="0"/>
              </a:rPr>
              <a:t>in all </a:t>
            </a:r>
            <a:r>
              <a:rPr lang="en-US" sz="1500" dirty="0">
                <a:solidFill>
                  <a:schemeClr val="tx1"/>
                </a:solidFill>
                <a:latin typeface="Arial Narrow" pitchFamily="34" charset="0"/>
              </a:rPr>
              <a:t>dimensions and the other the lowest achievements </a:t>
            </a:r>
            <a:r>
              <a:rPr lang="en-US" sz="1500" dirty="0" smtClean="0">
                <a:solidFill>
                  <a:schemeClr val="tx1"/>
                </a:solidFill>
                <a:latin typeface="Arial Narrow" pitchFamily="34" charset="0"/>
              </a:rPr>
              <a:t>should </a:t>
            </a:r>
            <a:r>
              <a:rPr lang="en-US" sz="1500" dirty="0">
                <a:solidFill>
                  <a:schemeClr val="tx1"/>
                </a:solidFill>
                <a:latin typeface="Arial Narrow" pitchFamily="34" charset="0"/>
              </a:rPr>
              <a:t>reduce the value of the </a:t>
            </a:r>
            <a:r>
              <a:rPr lang="en-US" sz="1500" dirty="0" smtClean="0">
                <a:solidFill>
                  <a:schemeClr val="tx1"/>
                </a:solidFill>
                <a:latin typeface="Arial Narrow" pitchFamily="34" charset="0"/>
              </a:rPr>
              <a:t>index)</a:t>
            </a:r>
            <a:endParaRPr lang="ru-RU" sz="1500" dirty="0">
              <a:solidFill>
                <a:schemeClr val="tx1"/>
              </a:solidFill>
              <a:latin typeface="Arial Narrow" pitchFamily="34" charset="0"/>
            </a:endParaRPr>
          </a:p>
        </p:txBody>
      </p:sp>
      <p:sp>
        <p:nvSpPr>
          <p:cNvPr id="12" name="Двойная стрелка влево/вправо 11"/>
          <p:cNvSpPr/>
          <p:nvPr/>
        </p:nvSpPr>
        <p:spPr>
          <a:xfrm>
            <a:off x="4932040" y="836712"/>
            <a:ext cx="2428058" cy="1008112"/>
          </a:xfrm>
          <a:prstGeom prst="leftRightArrow">
            <a:avLst>
              <a:gd name="adj1" fmla="val 8346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dirty="0" smtClean="0">
                <a:latin typeface="Arial Narrow" pitchFamily="34" charset="0"/>
              </a:rPr>
              <a:t>Axioms 1,2,3,4,6,7,8,9,10 hold only for the function</a:t>
            </a:r>
            <a:endParaRPr lang="ru-RU" dirty="0">
              <a:latin typeface="Arial Narrow" pitchFamily="34" charset="0"/>
            </a:endParaRPr>
          </a:p>
        </p:txBody>
      </p:sp>
      <p:sp>
        <p:nvSpPr>
          <p:cNvPr id="3" name="Стрелка вправо 2"/>
          <p:cNvSpPr/>
          <p:nvPr/>
        </p:nvSpPr>
        <p:spPr>
          <a:xfrm>
            <a:off x="6300192" y="4101186"/>
            <a:ext cx="720080" cy="48463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6300192" y="3185295"/>
            <a:ext cx="720080" cy="48463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7" name="Объект 16"/>
          <p:cNvGraphicFramePr>
            <a:graphicFrameLocks noChangeAspect="1"/>
          </p:cNvGraphicFramePr>
          <p:nvPr>
            <p:extLst>
              <p:ext uri="{D42A27DB-BD31-4B8C-83A1-F6EECF244321}">
                <p14:modId xmlns:p14="http://schemas.microsoft.com/office/powerpoint/2010/main" val="281971648"/>
              </p:ext>
            </p:extLst>
          </p:nvPr>
        </p:nvGraphicFramePr>
        <p:xfrm>
          <a:off x="7345288" y="3337123"/>
          <a:ext cx="648092" cy="332804"/>
        </p:xfrm>
        <a:graphic>
          <a:graphicData uri="http://schemas.openxmlformats.org/presentationml/2006/ole">
            <mc:AlternateContent xmlns:mc="http://schemas.openxmlformats.org/markup-compatibility/2006">
              <mc:Choice xmlns:v="urn:schemas-microsoft-com:vml" Requires="v">
                <p:oleObj spid="_x0000_s1076" name="Формула" r:id="rId3" imgW="355138" imgH="177569" progId="Equation.3">
                  <p:embed/>
                </p:oleObj>
              </mc:Choice>
              <mc:Fallback>
                <p:oleObj name="Формула" r:id="rId3" imgW="355138" imgH="17756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288" y="3337123"/>
                        <a:ext cx="648092" cy="332804"/>
                      </a:xfrm>
                      <a:prstGeom prst="rect">
                        <a:avLst/>
                      </a:prstGeom>
                      <a:noFill/>
                    </p:spPr>
                  </p:pic>
                </p:oleObj>
              </mc:Fallback>
            </mc:AlternateContent>
          </a:graphicData>
        </a:graphic>
      </p:graphicFrame>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 name="Объект 18"/>
          <p:cNvGraphicFramePr>
            <a:graphicFrameLocks noChangeAspect="1"/>
          </p:cNvGraphicFramePr>
          <p:nvPr>
            <p:extLst>
              <p:ext uri="{D42A27DB-BD31-4B8C-83A1-F6EECF244321}">
                <p14:modId xmlns:p14="http://schemas.microsoft.com/office/powerpoint/2010/main" val="2307689356"/>
              </p:ext>
            </p:extLst>
          </p:nvPr>
        </p:nvGraphicFramePr>
        <p:xfrm>
          <a:off x="7346021" y="4725144"/>
          <a:ext cx="682363" cy="324122"/>
        </p:xfrm>
        <a:graphic>
          <a:graphicData uri="http://schemas.openxmlformats.org/presentationml/2006/ole">
            <mc:AlternateContent xmlns:mc="http://schemas.openxmlformats.org/markup-compatibility/2006">
              <mc:Choice xmlns:v="urn:schemas-microsoft-com:vml" Requires="v">
                <p:oleObj spid="_x0000_s1077" name="Формула" r:id="rId5" imgW="380670" imgH="177646" progId="Equation.3">
                  <p:embed/>
                </p:oleObj>
              </mc:Choice>
              <mc:Fallback>
                <p:oleObj name="Формула" r:id="rId5" imgW="380670" imgH="17764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6021" y="4725144"/>
                        <a:ext cx="682363" cy="324122"/>
                      </a:xfrm>
                      <a:prstGeom prst="rect">
                        <a:avLst/>
                      </a:prstGeom>
                      <a:noFill/>
                    </p:spPr>
                  </p:pic>
                </p:oleObj>
              </mc:Fallback>
            </mc:AlternateContent>
          </a:graphicData>
        </a:graphic>
      </p:graphicFrame>
      <p:sp>
        <p:nvSpPr>
          <p:cNvPr id="20" name="Стрелка углом 19"/>
          <p:cNvSpPr/>
          <p:nvPr/>
        </p:nvSpPr>
        <p:spPr>
          <a:xfrm>
            <a:off x="5652120" y="1844824"/>
            <a:ext cx="1872208" cy="1152128"/>
          </a:xfrm>
          <a:prstGeom prst="bentArrow">
            <a:avLst>
              <a:gd name="adj1" fmla="val 11849"/>
              <a:gd name="adj2" fmla="val 13082"/>
              <a:gd name="adj3" fmla="val 43082"/>
              <a:gd name="adj4" fmla="val 6512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Прямоугольник 6"/>
          <p:cNvSpPr/>
          <p:nvPr/>
        </p:nvSpPr>
        <p:spPr>
          <a:xfrm>
            <a:off x="4860032" y="2996952"/>
            <a:ext cx="1656184" cy="2200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Atkinson’s measure</a:t>
            </a:r>
          </a:p>
          <a:p>
            <a:pPr algn="ctr"/>
            <a:endParaRPr lang="en-US" dirty="0">
              <a:solidFill>
                <a:schemeClr val="tx1"/>
              </a:solidFill>
              <a:latin typeface="Arial Narrow" pitchFamily="34" charset="0"/>
            </a:endParaRPr>
          </a:p>
          <a:p>
            <a:pPr algn="ctr"/>
            <a:endParaRPr lang="ru-RU" dirty="0">
              <a:solidFill>
                <a:schemeClr val="tx1"/>
              </a:solidFill>
              <a:latin typeface="Arial Narrow" pitchFamily="34" charset="0"/>
            </a:endParaRPr>
          </a:p>
        </p:txBody>
      </p:sp>
      <p:graphicFrame>
        <p:nvGraphicFramePr>
          <p:cNvPr id="15" name="Объект 14"/>
          <p:cNvGraphicFramePr>
            <a:graphicFrameLocks noChangeAspect="1"/>
          </p:cNvGraphicFramePr>
          <p:nvPr>
            <p:extLst>
              <p:ext uri="{D42A27DB-BD31-4B8C-83A1-F6EECF244321}">
                <p14:modId xmlns:p14="http://schemas.microsoft.com/office/powerpoint/2010/main" val="3540486743"/>
              </p:ext>
            </p:extLst>
          </p:nvPr>
        </p:nvGraphicFramePr>
        <p:xfrm>
          <a:off x="4860032" y="3926048"/>
          <a:ext cx="1586235" cy="660240"/>
        </p:xfrm>
        <a:graphic>
          <a:graphicData uri="http://schemas.openxmlformats.org/presentationml/2006/ole">
            <mc:AlternateContent xmlns:mc="http://schemas.openxmlformats.org/markup-compatibility/2006">
              <mc:Choice xmlns:v="urn:schemas-microsoft-com:vml" Requires="v">
                <p:oleObj spid="_x0000_s1078" name="Формула" r:id="rId7" imgW="1307880" imgH="545760" progId="Equation.3">
                  <p:embed/>
                </p:oleObj>
              </mc:Choice>
              <mc:Fallback>
                <p:oleObj name="Формула" r:id="rId7" imgW="1307880" imgH="545760" progId="Equation.3">
                  <p:embed/>
                  <p:pic>
                    <p:nvPicPr>
                      <p:cNvPr id="0" name="Object 1"/>
                      <p:cNvPicPr>
                        <a:picLocks noChangeAspect="1" noChangeArrowheads="1"/>
                      </p:cNvPicPr>
                      <p:nvPr/>
                    </p:nvPicPr>
                    <p:blipFill>
                      <a:blip r:embed="rId8"/>
                      <a:srcRect/>
                      <a:stretch>
                        <a:fillRect/>
                      </a:stretch>
                    </p:blipFill>
                    <p:spPr bwMode="auto">
                      <a:xfrm>
                        <a:off x="4860032" y="3926048"/>
                        <a:ext cx="1586235" cy="660240"/>
                      </a:xfrm>
                      <a:prstGeom prst="rect">
                        <a:avLst/>
                      </a:prstGeom>
                      <a:noFill/>
                    </p:spPr>
                  </p:pic>
                </p:oleObj>
              </mc:Fallback>
            </mc:AlternateContent>
          </a:graphicData>
        </a:graphic>
      </p:graphicFrame>
    </p:spTree>
    <p:extLst>
      <p:ext uri="{BB962C8B-B14F-4D97-AF65-F5344CB8AC3E}">
        <p14:creationId xmlns:p14="http://schemas.microsoft.com/office/powerpoint/2010/main" val="2118248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1594"/>
            <a:ext cx="9144000" cy="645584"/>
          </a:xfrm>
        </p:spPr>
        <p:txBody>
          <a:bodyPr>
            <a:normAutofit/>
          </a:bodyPr>
          <a:lstStyle/>
          <a:p>
            <a:r>
              <a:rPr lang="en-US" sz="3600" b="1" dirty="0" smtClean="0">
                <a:solidFill>
                  <a:srgbClr val="000099"/>
                </a:solidFill>
                <a:latin typeface="Arial Narrow" pitchFamily="34" charset="0"/>
              </a:rPr>
              <a:t>Application of Data envelopment analysis to BLI</a:t>
            </a:r>
            <a:endParaRPr lang="ru-RU" sz="3600" b="1" dirty="0">
              <a:solidFill>
                <a:srgbClr val="000099"/>
              </a:solidFill>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6"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pic>
        <p:nvPicPr>
          <p:cNvPr id="1026" name="Picture 2" descr="Chech_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927" y="1556791"/>
            <a:ext cx="6839433" cy="5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751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2" descr="Chech_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809" y="1293356"/>
            <a:ext cx="6839433" cy="5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TextBox 7"/>
          <p:cNvSpPr txBox="1">
            <a:spLocks noChangeArrowheads="1"/>
          </p:cNvSpPr>
          <p:nvPr/>
        </p:nvSpPr>
        <p:spPr bwMode="auto">
          <a:xfrm>
            <a:off x="38921" y="109538"/>
            <a:ext cx="8929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800" b="1" dirty="0" smtClean="0">
                <a:solidFill>
                  <a:srgbClr val="002060"/>
                </a:solidFill>
                <a:latin typeface="Arial Narrow" pitchFamily="34" charset="0"/>
              </a:rPr>
              <a:t>Russia, where are you ripping to?</a:t>
            </a:r>
            <a:endParaRPr lang="ru-RU" sz="2800" b="1" dirty="0">
              <a:solidFill>
                <a:srgbClr val="FF0000"/>
              </a:solidFill>
              <a:latin typeface="Arial Narrow" pitchFamily="34" charset="0"/>
            </a:endParaRPr>
          </a:p>
        </p:txBody>
      </p:sp>
      <p:grpSp>
        <p:nvGrpSpPr>
          <p:cNvPr id="53251" name="Группа 82"/>
          <p:cNvGrpSpPr>
            <a:grpSpLocks/>
          </p:cNvGrpSpPr>
          <p:nvPr/>
        </p:nvGrpSpPr>
        <p:grpSpPr bwMode="auto">
          <a:xfrm>
            <a:off x="3224154" y="1143000"/>
            <a:ext cx="4259612" cy="3559855"/>
            <a:chOff x="3224154" y="564513"/>
            <a:chExt cx="4259612" cy="3560272"/>
          </a:xfrm>
        </p:grpSpPr>
        <p:sp>
          <p:nvSpPr>
            <p:cNvPr id="53273" name="TextBox 5"/>
            <p:cNvSpPr txBox="1">
              <a:spLocks noChangeArrowheads="1"/>
            </p:cNvSpPr>
            <p:nvPr/>
          </p:nvSpPr>
          <p:spPr bwMode="auto">
            <a:xfrm>
              <a:off x="4286248" y="3786191"/>
              <a:ext cx="1188146" cy="33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b="1" dirty="0" smtClean="0">
                  <a:latin typeface="Calibri" pitchFamily="34" charset="0"/>
                </a:rPr>
                <a:t>Russia 2011</a:t>
              </a:r>
              <a:endParaRPr lang="ru-RU" sz="1600" b="1" dirty="0">
                <a:latin typeface="Calibri" pitchFamily="34" charset="0"/>
              </a:endParaRPr>
            </a:p>
          </p:txBody>
        </p:sp>
        <p:sp>
          <p:nvSpPr>
            <p:cNvPr id="48" name="Овал 47"/>
            <p:cNvSpPr/>
            <p:nvPr/>
          </p:nvSpPr>
          <p:spPr>
            <a:xfrm>
              <a:off x="3967163" y="1190061"/>
              <a:ext cx="107950" cy="10796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9" name="Овал 48"/>
            <p:cNvSpPr/>
            <p:nvPr/>
          </p:nvSpPr>
          <p:spPr>
            <a:xfrm>
              <a:off x="4000500" y="1213877"/>
              <a:ext cx="107950" cy="10796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Овал 2"/>
            <p:cNvSpPr/>
            <p:nvPr/>
          </p:nvSpPr>
          <p:spPr>
            <a:xfrm>
              <a:off x="4932363" y="3538249"/>
              <a:ext cx="107950" cy="10796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1" name="Прямоугольник 50"/>
            <p:cNvSpPr/>
            <p:nvPr/>
          </p:nvSpPr>
          <p:spPr>
            <a:xfrm>
              <a:off x="3643313" y="1856889"/>
              <a:ext cx="428625" cy="2429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31" name="Прямая соединительная линия 30"/>
            <p:cNvCxnSpPr>
              <a:stCxn id="48" idx="4"/>
            </p:cNvCxnSpPr>
            <p:nvPr/>
          </p:nvCxnSpPr>
          <p:spPr>
            <a:xfrm rot="5400000">
              <a:off x="3445607" y="1781480"/>
              <a:ext cx="1058987" cy="920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stCxn id="48" idx="4"/>
            </p:cNvCxnSpPr>
            <p:nvPr/>
          </p:nvCxnSpPr>
          <p:spPr>
            <a:xfrm rot="16200000" flipH="1">
              <a:off x="3480528" y="1838634"/>
              <a:ext cx="1130432" cy="4921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3294" name="Группа 22"/>
            <p:cNvGrpSpPr>
              <a:grpSpLocks noChangeAspect="1"/>
            </p:cNvGrpSpPr>
            <p:nvPr/>
          </p:nvGrpSpPr>
          <p:grpSpPr bwMode="auto">
            <a:xfrm>
              <a:off x="4110038" y="3363927"/>
              <a:ext cx="1543050" cy="604837"/>
              <a:chOff x="1098239" y="2038783"/>
              <a:chExt cx="5145874" cy="2012234"/>
            </a:xfrm>
          </p:grpSpPr>
          <p:sp>
            <p:nvSpPr>
              <p:cNvPr id="35" name="Полилиния 34"/>
              <p:cNvSpPr/>
              <p:nvPr/>
            </p:nvSpPr>
            <p:spPr>
              <a:xfrm>
                <a:off x="4025880" y="2777199"/>
                <a:ext cx="397060" cy="1183186"/>
              </a:xfrm>
              <a:custGeom>
                <a:avLst/>
                <a:gdLst>
                  <a:gd name="connsiteX0" fmla="*/ 0 w 396088"/>
                  <a:gd name="connsiteY0" fmla="*/ 0 h 3987800"/>
                  <a:gd name="connsiteX1" fmla="*/ 355600 w 396088"/>
                  <a:gd name="connsiteY1" fmla="*/ 876300 h 3987800"/>
                  <a:gd name="connsiteX2" fmla="*/ 393700 w 396088"/>
                  <a:gd name="connsiteY2" fmla="*/ 3987800 h 3987800"/>
                </a:gdLst>
                <a:ahLst/>
                <a:cxnLst>
                  <a:cxn ang="0">
                    <a:pos x="connsiteX0" y="connsiteY0"/>
                  </a:cxn>
                  <a:cxn ang="0">
                    <a:pos x="connsiteX1" y="connsiteY1"/>
                  </a:cxn>
                  <a:cxn ang="0">
                    <a:pos x="connsiteX2" y="connsiteY2"/>
                  </a:cxn>
                </a:cxnLst>
                <a:rect l="l" t="t" r="r" b="b"/>
                <a:pathLst>
                  <a:path w="396088" h="3987800">
                    <a:moveTo>
                      <a:pt x="0" y="0"/>
                    </a:moveTo>
                    <a:cubicBezTo>
                      <a:pt x="144991" y="105833"/>
                      <a:pt x="289983" y="211667"/>
                      <a:pt x="355600" y="876300"/>
                    </a:cubicBezTo>
                    <a:cubicBezTo>
                      <a:pt x="421217" y="1540933"/>
                      <a:pt x="385233" y="3422650"/>
                      <a:pt x="393700" y="3987800"/>
                    </a:cubicBezTo>
                  </a:path>
                </a:pathLst>
              </a:custGeom>
              <a:ln w="6350"/>
            </p:spPr>
            <p:style>
              <a:lnRef idx="3">
                <a:schemeClr val="accent3"/>
              </a:lnRef>
              <a:fillRef idx="0">
                <a:schemeClr val="accent3"/>
              </a:fillRef>
              <a:effectRef idx="2">
                <a:schemeClr val="accent3"/>
              </a:effectRef>
              <a:fontRef idx="minor">
                <a:schemeClr val="tx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grpSp>
            <p:nvGrpSpPr>
              <p:cNvPr id="53317" name="Группа 440"/>
              <p:cNvGrpSpPr>
                <a:grpSpLocks/>
              </p:cNvGrpSpPr>
              <p:nvPr/>
            </p:nvGrpSpPr>
            <p:grpSpPr bwMode="auto">
              <a:xfrm>
                <a:off x="1098239" y="2038783"/>
                <a:ext cx="5145874" cy="2012234"/>
                <a:chOff x="936294" y="2823288"/>
                <a:chExt cx="5145874" cy="2012234"/>
              </a:xfrm>
            </p:grpSpPr>
            <p:sp>
              <p:nvSpPr>
                <p:cNvPr id="38" name="Полилиния 37"/>
                <p:cNvSpPr>
                  <a:spLocks noChangeAspect="1"/>
                </p:cNvSpPr>
                <p:nvPr/>
              </p:nvSpPr>
              <p:spPr>
                <a:xfrm>
                  <a:off x="3848054" y="3176111"/>
                  <a:ext cx="52941" cy="385593"/>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2">
                        <a:lumMod val="40000"/>
                        <a:lumOff val="60000"/>
                      </a:schemeClr>
                    </a:gs>
                    <a:gs pos="50000">
                      <a:schemeClr val="accent2">
                        <a:lumMod val="60000"/>
                        <a:lumOff val="40000"/>
                      </a:schemeClr>
                    </a:gs>
                    <a:gs pos="100000">
                      <a:schemeClr val="accent2">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40" name="Полилиния 39"/>
                <p:cNvSpPr>
                  <a:spLocks noChangeAspect="1"/>
                </p:cNvSpPr>
                <p:nvPr/>
              </p:nvSpPr>
              <p:spPr>
                <a:xfrm rot="2160000">
                  <a:off x="3969817" y="3186675"/>
                  <a:ext cx="58237" cy="422566"/>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3">
                        <a:lumMod val="60000"/>
                        <a:lumOff val="40000"/>
                      </a:schemeClr>
                    </a:gs>
                    <a:gs pos="50000">
                      <a:schemeClr val="accent3">
                        <a:lumMod val="75000"/>
                      </a:schemeClr>
                    </a:gs>
                    <a:gs pos="100000">
                      <a:schemeClr val="accent3">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43" name="Полилиния 42"/>
                <p:cNvSpPr>
                  <a:spLocks noChangeAspect="1"/>
                </p:cNvSpPr>
                <p:nvPr/>
              </p:nvSpPr>
              <p:spPr>
                <a:xfrm rot="8640000">
                  <a:off x="4197465" y="3429651"/>
                  <a:ext cx="190588" cy="1405033"/>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2">
                        <a:lumMod val="60000"/>
                        <a:lumOff val="40000"/>
                      </a:schemeClr>
                    </a:gs>
                    <a:gs pos="50000">
                      <a:schemeClr val="accent2">
                        <a:lumMod val="75000"/>
                      </a:schemeClr>
                    </a:gs>
                    <a:gs pos="100000">
                      <a:schemeClr val="accent2">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44" name="Полилиния 43"/>
                <p:cNvSpPr>
                  <a:spLocks noChangeAspect="1"/>
                </p:cNvSpPr>
                <p:nvPr/>
              </p:nvSpPr>
              <p:spPr>
                <a:xfrm rot="4320000">
                  <a:off x="4036054" y="3294483"/>
                  <a:ext cx="52821" cy="418236"/>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4">
                        <a:lumMod val="60000"/>
                        <a:lumOff val="40000"/>
                      </a:schemeClr>
                    </a:gs>
                    <a:gs pos="50000">
                      <a:schemeClr val="accent4">
                        <a:lumMod val="75000"/>
                      </a:schemeClr>
                    </a:gs>
                    <a:gs pos="100000">
                      <a:schemeClr val="accent4">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45" name="Полилиния 44"/>
                <p:cNvSpPr>
                  <a:spLocks noChangeAspect="1"/>
                </p:cNvSpPr>
                <p:nvPr/>
              </p:nvSpPr>
              <p:spPr>
                <a:xfrm rot="6480000">
                  <a:off x="4801342" y="2787958"/>
                  <a:ext cx="306361" cy="2255290"/>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5">
                        <a:lumMod val="60000"/>
                        <a:lumOff val="40000"/>
                      </a:schemeClr>
                    </a:gs>
                    <a:gs pos="50000">
                      <a:schemeClr val="accent5">
                        <a:lumMod val="75000"/>
                      </a:schemeClr>
                    </a:gs>
                    <a:gs pos="100000">
                      <a:schemeClr val="accent5">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46" name="Полилиния 45"/>
                <p:cNvSpPr>
                  <a:spLocks noChangeAspect="1"/>
                </p:cNvSpPr>
                <p:nvPr/>
              </p:nvSpPr>
              <p:spPr>
                <a:xfrm rot="10800000">
                  <a:off x="3842758" y="3566985"/>
                  <a:ext cx="79413" cy="591593"/>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1">
                        <a:lumMod val="60000"/>
                        <a:lumOff val="40000"/>
                      </a:schemeClr>
                    </a:gs>
                    <a:gs pos="50000">
                      <a:schemeClr val="accent1">
                        <a:lumMod val="75000"/>
                      </a:schemeClr>
                    </a:gs>
                    <a:gs pos="100000">
                      <a:schemeClr val="accent1">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47" name="Полилиния 46"/>
                <p:cNvSpPr>
                  <a:spLocks noChangeAspect="1"/>
                </p:cNvSpPr>
                <p:nvPr/>
              </p:nvSpPr>
              <p:spPr>
                <a:xfrm rot="12960000">
                  <a:off x="3461582" y="3456063"/>
                  <a:ext cx="158823" cy="1156774"/>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rgbClr val="E28ACB"/>
                    </a:gs>
                    <a:gs pos="50000">
                      <a:srgbClr val="863397"/>
                    </a:gs>
                    <a:gs pos="100000">
                      <a:srgbClr val="E28AC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50" name="Полилиния 49"/>
                <p:cNvSpPr>
                  <a:spLocks noChangeAspect="1"/>
                </p:cNvSpPr>
                <p:nvPr/>
              </p:nvSpPr>
              <p:spPr>
                <a:xfrm rot="15120000">
                  <a:off x="2239114" y="2522988"/>
                  <a:ext cx="412002" cy="3017642"/>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bg2">
                        <a:lumMod val="50000"/>
                      </a:schemeClr>
                    </a:gs>
                    <a:gs pos="50000">
                      <a:schemeClr val="bg2">
                        <a:lumMod val="25000"/>
                      </a:schemeClr>
                    </a:gs>
                    <a:gs pos="100000">
                      <a:schemeClr val="bg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53" name="Полилиния 52"/>
                <p:cNvSpPr>
                  <a:spLocks noChangeAspect="1"/>
                </p:cNvSpPr>
                <p:nvPr/>
              </p:nvSpPr>
              <p:spPr>
                <a:xfrm rot="17280000">
                  <a:off x="3133558" y="2667473"/>
                  <a:ext cx="184874" cy="1371176"/>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bg1">
                        <a:lumMod val="75000"/>
                      </a:schemeClr>
                    </a:gs>
                    <a:gs pos="50000">
                      <a:schemeClr val="bg1">
                        <a:lumMod val="65000"/>
                      </a:schemeClr>
                    </a:gs>
                    <a:gs pos="100000">
                      <a:schemeClr val="bg1">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54" name="Полилиния 53"/>
                <p:cNvSpPr>
                  <a:spLocks noChangeAspect="1"/>
                </p:cNvSpPr>
                <p:nvPr/>
              </p:nvSpPr>
              <p:spPr>
                <a:xfrm rot="19440000">
                  <a:off x="3583349" y="2822213"/>
                  <a:ext cx="111175" cy="818721"/>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6">
                        <a:lumMod val="60000"/>
                        <a:lumOff val="40000"/>
                      </a:schemeClr>
                    </a:gs>
                    <a:gs pos="50000">
                      <a:schemeClr val="accent6">
                        <a:lumMod val="75000"/>
                      </a:schemeClr>
                    </a:gs>
                    <a:gs pos="100000">
                      <a:schemeClr val="accent6">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grpSp>
        </p:grpSp>
        <p:grpSp>
          <p:nvGrpSpPr>
            <p:cNvPr id="53295" name="Группа 272"/>
            <p:cNvGrpSpPr>
              <a:grpSpLocks noChangeAspect="1"/>
            </p:cNvGrpSpPr>
            <p:nvPr/>
          </p:nvGrpSpPr>
          <p:grpSpPr bwMode="auto">
            <a:xfrm>
              <a:off x="3224154" y="564513"/>
              <a:ext cx="1594281" cy="1392876"/>
              <a:chOff x="1592311" y="616190"/>
              <a:chExt cx="5311012" cy="4641606"/>
            </a:xfrm>
          </p:grpSpPr>
          <p:sp>
            <p:nvSpPr>
              <p:cNvPr id="56" name="Полилиния 55"/>
              <p:cNvSpPr/>
              <p:nvPr/>
            </p:nvSpPr>
            <p:spPr>
              <a:xfrm>
                <a:off x="4242006" y="2880647"/>
                <a:ext cx="396633" cy="2375566"/>
              </a:xfrm>
              <a:custGeom>
                <a:avLst/>
                <a:gdLst>
                  <a:gd name="connsiteX0" fmla="*/ 0 w 396088"/>
                  <a:gd name="connsiteY0" fmla="*/ 0 h 3987800"/>
                  <a:gd name="connsiteX1" fmla="*/ 355600 w 396088"/>
                  <a:gd name="connsiteY1" fmla="*/ 876300 h 3987800"/>
                  <a:gd name="connsiteX2" fmla="*/ 393700 w 396088"/>
                  <a:gd name="connsiteY2" fmla="*/ 3987800 h 3987800"/>
                </a:gdLst>
                <a:ahLst/>
                <a:cxnLst>
                  <a:cxn ang="0">
                    <a:pos x="connsiteX0" y="connsiteY0"/>
                  </a:cxn>
                  <a:cxn ang="0">
                    <a:pos x="connsiteX1" y="connsiteY1"/>
                  </a:cxn>
                  <a:cxn ang="0">
                    <a:pos x="connsiteX2" y="connsiteY2"/>
                  </a:cxn>
                </a:cxnLst>
                <a:rect l="l" t="t" r="r" b="b"/>
                <a:pathLst>
                  <a:path w="396088" h="3987800">
                    <a:moveTo>
                      <a:pt x="0" y="0"/>
                    </a:moveTo>
                    <a:cubicBezTo>
                      <a:pt x="144991" y="105833"/>
                      <a:pt x="289983" y="211667"/>
                      <a:pt x="355600" y="876300"/>
                    </a:cubicBezTo>
                    <a:cubicBezTo>
                      <a:pt x="421217" y="1540933"/>
                      <a:pt x="385233" y="3422650"/>
                      <a:pt x="393700" y="3987800"/>
                    </a:cubicBezTo>
                  </a:path>
                </a:pathLst>
              </a:custGeom>
              <a:ln w="6350"/>
            </p:spPr>
            <p:style>
              <a:lnRef idx="3">
                <a:schemeClr val="accent3"/>
              </a:lnRef>
              <a:fillRef idx="0">
                <a:schemeClr val="accent3"/>
              </a:fillRef>
              <a:effectRef idx="2">
                <a:schemeClr val="accent3"/>
              </a:effectRef>
              <a:fontRef idx="minor">
                <a:schemeClr val="tx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grpSp>
            <p:nvGrpSpPr>
              <p:cNvPr id="53305" name="Группа 275"/>
              <p:cNvGrpSpPr>
                <a:grpSpLocks/>
              </p:cNvGrpSpPr>
              <p:nvPr/>
            </p:nvGrpSpPr>
            <p:grpSpPr bwMode="auto">
              <a:xfrm>
                <a:off x="1592311" y="616190"/>
                <a:ext cx="5311012" cy="4361202"/>
                <a:chOff x="1430366" y="1400695"/>
                <a:chExt cx="5311012" cy="4361202"/>
              </a:xfrm>
            </p:grpSpPr>
            <p:sp>
              <p:nvSpPr>
                <p:cNvPr id="58" name="Полилиния 57"/>
                <p:cNvSpPr>
                  <a:spLocks noChangeAspect="1"/>
                </p:cNvSpPr>
                <p:nvPr/>
              </p:nvSpPr>
              <p:spPr>
                <a:xfrm>
                  <a:off x="3894967" y="1474766"/>
                  <a:ext cx="296152" cy="2163934"/>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2">
                        <a:lumMod val="40000"/>
                        <a:lumOff val="60000"/>
                      </a:schemeClr>
                    </a:gs>
                    <a:gs pos="50000">
                      <a:schemeClr val="accent2">
                        <a:lumMod val="60000"/>
                        <a:lumOff val="40000"/>
                      </a:schemeClr>
                    </a:gs>
                    <a:gs pos="100000">
                      <a:schemeClr val="accent2">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59" name="Полилиния 58"/>
                <p:cNvSpPr>
                  <a:spLocks noChangeAspect="1"/>
                </p:cNvSpPr>
                <p:nvPr/>
              </p:nvSpPr>
              <p:spPr>
                <a:xfrm rot="2160000">
                  <a:off x="4656500" y="1474766"/>
                  <a:ext cx="327882" cy="2417892"/>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3">
                        <a:lumMod val="60000"/>
                        <a:lumOff val="40000"/>
                      </a:schemeClr>
                    </a:gs>
                    <a:gs pos="50000">
                      <a:schemeClr val="accent3">
                        <a:lumMod val="75000"/>
                      </a:schemeClr>
                    </a:gs>
                    <a:gs pos="100000">
                      <a:schemeClr val="accent3">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60" name="Полилиния 59"/>
                <p:cNvSpPr>
                  <a:spLocks noChangeAspect="1"/>
                </p:cNvSpPr>
                <p:nvPr/>
              </p:nvSpPr>
              <p:spPr>
                <a:xfrm rot="8640000">
                  <a:off x="4407943" y="3405905"/>
                  <a:ext cx="296152" cy="2174512"/>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2">
                        <a:lumMod val="60000"/>
                        <a:lumOff val="40000"/>
                      </a:schemeClr>
                    </a:gs>
                    <a:gs pos="50000">
                      <a:schemeClr val="accent2">
                        <a:lumMod val="75000"/>
                      </a:schemeClr>
                    </a:gs>
                    <a:gs pos="100000">
                      <a:schemeClr val="accent2">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61" name="Полилиния 60"/>
                <p:cNvSpPr>
                  <a:spLocks noChangeAspect="1"/>
                </p:cNvSpPr>
                <p:nvPr/>
              </p:nvSpPr>
              <p:spPr>
                <a:xfrm rot="4320000">
                  <a:off x="5193192" y="1837795"/>
                  <a:ext cx="370355" cy="2723539"/>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4">
                        <a:lumMod val="60000"/>
                        <a:lumOff val="40000"/>
                      </a:schemeClr>
                    </a:gs>
                    <a:gs pos="50000">
                      <a:schemeClr val="accent4">
                        <a:lumMod val="75000"/>
                      </a:schemeClr>
                    </a:gs>
                    <a:gs pos="100000">
                      <a:schemeClr val="accent4">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63" name="Полилиния 62"/>
                <p:cNvSpPr>
                  <a:spLocks noChangeAspect="1"/>
                </p:cNvSpPr>
                <p:nvPr/>
              </p:nvSpPr>
              <p:spPr>
                <a:xfrm rot="6480000">
                  <a:off x="5087430" y="2816534"/>
                  <a:ext cx="338610" cy="2480272"/>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5">
                        <a:lumMod val="60000"/>
                        <a:lumOff val="40000"/>
                      </a:schemeClr>
                    </a:gs>
                    <a:gs pos="50000">
                      <a:schemeClr val="accent5">
                        <a:lumMod val="75000"/>
                      </a:schemeClr>
                    </a:gs>
                    <a:gs pos="100000">
                      <a:schemeClr val="accent5">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65" name="Полилиния 64"/>
                <p:cNvSpPr>
                  <a:spLocks noChangeAspect="1"/>
                </p:cNvSpPr>
                <p:nvPr/>
              </p:nvSpPr>
              <p:spPr>
                <a:xfrm rot="10800000">
                  <a:off x="3815639" y="3633407"/>
                  <a:ext cx="290865" cy="2126897"/>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1">
                        <a:lumMod val="60000"/>
                        <a:lumOff val="40000"/>
                      </a:schemeClr>
                    </a:gs>
                    <a:gs pos="50000">
                      <a:schemeClr val="accent1">
                        <a:lumMod val="75000"/>
                      </a:schemeClr>
                    </a:gs>
                    <a:gs pos="100000">
                      <a:schemeClr val="accent1">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66" name="Полилиния 65"/>
                <p:cNvSpPr>
                  <a:spLocks noChangeAspect="1"/>
                </p:cNvSpPr>
                <p:nvPr/>
              </p:nvSpPr>
              <p:spPr>
                <a:xfrm rot="12960000">
                  <a:off x="3223336" y="3352997"/>
                  <a:ext cx="312019" cy="2301491"/>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rgbClr val="E28ACB"/>
                    </a:gs>
                    <a:gs pos="50000">
                      <a:srgbClr val="863397"/>
                    </a:gs>
                    <a:gs pos="100000">
                      <a:srgbClr val="E28AC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67" name="Полилиния 66"/>
                <p:cNvSpPr>
                  <a:spLocks noChangeAspect="1"/>
                </p:cNvSpPr>
                <p:nvPr/>
              </p:nvSpPr>
              <p:spPr>
                <a:xfrm rot="15120000">
                  <a:off x="2771104" y="2832397"/>
                  <a:ext cx="328029" cy="2427388"/>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bg2">
                        <a:lumMod val="50000"/>
                      </a:schemeClr>
                    </a:gs>
                    <a:gs pos="50000">
                      <a:schemeClr val="bg2">
                        <a:lumMod val="25000"/>
                      </a:schemeClr>
                    </a:gs>
                    <a:gs pos="100000">
                      <a:schemeClr val="bg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68" name="Полилиния 67"/>
                <p:cNvSpPr>
                  <a:spLocks noChangeAspect="1"/>
                </p:cNvSpPr>
                <p:nvPr/>
              </p:nvSpPr>
              <p:spPr>
                <a:xfrm rot="17280000">
                  <a:off x="2591289" y="1906568"/>
                  <a:ext cx="365063" cy="2686519"/>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bg1">
                        <a:lumMod val="75000"/>
                      </a:schemeClr>
                    </a:gs>
                    <a:gs pos="50000">
                      <a:schemeClr val="bg1">
                        <a:lumMod val="65000"/>
                      </a:schemeClr>
                    </a:gs>
                    <a:gs pos="100000">
                      <a:schemeClr val="bg1">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69" name="Полилиния 68"/>
                <p:cNvSpPr>
                  <a:spLocks noChangeAspect="1"/>
                </p:cNvSpPr>
                <p:nvPr/>
              </p:nvSpPr>
              <p:spPr>
                <a:xfrm rot="19440000">
                  <a:off x="3196896" y="1400695"/>
                  <a:ext cx="338459" cy="2491963"/>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6">
                        <a:lumMod val="60000"/>
                        <a:lumOff val="40000"/>
                      </a:schemeClr>
                    </a:gs>
                    <a:gs pos="50000">
                      <a:schemeClr val="accent6">
                        <a:lumMod val="75000"/>
                      </a:schemeClr>
                    </a:gs>
                    <a:gs pos="100000">
                      <a:schemeClr val="accent6">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grpSp>
        </p:grpSp>
        <p:cxnSp>
          <p:nvCxnSpPr>
            <p:cNvPr id="70" name="Прямая соединительная линия 69"/>
            <p:cNvCxnSpPr>
              <a:endCxn id="45" idx="0"/>
            </p:cNvCxnSpPr>
            <p:nvPr/>
          </p:nvCxnSpPr>
          <p:spPr>
            <a:xfrm rot="5400000">
              <a:off x="4638613" y="2869854"/>
              <a:ext cx="1073276" cy="365125"/>
            </a:xfrm>
            <a:prstGeom prst="line">
              <a:avLst/>
            </a:prstGeom>
            <a:ln w="28575">
              <a:solidFill>
                <a:srgbClr val="FF0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Дуга 72"/>
            <p:cNvSpPr/>
            <p:nvPr/>
          </p:nvSpPr>
          <p:spPr>
            <a:xfrm>
              <a:off x="4786313" y="3184195"/>
              <a:ext cx="357187" cy="117489"/>
            </a:xfrm>
            <a:prstGeom prst="arc">
              <a:avLst>
                <a:gd name="adj1" fmla="val 11092010"/>
                <a:gd name="adj2" fmla="val 2133025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53298" name="Прямоугольник 73"/>
            <p:cNvSpPr>
              <a:spLocks noChangeArrowheads="1"/>
            </p:cNvSpPr>
            <p:nvPr/>
          </p:nvSpPr>
          <p:spPr bwMode="auto">
            <a:xfrm>
              <a:off x="4786313" y="2301872"/>
              <a:ext cx="391454" cy="52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800">
                  <a:solidFill>
                    <a:srgbClr val="FF0000"/>
                  </a:solidFill>
                  <a:latin typeface="Times New Roman" pitchFamily="18" charset="0"/>
                </a:rPr>
                <a:t>φ</a:t>
              </a:r>
              <a:endParaRPr lang="ru-RU" sz="2800">
                <a:solidFill>
                  <a:srgbClr val="FF0000"/>
                </a:solidFill>
                <a:latin typeface="Calibri" pitchFamily="34" charset="0"/>
              </a:endParaRPr>
            </a:p>
          </p:txBody>
        </p:sp>
        <p:cxnSp>
          <p:nvCxnSpPr>
            <p:cNvPr id="76" name="Прямая со стрелкой 75"/>
            <p:cNvCxnSpPr>
              <a:stCxn id="53301" idx="1"/>
            </p:cNvCxnSpPr>
            <p:nvPr/>
          </p:nvCxnSpPr>
          <p:spPr>
            <a:xfrm flipH="1">
              <a:off x="5072083" y="2630115"/>
              <a:ext cx="827660" cy="22701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301" name="TextBox 4"/>
            <p:cNvSpPr txBox="1">
              <a:spLocks noChangeArrowheads="1"/>
            </p:cNvSpPr>
            <p:nvPr/>
          </p:nvSpPr>
          <p:spPr bwMode="auto">
            <a:xfrm>
              <a:off x="5899743" y="2214567"/>
              <a:ext cx="1584023" cy="8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1600" b="1" dirty="0" smtClean="0">
                  <a:solidFill>
                    <a:srgbClr val="FF0000"/>
                  </a:solidFill>
                  <a:latin typeface="Calibri" pitchFamily="34" charset="0"/>
                </a:rPr>
                <a:t>Discrepancy</a:t>
              </a:r>
            </a:p>
            <a:p>
              <a:pPr algn="ctr"/>
              <a:r>
                <a:rPr lang="en-US" sz="1600" b="1" dirty="0" smtClean="0">
                  <a:solidFill>
                    <a:srgbClr val="FF0000"/>
                  </a:solidFill>
                  <a:latin typeface="Calibri" pitchFamily="34" charset="0"/>
                </a:rPr>
                <a:t> of development</a:t>
              </a:r>
            </a:p>
            <a:p>
              <a:pPr algn="ctr"/>
              <a:r>
                <a:rPr lang="en-US" sz="1600" b="1" dirty="0" smtClean="0">
                  <a:solidFill>
                    <a:srgbClr val="FF0000"/>
                  </a:solidFill>
                  <a:latin typeface="Calibri" pitchFamily="34" charset="0"/>
                </a:rPr>
                <a:t> vectors</a:t>
              </a:r>
              <a:endParaRPr lang="ru-RU" sz="1600" b="1" dirty="0">
                <a:solidFill>
                  <a:srgbClr val="FF0000"/>
                </a:solidFill>
                <a:latin typeface="Calibri" pitchFamily="34" charset="0"/>
              </a:endParaRPr>
            </a:p>
          </p:txBody>
        </p:sp>
        <p:cxnSp>
          <p:nvCxnSpPr>
            <p:cNvPr id="41" name="Прямая соединительная линия 40"/>
            <p:cNvCxnSpPr>
              <a:stCxn id="65" idx="0"/>
              <a:endCxn id="3" idx="1"/>
            </p:cNvCxnSpPr>
            <p:nvPr/>
          </p:nvCxnSpPr>
          <p:spPr>
            <a:xfrm rot="10800000" flipH="1" flipV="1">
              <a:off x="3983038" y="1234516"/>
              <a:ext cx="965200" cy="2319609"/>
            </a:xfrm>
            <a:prstGeom prst="line">
              <a:avLst/>
            </a:prstGeom>
            <a:ln w="28575">
              <a:solidFill>
                <a:srgbClr val="FF0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1" name="Полилиния 70"/>
          <p:cNvSpPr>
            <a:spLocks noChangeAspect="1"/>
          </p:cNvSpPr>
          <p:nvPr/>
        </p:nvSpPr>
        <p:spPr bwMode="auto">
          <a:xfrm>
            <a:off x="2063750" y="1757363"/>
            <a:ext cx="114300" cy="836612"/>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2">
                  <a:lumMod val="40000"/>
                  <a:lumOff val="60000"/>
                </a:schemeClr>
              </a:gs>
              <a:gs pos="50000">
                <a:schemeClr val="accent2">
                  <a:lumMod val="60000"/>
                  <a:lumOff val="40000"/>
                </a:schemeClr>
              </a:gs>
              <a:gs pos="100000">
                <a:schemeClr val="accent2">
                  <a:lumMod val="40000"/>
                  <a:lumOff val="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72" name="Полилиния 71"/>
          <p:cNvSpPr>
            <a:spLocks noChangeAspect="1"/>
          </p:cNvSpPr>
          <p:nvPr/>
        </p:nvSpPr>
        <p:spPr bwMode="auto">
          <a:xfrm rot="2160000">
            <a:off x="2336800" y="1804988"/>
            <a:ext cx="120650" cy="885825"/>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3">
                  <a:lumMod val="60000"/>
                  <a:lumOff val="40000"/>
                </a:schemeClr>
              </a:gs>
              <a:gs pos="50000">
                <a:schemeClr val="accent3">
                  <a:lumMod val="75000"/>
                </a:schemeClr>
              </a:gs>
              <a:gs pos="100000">
                <a:schemeClr val="accent3">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74" name="Полилиния 73"/>
          <p:cNvSpPr>
            <a:spLocks noChangeAspect="1"/>
          </p:cNvSpPr>
          <p:nvPr/>
        </p:nvSpPr>
        <p:spPr bwMode="auto">
          <a:xfrm rot="8640000">
            <a:off x="2325688" y="2471738"/>
            <a:ext cx="141287" cy="1036637"/>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2">
                  <a:lumMod val="60000"/>
                  <a:lumOff val="40000"/>
                </a:schemeClr>
              </a:gs>
              <a:gs pos="50000">
                <a:schemeClr val="accent2">
                  <a:lumMod val="75000"/>
                </a:schemeClr>
              </a:gs>
              <a:gs pos="100000">
                <a:schemeClr val="accent2">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75" name="Полилиния 74"/>
          <p:cNvSpPr>
            <a:spLocks noChangeAspect="1"/>
          </p:cNvSpPr>
          <p:nvPr/>
        </p:nvSpPr>
        <p:spPr bwMode="auto">
          <a:xfrm rot="4320000">
            <a:off x="2486819" y="2007394"/>
            <a:ext cx="122238" cy="895350"/>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4">
                  <a:lumMod val="60000"/>
                  <a:lumOff val="40000"/>
                </a:schemeClr>
              </a:gs>
              <a:gs pos="50000">
                <a:schemeClr val="accent4">
                  <a:lumMod val="75000"/>
                </a:schemeClr>
              </a:gs>
              <a:gs pos="100000">
                <a:schemeClr val="accent4">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77" name="Полилиния 76"/>
          <p:cNvSpPr>
            <a:spLocks noChangeAspect="1"/>
          </p:cNvSpPr>
          <p:nvPr/>
        </p:nvSpPr>
        <p:spPr bwMode="auto">
          <a:xfrm rot="6480000">
            <a:off x="2488407" y="2283619"/>
            <a:ext cx="122237" cy="898525"/>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5">
                  <a:lumMod val="60000"/>
                  <a:lumOff val="40000"/>
                </a:schemeClr>
              </a:gs>
              <a:gs pos="50000">
                <a:schemeClr val="accent5">
                  <a:lumMod val="75000"/>
                </a:schemeClr>
              </a:gs>
              <a:gs pos="100000">
                <a:schemeClr val="accent5">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78" name="Полилиния 77"/>
          <p:cNvSpPr>
            <a:spLocks noChangeAspect="1"/>
          </p:cNvSpPr>
          <p:nvPr/>
        </p:nvSpPr>
        <p:spPr bwMode="auto">
          <a:xfrm rot="10800000">
            <a:off x="2039938" y="2592388"/>
            <a:ext cx="133350" cy="979487"/>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1">
                  <a:lumMod val="60000"/>
                  <a:lumOff val="40000"/>
                </a:schemeClr>
              </a:gs>
              <a:gs pos="50000">
                <a:schemeClr val="accent1">
                  <a:lumMod val="75000"/>
                </a:schemeClr>
              </a:gs>
              <a:gs pos="100000">
                <a:schemeClr val="accent1">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79" name="Полилиния 78"/>
          <p:cNvSpPr>
            <a:spLocks noChangeAspect="1"/>
          </p:cNvSpPr>
          <p:nvPr/>
        </p:nvSpPr>
        <p:spPr bwMode="auto">
          <a:xfrm rot="12960000">
            <a:off x="1790700" y="2495550"/>
            <a:ext cx="125413" cy="925513"/>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rgbClr val="E28ACB"/>
              </a:gs>
              <a:gs pos="50000">
                <a:srgbClr val="863397"/>
              </a:gs>
              <a:gs pos="100000">
                <a:srgbClr val="E28AC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80" name="Полилиния 79"/>
          <p:cNvSpPr>
            <a:spLocks noChangeAspect="1"/>
          </p:cNvSpPr>
          <p:nvPr/>
        </p:nvSpPr>
        <p:spPr bwMode="auto">
          <a:xfrm rot="15120000">
            <a:off x="1581944" y="2274094"/>
            <a:ext cx="136525" cy="1004887"/>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bg2">
                  <a:lumMod val="50000"/>
                </a:schemeClr>
              </a:gs>
              <a:gs pos="50000">
                <a:schemeClr val="bg2">
                  <a:lumMod val="25000"/>
                </a:schemeClr>
              </a:gs>
              <a:gs pos="100000">
                <a:schemeClr val="bg2">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81" name="Полилиния 80"/>
          <p:cNvSpPr>
            <a:spLocks noChangeAspect="1"/>
          </p:cNvSpPr>
          <p:nvPr/>
        </p:nvSpPr>
        <p:spPr bwMode="auto">
          <a:xfrm rot="17280000">
            <a:off x="1567656" y="1964532"/>
            <a:ext cx="134937" cy="990600"/>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bg1">
                  <a:lumMod val="75000"/>
                </a:schemeClr>
              </a:gs>
              <a:gs pos="50000">
                <a:schemeClr val="bg1">
                  <a:lumMod val="65000"/>
                </a:schemeClr>
              </a:gs>
              <a:gs pos="100000">
                <a:schemeClr val="bg1">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sp>
        <p:nvSpPr>
          <p:cNvPr id="82" name="Полилиния 81"/>
          <p:cNvSpPr>
            <a:spLocks noChangeAspect="1"/>
          </p:cNvSpPr>
          <p:nvPr/>
        </p:nvSpPr>
        <p:spPr bwMode="auto">
          <a:xfrm rot="19440000">
            <a:off x="1792288" y="1792288"/>
            <a:ext cx="122237" cy="898525"/>
          </a:xfrm>
          <a:custGeom>
            <a:avLst/>
            <a:gdLst>
              <a:gd name="connsiteX0" fmla="*/ 201160 w 393256"/>
              <a:gd name="connsiteY0" fmla="*/ 968721 h 968721"/>
              <a:gd name="connsiteX1" fmla="*/ 110625 w 393256"/>
              <a:gd name="connsiteY1" fmla="*/ 769545 h 968721"/>
              <a:gd name="connsiteX2" fmla="*/ 1984 w 393256"/>
              <a:gd name="connsiteY2" fmla="*/ 262551 h 968721"/>
              <a:gd name="connsiteX3" fmla="*/ 210213 w 393256"/>
              <a:gd name="connsiteY3" fmla="*/ 0 h 968721"/>
              <a:gd name="connsiteX4" fmla="*/ 391283 w 393256"/>
              <a:gd name="connsiteY4" fmla="*/ 262551 h 968721"/>
              <a:gd name="connsiteX5" fmla="*/ 300748 w 393256"/>
              <a:gd name="connsiteY5" fmla="*/ 769545 h 968721"/>
              <a:gd name="connsiteX6" fmla="*/ 201160 w 393256"/>
              <a:gd name="connsiteY6" fmla="*/ 9687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256" h="968721">
                <a:moveTo>
                  <a:pt x="201160" y="968721"/>
                </a:moveTo>
                <a:cubicBezTo>
                  <a:pt x="169473" y="968721"/>
                  <a:pt x="143821" y="887240"/>
                  <a:pt x="110625" y="769545"/>
                </a:cubicBezTo>
                <a:cubicBezTo>
                  <a:pt x="77429" y="651850"/>
                  <a:pt x="-14614" y="390808"/>
                  <a:pt x="1984" y="262551"/>
                </a:cubicBezTo>
                <a:cubicBezTo>
                  <a:pt x="18582" y="134294"/>
                  <a:pt x="145330" y="0"/>
                  <a:pt x="210213" y="0"/>
                </a:cubicBezTo>
                <a:cubicBezTo>
                  <a:pt x="275096" y="0"/>
                  <a:pt x="376194" y="134293"/>
                  <a:pt x="391283" y="262551"/>
                </a:cubicBezTo>
                <a:cubicBezTo>
                  <a:pt x="406372" y="390808"/>
                  <a:pt x="330926" y="653359"/>
                  <a:pt x="300748" y="769545"/>
                </a:cubicBezTo>
                <a:cubicBezTo>
                  <a:pt x="270570" y="885731"/>
                  <a:pt x="232847" y="968721"/>
                  <a:pt x="201160" y="968721"/>
                </a:cubicBezTo>
                <a:close/>
              </a:path>
            </a:pathLst>
          </a:custGeom>
          <a:gradFill>
            <a:gsLst>
              <a:gs pos="0">
                <a:schemeClr val="accent6">
                  <a:lumMod val="60000"/>
                  <a:lumOff val="40000"/>
                </a:schemeClr>
              </a:gs>
              <a:gs pos="50000">
                <a:schemeClr val="accent6">
                  <a:lumMod val="75000"/>
                </a:schemeClr>
              </a:gs>
              <a:gs pos="100000">
                <a:schemeClr val="accent6">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endParaRPr lang="ru-RU" sz="1100">
              <a:latin typeface="Times New Roman" pitchFamily="18" charset="0"/>
              <a:cs typeface="Times New Roman" pitchFamily="18" charset="0"/>
            </a:endParaRPr>
          </a:p>
        </p:txBody>
      </p:sp>
      <p:cxnSp>
        <p:nvCxnSpPr>
          <p:cNvPr id="84" name="Прямая соединительная линия 83"/>
          <p:cNvCxnSpPr>
            <a:stCxn id="82" idx="0"/>
            <a:endCxn id="50" idx="0"/>
          </p:cNvCxnSpPr>
          <p:nvPr/>
        </p:nvCxnSpPr>
        <p:spPr bwMode="auto">
          <a:xfrm>
            <a:off x="2117725" y="2603500"/>
            <a:ext cx="2874963" cy="1560513"/>
          </a:xfrm>
          <a:prstGeom prst="line">
            <a:avLst/>
          </a:prstGeom>
          <a:ln w="28575">
            <a:solidFill>
              <a:srgbClr val="FF0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Дуга 87"/>
          <p:cNvSpPr/>
          <p:nvPr/>
        </p:nvSpPr>
        <p:spPr bwMode="auto">
          <a:xfrm rot="20761822">
            <a:off x="4357688" y="3475038"/>
            <a:ext cx="857250" cy="500062"/>
          </a:xfrm>
          <a:prstGeom prst="arc">
            <a:avLst>
              <a:gd name="adj1" fmla="val 11092010"/>
              <a:gd name="adj2" fmla="val 2133025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89" name="Дуга 88"/>
          <p:cNvSpPr/>
          <p:nvPr/>
        </p:nvSpPr>
        <p:spPr bwMode="auto">
          <a:xfrm rot="19287065">
            <a:off x="3981450" y="3324225"/>
            <a:ext cx="679450" cy="280988"/>
          </a:xfrm>
          <a:prstGeom prst="arc">
            <a:avLst>
              <a:gd name="adj1" fmla="val 11092010"/>
              <a:gd name="adj2" fmla="val 2133025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53265" name="Прямоугольник 89"/>
          <p:cNvSpPr>
            <a:spLocks noChangeArrowheads="1"/>
          </p:cNvSpPr>
          <p:nvPr/>
        </p:nvSpPr>
        <p:spPr bwMode="auto">
          <a:xfrm>
            <a:off x="4714875" y="3357563"/>
            <a:ext cx="425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400">
                <a:solidFill>
                  <a:srgbClr val="FF0000"/>
                </a:solidFill>
              </a:rPr>
              <a:t>ω</a:t>
            </a:r>
          </a:p>
        </p:txBody>
      </p:sp>
      <p:sp>
        <p:nvSpPr>
          <p:cNvPr id="53266" name="Прямоугольник 90"/>
          <p:cNvSpPr>
            <a:spLocks noChangeArrowheads="1"/>
          </p:cNvSpPr>
          <p:nvPr/>
        </p:nvSpPr>
        <p:spPr bwMode="auto">
          <a:xfrm>
            <a:off x="4000500" y="300037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400">
                <a:solidFill>
                  <a:srgbClr val="FF0000"/>
                </a:solidFill>
              </a:rPr>
              <a:t>θ</a:t>
            </a:r>
          </a:p>
        </p:txBody>
      </p:sp>
      <p:cxnSp>
        <p:nvCxnSpPr>
          <p:cNvPr id="92" name="Прямая со стрелкой 91"/>
          <p:cNvCxnSpPr>
            <a:stCxn id="53301" idx="1"/>
          </p:cNvCxnSpPr>
          <p:nvPr/>
        </p:nvCxnSpPr>
        <p:spPr bwMode="auto">
          <a:xfrm flipH="1">
            <a:off x="5000645" y="3208360"/>
            <a:ext cx="899098" cy="5778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a:stCxn id="53301" idx="1"/>
          </p:cNvCxnSpPr>
          <p:nvPr/>
        </p:nvCxnSpPr>
        <p:spPr bwMode="auto">
          <a:xfrm flipH="1">
            <a:off x="4286271" y="3208360"/>
            <a:ext cx="1613472" cy="14920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85"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sp>
        <p:nvSpPr>
          <p:cNvPr id="87" name="Скругленная прямоугольная выноска 86"/>
          <p:cNvSpPr/>
          <p:nvPr/>
        </p:nvSpPr>
        <p:spPr>
          <a:xfrm>
            <a:off x="1107357" y="3804103"/>
            <a:ext cx="1872208" cy="700608"/>
          </a:xfrm>
          <a:prstGeom prst="wedgeRoundRectCallout">
            <a:avLst>
              <a:gd name="adj1" fmla="val 77323"/>
              <a:gd name="adj2" fmla="val -103873"/>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People’s aspirations vector</a:t>
            </a:r>
            <a:endParaRPr lang="ru-RU" dirty="0">
              <a:solidFill>
                <a:schemeClr val="tx1"/>
              </a:solidFill>
              <a:latin typeface="Arial Narrow" pitchFamily="34" charset="0"/>
            </a:endParaRPr>
          </a:p>
        </p:txBody>
      </p:sp>
      <p:sp>
        <p:nvSpPr>
          <p:cNvPr id="90" name="Скругленная прямоугольная выноска 89"/>
          <p:cNvSpPr/>
          <p:nvPr/>
        </p:nvSpPr>
        <p:spPr>
          <a:xfrm>
            <a:off x="5868144" y="1772816"/>
            <a:ext cx="1872208" cy="700608"/>
          </a:xfrm>
          <a:prstGeom prst="wedgeRoundRectCallout">
            <a:avLst>
              <a:gd name="adj1" fmla="val -123256"/>
              <a:gd name="adj2" fmla="val 119143"/>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Policy targets vector</a:t>
            </a:r>
            <a:endParaRPr lang="ru-RU" dirty="0">
              <a:solidFill>
                <a:schemeClr val="tx1"/>
              </a:solidFill>
              <a:latin typeface="Arial Narrow" pitchFamily="34" charset="0"/>
            </a:endParaRPr>
          </a:p>
        </p:txBody>
      </p:sp>
      <p:sp>
        <p:nvSpPr>
          <p:cNvPr id="91" name="Скругленная прямоугольная выноска 90"/>
          <p:cNvSpPr/>
          <p:nvPr/>
        </p:nvSpPr>
        <p:spPr>
          <a:xfrm>
            <a:off x="6012160" y="4070836"/>
            <a:ext cx="2000082" cy="700608"/>
          </a:xfrm>
          <a:prstGeom prst="wedgeRoundRectCallout">
            <a:avLst>
              <a:gd name="adj1" fmla="val -93181"/>
              <a:gd name="adj2" fmla="val -74729"/>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Actual development vector</a:t>
            </a:r>
            <a:endParaRPr lang="ru-RU" dirty="0">
              <a:solidFill>
                <a:schemeClr val="tx1"/>
              </a:solidFill>
              <a:latin typeface="Arial Narrow" pitchFamily="34" charset="0"/>
            </a:endParaRPr>
          </a:p>
        </p:txBody>
      </p:sp>
    </p:spTree>
    <p:extLst>
      <p:ext uri="{BB962C8B-B14F-4D97-AF65-F5344CB8AC3E}">
        <p14:creationId xmlns:p14="http://schemas.microsoft.com/office/powerpoint/2010/main" val="323375920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893" y="1167948"/>
            <a:ext cx="5628559" cy="4680521"/>
          </a:xfrm>
          <a:prstGeom prst="rect">
            <a:avLst/>
          </a:prstGeom>
        </p:spPr>
      </p:pic>
      <p:sp>
        <p:nvSpPr>
          <p:cNvPr id="39939" name="Rectangle 8"/>
          <p:cNvSpPr>
            <a:spLocks noChangeArrowheads="1"/>
          </p:cNvSpPr>
          <p:nvPr/>
        </p:nvSpPr>
        <p:spPr bwMode="auto">
          <a:xfrm>
            <a:off x="76200" y="61913"/>
            <a:ext cx="8997950" cy="6680200"/>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39940" name="Line 8"/>
          <p:cNvSpPr>
            <a:spLocks noChangeShapeType="1"/>
          </p:cNvSpPr>
          <p:nvPr/>
        </p:nvSpPr>
        <p:spPr bwMode="auto">
          <a:xfrm>
            <a:off x="0" y="1009531"/>
            <a:ext cx="9144000" cy="0"/>
          </a:xfrm>
          <a:prstGeom prst="line">
            <a:avLst/>
          </a:prstGeom>
          <a:noFill/>
          <a:ln w="76200" cmpd="tri">
            <a:solidFill>
              <a:srgbClr val="2E4564"/>
            </a:solidFill>
            <a:round/>
            <a:headEnd/>
            <a:tailEnd/>
          </a:ln>
        </p:spPr>
        <p:txBody>
          <a:bodyPr lIns="91429" tIns="45715" rIns="91429" bIns="45715"/>
          <a:lstStyle/>
          <a:p>
            <a:endParaRPr lang="ru-RU"/>
          </a:p>
        </p:txBody>
      </p:sp>
      <p:sp>
        <p:nvSpPr>
          <p:cNvPr id="11267" name="Rectangle 3"/>
          <p:cNvSpPr>
            <a:spLocks noChangeArrowheads="1"/>
          </p:cNvSpPr>
          <p:nvPr/>
        </p:nvSpPr>
        <p:spPr bwMode="auto">
          <a:xfrm>
            <a:off x="0" y="118497"/>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6" descr="4-10-10.PNG"/>
          <p:cNvPicPr>
            <a:picLocks noChangeAspect="1"/>
          </p:cNvPicPr>
          <p:nvPr/>
        </p:nvPicPr>
        <p:blipFill>
          <a:blip r:embed="rId3" cstate="print"/>
          <a:stretch>
            <a:fillRect/>
          </a:stretch>
        </p:blipFill>
        <p:spPr>
          <a:xfrm>
            <a:off x="713020" y="2737724"/>
            <a:ext cx="1842756" cy="1915412"/>
          </a:xfrm>
          <a:prstGeom prst="rect">
            <a:avLst/>
          </a:prstGeom>
        </p:spPr>
      </p:pic>
      <p:sp>
        <p:nvSpPr>
          <p:cNvPr id="9" name="Скругленная прямоугольная выноска 8"/>
          <p:cNvSpPr/>
          <p:nvPr/>
        </p:nvSpPr>
        <p:spPr>
          <a:xfrm>
            <a:off x="7812360" y="1182350"/>
            <a:ext cx="1080120" cy="806490"/>
          </a:xfrm>
          <a:prstGeom prst="wedgeRoundRectCallout">
            <a:avLst>
              <a:gd name="adj1" fmla="val -161058"/>
              <a:gd name="adj2" fmla="val 179401"/>
              <a:gd name="adj3" fmla="val 16667"/>
            </a:avLst>
          </a:prstGeom>
          <a:solidFill>
            <a:schemeClr val="bg1"/>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Actual value of BLI in 2011</a:t>
            </a:r>
            <a:endParaRPr lang="ru-RU" sz="1600" dirty="0">
              <a:solidFill>
                <a:schemeClr val="tx1"/>
              </a:solidFill>
              <a:latin typeface="Arial Narrow" pitchFamily="34" charset="0"/>
            </a:endParaRPr>
          </a:p>
        </p:txBody>
      </p:sp>
      <p:sp>
        <p:nvSpPr>
          <p:cNvPr id="10" name="Скругленная прямоугольная выноска 9"/>
          <p:cNvSpPr/>
          <p:nvPr/>
        </p:nvSpPr>
        <p:spPr>
          <a:xfrm>
            <a:off x="5292080" y="5848469"/>
            <a:ext cx="1368152" cy="691276"/>
          </a:xfrm>
          <a:prstGeom prst="wedgeRoundRectCallout">
            <a:avLst>
              <a:gd name="adj1" fmla="val 250"/>
              <a:gd name="adj2" fmla="val -145969"/>
              <a:gd name="adj3" fmla="val 16667"/>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Estimated policy target for 2018</a:t>
            </a:r>
            <a:endParaRPr lang="ru-RU" sz="1600" dirty="0">
              <a:solidFill>
                <a:schemeClr val="tx1"/>
              </a:solidFill>
              <a:latin typeface="Arial Narrow" pitchFamily="34" charset="0"/>
            </a:endParaRPr>
          </a:p>
        </p:txBody>
      </p:sp>
      <p:sp>
        <p:nvSpPr>
          <p:cNvPr id="11" name="Скругленная прямоугольная выноска 10"/>
          <p:cNvSpPr/>
          <p:nvPr/>
        </p:nvSpPr>
        <p:spPr>
          <a:xfrm>
            <a:off x="7596336" y="5848468"/>
            <a:ext cx="1224136" cy="691277"/>
          </a:xfrm>
          <a:prstGeom prst="wedgeRoundRectCallout">
            <a:avLst>
              <a:gd name="adj1" fmla="val -149957"/>
              <a:gd name="adj2" fmla="val -310484"/>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Actual value of BLI in 2008</a:t>
            </a:r>
            <a:endParaRPr lang="ru-RU" sz="1600" dirty="0">
              <a:solidFill>
                <a:schemeClr val="tx1"/>
              </a:solidFill>
              <a:latin typeface="Arial Narrow" pitchFamily="34" charset="0"/>
            </a:endParaRPr>
          </a:p>
        </p:txBody>
      </p:sp>
      <p:sp>
        <p:nvSpPr>
          <p:cNvPr id="12" name="Скругленная прямоугольная выноска 11"/>
          <p:cNvSpPr/>
          <p:nvPr/>
        </p:nvSpPr>
        <p:spPr>
          <a:xfrm>
            <a:off x="1907704" y="1268760"/>
            <a:ext cx="1728192" cy="936104"/>
          </a:xfrm>
          <a:prstGeom prst="wedgeRoundRectCallout">
            <a:avLst>
              <a:gd name="adj1" fmla="val -48412"/>
              <a:gd name="adj2" fmla="val 115782"/>
              <a:gd name="adj3" fmla="val 16667"/>
            </a:avLst>
          </a:prstGeom>
          <a:solidFill>
            <a:schemeClr val="bg1"/>
          </a:soli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tx1"/>
                </a:solidFill>
                <a:latin typeface="Arial Narrow" pitchFamily="34" charset="0"/>
              </a:rPr>
              <a:t>Indicators that were explicitly used as policy targets</a:t>
            </a:r>
            <a:endParaRPr lang="ru-RU" dirty="0">
              <a:solidFill>
                <a:schemeClr val="tx1"/>
              </a:solidFill>
              <a:latin typeface="Arial Narrow" pitchFamily="34" charset="0"/>
            </a:endParaRPr>
          </a:p>
        </p:txBody>
      </p:sp>
      <p:sp>
        <p:nvSpPr>
          <p:cNvPr id="13" name="Скругленная прямоугольная выноска 12"/>
          <p:cNvSpPr/>
          <p:nvPr/>
        </p:nvSpPr>
        <p:spPr>
          <a:xfrm>
            <a:off x="150895" y="1254359"/>
            <a:ext cx="1656184" cy="950505"/>
          </a:xfrm>
          <a:prstGeom prst="wedgeRoundRectCallout">
            <a:avLst>
              <a:gd name="adj1" fmla="val -1509"/>
              <a:gd name="adj2" fmla="val 130913"/>
              <a:gd name="adj3" fmla="val 1666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400"/>
              </a:lnSpc>
            </a:pPr>
            <a:r>
              <a:rPr lang="en-US" sz="1600" dirty="0" smtClean="0">
                <a:solidFill>
                  <a:schemeClr val="tx1"/>
                </a:solidFill>
                <a:latin typeface="Arial Narrow" pitchFamily="34" charset="0"/>
              </a:rPr>
              <a:t>Indicators that were computed on base of policy targets values</a:t>
            </a:r>
            <a:endParaRPr lang="ru-RU" sz="1600" dirty="0">
              <a:solidFill>
                <a:schemeClr val="tx1"/>
              </a:solidFill>
              <a:latin typeface="Arial Narrow" pitchFamily="34"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2131914784"/>
              </p:ext>
            </p:extLst>
          </p:nvPr>
        </p:nvGraphicFramePr>
        <p:xfrm>
          <a:off x="179512" y="5157193"/>
          <a:ext cx="3168352" cy="1484682"/>
        </p:xfrm>
        <a:graphic>
          <a:graphicData uri="http://schemas.openxmlformats.org/drawingml/2006/table">
            <a:tbl>
              <a:tblPr firstRow="1" bandRow="1"/>
              <a:tblGrid>
                <a:gridCol w="1512168"/>
                <a:gridCol w="576064"/>
                <a:gridCol w="504056"/>
                <a:gridCol w="576064"/>
              </a:tblGrid>
              <a:tr h="387402">
                <a:tc>
                  <a:txBody>
                    <a:bodyPr/>
                    <a:lstStyle/>
                    <a:p>
                      <a:pPr algn="ct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2008</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2011</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2018</a:t>
                      </a:r>
                      <a:endParaRPr lang="ru-RU" sz="1400" b="1" dirty="0">
                        <a:latin typeface="Arial Narrow" pitchFamily="34" charset="0"/>
                      </a:endParaRPr>
                    </a:p>
                  </a:txBody>
                  <a:tcPr marT="54864" marB="54864" anchor="ctr"/>
                </a:tc>
              </a:tr>
              <a:tr h="548640">
                <a:tc>
                  <a:txBody>
                    <a:bodyPr/>
                    <a:lstStyle/>
                    <a:p>
                      <a:pPr algn="ctr"/>
                      <a:r>
                        <a:rPr lang="en-US" sz="1400" b="1" dirty="0" smtClean="0">
                          <a:latin typeface="Arial Narrow" pitchFamily="34" charset="0"/>
                        </a:rPr>
                        <a:t>Average</a:t>
                      </a:r>
                      <a:r>
                        <a:rPr lang="en-US" sz="1400" b="1" baseline="0" dirty="0" smtClean="0">
                          <a:latin typeface="Arial Narrow" pitchFamily="34" charset="0"/>
                        </a:rPr>
                        <a:t> assessment</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3,66</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3,96</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5,20</a:t>
                      </a:r>
                      <a:endParaRPr lang="ru-RU" sz="1400" b="1" dirty="0">
                        <a:latin typeface="Arial Narrow" pitchFamily="34" charset="0"/>
                      </a:endParaRPr>
                    </a:p>
                  </a:txBody>
                  <a:tcPr marT="54864" marB="54864" anchor="ctr"/>
                </a:tc>
              </a:tr>
              <a:tr h="548640">
                <a:tc>
                  <a:txBody>
                    <a:bodyPr/>
                    <a:lstStyle/>
                    <a:p>
                      <a:pPr algn="ctr"/>
                      <a:r>
                        <a:rPr lang="en-US" sz="1400" b="1" dirty="0" smtClean="0">
                          <a:latin typeface="Arial Narrow" pitchFamily="34" charset="0"/>
                        </a:rPr>
                        <a:t>Assessments</a:t>
                      </a:r>
                      <a:r>
                        <a:rPr lang="en-US" sz="1400" b="1" baseline="0" dirty="0" smtClean="0">
                          <a:latin typeface="Arial Narrow" pitchFamily="34" charset="0"/>
                        </a:rPr>
                        <a:t> balance</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0,70</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0,78</a:t>
                      </a:r>
                      <a:endParaRPr lang="ru-RU" sz="1400" b="1" dirty="0">
                        <a:latin typeface="Arial Narrow" pitchFamily="34" charset="0"/>
                      </a:endParaRPr>
                    </a:p>
                  </a:txBody>
                  <a:tcPr marT="54864" marB="54864" anchor="ctr"/>
                </a:tc>
                <a:tc>
                  <a:txBody>
                    <a:bodyPr/>
                    <a:lstStyle/>
                    <a:p>
                      <a:pPr algn="ctr"/>
                      <a:r>
                        <a:rPr lang="ru-RU" sz="1400" b="1" dirty="0" smtClean="0">
                          <a:latin typeface="Arial Narrow" pitchFamily="34" charset="0"/>
                        </a:rPr>
                        <a:t>0,88</a:t>
                      </a:r>
                      <a:endParaRPr lang="ru-RU" sz="1400" b="1" dirty="0">
                        <a:latin typeface="Arial Narrow" pitchFamily="34" charset="0"/>
                      </a:endParaRPr>
                    </a:p>
                  </a:txBody>
                  <a:tcPr marT="54864" marB="54864" anchor="ctr"/>
                </a:tc>
              </a:tr>
            </a:tbl>
          </a:graphicData>
        </a:graphic>
      </p:graphicFrame>
      <p:sp>
        <p:nvSpPr>
          <p:cNvPr id="18" name="Пятиугольник 17"/>
          <p:cNvSpPr/>
          <p:nvPr/>
        </p:nvSpPr>
        <p:spPr>
          <a:xfrm>
            <a:off x="2555776" y="2989750"/>
            <a:ext cx="1584176" cy="103691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dirty="0" smtClean="0">
                <a:solidFill>
                  <a:schemeClr val="tx1"/>
                </a:solidFill>
                <a:latin typeface="Arial Narrow" pitchFamily="34" charset="0"/>
              </a:rPr>
              <a:t>Estimation of BLI value</a:t>
            </a:r>
            <a:endParaRPr lang="ru-RU" dirty="0" smtClean="0">
              <a:solidFill>
                <a:schemeClr val="tx1"/>
              </a:solidFill>
              <a:latin typeface="Arial Narrow" pitchFamily="34" charset="0"/>
            </a:endParaRPr>
          </a:p>
        </p:txBody>
      </p:sp>
      <p:sp>
        <p:nvSpPr>
          <p:cNvPr id="19" name="Прямоугольник 18"/>
          <p:cNvSpPr/>
          <p:nvPr/>
        </p:nvSpPr>
        <p:spPr>
          <a:xfrm>
            <a:off x="92365" y="4782750"/>
            <a:ext cx="2823451" cy="302434"/>
          </a:xfrm>
          <a:prstGeom prst="rect">
            <a:avLst/>
          </a:prstGeom>
          <a:solidFill>
            <a:schemeClr val="bg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Narrow" pitchFamily="34" charset="0"/>
              </a:rPr>
              <a:t>Indicators of OECD Better Life Index</a:t>
            </a:r>
            <a:endParaRPr lang="ru-RU" sz="1400" b="1" dirty="0">
              <a:solidFill>
                <a:schemeClr val="tx1"/>
              </a:solidFill>
              <a:latin typeface="Arial Narrow" pitchFamily="34" charset="0"/>
            </a:endParaRPr>
          </a:p>
        </p:txBody>
      </p:sp>
      <p:sp>
        <p:nvSpPr>
          <p:cNvPr id="39938" name="Заголовок 1"/>
          <p:cNvSpPr>
            <a:spLocks noGrp="1"/>
          </p:cNvSpPr>
          <p:nvPr>
            <p:ph type="title"/>
          </p:nvPr>
        </p:nvSpPr>
        <p:spPr>
          <a:xfrm>
            <a:off x="107950" y="116632"/>
            <a:ext cx="8928100" cy="806490"/>
          </a:xfrm>
        </p:spPr>
        <p:txBody>
          <a:bodyPr>
            <a:noAutofit/>
          </a:bodyPr>
          <a:lstStyle/>
          <a:p>
            <a:pPr indent="-457200">
              <a:lnSpc>
                <a:spcPts val="2500"/>
              </a:lnSpc>
              <a:defRPr/>
            </a:pPr>
            <a:r>
              <a:rPr lang="en-US" sz="3200" b="1" dirty="0" smtClean="0">
                <a:solidFill>
                  <a:srgbClr val="000099"/>
                </a:solidFill>
                <a:latin typeface="Arial Narrow" pitchFamily="34" charset="0"/>
                <a:ea typeface="+mn-ea"/>
                <a:cs typeface="Times New Roman" pitchFamily="18" charset="0"/>
              </a:rPr>
              <a:t>Estimating BLI based on Russian policy targets</a:t>
            </a:r>
            <a:endParaRPr lang="ru-RU" sz="3200" b="1" dirty="0" smtClean="0">
              <a:solidFill>
                <a:srgbClr val="000099"/>
              </a:solidFill>
              <a:latin typeface="Arial Narrow" pitchFamily="34" charset="0"/>
              <a:ea typeface="+mn-ea"/>
              <a:cs typeface="Times New Roman" pitchFamily="18" charset="0"/>
            </a:endParaRPr>
          </a:p>
        </p:txBody>
      </p:sp>
      <p:sp>
        <p:nvSpPr>
          <p:cNvPr id="14" name="Скругленная прямоугольная выноска 13"/>
          <p:cNvSpPr/>
          <p:nvPr/>
        </p:nvSpPr>
        <p:spPr>
          <a:xfrm>
            <a:off x="3423894" y="5402019"/>
            <a:ext cx="1151282" cy="892899"/>
          </a:xfrm>
          <a:prstGeom prst="wedgeRoundRectCallout">
            <a:avLst>
              <a:gd name="adj1" fmla="val -145391"/>
              <a:gd name="adj2" fmla="val -160674"/>
              <a:gd name="adj3" fmla="val 16667"/>
            </a:avLst>
          </a:prstGeom>
          <a:solidFill>
            <a:schemeClr val="bg1"/>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Indicators with values unchanged since 2011</a:t>
            </a:r>
            <a:endParaRPr lang="ru-RU" sz="1600" dirty="0">
              <a:solidFill>
                <a:schemeClr val="tx1"/>
              </a:solidFill>
              <a:latin typeface="Arial Narrow" pitchFamily="34" charset="0"/>
            </a:endParaRPr>
          </a:p>
        </p:txBody>
      </p:sp>
    </p:spTree>
    <p:extLst>
      <p:ext uri="{BB962C8B-B14F-4D97-AF65-F5344CB8AC3E}">
        <p14:creationId xmlns:p14="http://schemas.microsoft.com/office/powerpoint/2010/main" val="456201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78" y="882629"/>
            <a:ext cx="8799710" cy="583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51594"/>
            <a:ext cx="9144000" cy="645584"/>
          </a:xfrm>
        </p:spPr>
        <p:txBody>
          <a:bodyPr>
            <a:normAutofit/>
          </a:bodyPr>
          <a:lstStyle/>
          <a:p>
            <a:r>
              <a:rPr lang="en-US" sz="3200" b="1" dirty="0" smtClean="0">
                <a:solidFill>
                  <a:srgbClr val="000099"/>
                </a:solidFill>
                <a:latin typeface="Arial Narrow" pitchFamily="34" charset="0"/>
              </a:rPr>
              <a:t>Development targets and trends </a:t>
            </a:r>
            <a:endParaRPr lang="ru-RU" sz="3200" b="1" dirty="0">
              <a:solidFill>
                <a:srgbClr val="000099"/>
              </a:solidFill>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6"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sp>
        <p:nvSpPr>
          <p:cNvPr id="9" name="Скругленная прямоугольная выноска 8"/>
          <p:cNvSpPr/>
          <p:nvPr/>
        </p:nvSpPr>
        <p:spPr>
          <a:xfrm>
            <a:off x="539552" y="5076208"/>
            <a:ext cx="612068" cy="471645"/>
          </a:xfrm>
          <a:prstGeom prst="wedgeRoundRectCallout">
            <a:avLst>
              <a:gd name="adj1" fmla="val -36823"/>
              <a:gd name="adj2" fmla="val 137103"/>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Russia</a:t>
            </a:r>
            <a:r>
              <a:rPr lang="ru-RU" sz="1600" dirty="0" smtClean="0">
                <a:solidFill>
                  <a:schemeClr val="tx1"/>
                </a:solidFill>
                <a:latin typeface="Arial Narrow" pitchFamily="34" charset="0"/>
              </a:rPr>
              <a:t>2000</a:t>
            </a:r>
            <a:endParaRPr lang="ru-RU" sz="1600" dirty="0">
              <a:solidFill>
                <a:schemeClr val="tx1"/>
              </a:solidFill>
              <a:latin typeface="Arial Narrow" pitchFamily="34" charset="0"/>
            </a:endParaRPr>
          </a:p>
        </p:txBody>
      </p:sp>
      <p:sp>
        <p:nvSpPr>
          <p:cNvPr id="12" name="Скругленная прямоугольная выноска 11"/>
          <p:cNvSpPr/>
          <p:nvPr/>
        </p:nvSpPr>
        <p:spPr>
          <a:xfrm>
            <a:off x="1043608" y="4554439"/>
            <a:ext cx="612068" cy="471645"/>
          </a:xfrm>
          <a:prstGeom prst="wedgeRoundRectCallout">
            <a:avLst>
              <a:gd name="adj1" fmla="val 186545"/>
              <a:gd name="adj2" fmla="val -13480"/>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Russia</a:t>
            </a:r>
            <a:r>
              <a:rPr lang="ru-RU" sz="1600" dirty="0" smtClean="0">
                <a:solidFill>
                  <a:schemeClr val="tx1"/>
                </a:solidFill>
                <a:latin typeface="Arial Narrow" pitchFamily="34" charset="0"/>
              </a:rPr>
              <a:t>20</a:t>
            </a:r>
            <a:r>
              <a:rPr lang="en-US" sz="1600" dirty="0" smtClean="0">
                <a:solidFill>
                  <a:schemeClr val="tx1"/>
                </a:solidFill>
                <a:latin typeface="Arial Narrow" pitchFamily="34" charset="0"/>
              </a:rPr>
              <a:t>11</a:t>
            </a:r>
            <a:endParaRPr lang="ru-RU" sz="1600" dirty="0">
              <a:solidFill>
                <a:schemeClr val="tx1"/>
              </a:solidFill>
              <a:latin typeface="Arial Narrow" pitchFamily="34" charset="0"/>
            </a:endParaRPr>
          </a:p>
        </p:txBody>
      </p:sp>
      <p:sp>
        <p:nvSpPr>
          <p:cNvPr id="13" name="Скругленная прямоугольная выноска 12"/>
          <p:cNvSpPr/>
          <p:nvPr/>
        </p:nvSpPr>
        <p:spPr>
          <a:xfrm>
            <a:off x="3347864" y="704182"/>
            <a:ext cx="720080" cy="471645"/>
          </a:xfrm>
          <a:prstGeom prst="wedgeRoundRectCallout">
            <a:avLst>
              <a:gd name="adj1" fmla="val 140452"/>
              <a:gd name="adj2" fmla="val 22284"/>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Japan 2010</a:t>
            </a:r>
            <a:endParaRPr lang="ru-RU" sz="1600" dirty="0">
              <a:solidFill>
                <a:schemeClr val="tx1"/>
              </a:solidFill>
              <a:latin typeface="Arial Narrow" pitchFamily="34" charset="0"/>
            </a:endParaRPr>
          </a:p>
        </p:txBody>
      </p:sp>
      <p:sp>
        <p:nvSpPr>
          <p:cNvPr id="14" name="Скругленная прямоугольная выноска 13"/>
          <p:cNvSpPr/>
          <p:nvPr/>
        </p:nvSpPr>
        <p:spPr>
          <a:xfrm>
            <a:off x="6741125" y="880501"/>
            <a:ext cx="927720" cy="471645"/>
          </a:xfrm>
          <a:prstGeom prst="wedgeRoundRectCallout">
            <a:avLst>
              <a:gd name="adj1" fmla="val -141499"/>
              <a:gd name="adj2" fmla="val 10990"/>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a:solidFill>
                  <a:schemeClr val="tx1"/>
                </a:solidFill>
                <a:latin typeface="Arial Narrow" pitchFamily="34" charset="0"/>
              </a:rPr>
              <a:t>Switzerland 2010</a:t>
            </a:r>
            <a:endParaRPr lang="ru-RU" sz="1600" dirty="0">
              <a:solidFill>
                <a:schemeClr val="tx1"/>
              </a:solidFill>
              <a:latin typeface="Arial Narrow" pitchFamily="34" charset="0"/>
            </a:endParaRPr>
          </a:p>
        </p:txBody>
      </p:sp>
      <p:sp>
        <p:nvSpPr>
          <p:cNvPr id="15" name="Скругленная прямоугольная выноска 14"/>
          <p:cNvSpPr/>
          <p:nvPr/>
        </p:nvSpPr>
        <p:spPr>
          <a:xfrm>
            <a:off x="7740352" y="880500"/>
            <a:ext cx="999728" cy="471645"/>
          </a:xfrm>
          <a:prstGeom prst="wedgeRoundRectCallout">
            <a:avLst>
              <a:gd name="adj1" fmla="val -60610"/>
              <a:gd name="adj2" fmla="val 110751"/>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a:solidFill>
                  <a:schemeClr val="tx1"/>
                </a:solidFill>
                <a:latin typeface="Arial Narrow" pitchFamily="34" charset="0"/>
              </a:rPr>
              <a:t>Luxembourg 2010</a:t>
            </a:r>
            <a:endParaRPr lang="ru-RU" sz="1600" dirty="0">
              <a:solidFill>
                <a:schemeClr val="tx1"/>
              </a:solidFill>
              <a:latin typeface="Arial Narrow" pitchFamily="34" charset="0"/>
            </a:endParaRPr>
          </a:p>
        </p:txBody>
      </p:sp>
      <p:sp>
        <p:nvSpPr>
          <p:cNvPr id="16" name="Скругленная прямоугольная выноска 15"/>
          <p:cNvSpPr/>
          <p:nvPr/>
        </p:nvSpPr>
        <p:spPr>
          <a:xfrm>
            <a:off x="8010798" y="1412776"/>
            <a:ext cx="1063352" cy="471645"/>
          </a:xfrm>
          <a:prstGeom prst="wedgeRoundRectCallout">
            <a:avLst>
              <a:gd name="adj1" fmla="val -42812"/>
              <a:gd name="adj2" fmla="val 125810"/>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
            <a:r>
              <a:rPr lang="en-US" sz="1600" dirty="0">
                <a:solidFill>
                  <a:schemeClr val="tx1"/>
                </a:solidFill>
                <a:latin typeface="Arial Narrow" pitchFamily="34" charset="0"/>
              </a:rPr>
              <a:t>United States 2010</a:t>
            </a:r>
          </a:p>
        </p:txBody>
      </p:sp>
      <p:sp>
        <p:nvSpPr>
          <p:cNvPr id="18" name="Скругленная прямоугольная выноска 17"/>
          <p:cNvSpPr/>
          <p:nvPr/>
        </p:nvSpPr>
        <p:spPr>
          <a:xfrm>
            <a:off x="755576" y="3419244"/>
            <a:ext cx="1647800" cy="811885"/>
          </a:xfrm>
          <a:prstGeom prst="wedgeRoundRectCallout">
            <a:avLst>
              <a:gd name="adj1" fmla="val 112276"/>
              <a:gd name="adj2" fmla="val 42533"/>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b="1" dirty="0" smtClean="0">
                <a:solidFill>
                  <a:schemeClr val="tx1"/>
                </a:solidFill>
                <a:latin typeface="Arial Narrow" pitchFamily="34" charset="0"/>
              </a:rPr>
              <a:t>Policy targets to be achieved by 2018</a:t>
            </a:r>
            <a:endParaRPr lang="ru-RU" b="1" dirty="0">
              <a:solidFill>
                <a:schemeClr val="tx1"/>
              </a:solidFill>
              <a:latin typeface="Arial Narrow" pitchFamily="34" charset="0"/>
            </a:endParaRPr>
          </a:p>
        </p:txBody>
      </p:sp>
      <p:cxnSp>
        <p:nvCxnSpPr>
          <p:cNvPr id="5" name="Прямая со стрелкой 4"/>
          <p:cNvCxnSpPr/>
          <p:nvPr/>
        </p:nvCxnSpPr>
        <p:spPr>
          <a:xfrm flipV="1">
            <a:off x="2627784" y="3573017"/>
            <a:ext cx="1936849" cy="1080119"/>
          </a:xfrm>
          <a:prstGeom prst="straightConnector1">
            <a:avLst/>
          </a:prstGeom>
          <a:ln w="76200" cmpd="dbl">
            <a:solidFill>
              <a:srgbClr val="00B05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V="1">
            <a:off x="683568" y="2348880"/>
            <a:ext cx="6264696" cy="3888432"/>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20" name="Скругленная прямоугольная выноска 19"/>
          <p:cNvSpPr/>
          <p:nvPr/>
        </p:nvSpPr>
        <p:spPr>
          <a:xfrm>
            <a:off x="4211960" y="4906087"/>
            <a:ext cx="1647800" cy="539137"/>
          </a:xfrm>
          <a:prstGeom prst="wedgeRoundRectCallout">
            <a:avLst>
              <a:gd name="adj1" fmla="val -74674"/>
              <a:gd name="adj2" fmla="val -134686"/>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b="1" dirty="0" smtClean="0">
                <a:solidFill>
                  <a:schemeClr val="tx1"/>
                </a:solidFill>
                <a:latin typeface="Arial Narrow" pitchFamily="34" charset="0"/>
              </a:rPr>
              <a:t>Development trend line</a:t>
            </a:r>
            <a:endParaRPr lang="ru-RU" b="1" dirty="0">
              <a:solidFill>
                <a:schemeClr val="tx1"/>
              </a:solidFill>
              <a:latin typeface="Arial Narrow" pitchFamily="34" charset="0"/>
            </a:endParaRPr>
          </a:p>
        </p:txBody>
      </p:sp>
    </p:spTree>
    <p:extLst>
      <p:ext uri="{BB962C8B-B14F-4D97-AF65-F5344CB8AC3E}">
        <p14:creationId xmlns:p14="http://schemas.microsoft.com/office/powerpoint/2010/main" val="4166675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1594"/>
            <a:ext cx="9144000" cy="645584"/>
          </a:xfrm>
        </p:spPr>
        <p:txBody>
          <a:bodyPr>
            <a:normAutofit/>
          </a:bodyPr>
          <a:lstStyle/>
          <a:p>
            <a:r>
              <a:rPr lang="en-US" sz="3200" b="1" dirty="0" smtClean="0">
                <a:solidFill>
                  <a:srgbClr val="000099"/>
                </a:solidFill>
                <a:latin typeface="Arial Narrow" pitchFamily="34" charset="0"/>
              </a:rPr>
              <a:t>Average value and inequality in personal earnings </a:t>
            </a:r>
            <a:endParaRPr lang="ru-RU" sz="3200" b="1" dirty="0">
              <a:solidFill>
                <a:srgbClr val="000099"/>
              </a:solidFill>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6"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20" y="836712"/>
            <a:ext cx="8801868" cy="58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ик 16"/>
          <p:cNvSpPr/>
          <p:nvPr/>
        </p:nvSpPr>
        <p:spPr>
          <a:xfrm>
            <a:off x="4427984" y="980728"/>
            <a:ext cx="4248472" cy="4032448"/>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единительная линия 18"/>
          <p:cNvCxnSpPr/>
          <p:nvPr/>
        </p:nvCxnSpPr>
        <p:spPr>
          <a:xfrm>
            <a:off x="4427984" y="980728"/>
            <a:ext cx="0" cy="403244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Скругленная прямоугольная выноска 8"/>
          <p:cNvSpPr/>
          <p:nvPr/>
        </p:nvSpPr>
        <p:spPr>
          <a:xfrm>
            <a:off x="683568" y="5837674"/>
            <a:ext cx="612068" cy="471645"/>
          </a:xfrm>
          <a:prstGeom prst="wedgeRoundRectCallout">
            <a:avLst>
              <a:gd name="adj1" fmla="val 51654"/>
              <a:gd name="adj2" fmla="val -88771"/>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Russia</a:t>
            </a:r>
            <a:r>
              <a:rPr lang="ru-RU" sz="1600" dirty="0" smtClean="0">
                <a:solidFill>
                  <a:schemeClr val="tx1"/>
                </a:solidFill>
                <a:latin typeface="Arial Narrow" pitchFamily="34" charset="0"/>
              </a:rPr>
              <a:t>2000</a:t>
            </a:r>
            <a:endParaRPr lang="ru-RU" sz="1600" dirty="0">
              <a:solidFill>
                <a:schemeClr val="tx1"/>
              </a:solidFill>
              <a:latin typeface="Arial Narrow" pitchFamily="34" charset="0"/>
            </a:endParaRPr>
          </a:p>
        </p:txBody>
      </p:sp>
      <p:sp>
        <p:nvSpPr>
          <p:cNvPr id="12" name="Скругленная прямоугольная выноска 11"/>
          <p:cNvSpPr/>
          <p:nvPr/>
        </p:nvSpPr>
        <p:spPr>
          <a:xfrm>
            <a:off x="2483768" y="5333619"/>
            <a:ext cx="612068" cy="471645"/>
          </a:xfrm>
          <a:prstGeom prst="wedgeRoundRectCallout">
            <a:avLst>
              <a:gd name="adj1" fmla="val 44402"/>
              <a:gd name="adj2" fmla="val -96300"/>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smtClean="0">
                <a:solidFill>
                  <a:schemeClr val="tx1"/>
                </a:solidFill>
                <a:latin typeface="Arial Narrow" pitchFamily="34" charset="0"/>
              </a:rPr>
              <a:t>Russia</a:t>
            </a:r>
            <a:r>
              <a:rPr lang="ru-RU" sz="1600" dirty="0" smtClean="0">
                <a:solidFill>
                  <a:schemeClr val="tx1"/>
                </a:solidFill>
                <a:latin typeface="Arial Narrow" pitchFamily="34" charset="0"/>
              </a:rPr>
              <a:t>20</a:t>
            </a:r>
            <a:r>
              <a:rPr lang="en-US" sz="1600" dirty="0" smtClean="0">
                <a:solidFill>
                  <a:schemeClr val="tx1"/>
                </a:solidFill>
                <a:latin typeface="Arial Narrow" pitchFamily="34" charset="0"/>
              </a:rPr>
              <a:t>11</a:t>
            </a:r>
            <a:endParaRPr lang="ru-RU" sz="1600" dirty="0">
              <a:solidFill>
                <a:schemeClr val="tx1"/>
              </a:solidFill>
              <a:latin typeface="Arial Narrow" pitchFamily="34" charset="0"/>
            </a:endParaRPr>
          </a:p>
        </p:txBody>
      </p:sp>
      <p:sp>
        <p:nvSpPr>
          <p:cNvPr id="13" name="Скругленная прямоугольная выноска 12"/>
          <p:cNvSpPr/>
          <p:nvPr/>
        </p:nvSpPr>
        <p:spPr>
          <a:xfrm>
            <a:off x="5508104" y="980728"/>
            <a:ext cx="711696" cy="471645"/>
          </a:xfrm>
          <a:prstGeom prst="wedgeRoundRectCallout">
            <a:avLst>
              <a:gd name="adj1" fmla="val 55629"/>
              <a:gd name="adj2" fmla="val 93810"/>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a:solidFill>
                  <a:schemeClr val="tx1"/>
                </a:solidFill>
                <a:latin typeface="Arial Narrow" pitchFamily="34" charset="0"/>
              </a:rPr>
              <a:t>Belgium 2008</a:t>
            </a:r>
            <a:endParaRPr lang="ru-RU" sz="1600" dirty="0">
              <a:solidFill>
                <a:schemeClr val="tx1"/>
              </a:solidFill>
              <a:latin typeface="Arial Narrow" pitchFamily="34" charset="0"/>
            </a:endParaRPr>
          </a:p>
        </p:txBody>
      </p:sp>
      <p:sp>
        <p:nvSpPr>
          <p:cNvPr id="14" name="Скругленная прямоугольная выноска 13"/>
          <p:cNvSpPr/>
          <p:nvPr/>
        </p:nvSpPr>
        <p:spPr>
          <a:xfrm>
            <a:off x="6956648" y="1445187"/>
            <a:ext cx="927720" cy="471645"/>
          </a:xfrm>
          <a:prstGeom prst="wedgeRoundRectCallout">
            <a:avLst>
              <a:gd name="adj1" fmla="val -17098"/>
              <a:gd name="adj2" fmla="val 120162"/>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a:solidFill>
                  <a:schemeClr val="tx1"/>
                </a:solidFill>
                <a:latin typeface="Arial Narrow" pitchFamily="34" charset="0"/>
              </a:rPr>
              <a:t>Switzerland 2010</a:t>
            </a:r>
            <a:endParaRPr lang="ru-RU" sz="1600" dirty="0">
              <a:solidFill>
                <a:schemeClr val="tx1"/>
              </a:solidFill>
              <a:latin typeface="Arial Narrow" pitchFamily="34" charset="0"/>
            </a:endParaRPr>
          </a:p>
        </p:txBody>
      </p:sp>
      <p:sp>
        <p:nvSpPr>
          <p:cNvPr id="15" name="Скругленная прямоугольная выноска 14"/>
          <p:cNvSpPr/>
          <p:nvPr/>
        </p:nvSpPr>
        <p:spPr>
          <a:xfrm>
            <a:off x="7676728" y="2309283"/>
            <a:ext cx="999728" cy="471645"/>
          </a:xfrm>
          <a:prstGeom prst="wedgeRoundRectCallout">
            <a:avLst>
              <a:gd name="adj1" fmla="val -56170"/>
              <a:gd name="adj2" fmla="val 131456"/>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600" dirty="0">
                <a:solidFill>
                  <a:schemeClr val="tx1"/>
                </a:solidFill>
                <a:latin typeface="Arial Narrow" pitchFamily="34" charset="0"/>
              </a:rPr>
              <a:t>Luxembourg 2010</a:t>
            </a:r>
            <a:endParaRPr lang="ru-RU" sz="1600" dirty="0">
              <a:solidFill>
                <a:schemeClr val="tx1"/>
              </a:solidFill>
              <a:latin typeface="Arial Narrow" pitchFamily="34" charset="0"/>
            </a:endParaRPr>
          </a:p>
        </p:txBody>
      </p:sp>
      <p:sp>
        <p:nvSpPr>
          <p:cNvPr id="16" name="Скругленная прямоугольная выноска 15"/>
          <p:cNvSpPr/>
          <p:nvPr/>
        </p:nvSpPr>
        <p:spPr>
          <a:xfrm>
            <a:off x="7829128" y="3605427"/>
            <a:ext cx="1063352" cy="471645"/>
          </a:xfrm>
          <a:prstGeom prst="wedgeRoundRectCallout">
            <a:avLst>
              <a:gd name="adj1" fmla="val -61179"/>
              <a:gd name="adj2" fmla="val 129574"/>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
            <a:r>
              <a:rPr lang="en-US" sz="1600" dirty="0">
                <a:solidFill>
                  <a:schemeClr val="tx1"/>
                </a:solidFill>
                <a:latin typeface="Arial Narrow" pitchFamily="34" charset="0"/>
              </a:rPr>
              <a:t>United States 2010</a:t>
            </a:r>
          </a:p>
        </p:txBody>
      </p:sp>
      <p:sp>
        <p:nvSpPr>
          <p:cNvPr id="18" name="Скругленная прямоугольная выноска 17"/>
          <p:cNvSpPr/>
          <p:nvPr/>
        </p:nvSpPr>
        <p:spPr>
          <a:xfrm>
            <a:off x="5772708" y="5399321"/>
            <a:ext cx="1647800" cy="811885"/>
          </a:xfrm>
          <a:prstGeom prst="wedgeRoundRectCallout">
            <a:avLst>
              <a:gd name="adj1" fmla="val -46658"/>
              <a:gd name="adj2" fmla="val -148824"/>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b="1" dirty="0" smtClean="0">
                <a:solidFill>
                  <a:schemeClr val="tx1"/>
                </a:solidFill>
                <a:latin typeface="Arial Narrow" pitchFamily="34" charset="0"/>
              </a:rPr>
              <a:t>Policy targets to be achieved by 2018</a:t>
            </a:r>
            <a:endParaRPr lang="ru-RU" b="1" dirty="0">
              <a:solidFill>
                <a:schemeClr val="tx1"/>
              </a:solidFill>
              <a:latin typeface="Arial Narrow" pitchFamily="34" charset="0"/>
            </a:endParaRPr>
          </a:p>
        </p:txBody>
      </p:sp>
    </p:spTree>
    <p:extLst>
      <p:ext uri="{BB962C8B-B14F-4D97-AF65-F5344CB8AC3E}">
        <p14:creationId xmlns:p14="http://schemas.microsoft.com/office/powerpoint/2010/main" val="3369608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1594"/>
            <a:ext cx="9144000" cy="645584"/>
          </a:xfrm>
        </p:spPr>
        <p:txBody>
          <a:bodyPr>
            <a:noAutofit/>
          </a:bodyPr>
          <a:lstStyle/>
          <a:p>
            <a:r>
              <a:rPr lang="en-US" sz="2800" b="1" dirty="0" smtClean="0">
                <a:solidFill>
                  <a:srgbClr val="000099"/>
                </a:solidFill>
                <a:latin typeface="Arial Narrow" pitchFamily="34" charset="0"/>
              </a:rPr>
              <a:t>Main areas of possible cooperation between SAIs and OECD</a:t>
            </a:r>
            <a:endParaRPr lang="ru-RU" sz="2800" b="1" dirty="0">
              <a:solidFill>
                <a:srgbClr val="000099"/>
              </a:solidFill>
              <a:latin typeface="Arial Narrow" pitchFamily="34" charset="0"/>
            </a:endParaRPr>
          </a:p>
        </p:txBody>
      </p:sp>
      <p:sp>
        <p:nvSpPr>
          <p:cNvPr id="3" name="Объект 2"/>
          <p:cNvSpPr>
            <a:spLocks noGrp="1"/>
          </p:cNvSpPr>
          <p:nvPr>
            <p:ph idx="1"/>
          </p:nvPr>
        </p:nvSpPr>
        <p:spPr/>
        <p:txBody>
          <a:bodyPr>
            <a:normAutofit lnSpcReduction="10000"/>
          </a:bodyPr>
          <a:lstStyle/>
          <a:p>
            <a:r>
              <a:rPr lang="en-US" dirty="0" smtClean="0">
                <a:latin typeface="Arial Narrow" pitchFamily="34" charset="0"/>
              </a:rPr>
              <a:t>Measuring progress in country X</a:t>
            </a:r>
          </a:p>
          <a:p>
            <a:pPr marL="0" indent="0">
              <a:buNone/>
            </a:pPr>
            <a:r>
              <a:rPr lang="en-US" i="1" dirty="0" smtClean="0">
                <a:latin typeface="Arial Narrow" pitchFamily="34" charset="0"/>
              </a:rPr>
              <a:t>“Russia </a:t>
            </a:r>
            <a:r>
              <a:rPr lang="en-US" i="1" dirty="0">
                <a:latin typeface="Arial Narrow" pitchFamily="34" charset="0"/>
              </a:rPr>
              <a:t>through the lens of OECD Better Life </a:t>
            </a:r>
            <a:r>
              <a:rPr lang="en-US" i="1" dirty="0" smtClean="0">
                <a:latin typeface="Arial Narrow" pitchFamily="34" charset="0"/>
              </a:rPr>
              <a:t>Index”</a:t>
            </a:r>
          </a:p>
          <a:p>
            <a:pPr marL="0" indent="0">
              <a:buNone/>
            </a:pPr>
            <a:endParaRPr lang="en-US" i="1" dirty="0">
              <a:latin typeface="Arial Narrow" pitchFamily="34" charset="0"/>
            </a:endParaRPr>
          </a:p>
          <a:p>
            <a:r>
              <a:rPr lang="en-US" dirty="0" smtClean="0">
                <a:latin typeface="Arial Narrow" pitchFamily="34" charset="0"/>
              </a:rPr>
              <a:t>Development of measuring instruments</a:t>
            </a:r>
          </a:p>
          <a:p>
            <a:endParaRPr lang="en-US" dirty="0">
              <a:latin typeface="Arial Narrow" pitchFamily="34" charset="0"/>
            </a:endParaRPr>
          </a:p>
          <a:p>
            <a:r>
              <a:rPr lang="en-US" dirty="0" smtClean="0">
                <a:latin typeface="Arial Narrow" pitchFamily="34" charset="0"/>
              </a:rPr>
              <a:t>In depth analysis of well-being and implications for policy making</a:t>
            </a:r>
          </a:p>
          <a:p>
            <a:pPr marL="0" indent="0">
              <a:buNone/>
            </a:pPr>
            <a:r>
              <a:rPr lang="en-US" i="1" dirty="0" smtClean="0">
                <a:latin typeface="Arial Narrow" pitchFamily="34" charset="0"/>
              </a:rPr>
              <a:t>“Where are you going, Russia?”</a:t>
            </a:r>
            <a:endParaRPr lang="en-US" i="1" dirty="0">
              <a:latin typeface="Arial Narrow" pitchFamily="34" charset="0"/>
            </a:endParaRPr>
          </a:p>
          <a:p>
            <a:endParaRPr lang="en-US" dirty="0" smtClean="0">
              <a:latin typeface="Arial Narrow" pitchFamily="34" charset="0"/>
            </a:endParaRPr>
          </a:p>
          <a:p>
            <a:pPr marL="0" indent="0">
              <a:buNone/>
            </a:pPr>
            <a:endParaRPr lang="ru-RU" dirty="0">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5"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spTree>
    <p:extLst>
      <p:ext uri="{BB962C8B-B14F-4D97-AF65-F5344CB8AC3E}">
        <p14:creationId xmlns:p14="http://schemas.microsoft.com/office/powerpoint/2010/main" val="93965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palata_big01.jpg"/>
          <p:cNvPicPr>
            <a:picLocks noChangeAspect="1"/>
          </p:cNvPicPr>
          <p:nvPr/>
        </p:nvPicPr>
        <p:blipFill>
          <a:blip r:embed="rId3" cstate="print"/>
          <a:srcRect/>
          <a:stretch>
            <a:fillRect/>
          </a:stretch>
        </p:blipFill>
        <p:spPr bwMode="auto">
          <a:xfrm>
            <a:off x="1928813" y="-7936"/>
            <a:ext cx="5429250" cy="6865938"/>
          </a:xfrm>
          <a:prstGeom prst="rect">
            <a:avLst/>
          </a:prstGeom>
          <a:noFill/>
          <a:ln w="9525">
            <a:noFill/>
            <a:miter lim="800000"/>
            <a:headEnd/>
            <a:tailEnd/>
          </a:ln>
        </p:spPr>
      </p:pic>
      <p:sp>
        <p:nvSpPr>
          <p:cNvPr id="9" name="Rectangle 8"/>
          <p:cNvSpPr/>
          <p:nvPr/>
        </p:nvSpPr>
        <p:spPr>
          <a:xfrm>
            <a:off x="0" y="0"/>
            <a:ext cx="9144000" cy="6858000"/>
          </a:xfrm>
          <a:prstGeom prst="rect">
            <a:avLst/>
          </a:prstGeom>
          <a:gradFill>
            <a:gsLst>
              <a:gs pos="0">
                <a:schemeClr val="accent1">
                  <a:tint val="66000"/>
                  <a:satMod val="160000"/>
                  <a:alpha val="4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endParaRPr lang="ru-RU" dirty="0"/>
          </a:p>
        </p:txBody>
      </p:sp>
      <p:sp>
        <p:nvSpPr>
          <p:cNvPr id="14340" name="Rectangle 1"/>
          <p:cNvSpPr>
            <a:spLocks noChangeArrowheads="1"/>
          </p:cNvSpPr>
          <p:nvPr/>
        </p:nvSpPr>
        <p:spPr bwMode="auto">
          <a:xfrm>
            <a:off x="2484438" y="4221446"/>
            <a:ext cx="6551612" cy="369322"/>
          </a:xfrm>
          <a:prstGeom prst="rect">
            <a:avLst/>
          </a:prstGeom>
          <a:noFill/>
          <a:ln w="9525">
            <a:noFill/>
            <a:miter lim="800000"/>
            <a:headEnd/>
            <a:tailEnd/>
          </a:ln>
        </p:spPr>
        <p:txBody>
          <a:bodyPr lIns="91429" tIns="45715" rIns="91429" bIns="45715" anchor="ctr">
            <a:spAutoFit/>
          </a:bodyPr>
          <a:lstStyle/>
          <a:p>
            <a:pPr algn="r" eaLnBrk="0" hangingPunct="0"/>
            <a:endParaRPr lang="ru-RU"/>
          </a:p>
        </p:txBody>
      </p:sp>
      <p:sp>
        <p:nvSpPr>
          <p:cNvPr id="14341" name="Rectangle 4"/>
          <p:cNvSpPr>
            <a:spLocks noChangeArrowheads="1"/>
          </p:cNvSpPr>
          <p:nvPr/>
        </p:nvSpPr>
        <p:spPr bwMode="auto">
          <a:xfrm>
            <a:off x="2195736" y="404665"/>
            <a:ext cx="5673326" cy="461655"/>
          </a:xfrm>
          <a:prstGeom prst="rect">
            <a:avLst/>
          </a:prstGeom>
          <a:noFill/>
          <a:ln w="9525">
            <a:noFill/>
            <a:miter lim="800000"/>
            <a:headEnd/>
            <a:tailEnd/>
          </a:ln>
        </p:spPr>
        <p:txBody>
          <a:bodyPr wrap="none" lIns="91429" tIns="45715" rIns="91429" bIns="45715">
            <a:spAutoFit/>
          </a:bodyPr>
          <a:lstStyle/>
          <a:p>
            <a:r>
              <a:rPr lang="en-US" sz="2400" b="1" dirty="0" smtClean="0">
                <a:latin typeface="Arial Narrow" pitchFamily="34" charset="0"/>
                <a:cs typeface="Times New Roman" pitchFamily="18" charset="0"/>
              </a:rPr>
              <a:t>Accounts Chamber of the Russian Federation</a:t>
            </a:r>
            <a:endParaRPr lang="ru-RU" b="1" dirty="0">
              <a:latin typeface="Arial Narrow" pitchFamily="34" charset="0"/>
              <a:cs typeface="Times New Roman" pitchFamily="18" charset="0"/>
            </a:endParaRPr>
          </a:p>
        </p:txBody>
      </p:sp>
      <p:sp>
        <p:nvSpPr>
          <p:cNvPr id="13" name="Rectangle 2"/>
          <p:cNvSpPr txBox="1">
            <a:spLocks noChangeArrowheads="1"/>
          </p:cNvSpPr>
          <p:nvPr/>
        </p:nvSpPr>
        <p:spPr bwMode="auto">
          <a:xfrm>
            <a:off x="428625" y="2143127"/>
            <a:ext cx="8286750" cy="2746375"/>
          </a:xfrm>
          <a:prstGeom prst="rect">
            <a:avLst/>
          </a:prstGeom>
          <a:noFill/>
          <a:ln w="9525">
            <a:noFill/>
            <a:miter lim="800000"/>
            <a:headEnd/>
            <a:tailEnd/>
          </a:ln>
          <a:effectLst/>
        </p:spPr>
        <p:txBody>
          <a:bodyPr lIns="91429" tIns="45715" rIns="91429" bIns="45715" anchor="ctr"/>
          <a:lstStyle/>
          <a:p>
            <a:pPr algn="ctr">
              <a:defRPr/>
            </a:pPr>
            <a:r>
              <a:rPr lang="ru-RU" sz="4400" b="1" kern="0" dirty="0">
                <a:solidFill>
                  <a:schemeClr val="accent2"/>
                </a:solidFill>
                <a:latin typeface="+mj-lt"/>
                <a:ea typeface="+mj-ea"/>
                <a:cs typeface="+mj-cs"/>
              </a:rPr>
              <a:t/>
            </a:r>
            <a:br>
              <a:rPr lang="ru-RU" sz="4400" b="1" kern="0" dirty="0">
                <a:solidFill>
                  <a:schemeClr val="accent2"/>
                </a:solidFill>
                <a:latin typeface="+mj-lt"/>
                <a:ea typeface="+mj-ea"/>
                <a:cs typeface="+mj-cs"/>
              </a:rPr>
            </a:br>
            <a:r>
              <a:rPr lang="ru-RU" sz="3600" b="1" kern="0" dirty="0">
                <a:solidFill>
                  <a:srgbClr val="273269"/>
                </a:solidFill>
                <a:latin typeface="+mj-lt"/>
                <a:ea typeface="+mj-ea"/>
                <a:cs typeface="Times New Roman" pitchFamily="18" charset="0"/>
              </a:rPr>
              <a:t/>
            </a:r>
            <a:br>
              <a:rPr lang="ru-RU" sz="3600" b="1" kern="0" dirty="0">
                <a:solidFill>
                  <a:srgbClr val="273269"/>
                </a:solidFill>
                <a:latin typeface="+mj-lt"/>
                <a:ea typeface="+mj-ea"/>
                <a:cs typeface="Times New Roman" pitchFamily="18" charset="0"/>
              </a:rPr>
            </a:br>
            <a:endParaRPr lang="ru-RU" sz="3600" b="1" kern="0" dirty="0">
              <a:solidFill>
                <a:srgbClr val="273269"/>
              </a:solidFill>
              <a:latin typeface="+mj-lt"/>
              <a:ea typeface="+mj-ea"/>
              <a:cs typeface="Times New Roman" pitchFamily="18" charset="0"/>
            </a:endParaRPr>
          </a:p>
        </p:txBody>
      </p:sp>
      <p:pic>
        <p:nvPicPr>
          <p:cNvPr id="14343" name="Picture 3" descr="Герб Счетной палаты"/>
          <p:cNvPicPr>
            <a:picLocks noChangeAspect="1" noChangeArrowheads="1"/>
          </p:cNvPicPr>
          <p:nvPr/>
        </p:nvPicPr>
        <p:blipFill>
          <a:blip r:embed="rId4" cstate="print"/>
          <a:srcRect/>
          <a:stretch>
            <a:fillRect/>
          </a:stretch>
        </p:blipFill>
        <p:spPr bwMode="auto">
          <a:xfrm>
            <a:off x="357188" y="285752"/>
            <a:ext cx="1490662" cy="1543050"/>
          </a:xfrm>
          <a:prstGeom prst="rect">
            <a:avLst/>
          </a:prstGeom>
          <a:noFill/>
          <a:ln w="9525">
            <a:noFill/>
            <a:miter lim="800000"/>
            <a:headEnd/>
            <a:tailEnd/>
          </a:ln>
        </p:spPr>
      </p:pic>
      <p:sp>
        <p:nvSpPr>
          <p:cNvPr id="12" name="Rectangle 2"/>
          <p:cNvSpPr txBox="1">
            <a:spLocks noChangeArrowheads="1"/>
          </p:cNvSpPr>
          <p:nvPr/>
        </p:nvSpPr>
        <p:spPr bwMode="auto">
          <a:xfrm>
            <a:off x="357188" y="2786063"/>
            <a:ext cx="8501062" cy="2428876"/>
          </a:xfrm>
          <a:prstGeom prst="rect">
            <a:avLst/>
          </a:prstGeom>
          <a:noFill/>
          <a:ln w="9525">
            <a:noFill/>
            <a:miter lim="800000"/>
            <a:headEnd/>
            <a:tailEnd/>
          </a:ln>
        </p:spPr>
        <p:txBody>
          <a:bodyPr lIns="91429" tIns="45715" rIns="91429" bIns="45715" anchor="ctr"/>
          <a:lstStyle/>
          <a:p>
            <a:pPr algn="ctr" eaLnBrk="0" hangingPunct="0">
              <a:defRPr/>
            </a:pPr>
            <a:r>
              <a:rPr lang="ru-RU" sz="4400" b="1" kern="0" dirty="0">
                <a:solidFill>
                  <a:schemeClr val="accent2"/>
                </a:solidFill>
                <a:latin typeface="+mj-lt"/>
                <a:ea typeface="+mj-ea"/>
                <a:cs typeface="+mj-cs"/>
              </a:rPr>
              <a:t/>
            </a:r>
            <a:br>
              <a:rPr lang="ru-RU" sz="4400" b="1" kern="0" dirty="0">
                <a:solidFill>
                  <a:schemeClr val="accent2"/>
                </a:solidFill>
                <a:latin typeface="+mj-lt"/>
                <a:ea typeface="+mj-ea"/>
                <a:cs typeface="+mj-cs"/>
              </a:rPr>
            </a:br>
            <a:r>
              <a:rPr lang="ru-RU" sz="4400" b="1" dirty="0">
                <a:solidFill>
                  <a:schemeClr val="tx2"/>
                </a:solidFill>
                <a:latin typeface="Arial Narrow" pitchFamily="34" charset="0"/>
              </a:rPr>
              <a:t> </a:t>
            </a:r>
            <a:r>
              <a:rPr lang="ru-RU" sz="3600" b="1" kern="0" dirty="0">
                <a:solidFill>
                  <a:schemeClr val="tx2"/>
                </a:solidFill>
                <a:latin typeface="+mj-lt"/>
                <a:ea typeface="+mj-ea"/>
                <a:cs typeface="+mj-cs"/>
              </a:rPr>
              <a:t/>
            </a:r>
            <a:br>
              <a:rPr lang="ru-RU" sz="3600" b="1" kern="0" dirty="0">
                <a:solidFill>
                  <a:schemeClr val="tx2"/>
                </a:solidFill>
                <a:latin typeface="+mj-lt"/>
                <a:ea typeface="+mj-ea"/>
                <a:cs typeface="+mj-cs"/>
              </a:rPr>
            </a:br>
            <a:r>
              <a:rPr lang="ru-RU" sz="3600" b="1" kern="0" dirty="0">
                <a:solidFill>
                  <a:srgbClr val="273269"/>
                </a:solidFill>
                <a:latin typeface="+mj-lt"/>
                <a:ea typeface="+mj-ea"/>
                <a:cs typeface="Times New Roman" pitchFamily="18" charset="0"/>
              </a:rPr>
              <a:t/>
            </a:r>
            <a:br>
              <a:rPr lang="ru-RU" sz="3600" b="1" kern="0" dirty="0">
                <a:solidFill>
                  <a:srgbClr val="273269"/>
                </a:solidFill>
                <a:latin typeface="+mj-lt"/>
                <a:ea typeface="+mj-ea"/>
                <a:cs typeface="Times New Roman" pitchFamily="18" charset="0"/>
              </a:rPr>
            </a:br>
            <a:endParaRPr lang="ru-RU" sz="3600" b="1" kern="0" dirty="0">
              <a:solidFill>
                <a:srgbClr val="273269"/>
              </a:solidFill>
              <a:latin typeface="+mj-lt"/>
              <a:ea typeface="+mj-ea"/>
              <a:cs typeface="Times New Roman" pitchFamily="18" charset="0"/>
            </a:endParaRPr>
          </a:p>
        </p:txBody>
      </p:sp>
      <p:sp>
        <p:nvSpPr>
          <p:cNvPr id="10" name="Прямоугольник 9"/>
          <p:cNvSpPr/>
          <p:nvPr/>
        </p:nvSpPr>
        <p:spPr>
          <a:xfrm>
            <a:off x="289298" y="2791021"/>
            <a:ext cx="8568952" cy="830997"/>
          </a:xfrm>
          <a:prstGeom prst="rect">
            <a:avLst/>
          </a:prstGeom>
        </p:spPr>
        <p:txBody>
          <a:bodyPr wrap="square">
            <a:spAutoFit/>
          </a:bodyPr>
          <a:lstStyle/>
          <a:p>
            <a:pPr algn="ctr"/>
            <a:r>
              <a:rPr lang="en-US" sz="4800" b="1" dirty="0" smtClean="0">
                <a:solidFill>
                  <a:srgbClr val="000099"/>
                </a:solidFill>
                <a:latin typeface="Arial Narrow" pitchFamily="34" charset="0"/>
                <a:cs typeface="Times New Roman" pitchFamily="18" charset="0"/>
              </a:rPr>
              <a:t>Thank you!</a:t>
            </a:r>
            <a:endParaRPr lang="ru-RU" sz="4800" dirty="0">
              <a:latin typeface="Arial Narrow" pitchFamily="34" charset="0"/>
            </a:endParaRPr>
          </a:p>
        </p:txBody>
      </p:sp>
      <p:sp>
        <p:nvSpPr>
          <p:cNvPr id="11" name="Прямоугольник 10"/>
          <p:cNvSpPr/>
          <p:nvPr/>
        </p:nvSpPr>
        <p:spPr>
          <a:xfrm>
            <a:off x="1847850" y="4772268"/>
            <a:ext cx="5510213" cy="1200329"/>
          </a:xfrm>
          <a:prstGeom prst="rect">
            <a:avLst/>
          </a:prstGeom>
        </p:spPr>
        <p:txBody>
          <a:bodyPr wrap="square">
            <a:spAutoFit/>
          </a:bodyPr>
          <a:lstStyle/>
          <a:p>
            <a:pPr algn="ctr"/>
            <a:r>
              <a:rPr lang="en-US" sz="2400" b="1" dirty="0" smtClean="0">
                <a:latin typeface="Arial Narrow" pitchFamily="34" charset="0"/>
              </a:rPr>
              <a:t>Anton </a:t>
            </a:r>
            <a:r>
              <a:rPr lang="en-US" sz="2400" b="1" dirty="0" err="1" smtClean="0">
                <a:latin typeface="Arial Narrow" pitchFamily="34" charset="0"/>
              </a:rPr>
              <a:t>Kosyanenko</a:t>
            </a:r>
            <a:endParaRPr lang="en-US" sz="2400" b="1" dirty="0" smtClean="0">
              <a:latin typeface="Arial Narrow" pitchFamily="34" charset="0"/>
            </a:endParaRPr>
          </a:p>
          <a:p>
            <a:pPr algn="ctr"/>
            <a:r>
              <a:rPr lang="en-US" sz="2400" b="1" dirty="0" smtClean="0">
                <a:latin typeface="Arial Narrow" pitchFamily="34" charset="0"/>
              </a:rPr>
              <a:t>kosyanenko@ach.gov.ru</a:t>
            </a:r>
          </a:p>
          <a:p>
            <a:pPr algn="ctr"/>
            <a:r>
              <a:rPr lang="en-US" sz="2400" b="1" dirty="0" smtClean="0">
                <a:latin typeface="Arial Narrow" pitchFamily="34" charset="0"/>
              </a:rPr>
              <a:t>a.v.kosyanenko@gmail.com</a:t>
            </a:r>
            <a:endParaRPr lang="ru-RU" sz="2400" b="1" dirty="0">
              <a:latin typeface="Arial Narrow" pitchFamily="34" charset="0"/>
            </a:endParaRPr>
          </a:p>
        </p:txBody>
      </p:sp>
    </p:spTree>
    <p:extLst>
      <p:ext uri="{BB962C8B-B14F-4D97-AF65-F5344CB8AC3E}">
        <p14:creationId xmlns:p14="http://schemas.microsoft.com/office/powerpoint/2010/main" val="17058463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394"/>
            <a:ext cx="8229600" cy="706090"/>
          </a:xfrm>
        </p:spPr>
        <p:txBody>
          <a:bodyPr>
            <a:normAutofit fontScale="90000"/>
          </a:bodyPr>
          <a:lstStyle/>
          <a:p>
            <a:r>
              <a:rPr lang="en-US" b="1" dirty="0" smtClean="0">
                <a:solidFill>
                  <a:srgbClr val="000099"/>
                </a:solidFill>
                <a:latin typeface="Arial Narrow" pitchFamily="34" charset="0"/>
              </a:rPr>
              <a:t>Data quality issues</a:t>
            </a:r>
            <a:endParaRPr lang="ru-RU" b="1" dirty="0">
              <a:solidFill>
                <a:srgbClr val="000099"/>
              </a:solidFill>
              <a:latin typeface="Arial Narrow" pitchFamily="34" charset="0"/>
            </a:endParaRPr>
          </a:p>
        </p:txBody>
      </p:sp>
      <p:sp>
        <p:nvSpPr>
          <p:cNvPr id="3" name="Объект 2"/>
          <p:cNvSpPr>
            <a:spLocks noGrp="1"/>
          </p:cNvSpPr>
          <p:nvPr>
            <p:ph idx="1"/>
          </p:nvPr>
        </p:nvSpPr>
        <p:spPr>
          <a:xfrm>
            <a:off x="457200" y="1196752"/>
            <a:ext cx="8229600" cy="4525963"/>
          </a:xfrm>
        </p:spPr>
        <p:txBody>
          <a:bodyPr>
            <a:noAutofit/>
          </a:bodyPr>
          <a:lstStyle/>
          <a:p>
            <a:pPr marL="0" indent="444500" algn="just">
              <a:buNone/>
            </a:pPr>
            <a:r>
              <a:rPr lang="en-US" sz="2800" b="1" dirty="0">
                <a:latin typeface="Arial Narrow" pitchFamily="34" charset="0"/>
              </a:rPr>
              <a:t>Data quality </a:t>
            </a:r>
            <a:r>
              <a:rPr lang="en-US" sz="2800" dirty="0">
                <a:latin typeface="Arial Narrow" pitchFamily="34" charset="0"/>
              </a:rPr>
              <a:t>can be defined as “</a:t>
            </a:r>
            <a:r>
              <a:rPr lang="en-US" sz="2800" b="1" dirty="0">
                <a:latin typeface="Arial Narrow" pitchFamily="34" charset="0"/>
              </a:rPr>
              <a:t>fitness for use</a:t>
            </a:r>
            <a:r>
              <a:rPr lang="en-US" sz="2800" dirty="0">
                <a:latin typeface="Arial Narrow" pitchFamily="34" charset="0"/>
              </a:rPr>
              <a:t>,” a concept that includes a number of attributes that contribute to the usefulness of the data from the perspective of the users such as </a:t>
            </a:r>
            <a:r>
              <a:rPr lang="en-US" sz="2800" b="1" dirty="0">
                <a:latin typeface="Arial Narrow" pitchFamily="34" charset="0"/>
              </a:rPr>
              <a:t>relevance, accuracy, credibility, timeliness, accessibility, interpretability</a:t>
            </a:r>
            <a:r>
              <a:rPr lang="en-US" sz="2800" dirty="0">
                <a:latin typeface="Arial Narrow" pitchFamily="34" charset="0"/>
              </a:rPr>
              <a:t> and </a:t>
            </a:r>
            <a:r>
              <a:rPr lang="en-US" sz="2800" b="1" dirty="0">
                <a:latin typeface="Arial Narrow" pitchFamily="34" charset="0"/>
              </a:rPr>
              <a:t>coherence</a:t>
            </a:r>
            <a:r>
              <a:rPr lang="en-US" sz="2800" dirty="0">
                <a:latin typeface="Arial Narrow" pitchFamily="34" charset="0"/>
              </a:rPr>
              <a:t>. </a:t>
            </a:r>
            <a:endParaRPr lang="ru-RU" sz="2800" dirty="0">
              <a:latin typeface="Arial Narrow" pitchFamily="34" charset="0"/>
            </a:endParaRPr>
          </a:p>
          <a:p>
            <a:pPr marL="0" indent="444500" algn="just">
              <a:buNone/>
            </a:pPr>
            <a:r>
              <a:rPr lang="en-US" sz="2800" dirty="0">
                <a:latin typeface="Arial Narrow" pitchFamily="34" charset="0"/>
              </a:rPr>
              <a:t>Data quality is ensured through the implementation of verification and validation of data in order to avoid data limitations i.e. problems with the data sources or the data that may be identified by program </a:t>
            </a:r>
            <a:r>
              <a:rPr lang="en-US" sz="2800" dirty="0" smtClean="0">
                <a:latin typeface="Arial Narrow" pitchFamily="34" charset="0"/>
              </a:rPr>
              <a:t>evaluations, independent </a:t>
            </a:r>
            <a:r>
              <a:rPr lang="en-US" sz="2800" dirty="0">
                <a:latin typeface="Arial Narrow" pitchFamily="34" charset="0"/>
              </a:rPr>
              <a:t>audits, information systems analyses, etc. </a:t>
            </a:r>
            <a:endParaRPr lang="en-US" sz="2800" dirty="0" smtClean="0">
              <a:latin typeface="Arial Narrow" pitchFamily="34" charset="0"/>
            </a:endParaRPr>
          </a:p>
          <a:p>
            <a:pPr marL="0" indent="444500" algn="just">
              <a:buNone/>
            </a:pPr>
            <a:endParaRPr lang="en-US" sz="2800" dirty="0">
              <a:latin typeface="Arial Narrow" pitchFamily="34" charset="0"/>
            </a:endParaRPr>
          </a:p>
          <a:p>
            <a:pPr marL="0" indent="444500" algn="r">
              <a:buNone/>
            </a:pPr>
            <a:r>
              <a:rPr lang="en-US" sz="2800" i="1" dirty="0" smtClean="0">
                <a:latin typeface="Arial Narrow" pitchFamily="34" charset="0"/>
              </a:rPr>
              <a:t>White Paper on Key National Indicators, p. 16</a:t>
            </a:r>
            <a:endParaRPr lang="ru-RU" sz="2800" i="1" dirty="0">
              <a:latin typeface="Arial Narrow" pitchFamily="34" charset="0"/>
            </a:endParaRPr>
          </a:p>
          <a:p>
            <a:endParaRPr lang="ru-RU" sz="2800" dirty="0">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5"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spTree>
    <p:extLst>
      <p:ext uri="{BB962C8B-B14F-4D97-AF65-F5344CB8AC3E}">
        <p14:creationId xmlns:p14="http://schemas.microsoft.com/office/powerpoint/2010/main" val="41184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3408"/>
            <a:ext cx="9144000" cy="1143000"/>
          </a:xfrm>
        </p:spPr>
        <p:txBody>
          <a:bodyPr>
            <a:normAutofit/>
          </a:bodyPr>
          <a:lstStyle/>
          <a:p>
            <a:r>
              <a:rPr lang="en-US" sz="3200" b="1" dirty="0" smtClean="0">
                <a:solidFill>
                  <a:srgbClr val="000099"/>
                </a:solidFill>
                <a:latin typeface="Arial Narrow" pitchFamily="34" charset="0"/>
              </a:rPr>
              <a:t>Russia through the lens of OECD Better Life Index</a:t>
            </a:r>
            <a:endParaRPr lang="ru-RU" sz="3200" b="1" dirty="0">
              <a:solidFill>
                <a:srgbClr val="000099"/>
              </a:solidFill>
              <a:latin typeface="Arial Narrow"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40842"/>
            <a:ext cx="8229600" cy="4444678"/>
          </a:xfrm>
        </p:spPr>
      </p:pic>
      <p:sp>
        <p:nvSpPr>
          <p:cNvPr id="5"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6"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sp>
        <p:nvSpPr>
          <p:cNvPr id="3" name="Скругленная прямоугольная выноска 2"/>
          <p:cNvSpPr/>
          <p:nvPr/>
        </p:nvSpPr>
        <p:spPr>
          <a:xfrm>
            <a:off x="683568" y="1052736"/>
            <a:ext cx="2232248" cy="1440160"/>
          </a:xfrm>
          <a:prstGeom prst="wedgeRoundRectCallout">
            <a:avLst>
              <a:gd name="adj1" fmla="val -10401"/>
              <a:gd name="adj2" fmla="val 144486"/>
              <a:gd name="adj3" fmla="val 1666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Position of Brazil and Russian Federation according to </a:t>
            </a:r>
          </a:p>
          <a:p>
            <a:pPr algn="ctr"/>
            <a:r>
              <a:rPr lang="en-US" dirty="0" smtClean="0">
                <a:solidFill>
                  <a:schemeClr val="tx1"/>
                </a:solidFill>
                <a:latin typeface="Arial Narrow" pitchFamily="34" charset="0"/>
              </a:rPr>
              <a:t>OECD Better Life Index </a:t>
            </a:r>
            <a:endParaRPr lang="ru-RU" dirty="0">
              <a:solidFill>
                <a:schemeClr val="tx1"/>
              </a:solidFill>
              <a:latin typeface="Arial Narrow" pitchFamily="34" charset="0"/>
            </a:endParaRPr>
          </a:p>
        </p:txBody>
      </p:sp>
    </p:spTree>
    <p:extLst>
      <p:ext uri="{BB962C8B-B14F-4D97-AF65-F5344CB8AC3E}">
        <p14:creationId xmlns:p14="http://schemas.microsoft.com/office/powerpoint/2010/main" val="287425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80"/>
            <a:ext cx="8229600" cy="1143000"/>
          </a:xfrm>
        </p:spPr>
        <p:txBody>
          <a:bodyPr/>
          <a:lstStyle/>
          <a:p>
            <a:r>
              <a:rPr lang="en-GB" dirty="0" smtClean="0">
                <a:solidFill>
                  <a:srgbClr val="000099"/>
                </a:solidFill>
                <a:latin typeface="Arial Narrow" pitchFamily="34" charset="0"/>
              </a:rPr>
              <a:t>Enhancing the BLI for Russia</a:t>
            </a:r>
            <a:endParaRPr lang="en-US" dirty="0">
              <a:solidFill>
                <a:srgbClr val="000099"/>
              </a:solidFill>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5"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16832"/>
            <a:ext cx="8898338" cy="375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480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9144000" cy="1143000"/>
          </a:xfrm>
        </p:spPr>
        <p:txBody>
          <a:bodyPr>
            <a:normAutofit/>
          </a:bodyPr>
          <a:lstStyle/>
          <a:p>
            <a:r>
              <a:rPr lang="en-GB" sz="3600" b="1" dirty="0" smtClean="0">
                <a:solidFill>
                  <a:srgbClr val="000099"/>
                </a:solidFill>
                <a:latin typeface="Arial Narrow" pitchFamily="34" charset="0"/>
              </a:rPr>
              <a:t>Building time-series for the Russian BLI</a:t>
            </a:r>
            <a:endParaRPr lang="en-US" sz="3600" b="1" dirty="0">
              <a:solidFill>
                <a:srgbClr val="000099"/>
              </a:solidFill>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5"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6" y="1192815"/>
            <a:ext cx="8820472" cy="5188513"/>
          </a:xfrm>
          <a:prstGeom prst="rect">
            <a:avLst/>
          </a:prstGeom>
        </p:spPr>
      </p:pic>
    </p:spTree>
    <p:extLst>
      <p:ext uri="{BB962C8B-B14F-4D97-AF65-F5344CB8AC3E}">
        <p14:creationId xmlns:p14="http://schemas.microsoft.com/office/powerpoint/2010/main" val="3034641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072934644"/>
              </p:ext>
            </p:extLst>
          </p:nvPr>
        </p:nvGraphicFramePr>
        <p:xfrm>
          <a:off x="457200" y="836712"/>
          <a:ext cx="8229600"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6"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sp>
        <p:nvSpPr>
          <p:cNvPr id="7" name="Заголовок 1"/>
          <p:cNvSpPr>
            <a:spLocks noGrp="1"/>
          </p:cNvSpPr>
          <p:nvPr>
            <p:ph type="title"/>
          </p:nvPr>
        </p:nvSpPr>
        <p:spPr>
          <a:xfrm>
            <a:off x="0" y="44624"/>
            <a:ext cx="9144000" cy="639026"/>
          </a:xfrm>
        </p:spPr>
        <p:txBody>
          <a:bodyPr>
            <a:noAutofit/>
          </a:bodyPr>
          <a:lstStyle/>
          <a:p>
            <a:r>
              <a:rPr lang="en-US" sz="3200" b="1" dirty="0" smtClean="0">
                <a:solidFill>
                  <a:srgbClr val="000099"/>
                </a:solidFill>
                <a:latin typeface="Arial Narrow" pitchFamily="34" charset="0"/>
              </a:rPr>
              <a:t>Results of BLI data review for Russia (indicator level)</a:t>
            </a:r>
            <a:endParaRPr lang="ru-RU" sz="3200" b="1" dirty="0">
              <a:solidFill>
                <a:srgbClr val="000099"/>
              </a:solidFill>
              <a:latin typeface="Arial Narrow" pitchFamily="34" charset="0"/>
            </a:endParaRPr>
          </a:p>
        </p:txBody>
      </p:sp>
    </p:spTree>
    <p:extLst>
      <p:ext uri="{BB962C8B-B14F-4D97-AF65-F5344CB8AC3E}">
        <p14:creationId xmlns:p14="http://schemas.microsoft.com/office/powerpoint/2010/main" val="92653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571500"/>
          </a:xfrm>
        </p:spPr>
        <p:txBody>
          <a:bodyPr>
            <a:noAutofit/>
          </a:bodyPr>
          <a:lstStyle/>
          <a:p>
            <a:r>
              <a:rPr lang="en-US" sz="3200" b="1" dirty="0" smtClean="0">
                <a:solidFill>
                  <a:srgbClr val="000099"/>
                </a:solidFill>
                <a:latin typeface="Arial Narrow" pitchFamily="34" charset="0"/>
              </a:rPr>
              <a:t>Results of BLI data review for Russia (domain level)</a:t>
            </a:r>
            <a:endParaRPr lang="ru-RU" sz="3200" b="1" dirty="0">
              <a:solidFill>
                <a:srgbClr val="000099"/>
              </a:solidFill>
              <a:latin typeface="Arial Narrow"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95415502"/>
              </p:ext>
            </p:extLst>
          </p:nvPr>
        </p:nvGraphicFramePr>
        <p:xfrm>
          <a:off x="755576" y="665858"/>
          <a:ext cx="8712968" cy="604867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6"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sp>
        <p:nvSpPr>
          <p:cNvPr id="8" name="Полилиния 7"/>
          <p:cNvSpPr/>
          <p:nvPr/>
        </p:nvSpPr>
        <p:spPr>
          <a:xfrm>
            <a:off x="3491880" y="2352828"/>
            <a:ext cx="2379215" cy="932156"/>
          </a:xfrm>
          <a:custGeom>
            <a:avLst/>
            <a:gdLst>
              <a:gd name="connsiteX0" fmla="*/ 0 w 2379215"/>
              <a:gd name="connsiteY0" fmla="*/ 435006 h 932156"/>
              <a:gd name="connsiteX1" fmla="*/ 1642369 w 2379215"/>
              <a:gd name="connsiteY1" fmla="*/ 932156 h 932156"/>
              <a:gd name="connsiteX2" fmla="*/ 2379215 w 2379215"/>
              <a:gd name="connsiteY2" fmla="*/ 0 h 932156"/>
              <a:gd name="connsiteX3" fmla="*/ 0 w 2379215"/>
              <a:gd name="connsiteY3" fmla="*/ 435006 h 932156"/>
            </a:gdLst>
            <a:ahLst/>
            <a:cxnLst>
              <a:cxn ang="0">
                <a:pos x="connsiteX0" y="connsiteY0"/>
              </a:cxn>
              <a:cxn ang="0">
                <a:pos x="connsiteX1" y="connsiteY1"/>
              </a:cxn>
              <a:cxn ang="0">
                <a:pos x="connsiteX2" y="connsiteY2"/>
              </a:cxn>
              <a:cxn ang="0">
                <a:pos x="connsiteX3" y="connsiteY3"/>
              </a:cxn>
            </a:cxnLst>
            <a:rect l="l" t="t" r="r" b="b"/>
            <a:pathLst>
              <a:path w="2379215" h="932156">
                <a:moveTo>
                  <a:pt x="0" y="435006"/>
                </a:moveTo>
                <a:lnTo>
                  <a:pt x="1642369" y="932156"/>
                </a:lnTo>
                <a:lnTo>
                  <a:pt x="2379215" y="0"/>
                </a:lnTo>
                <a:lnTo>
                  <a:pt x="0" y="43500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ая выноска 8"/>
          <p:cNvSpPr/>
          <p:nvPr/>
        </p:nvSpPr>
        <p:spPr>
          <a:xfrm>
            <a:off x="179512" y="1484784"/>
            <a:ext cx="2088232" cy="2088232"/>
          </a:xfrm>
          <a:prstGeom prst="wedgeRectCallout">
            <a:avLst>
              <a:gd name="adj1" fmla="val 195557"/>
              <a:gd name="adj2" fmla="val 58249"/>
            </a:avLst>
          </a:prstGeom>
          <a:solidFill>
            <a:schemeClr val="bg1">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ая выноска 9"/>
          <p:cNvSpPr/>
          <p:nvPr/>
        </p:nvSpPr>
        <p:spPr>
          <a:xfrm>
            <a:off x="179512" y="1484784"/>
            <a:ext cx="2088232" cy="2088232"/>
          </a:xfrm>
          <a:prstGeom prst="wedgeRectCallout">
            <a:avLst>
              <a:gd name="adj1" fmla="val 141140"/>
              <a:gd name="adj2" fmla="val 18712"/>
            </a:avLst>
          </a:prstGeom>
          <a:solidFill>
            <a:schemeClr val="bg1">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Narrow" pitchFamily="34" charset="0"/>
              </a:rPr>
              <a:t>Domains most important from a point of view of improving the balance of estimates</a:t>
            </a:r>
            <a:endParaRPr lang="ru-RU" dirty="0">
              <a:solidFill>
                <a:schemeClr val="tx1"/>
              </a:solidFill>
              <a:latin typeface="Arial Narrow" pitchFamily="34" charset="0"/>
            </a:endParaRPr>
          </a:p>
        </p:txBody>
      </p:sp>
    </p:spTree>
    <p:extLst>
      <p:ext uri="{BB962C8B-B14F-4D97-AF65-F5344CB8AC3E}">
        <p14:creationId xmlns:p14="http://schemas.microsoft.com/office/powerpoint/2010/main" val="214217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80"/>
            <a:ext cx="8229600" cy="1143000"/>
          </a:xfrm>
        </p:spPr>
        <p:txBody>
          <a:bodyPr>
            <a:normAutofit/>
          </a:bodyPr>
          <a:lstStyle/>
          <a:p>
            <a:endParaRPr lang="en-US" sz="3600" b="1" dirty="0">
              <a:solidFill>
                <a:srgbClr val="000099"/>
              </a:solidFill>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5"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pic>
        <p:nvPicPr>
          <p:cNvPr id="8" name="Content Placeholder 3" descr="diagrammeBLI_EN_01b2_HD.jpg"/>
          <p:cNvPicPr>
            <a:picLocks noGrp="1" noChangeAspect="1"/>
          </p:cNvPicPr>
          <p:nvPr>
            <p:ph idx="1"/>
          </p:nvPr>
        </p:nvPicPr>
        <p:blipFill>
          <a:blip r:embed="rId2" cstate="print"/>
          <a:srcRect l="10339" t="5618" r="9196"/>
          <a:stretch>
            <a:fillRect/>
          </a:stretch>
        </p:blipFill>
        <p:spPr>
          <a:xfrm>
            <a:off x="1835696" y="836712"/>
            <a:ext cx="7041678" cy="5040164"/>
          </a:xfrm>
        </p:spPr>
      </p:pic>
      <p:sp>
        <p:nvSpPr>
          <p:cNvPr id="9" name="Скругленная прямоугольная выноска 8"/>
          <p:cNvSpPr/>
          <p:nvPr/>
        </p:nvSpPr>
        <p:spPr>
          <a:xfrm>
            <a:off x="74420" y="2060848"/>
            <a:ext cx="2985412" cy="2088232"/>
          </a:xfrm>
          <a:prstGeom prst="wedgeRoundRectCallout">
            <a:avLst>
              <a:gd name="adj1" fmla="val 135848"/>
              <a:gd name="adj2" fmla="val 66603"/>
              <a:gd name="adj3" fmla="val 16667"/>
            </a:avLst>
          </a:prstGeom>
          <a:solidFill>
            <a:schemeClr val="accent3">
              <a:alpha val="6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Narrow" pitchFamily="34" charset="0"/>
              </a:rPr>
              <a:t>Liu G. </a:t>
            </a:r>
            <a:r>
              <a:rPr lang="en-US" dirty="0" smtClean="0">
                <a:solidFill>
                  <a:schemeClr val="tx1"/>
                </a:solidFill>
                <a:latin typeface="Arial Narrow" pitchFamily="34" charset="0"/>
              </a:rPr>
              <a:t>Measuring stock of human capital for comparative analysis: an application of the lifetime income approach to selected countries. OECD Statistics Directorate. Paris. 2011. 49 p.</a:t>
            </a:r>
            <a:endParaRPr lang="ru-RU" dirty="0">
              <a:solidFill>
                <a:schemeClr val="tx1"/>
              </a:solidFill>
              <a:latin typeface="Arial Narrow" pitchFamily="34" charset="0"/>
            </a:endParaRPr>
          </a:p>
        </p:txBody>
      </p:sp>
      <p:sp>
        <p:nvSpPr>
          <p:cNvPr id="10" name="Скругленная прямоугольная выноска 9"/>
          <p:cNvSpPr/>
          <p:nvPr/>
        </p:nvSpPr>
        <p:spPr>
          <a:xfrm>
            <a:off x="1162924" y="5373216"/>
            <a:ext cx="4417188" cy="1152128"/>
          </a:xfrm>
          <a:prstGeom prst="wedgeRoundRectCallout">
            <a:avLst>
              <a:gd name="adj1" fmla="val 62567"/>
              <a:gd name="adj2" fmla="val -101205"/>
              <a:gd name="adj3" fmla="val 16667"/>
            </a:avLst>
          </a:prstGeom>
          <a:solidFill>
            <a:srgbClr val="FFFF00">
              <a:alpha val="65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Arial Narrow" pitchFamily="34" charset="0"/>
              </a:rPr>
              <a:t>T</a:t>
            </a:r>
            <a:r>
              <a:rPr lang="en-GB" sz="2000" b="1" dirty="0" smtClean="0">
                <a:solidFill>
                  <a:schemeClr val="tx1"/>
                </a:solidFill>
                <a:latin typeface="Arial Narrow" pitchFamily="34" charset="0"/>
              </a:rPr>
              <a:t>he </a:t>
            </a:r>
            <a:r>
              <a:rPr lang="en-GB" sz="2000" b="1" dirty="0">
                <a:solidFill>
                  <a:schemeClr val="tx1"/>
                </a:solidFill>
                <a:latin typeface="Arial Narrow" pitchFamily="34" charset="0"/>
              </a:rPr>
              <a:t>meaning(s) of “social capital</a:t>
            </a:r>
            <a:r>
              <a:rPr lang="en-GB" sz="2000" b="1" dirty="0" smtClean="0">
                <a:solidFill>
                  <a:schemeClr val="tx1"/>
                </a:solidFill>
                <a:latin typeface="Arial Narrow" pitchFamily="34" charset="0"/>
              </a:rPr>
              <a:t>”:</a:t>
            </a:r>
            <a:endParaRPr lang="ru-RU" sz="2000" b="1" dirty="0">
              <a:solidFill>
                <a:schemeClr val="tx1"/>
              </a:solidFill>
              <a:latin typeface="Arial Narrow" pitchFamily="34" charset="0"/>
            </a:endParaRPr>
          </a:p>
          <a:p>
            <a:r>
              <a:rPr lang="en-GB" sz="2000" b="1" dirty="0">
                <a:solidFill>
                  <a:schemeClr val="tx1"/>
                </a:solidFill>
                <a:latin typeface="Arial Narrow" pitchFamily="34" charset="0"/>
              </a:rPr>
              <a:t>a review of the literature and a proposed conceptual </a:t>
            </a:r>
            <a:r>
              <a:rPr lang="en-GB" sz="2000" b="1" dirty="0" smtClean="0">
                <a:solidFill>
                  <a:schemeClr val="tx1"/>
                </a:solidFill>
                <a:latin typeface="Arial Narrow" pitchFamily="34" charset="0"/>
              </a:rPr>
              <a:t>framework</a:t>
            </a:r>
            <a:endParaRPr lang="ru-RU" sz="2000" dirty="0">
              <a:solidFill>
                <a:schemeClr val="tx1"/>
              </a:solidFill>
              <a:latin typeface="Arial Narrow" pitchFamily="34" charset="0"/>
            </a:endParaRPr>
          </a:p>
        </p:txBody>
      </p:sp>
    </p:spTree>
    <p:extLst>
      <p:ext uri="{BB962C8B-B14F-4D97-AF65-F5344CB8AC3E}">
        <p14:creationId xmlns:p14="http://schemas.microsoft.com/office/powerpoint/2010/main" val="146039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80"/>
            <a:ext cx="8229600" cy="1143000"/>
          </a:xfrm>
        </p:spPr>
        <p:txBody>
          <a:bodyPr>
            <a:normAutofit/>
          </a:bodyPr>
          <a:lstStyle/>
          <a:p>
            <a:r>
              <a:rPr lang="en-GB" sz="3600" b="1" dirty="0" smtClean="0">
                <a:solidFill>
                  <a:srgbClr val="000099"/>
                </a:solidFill>
                <a:latin typeface="Arial Narrow" pitchFamily="34" charset="0"/>
              </a:rPr>
              <a:t>Subjective measures of well-</a:t>
            </a:r>
            <a:r>
              <a:rPr lang="en-GB" sz="3600" b="1" dirty="0">
                <a:solidFill>
                  <a:srgbClr val="000099"/>
                </a:solidFill>
                <a:latin typeface="Arial Narrow" pitchFamily="34" charset="0"/>
              </a:rPr>
              <a:t>b</a:t>
            </a:r>
            <a:r>
              <a:rPr lang="en-GB" sz="3600" b="1" dirty="0" smtClean="0">
                <a:solidFill>
                  <a:srgbClr val="000099"/>
                </a:solidFill>
                <a:latin typeface="Arial Narrow" pitchFamily="34" charset="0"/>
              </a:rPr>
              <a:t>eing</a:t>
            </a:r>
            <a:endParaRPr lang="en-US" sz="3600" b="1" dirty="0">
              <a:solidFill>
                <a:srgbClr val="000099"/>
              </a:solidFill>
              <a:latin typeface="Arial Narrow" pitchFamily="34" charset="0"/>
            </a:endParaRPr>
          </a:p>
        </p:txBody>
      </p:sp>
      <p:sp>
        <p:nvSpPr>
          <p:cNvPr id="4" name="Rectangle 8"/>
          <p:cNvSpPr>
            <a:spLocks noChangeArrowheads="1"/>
          </p:cNvSpPr>
          <p:nvPr/>
        </p:nvSpPr>
        <p:spPr bwMode="auto">
          <a:xfrm>
            <a:off x="38921" y="51594"/>
            <a:ext cx="9035229" cy="6761782"/>
          </a:xfrm>
          <a:prstGeom prst="rect">
            <a:avLst/>
          </a:prstGeom>
          <a:noFill/>
          <a:ln w="31750" cmpd="tri">
            <a:solidFill>
              <a:srgbClr val="273269"/>
            </a:solidFill>
            <a:miter lim="800000"/>
            <a:headEnd/>
            <a:tailEnd/>
          </a:ln>
        </p:spPr>
        <p:txBody>
          <a:bodyPr wrap="none" lIns="91429" tIns="45715" rIns="91429" bIns="45715" anchor="ctr"/>
          <a:lstStyle/>
          <a:p>
            <a:endParaRPr lang="ru-RU">
              <a:latin typeface="Calibri" pitchFamily="34" charset="0"/>
            </a:endParaRPr>
          </a:p>
        </p:txBody>
      </p:sp>
      <p:sp>
        <p:nvSpPr>
          <p:cNvPr id="5" name="Line 8"/>
          <p:cNvSpPr>
            <a:spLocks noChangeShapeType="1"/>
          </p:cNvSpPr>
          <p:nvPr/>
        </p:nvSpPr>
        <p:spPr bwMode="auto">
          <a:xfrm>
            <a:off x="-37884" y="697178"/>
            <a:ext cx="9181884" cy="0"/>
          </a:xfrm>
          <a:prstGeom prst="line">
            <a:avLst/>
          </a:prstGeom>
          <a:noFill/>
          <a:ln w="76200" cmpd="tri">
            <a:solidFill>
              <a:srgbClr val="2E4564"/>
            </a:solidFill>
            <a:round/>
            <a:headEnd/>
            <a:tailEnd/>
          </a:ln>
        </p:spPr>
        <p:txBody>
          <a:bodyPr lIns="91429" tIns="45715" rIns="91429" bIns="45715"/>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36712"/>
            <a:ext cx="4472463" cy="5904656"/>
          </a:xfrm>
          <a:prstGeom prst="rect">
            <a:avLst/>
          </a:prstGeom>
          <a:effectLst/>
        </p:spPr>
      </p:pic>
      <p:sp>
        <p:nvSpPr>
          <p:cNvPr id="6" name="Прямоугольник 5"/>
          <p:cNvSpPr/>
          <p:nvPr/>
        </p:nvSpPr>
        <p:spPr>
          <a:xfrm>
            <a:off x="107503" y="836712"/>
            <a:ext cx="4176465" cy="5904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716016" y="1659572"/>
            <a:ext cx="4176463" cy="4093428"/>
          </a:xfrm>
          <a:prstGeom prst="rect">
            <a:avLst/>
          </a:prstGeom>
          <a:noFill/>
        </p:spPr>
        <p:txBody>
          <a:bodyPr wrap="square" rtlCol="0">
            <a:spAutoFit/>
          </a:bodyPr>
          <a:lstStyle/>
          <a:p>
            <a:r>
              <a:rPr lang="en-US" sz="2000" dirty="0" smtClean="0">
                <a:latin typeface="Arial Narrow" pitchFamily="34" charset="0"/>
              </a:rPr>
              <a:t>“Recommendation </a:t>
            </a:r>
            <a:r>
              <a:rPr lang="en-US" sz="2000" dirty="0">
                <a:latin typeface="Arial Narrow" pitchFamily="34" charset="0"/>
              </a:rPr>
              <a:t>10: </a:t>
            </a:r>
            <a:endParaRPr lang="en-US" sz="2000" dirty="0" smtClean="0">
              <a:latin typeface="Arial Narrow" pitchFamily="34" charset="0"/>
            </a:endParaRPr>
          </a:p>
          <a:p>
            <a:pPr algn="just"/>
            <a:r>
              <a:rPr lang="en-US" sz="2000" dirty="0" smtClean="0">
                <a:latin typeface="Arial Narrow" pitchFamily="34" charset="0"/>
              </a:rPr>
              <a:t>Measures </a:t>
            </a:r>
            <a:r>
              <a:rPr lang="en-US" sz="2000" dirty="0">
                <a:latin typeface="Arial Narrow" pitchFamily="34" charset="0"/>
              </a:rPr>
              <a:t>of both objective and subjective well-being provide </a:t>
            </a:r>
            <a:r>
              <a:rPr lang="en-US" sz="2000" dirty="0" smtClean="0">
                <a:latin typeface="Arial Narrow" pitchFamily="34" charset="0"/>
              </a:rPr>
              <a:t>key information about people’s </a:t>
            </a:r>
            <a:r>
              <a:rPr lang="en-US" sz="2000" dirty="0">
                <a:latin typeface="Arial Narrow" pitchFamily="34" charset="0"/>
              </a:rPr>
              <a:t>quality of life. Statistical </a:t>
            </a:r>
            <a:r>
              <a:rPr lang="en-US" sz="2000" dirty="0" smtClean="0">
                <a:latin typeface="Arial Narrow" pitchFamily="34" charset="0"/>
              </a:rPr>
              <a:t>offices should </a:t>
            </a:r>
            <a:r>
              <a:rPr lang="en-US" sz="2000" dirty="0">
                <a:latin typeface="Arial Narrow" pitchFamily="34" charset="0"/>
              </a:rPr>
              <a:t>incorporate questions </a:t>
            </a:r>
            <a:r>
              <a:rPr lang="en-US" sz="2000" dirty="0" smtClean="0">
                <a:latin typeface="Arial Narrow" pitchFamily="34" charset="0"/>
              </a:rPr>
              <a:t>to capture </a:t>
            </a:r>
            <a:r>
              <a:rPr lang="en-US" sz="2000" dirty="0">
                <a:latin typeface="Arial Narrow" pitchFamily="34" charset="0"/>
              </a:rPr>
              <a:t>people’s life evaluations, </a:t>
            </a:r>
            <a:r>
              <a:rPr lang="en-US" sz="2000" dirty="0" smtClean="0">
                <a:latin typeface="Arial Narrow" pitchFamily="34" charset="0"/>
              </a:rPr>
              <a:t>hedonic experiences </a:t>
            </a:r>
            <a:r>
              <a:rPr lang="en-US" sz="2000" dirty="0">
                <a:latin typeface="Arial Narrow" pitchFamily="34" charset="0"/>
              </a:rPr>
              <a:t>and priorities in their own survey</a:t>
            </a:r>
            <a:r>
              <a:rPr lang="en-US" sz="2000" dirty="0" smtClean="0">
                <a:latin typeface="Arial Narrow" pitchFamily="34" charset="0"/>
              </a:rPr>
              <a:t>.”</a:t>
            </a:r>
          </a:p>
          <a:p>
            <a:endParaRPr lang="en-US" sz="2000" dirty="0" smtClean="0">
              <a:latin typeface="Arial Narrow" pitchFamily="34" charset="0"/>
            </a:endParaRPr>
          </a:p>
          <a:p>
            <a:endParaRPr lang="en-US" sz="2000" dirty="0" smtClean="0">
              <a:latin typeface="Arial Narrow" pitchFamily="34" charset="0"/>
            </a:endParaRPr>
          </a:p>
          <a:p>
            <a:pPr algn="r"/>
            <a:r>
              <a:rPr lang="en-US" sz="2000" i="1" dirty="0" smtClean="0">
                <a:latin typeface="Arial Narrow" pitchFamily="34" charset="0"/>
              </a:rPr>
              <a:t>Report </a:t>
            </a:r>
            <a:r>
              <a:rPr lang="en-US" sz="2000" i="1" dirty="0">
                <a:latin typeface="Arial Narrow" pitchFamily="34" charset="0"/>
              </a:rPr>
              <a:t>by the Commission on the</a:t>
            </a:r>
          </a:p>
          <a:p>
            <a:pPr algn="r"/>
            <a:r>
              <a:rPr lang="en-US" sz="2000" i="1" dirty="0">
                <a:latin typeface="Arial Narrow" pitchFamily="34" charset="0"/>
              </a:rPr>
              <a:t>Measurement of Economic</a:t>
            </a:r>
          </a:p>
          <a:p>
            <a:pPr algn="r"/>
            <a:r>
              <a:rPr lang="en-US" sz="2000" i="1" dirty="0">
                <a:latin typeface="Arial Narrow" pitchFamily="34" charset="0"/>
              </a:rPr>
              <a:t>Performance and Social Progress</a:t>
            </a:r>
            <a:endParaRPr lang="ru-RU" sz="2000" i="1" dirty="0">
              <a:latin typeface="Arial Narrow" pitchFamily="34" charset="0"/>
            </a:endParaRPr>
          </a:p>
        </p:txBody>
      </p:sp>
    </p:spTree>
    <p:extLst>
      <p:ext uri="{BB962C8B-B14F-4D97-AF65-F5344CB8AC3E}">
        <p14:creationId xmlns:p14="http://schemas.microsoft.com/office/powerpoint/2010/main" val="1681917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787</Words>
  <Application>Microsoft Office PowerPoint</Application>
  <PresentationFormat>Экран (4:3)</PresentationFormat>
  <Paragraphs>113</Paragraphs>
  <Slides>17</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17</vt:i4>
      </vt:variant>
    </vt:vector>
  </HeadingPairs>
  <TitlesOfParts>
    <vt:vector size="20" baseType="lpstr">
      <vt:lpstr>Тема Office</vt:lpstr>
      <vt:lpstr>Microsoft Equation 3.0</vt:lpstr>
      <vt:lpstr>Формула</vt:lpstr>
      <vt:lpstr>Презентация PowerPoint</vt:lpstr>
      <vt:lpstr>Data quality issues</vt:lpstr>
      <vt:lpstr>Russia through the lens of OECD Better Life Index</vt:lpstr>
      <vt:lpstr>Enhancing the BLI for Russia</vt:lpstr>
      <vt:lpstr>Building time-series for the Russian BLI</vt:lpstr>
      <vt:lpstr>Results of BLI data review for Russia (indicator level)</vt:lpstr>
      <vt:lpstr>Results of BLI data review for Russia (domain level)</vt:lpstr>
      <vt:lpstr>Презентация PowerPoint</vt:lpstr>
      <vt:lpstr>Subjective measures of well-being</vt:lpstr>
      <vt:lpstr>Balance of domains estimates</vt:lpstr>
      <vt:lpstr>Application of Data envelopment analysis to BLI</vt:lpstr>
      <vt:lpstr>Презентация PowerPoint</vt:lpstr>
      <vt:lpstr>Estimating BLI based on Russian policy targets</vt:lpstr>
      <vt:lpstr>Development targets and trends </vt:lpstr>
      <vt:lpstr>Average value and inequality in personal earnings </vt:lpstr>
      <vt:lpstr>Main areas of possible cooperation between SAIs and OECD</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Приложение результатов Рабочей группы ИНТОСАИ по КНП для анализа Индекса лучшей жизни ОЭСР</dc:title>
  <dc:creator>Sony</dc:creator>
  <cp:lastModifiedBy>Sony</cp:lastModifiedBy>
  <cp:revision>45</cp:revision>
  <dcterms:created xsi:type="dcterms:W3CDTF">2013-04-20T17:32:05Z</dcterms:created>
  <dcterms:modified xsi:type="dcterms:W3CDTF">2013-04-24T06:33:53Z</dcterms:modified>
</cp:coreProperties>
</file>