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58" r:id="rId4"/>
    <p:sldId id="268" r:id="rId5"/>
    <p:sldId id="260" r:id="rId6"/>
    <p:sldId id="280" r:id="rId7"/>
    <p:sldId id="262" r:id="rId8"/>
    <p:sldId id="261" r:id="rId9"/>
    <p:sldId id="282" r:id="rId10"/>
    <p:sldId id="269" r:id="rId11"/>
    <p:sldId id="270" r:id="rId12"/>
    <p:sldId id="284" r:id="rId13"/>
    <p:sldId id="273" r:id="rId14"/>
    <p:sldId id="274" r:id="rId15"/>
    <p:sldId id="275" r:id="rId16"/>
    <p:sldId id="276" r:id="rId17"/>
    <p:sldId id="265" r:id="rId18"/>
    <p:sldId id="263" r:id="rId19"/>
    <p:sldId id="264" r:id="rId20"/>
    <p:sldId id="278" r:id="rId21"/>
    <p:sldId id="283"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E0C6F54-6186-4467-8905-FF932D38D50F}" type="datetimeFigureOut">
              <a:rPr lang="ru-RU"/>
              <a:pPr>
                <a:defRPr/>
              </a:pPr>
              <a:t>18.04.2012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E9A6F8B-EFBD-4492-8998-6B853B725AC5}" type="slidenum">
              <a:rPr lang="ru-RU"/>
              <a:pPr>
                <a:defRPr/>
              </a:pPr>
              <a:t>‹#›</a:t>
            </a:fld>
            <a:endParaRPr lang="ru-RU"/>
          </a:p>
        </p:txBody>
      </p:sp>
    </p:spTree>
    <p:extLst>
      <p:ext uri="{BB962C8B-B14F-4D97-AF65-F5344CB8AC3E}">
        <p14:creationId xmlns:p14="http://schemas.microsoft.com/office/powerpoint/2010/main" xmlns="" val="4235615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noTextEdi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565C7-DD1D-4D6A-A391-2D727E755FC9}" type="slidenum">
              <a:rPr lang="ru-RU"/>
              <a:pPr fontAlgn="base">
                <a:spcBef>
                  <a:spcPct val="0"/>
                </a:spcBef>
                <a:spcAft>
                  <a:spcPct val="0"/>
                </a:spcAft>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noTextEdi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565C7-DD1D-4D6A-A391-2D727E755FC9}" type="slidenum">
              <a:rPr lang="ru-RU"/>
              <a:pPr fontAlgn="base">
                <a:spcBef>
                  <a:spcPct val="0"/>
                </a:spcBef>
                <a:spcAft>
                  <a:spcPct val="0"/>
                </a:spcAft>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8C00458-F744-4CB0-B6A0-E3725E13537B}" type="datetimeFigureOut">
              <a:rPr lang="ru-RU"/>
              <a:pPr>
                <a:defRPr/>
              </a:pPr>
              <a:t>18.04.2012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83D8CC-DE10-48D9-A4EC-07A5A742E8F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5099550-8EBE-4F4E-B269-7C74F1DFD30E}" type="datetimeFigureOut">
              <a:rPr lang="ru-RU"/>
              <a:pPr>
                <a:defRPr/>
              </a:pPr>
              <a:t>18.04.2012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EC905D-4101-4901-A75C-10639F578D6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1"/>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F293696-2392-4C35-8F9B-71E2DBDCEF4B}" type="datetimeFigureOut">
              <a:rPr lang="ru-RU"/>
              <a:pPr>
                <a:defRPr/>
              </a:pPr>
              <a:t>18.04.2012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BCB7B5-82CB-4B9A-992E-27FA50D4A79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F0C0CB5-52E3-49C5-8968-A518380EA4B8}" type="datetimeFigureOut">
              <a:rPr lang="ru-RU"/>
              <a:pPr>
                <a:defRPr/>
              </a:pPr>
              <a:t>18.04.2012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5BF00C8-0D7D-4CC2-856C-B94D22ED0E1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4205C2C-3CB6-4DD4-94C6-AAEA0826BB52}" type="datetimeFigureOut">
              <a:rPr lang="ru-RU"/>
              <a:pPr>
                <a:defRPr/>
              </a:pPr>
              <a:t>18.04.2012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D6D715-02A3-4733-9656-F85DD1FEC77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758794F-3C8D-4F31-8C0E-4099AF81849A}" type="datetimeFigureOut">
              <a:rPr lang="ru-RU"/>
              <a:pPr>
                <a:defRPr/>
              </a:pPr>
              <a:t>18.04.2012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BA7B3B-808C-4D21-AD84-4644466B1F0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1"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F3099C7-52CA-4F71-B2D4-5857952C7EC2}" type="datetimeFigureOut">
              <a:rPr lang="ru-RU"/>
              <a:pPr>
                <a:defRPr/>
              </a:pPr>
              <a:t>18.04.2012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46D447F-93FB-4F27-8959-7737146EDF2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1AD4A2B-1AAB-48F8-8644-2901573E9AD3}" type="datetimeFigureOut">
              <a:rPr lang="ru-RU"/>
              <a:pPr>
                <a:defRPr/>
              </a:pPr>
              <a:t>18.04.2012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395D4A9-D8A2-43F1-81E3-611783DC7BF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C6BBE22-3576-4C66-A7FF-3941334A1EF7}" type="datetimeFigureOut">
              <a:rPr lang="ru-RU"/>
              <a:pPr>
                <a:defRPr/>
              </a:pPr>
              <a:t>18.04.2012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DBC08C4-5F0F-445F-AB69-3D4428ED11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73052"/>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022E082-0BDA-4377-A92C-292869B39FB6}" type="datetimeFigureOut">
              <a:rPr lang="ru-RU"/>
              <a:pPr>
                <a:defRPr/>
              </a:pPr>
              <a:t>18.04.2012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BFBFA4-F522-44B5-A5B7-D72031733DC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983E4B1-D350-4E2A-81F6-E6FFB5E1F661}" type="datetimeFigureOut">
              <a:rPr lang="ru-RU"/>
              <a:pPr>
                <a:defRPr/>
              </a:pPr>
              <a:t>18.04.2012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F36F4C9-5987-4B66-8107-2E1C0EA3BB2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355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6D6092C-6E93-4269-A392-EA454EEE84BF}" type="datetimeFigureOut">
              <a:rPr lang="ru-RU"/>
              <a:pPr>
                <a:defRPr/>
              </a:pPr>
              <a:t>18.04.2012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0D83F63-D268-4CB0-9728-F741BBFBA99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7" descr="palata_big01.jpg"/>
          <p:cNvPicPr>
            <a:picLocks noChangeAspect="1"/>
          </p:cNvPicPr>
          <p:nvPr/>
        </p:nvPicPr>
        <p:blipFill>
          <a:blip r:embed="rId3" cstate="print"/>
          <a:srcRect/>
          <a:stretch>
            <a:fillRect/>
          </a:stretch>
        </p:blipFill>
        <p:spPr bwMode="auto">
          <a:xfrm>
            <a:off x="1928813" y="-7938"/>
            <a:ext cx="5429250" cy="6865938"/>
          </a:xfrm>
          <a:prstGeom prst="rect">
            <a:avLst/>
          </a:prstGeom>
          <a:noFill/>
          <a:ln w="9525">
            <a:noFill/>
            <a:miter lim="800000"/>
            <a:headEnd/>
            <a:tailEnd/>
          </a:ln>
        </p:spPr>
      </p:pic>
      <p:sp>
        <p:nvSpPr>
          <p:cNvPr id="9" name="Rectangle 8"/>
          <p:cNvSpPr/>
          <p:nvPr/>
        </p:nvSpPr>
        <p:spPr>
          <a:xfrm>
            <a:off x="0" y="0"/>
            <a:ext cx="9144000" cy="6858000"/>
          </a:xfrm>
          <a:prstGeom prst="rect">
            <a:avLst/>
          </a:prstGeom>
          <a:gradFill>
            <a:gsLst>
              <a:gs pos="0">
                <a:schemeClr val="accent1">
                  <a:tint val="66000"/>
                  <a:satMod val="160000"/>
                  <a:alpha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endParaRPr lang="ru-RU" sz="2800" dirty="0">
              <a:latin typeface="Times New Roman" pitchFamily="18" charset="0"/>
              <a:cs typeface="Times New Roman" pitchFamily="18" charset="0"/>
            </a:endParaRPr>
          </a:p>
        </p:txBody>
      </p:sp>
      <p:sp>
        <p:nvSpPr>
          <p:cNvPr id="14339" name="Rectangle 1"/>
          <p:cNvSpPr>
            <a:spLocks noChangeArrowheads="1"/>
          </p:cNvSpPr>
          <p:nvPr/>
        </p:nvSpPr>
        <p:spPr bwMode="auto">
          <a:xfrm>
            <a:off x="2484438" y="4221163"/>
            <a:ext cx="6551612" cy="369887"/>
          </a:xfrm>
          <a:prstGeom prst="rect">
            <a:avLst/>
          </a:prstGeom>
          <a:noFill/>
          <a:ln w="9525">
            <a:noFill/>
            <a:miter lim="800000"/>
            <a:headEnd/>
            <a:tailEnd/>
          </a:ln>
        </p:spPr>
        <p:txBody>
          <a:bodyPr lIns="91429" tIns="45715" rIns="91429" bIns="45715" anchor="ctr">
            <a:spAutoFit/>
          </a:bodyPr>
          <a:lstStyle/>
          <a:p>
            <a:pPr algn="r" eaLnBrk="0" hangingPunct="0"/>
            <a:endParaRPr lang="ru-RU">
              <a:latin typeface="Calibri" pitchFamily="34" charset="0"/>
            </a:endParaRPr>
          </a:p>
        </p:txBody>
      </p:sp>
      <p:sp>
        <p:nvSpPr>
          <p:cNvPr id="14340" name="Rectangle 4"/>
          <p:cNvSpPr>
            <a:spLocks noChangeArrowheads="1"/>
          </p:cNvSpPr>
          <p:nvPr/>
        </p:nvSpPr>
        <p:spPr bwMode="auto">
          <a:xfrm>
            <a:off x="1928813" y="428625"/>
            <a:ext cx="6171579" cy="461655"/>
          </a:xfrm>
          <a:prstGeom prst="rect">
            <a:avLst/>
          </a:prstGeom>
          <a:noFill/>
          <a:ln w="9525">
            <a:noFill/>
            <a:miter lim="800000"/>
            <a:headEnd/>
            <a:tailEnd/>
          </a:ln>
        </p:spPr>
        <p:txBody>
          <a:bodyPr wrap="square" lIns="91429" tIns="45715" rIns="91429" bIns="45715">
            <a:spAutoFit/>
          </a:bodyPr>
          <a:lstStyle/>
          <a:p>
            <a:r>
              <a:rPr lang="en-US" sz="2400" b="1" dirty="0" smtClean="0">
                <a:latin typeface="Times New Roman" pitchFamily="18" charset="0"/>
                <a:cs typeface="Times New Roman" pitchFamily="18" charset="0"/>
              </a:rPr>
              <a:t>Accounts Chamber of the Russian Federation</a:t>
            </a:r>
            <a:endParaRPr lang="ru-RU" b="1" dirty="0">
              <a:latin typeface="Times New Roman" pitchFamily="18" charset="0"/>
              <a:cs typeface="Times New Roman" pitchFamily="18" charset="0"/>
            </a:endParaRPr>
          </a:p>
        </p:txBody>
      </p:sp>
      <p:sp>
        <p:nvSpPr>
          <p:cNvPr id="13" name="Rectangle 2"/>
          <p:cNvSpPr txBox="1">
            <a:spLocks noChangeArrowheads="1"/>
          </p:cNvSpPr>
          <p:nvPr/>
        </p:nvSpPr>
        <p:spPr bwMode="auto">
          <a:xfrm>
            <a:off x="428625" y="2143125"/>
            <a:ext cx="8286750" cy="2746375"/>
          </a:xfrm>
          <a:prstGeom prst="rect">
            <a:avLst/>
          </a:prstGeom>
          <a:noFill/>
          <a:ln w="9525">
            <a:noFill/>
            <a:miter lim="800000"/>
            <a:headEnd/>
            <a:tailEnd/>
          </a:ln>
          <a:effectLst/>
        </p:spPr>
        <p:txBody>
          <a:bodyPr lIns="91429" tIns="45715" rIns="91429" bIns="45715" anchor="ctr"/>
          <a:lstStyle/>
          <a:p>
            <a:pPr algn="ctr" fontAlgn="auto">
              <a:spcBef>
                <a:spcPts val="0"/>
              </a:spcBef>
              <a:spcAft>
                <a:spcPts val="0"/>
              </a:spcAft>
              <a:defRPr/>
            </a:pPr>
            <a:r>
              <a:rPr lang="ru-RU" sz="4400" b="1" kern="0" dirty="0">
                <a:solidFill>
                  <a:schemeClr val="accent2"/>
                </a:solidFill>
                <a:latin typeface="+mj-lt"/>
                <a:ea typeface="+mj-ea"/>
                <a:cs typeface="+mj-cs"/>
              </a:rPr>
              <a:t/>
            </a:r>
            <a:br>
              <a:rPr lang="ru-RU" sz="4400" b="1" kern="0" dirty="0">
                <a:solidFill>
                  <a:schemeClr val="accent2"/>
                </a:solidFill>
                <a:latin typeface="+mj-lt"/>
                <a:ea typeface="+mj-ea"/>
                <a:cs typeface="+mj-cs"/>
              </a:rPr>
            </a:br>
            <a:r>
              <a:rPr lang="ru-RU" sz="3600" b="1" kern="0" dirty="0">
                <a:solidFill>
                  <a:srgbClr val="273269"/>
                </a:solidFill>
                <a:latin typeface="+mj-lt"/>
                <a:ea typeface="+mj-ea"/>
                <a:cs typeface="Times New Roman" pitchFamily="18" charset="0"/>
              </a:rPr>
              <a:t/>
            </a:r>
            <a:br>
              <a:rPr lang="ru-RU" sz="3600" b="1" kern="0" dirty="0">
                <a:solidFill>
                  <a:srgbClr val="273269"/>
                </a:solidFill>
                <a:latin typeface="+mj-lt"/>
                <a:ea typeface="+mj-ea"/>
                <a:cs typeface="Times New Roman" pitchFamily="18" charset="0"/>
              </a:rPr>
            </a:br>
            <a:endParaRPr lang="ru-RU" sz="3600" b="1" kern="0" dirty="0">
              <a:solidFill>
                <a:srgbClr val="273269"/>
              </a:solidFill>
              <a:latin typeface="+mj-lt"/>
              <a:ea typeface="+mj-ea"/>
              <a:cs typeface="Times New Roman" pitchFamily="18" charset="0"/>
            </a:endParaRPr>
          </a:p>
        </p:txBody>
      </p:sp>
      <p:pic>
        <p:nvPicPr>
          <p:cNvPr id="14342" name="Picture 3" descr="Герб Счетной палаты"/>
          <p:cNvPicPr>
            <a:picLocks noChangeAspect="1" noChangeArrowheads="1"/>
          </p:cNvPicPr>
          <p:nvPr/>
        </p:nvPicPr>
        <p:blipFill>
          <a:blip r:embed="rId4" cstate="print"/>
          <a:srcRect/>
          <a:stretch>
            <a:fillRect/>
          </a:stretch>
        </p:blipFill>
        <p:spPr bwMode="auto">
          <a:xfrm>
            <a:off x="357188" y="285750"/>
            <a:ext cx="1490662" cy="1543050"/>
          </a:xfrm>
          <a:prstGeom prst="rect">
            <a:avLst/>
          </a:prstGeom>
          <a:noFill/>
          <a:ln w="9525">
            <a:noFill/>
            <a:miter lim="800000"/>
            <a:headEnd/>
            <a:tailEnd/>
          </a:ln>
        </p:spPr>
      </p:pic>
      <p:sp>
        <p:nvSpPr>
          <p:cNvPr id="12" name="Rectangle 2"/>
          <p:cNvSpPr txBox="1">
            <a:spLocks noChangeArrowheads="1"/>
          </p:cNvSpPr>
          <p:nvPr/>
        </p:nvSpPr>
        <p:spPr bwMode="auto">
          <a:xfrm>
            <a:off x="357188" y="2786063"/>
            <a:ext cx="8501062" cy="2428875"/>
          </a:xfrm>
          <a:prstGeom prst="rect">
            <a:avLst/>
          </a:prstGeom>
          <a:noFill/>
          <a:ln w="9525">
            <a:noFill/>
            <a:miter lim="800000"/>
            <a:headEnd/>
            <a:tailEnd/>
          </a:ln>
        </p:spPr>
        <p:txBody>
          <a:bodyPr lIns="91429" tIns="45715" rIns="91429" bIns="45715" anchor="ctr"/>
          <a:lstStyle/>
          <a:p>
            <a:pPr algn="ctr" eaLnBrk="0" fontAlgn="auto" hangingPunct="0">
              <a:spcBef>
                <a:spcPts val="0"/>
              </a:spcBef>
              <a:spcAft>
                <a:spcPts val="0"/>
              </a:spcAft>
              <a:defRPr/>
            </a:pPr>
            <a:r>
              <a:rPr lang="ru-RU" sz="4400" b="1" kern="0" dirty="0">
                <a:solidFill>
                  <a:schemeClr val="accent2"/>
                </a:solidFill>
                <a:latin typeface="+mj-lt"/>
                <a:ea typeface="+mj-ea"/>
                <a:cs typeface="+mj-cs"/>
              </a:rPr>
              <a:t/>
            </a:r>
            <a:br>
              <a:rPr lang="ru-RU" sz="4400" b="1" kern="0" dirty="0">
                <a:solidFill>
                  <a:schemeClr val="accent2"/>
                </a:solidFill>
                <a:latin typeface="+mj-lt"/>
                <a:ea typeface="+mj-ea"/>
                <a:cs typeface="+mj-cs"/>
              </a:rPr>
            </a:br>
            <a:r>
              <a:rPr lang="ru-RU" sz="4400" b="1" dirty="0">
                <a:solidFill>
                  <a:schemeClr val="tx2"/>
                </a:solidFill>
                <a:latin typeface="Arial Narrow" pitchFamily="34" charset="0"/>
              </a:rPr>
              <a:t> </a:t>
            </a:r>
            <a:r>
              <a:rPr lang="ru-RU" sz="3600" b="1" kern="0" dirty="0">
                <a:solidFill>
                  <a:schemeClr val="tx2"/>
                </a:solidFill>
                <a:latin typeface="+mj-lt"/>
                <a:ea typeface="+mj-ea"/>
                <a:cs typeface="+mj-cs"/>
              </a:rPr>
              <a:t/>
            </a:r>
            <a:br>
              <a:rPr lang="ru-RU" sz="3600" b="1" kern="0" dirty="0">
                <a:solidFill>
                  <a:schemeClr val="tx2"/>
                </a:solidFill>
                <a:latin typeface="+mj-lt"/>
                <a:ea typeface="+mj-ea"/>
                <a:cs typeface="+mj-cs"/>
              </a:rPr>
            </a:br>
            <a:r>
              <a:rPr lang="ru-RU" sz="3600" b="1" kern="0" dirty="0">
                <a:solidFill>
                  <a:srgbClr val="273269"/>
                </a:solidFill>
                <a:latin typeface="+mj-lt"/>
                <a:ea typeface="+mj-ea"/>
                <a:cs typeface="Times New Roman" pitchFamily="18" charset="0"/>
              </a:rPr>
              <a:t/>
            </a:r>
            <a:br>
              <a:rPr lang="ru-RU" sz="3600" b="1" kern="0" dirty="0">
                <a:solidFill>
                  <a:srgbClr val="273269"/>
                </a:solidFill>
                <a:latin typeface="+mj-lt"/>
                <a:ea typeface="+mj-ea"/>
                <a:cs typeface="Times New Roman" pitchFamily="18" charset="0"/>
              </a:rPr>
            </a:br>
            <a:endParaRPr lang="ru-RU" sz="3600" b="1" kern="0" dirty="0">
              <a:solidFill>
                <a:srgbClr val="273269"/>
              </a:solidFill>
              <a:latin typeface="+mj-lt"/>
              <a:ea typeface="+mj-ea"/>
              <a:cs typeface="Times New Roman" pitchFamily="18" charset="0"/>
            </a:endParaRPr>
          </a:p>
        </p:txBody>
      </p:sp>
      <p:sp>
        <p:nvSpPr>
          <p:cNvPr id="10" name="Прямоугольник 9"/>
          <p:cNvSpPr/>
          <p:nvPr/>
        </p:nvSpPr>
        <p:spPr>
          <a:xfrm>
            <a:off x="250825" y="3429000"/>
            <a:ext cx="8569325" cy="1200329"/>
          </a:xfrm>
          <a:prstGeom prst="rect">
            <a:avLst/>
          </a:prstGeom>
        </p:spPr>
        <p:txBody>
          <a:bodyPr>
            <a:spAutoFit/>
          </a:bodyPr>
          <a:lstStyle/>
          <a:p>
            <a:pPr algn="ctr" fontAlgn="auto">
              <a:spcBef>
                <a:spcPts val="0"/>
              </a:spcBef>
              <a:spcAft>
                <a:spcPts val="0"/>
              </a:spcAft>
              <a:defRPr/>
            </a:pPr>
            <a:r>
              <a:rPr lang="en-US" sz="36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Global imbalances analysis: </a:t>
            </a:r>
            <a:endParaRPr lang="ru-RU"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implications </a:t>
            </a:r>
            <a:r>
              <a:rPr lang="en-US" sz="36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for KNI selection</a:t>
            </a:r>
            <a:endParaRPr lang="ru-RU" sz="36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4"/>
          <p:cNvSpPr>
            <a:spLocks noChangeArrowheads="1"/>
          </p:cNvSpPr>
          <p:nvPr/>
        </p:nvSpPr>
        <p:spPr bwMode="auto">
          <a:xfrm>
            <a:off x="2051720" y="5517232"/>
            <a:ext cx="5688632" cy="400099"/>
          </a:xfrm>
          <a:prstGeom prst="rect">
            <a:avLst/>
          </a:prstGeom>
          <a:noFill/>
          <a:ln w="9525">
            <a:noFill/>
            <a:miter lim="800000"/>
            <a:headEnd/>
            <a:tailEnd/>
          </a:ln>
        </p:spPr>
        <p:txBody>
          <a:bodyPr wrap="square" lIns="91429" tIns="45715" rIns="91429" bIns="45715">
            <a:spAutoFit/>
          </a:bodyPr>
          <a:lstStyle/>
          <a:p>
            <a:pPr algn="ctr"/>
            <a:r>
              <a:rPr lang="en-US" sz="2000" b="1" dirty="0" smtClean="0">
                <a:latin typeface="Times New Roman" pitchFamily="18" charset="0"/>
                <a:cs typeface="Times New Roman" pitchFamily="18" charset="0"/>
              </a:rPr>
              <a:t>Anton </a:t>
            </a:r>
            <a:r>
              <a:rPr lang="en-US" sz="2000" b="1" dirty="0" err="1" smtClean="0">
                <a:latin typeface="Times New Roman" pitchFamily="18" charset="0"/>
                <a:cs typeface="Times New Roman" pitchFamily="18" charset="0"/>
              </a:rPr>
              <a:t>Kosyanenko</a:t>
            </a:r>
            <a:endParaRPr lang="ru-RU" sz="16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142875" y="146050"/>
            <a:ext cx="8858250" cy="796925"/>
          </a:xfrm>
        </p:spPr>
        <p:txBody>
          <a:bodyPr/>
          <a:lstStyle/>
          <a:p>
            <a:r>
              <a:rPr lang="en-US" sz="2800" dirty="0" smtClean="0">
                <a:solidFill>
                  <a:srgbClr val="000099"/>
                </a:solidFill>
                <a:latin typeface="Times New Roman" pitchFamily="18" charset="0"/>
                <a:cs typeface="Times New Roman" pitchFamily="18" charset="0"/>
              </a:rPr>
              <a:t>Selection of countries with large imbalances within MAP</a:t>
            </a:r>
            <a:endParaRPr lang="ru-RU" sz="2800" b="1" dirty="0" smtClean="0">
              <a:solidFill>
                <a:srgbClr val="000099"/>
              </a:solidFill>
            </a:endParaRPr>
          </a:p>
        </p:txBody>
      </p:sp>
      <p:sp>
        <p:nvSpPr>
          <p:cNvPr id="26626"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26627" name="Line 8"/>
          <p:cNvSpPr>
            <a:spLocks noChangeShapeType="1"/>
          </p:cNvSpPr>
          <p:nvPr/>
        </p:nvSpPr>
        <p:spPr bwMode="auto">
          <a:xfrm>
            <a:off x="0" y="1028700"/>
            <a:ext cx="9144000" cy="0"/>
          </a:xfrm>
          <a:prstGeom prst="line">
            <a:avLst/>
          </a:prstGeom>
          <a:noFill/>
          <a:ln w="76200" cmpd="tri">
            <a:solidFill>
              <a:srgbClr val="2E4564"/>
            </a:solidFill>
            <a:round/>
            <a:headEnd/>
            <a:tailEnd/>
          </a:ln>
        </p:spPr>
        <p:txBody>
          <a:bodyPr lIns="91429" tIns="45715" rIns="91429" bIns="45715"/>
          <a:lstStyle/>
          <a:p>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4012" y="1124744"/>
            <a:ext cx="8730476" cy="55085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27650" name="Line 8"/>
          <p:cNvSpPr>
            <a:spLocks noChangeShapeType="1"/>
          </p:cNvSpPr>
          <p:nvPr/>
        </p:nvSpPr>
        <p:spPr bwMode="auto">
          <a:xfrm>
            <a:off x="0" y="836613"/>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27651" name="Заголовок 1"/>
          <p:cNvSpPr>
            <a:spLocks noGrp="1"/>
          </p:cNvSpPr>
          <p:nvPr>
            <p:ph type="title"/>
          </p:nvPr>
        </p:nvSpPr>
        <p:spPr>
          <a:xfrm>
            <a:off x="179388" y="0"/>
            <a:ext cx="8713787" cy="836613"/>
          </a:xfrm>
        </p:spPr>
        <p:txBody>
          <a:bodyPr/>
          <a:lstStyle/>
          <a:p>
            <a:r>
              <a:rPr lang="en-US" sz="2800" dirty="0" smtClean="0">
                <a:solidFill>
                  <a:srgbClr val="000099"/>
                </a:solidFill>
                <a:latin typeface="Times New Roman" pitchFamily="18" charset="0"/>
                <a:cs typeface="Times New Roman" pitchFamily="18" charset="0"/>
              </a:rPr>
              <a:t>Results of USA imbalances assessment</a:t>
            </a:r>
            <a:endParaRPr lang="ru-RU" sz="2000" dirty="0" smtClean="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188" y="1108075"/>
            <a:ext cx="8937625" cy="5129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28674" name="Line 8"/>
          <p:cNvSpPr>
            <a:spLocks noChangeShapeType="1"/>
          </p:cNvSpPr>
          <p:nvPr/>
        </p:nvSpPr>
        <p:spPr bwMode="auto">
          <a:xfrm>
            <a:off x="0" y="836613"/>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28675" name="Заголовок 1"/>
          <p:cNvSpPr>
            <a:spLocks noGrp="1"/>
          </p:cNvSpPr>
          <p:nvPr>
            <p:ph type="title"/>
          </p:nvPr>
        </p:nvSpPr>
        <p:spPr>
          <a:xfrm>
            <a:off x="179388" y="0"/>
            <a:ext cx="8713787" cy="836613"/>
          </a:xfrm>
        </p:spPr>
        <p:txBody>
          <a:bodyPr/>
          <a:lstStyle/>
          <a:p>
            <a:r>
              <a:rPr lang="en-US" sz="2800" dirty="0">
                <a:solidFill>
                  <a:srgbClr val="000099"/>
                </a:solidFill>
                <a:latin typeface="Times New Roman" pitchFamily="18" charset="0"/>
                <a:cs typeface="Times New Roman" pitchFamily="18" charset="0"/>
              </a:rPr>
              <a:t>Results of USA imbalances assessment</a:t>
            </a:r>
            <a:endParaRPr lang="ru-RU" sz="2000" dirty="0" smtClean="0"/>
          </a:p>
        </p:txBody>
      </p:sp>
      <p:pic>
        <p:nvPicPr>
          <p:cNvPr id="28676" name="Picture 5"/>
          <p:cNvPicPr>
            <a:picLocks noChangeAspect="1" noChangeArrowheads="1"/>
          </p:cNvPicPr>
          <p:nvPr/>
        </p:nvPicPr>
        <p:blipFill>
          <a:blip r:embed="rId2" cstate="print"/>
          <a:srcRect/>
          <a:stretch>
            <a:fillRect/>
          </a:stretch>
        </p:blipFill>
        <p:spPr bwMode="auto">
          <a:xfrm>
            <a:off x="190500" y="1009650"/>
            <a:ext cx="8774113" cy="5394325"/>
          </a:xfrm>
          <a:prstGeom prst="rect">
            <a:avLst/>
          </a:prstGeom>
          <a:noFill/>
          <a:ln w="9525">
            <a:noFill/>
            <a:miter lim="800000"/>
            <a:headEnd/>
            <a:tailEnd/>
          </a:ln>
        </p:spPr>
      </p:pic>
    </p:spTree>
    <p:extLst>
      <p:ext uri="{BB962C8B-B14F-4D97-AF65-F5344CB8AC3E}">
        <p14:creationId xmlns:p14="http://schemas.microsoft.com/office/powerpoint/2010/main" xmlns="" val="2702732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056552"/>
            <a:ext cx="8991224" cy="5252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697"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29698" name="Line 8"/>
          <p:cNvSpPr>
            <a:spLocks noChangeShapeType="1"/>
          </p:cNvSpPr>
          <p:nvPr/>
        </p:nvSpPr>
        <p:spPr bwMode="auto">
          <a:xfrm>
            <a:off x="0" y="836613"/>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29699" name="Заголовок 1"/>
          <p:cNvSpPr>
            <a:spLocks noGrp="1"/>
          </p:cNvSpPr>
          <p:nvPr>
            <p:ph type="title"/>
          </p:nvPr>
        </p:nvSpPr>
        <p:spPr>
          <a:xfrm>
            <a:off x="179388" y="0"/>
            <a:ext cx="8713787" cy="836613"/>
          </a:xfrm>
        </p:spPr>
        <p:txBody>
          <a:bodyPr/>
          <a:lstStyle/>
          <a:p>
            <a:r>
              <a:rPr lang="en-US" sz="2800" dirty="0">
                <a:solidFill>
                  <a:srgbClr val="000099"/>
                </a:solidFill>
                <a:latin typeface="Times New Roman" pitchFamily="18" charset="0"/>
                <a:cs typeface="Times New Roman" pitchFamily="18" charset="0"/>
              </a:rPr>
              <a:t>Results of </a:t>
            </a:r>
            <a:r>
              <a:rPr lang="en-US" sz="2800" dirty="0" smtClean="0">
                <a:solidFill>
                  <a:srgbClr val="000099"/>
                </a:solidFill>
                <a:latin typeface="Times New Roman" pitchFamily="18" charset="0"/>
                <a:cs typeface="Times New Roman" pitchFamily="18" charset="0"/>
              </a:rPr>
              <a:t>France </a:t>
            </a:r>
            <a:r>
              <a:rPr lang="en-US" sz="2800" dirty="0">
                <a:solidFill>
                  <a:srgbClr val="000099"/>
                </a:solidFill>
                <a:latin typeface="Times New Roman" pitchFamily="18" charset="0"/>
                <a:cs typeface="Times New Roman" pitchFamily="18" charset="0"/>
              </a:rPr>
              <a:t>imbalances assessment</a:t>
            </a:r>
            <a:endParaRPr lang="ru-RU"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052166"/>
            <a:ext cx="8997949" cy="5329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21"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30722" name="Line 8"/>
          <p:cNvSpPr>
            <a:spLocks noChangeShapeType="1"/>
          </p:cNvSpPr>
          <p:nvPr/>
        </p:nvSpPr>
        <p:spPr bwMode="auto">
          <a:xfrm>
            <a:off x="0" y="836613"/>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30723" name="Заголовок 1"/>
          <p:cNvSpPr>
            <a:spLocks noGrp="1"/>
          </p:cNvSpPr>
          <p:nvPr>
            <p:ph type="title"/>
          </p:nvPr>
        </p:nvSpPr>
        <p:spPr>
          <a:xfrm>
            <a:off x="76200" y="0"/>
            <a:ext cx="8997950" cy="836613"/>
          </a:xfrm>
        </p:spPr>
        <p:txBody>
          <a:bodyPr/>
          <a:lstStyle/>
          <a:p>
            <a:r>
              <a:rPr lang="en-US" sz="2800" dirty="0">
                <a:solidFill>
                  <a:srgbClr val="000099"/>
                </a:solidFill>
                <a:latin typeface="Times New Roman" pitchFamily="18" charset="0"/>
                <a:cs typeface="Times New Roman" pitchFamily="18" charset="0"/>
              </a:rPr>
              <a:t>Results of </a:t>
            </a:r>
            <a:r>
              <a:rPr lang="en-US" sz="2800" dirty="0" smtClean="0">
                <a:solidFill>
                  <a:srgbClr val="000099"/>
                </a:solidFill>
                <a:latin typeface="Times New Roman" pitchFamily="18" charset="0"/>
                <a:cs typeface="Times New Roman" pitchFamily="18" charset="0"/>
              </a:rPr>
              <a:t>Germany </a:t>
            </a:r>
            <a:r>
              <a:rPr lang="en-US" sz="2800" dirty="0">
                <a:solidFill>
                  <a:srgbClr val="000099"/>
                </a:solidFill>
                <a:latin typeface="Times New Roman" pitchFamily="18" charset="0"/>
                <a:cs typeface="Times New Roman" pitchFamily="18" charset="0"/>
              </a:rPr>
              <a:t>imbalances assessment</a:t>
            </a:r>
            <a:endParaRPr lang="ru-RU"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31746" name="Line 8"/>
          <p:cNvSpPr>
            <a:spLocks noChangeShapeType="1"/>
          </p:cNvSpPr>
          <p:nvPr/>
        </p:nvSpPr>
        <p:spPr bwMode="auto">
          <a:xfrm>
            <a:off x="0" y="836613"/>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31747" name="Заголовок 1"/>
          <p:cNvSpPr>
            <a:spLocks noGrp="1"/>
          </p:cNvSpPr>
          <p:nvPr>
            <p:ph type="title"/>
          </p:nvPr>
        </p:nvSpPr>
        <p:spPr>
          <a:xfrm>
            <a:off x="76200" y="0"/>
            <a:ext cx="8997950" cy="836613"/>
          </a:xfrm>
        </p:spPr>
        <p:txBody>
          <a:bodyPr/>
          <a:lstStyle/>
          <a:p>
            <a:r>
              <a:rPr lang="en-US" sz="2800" dirty="0">
                <a:solidFill>
                  <a:srgbClr val="000099"/>
                </a:solidFill>
                <a:latin typeface="Times New Roman" pitchFamily="18" charset="0"/>
                <a:cs typeface="Times New Roman" pitchFamily="18" charset="0"/>
              </a:rPr>
              <a:t>Results of Germany imbalances assessment</a:t>
            </a:r>
            <a:endParaRPr lang="ru-RU" sz="2000" dirty="0" smtClean="0"/>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038" y="1233488"/>
            <a:ext cx="8797925" cy="4931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32770" name="Line 8"/>
          <p:cNvSpPr>
            <a:spLocks noChangeShapeType="1"/>
          </p:cNvSpPr>
          <p:nvPr/>
        </p:nvSpPr>
        <p:spPr bwMode="auto">
          <a:xfrm>
            <a:off x="0" y="836613"/>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32771" name="Заголовок 1"/>
          <p:cNvSpPr>
            <a:spLocks noGrp="1"/>
          </p:cNvSpPr>
          <p:nvPr>
            <p:ph type="title"/>
          </p:nvPr>
        </p:nvSpPr>
        <p:spPr>
          <a:xfrm>
            <a:off x="76200" y="0"/>
            <a:ext cx="8997950" cy="836613"/>
          </a:xfrm>
        </p:spPr>
        <p:txBody>
          <a:bodyPr/>
          <a:lstStyle/>
          <a:p>
            <a:r>
              <a:rPr lang="en-US" sz="2800" dirty="0">
                <a:solidFill>
                  <a:srgbClr val="000099"/>
                </a:solidFill>
                <a:latin typeface="Times New Roman" pitchFamily="18" charset="0"/>
                <a:cs typeface="Times New Roman" pitchFamily="18" charset="0"/>
              </a:rPr>
              <a:t>Results of </a:t>
            </a:r>
            <a:r>
              <a:rPr lang="en-US" sz="2800" dirty="0" smtClean="0">
                <a:solidFill>
                  <a:srgbClr val="000099"/>
                </a:solidFill>
                <a:latin typeface="Times New Roman" pitchFamily="18" charset="0"/>
                <a:cs typeface="Times New Roman" pitchFamily="18" charset="0"/>
              </a:rPr>
              <a:t>China </a:t>
            </a:r>
            <a:r>
              <a:rPr lang="en-US" sz="2800" dirty="0">
                <a:solidFill>
                  <a:srgbClr val="000099"/>
                </a:solidFill>
                <a:latin typeface="Times New Roman" pitchFamily="18" charset="0"/>
                <a:cs typeface="Times New Roman" pitchFamily="18" charset="0"/>
              </a:rPr>
              <a:t>imbalances assessment</a:t>
            </a:r>
            <a:endParaRPr lang="ru-RU" sz="2000" dirty="0" smtClean="0"/>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188" y="1196975"/>
            <a:ext cx="8937625" cy="504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33794" name="Line 8"/>
          <p:cNvSpPr>
            <a:spLocks noChangeShapeType="1"/>
          </p:cNvSpPr>
          <p:nvPr/>
        </p:nvSpPr>
        <p:spPr bwMode="auto">
          <a:xfrm>
            <a:off x="0" y="1095375"/>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33795" name="Заголовок 1"/>
          <p:cNvSpPr>
            <a:spLocks noGrp="1"/>
          </p:cNvSpPr>
          <p:nvPr>
            <p:ph type="title"/>
          </p:nvPr>
        </p:nvSpPr>
        <p:spPr>
          <a:xfrm>
            <a:off x="0" y="116632"/>
            <a:ext cx="8858250" cy="806450"/>
          </a:xfrm>
        </p:spPr>
        <p:txBody>
          <a:bodyPr/>
          <a:lstStyle/>
          <a:p>
            <a:pPr>
              <a:tabLst>
                <a:tab pos="2238375" algn="l"/>
              </a:tabLst>
            </a:pPr>
            <a:r>
              <a:rPr lang="en-US" sz="2800" dirty="0" smtClean="0">
                <a:solidFill>
                  <a:srgbClr val="000099"/>
                </a:solidFill>
                <a:latin typeface="Times New Roman" pitchFamily="18" charset="0"/>
                <a:cs typeface="Times New Roman" pitchFamily="18" charset="0"/>
              </a:rPr>
              <a:t>Analysis of terms applications and relation patterns</a:t>
            </a:r>
            <a:endParaRPr lang="ru-RU" sz="2800" dirty="0" smtClean="0">
              <a:solidFill>
                <a:srgbClr val="000099"/>
              </a:solidFill>
              <a:latin typeface="Times New Roman" pitchFamily="18" charset="0"/>
              <a:cs typeface="Times New Roman" pitchFamily="18" charset="0"/>
            </a:endParaRPr>
          </a:p>
        </p:txBody>
      </p:sp>
      <p:cxnSp>
        <p:nvCxnSpPr>
          <p:cNvPr id="8" name="Прямая соединительная линия 7"/>
          <p:cNvCxnSpPr>
            <a:stCxn id="99" idx="6"/>
            <a:endCxn id="96" idx="1"/>
          </p:cNvCxnSpPr>
          <p:nvPr/>
        </p:nvCxnSpPr>
        <p:spPr>
          <a:xfrm>
            <a:off x="5576888" y="1338263"/>
            <a:ext cx="1436687" cy="450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stCxn id="141" idx="6"/>
            <a:endCxn id="147" idx="4"/>
          </p:cNvCxnSpPr>
          <p:nvPr/>
        </p:nvCxnSpPr>
        <p:spPr>
          <a:xfrm flipV="1">
            <a:off x="4932363" y="2909888"/>
            <a:ext cx="525462" cy="579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stCxn id="141" idx="4"/>
            <a:endCxn id="135" idx="0"/>
          </p:cNvCxnSpPr>
          <p:nvPr/>
        </p:nvCxnSpPr>
        <p:spPr>
          <a:xfrm flipH="1">
            <a:off x="4776788" y="3579813"/>
            <a:ext cx="65087" cy="788987"/>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13" name="Прямая соединительная линия 12"/>
          <p:cNvCxnSpPr>
            <a:stCxn id="144" idx="7"/>
            <a:endCxn id="147" idx="1"/>
          </p:cNvCxnSpPr>
          <p:nvPr/>
        </p:nvCxnSpPr>
        <p:spPr>
          <a:xfrm flipV="1">
            <a:off x="4635500" y="2755900"/>
            <a:ext cx="758825" cy="79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stCxn id="81" idx="7"/>
            <a:endCxn id="123" idx="2"/>
          </p:cNvCxnSpPr>
          <p:nvPr/>
        </p:nvCxnSpPr>
        <p:spPr>
          <a:xfrm flipV="1">
            <a:off x="1538288" y="4549775"/>
            <a:ext cx="1771650" cy="622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81" idx="4"/>
            <a:endCxn id="87" idx="2"/>
          </p:cNvCxnSpPr>
          <p:nvPr/>
        </p:nvCxnSpPr>
        <p:spPr>
          <a:xfrm>
            <a:off x="1474788" y="5326063"/>
            <a:ext cx="1220787" cy="596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90" idx="6"/>
            <a:endCxn id="96" idx="3"/>
          </p:cNvCxnSpPr>
          <p:nvPr/>
        </p:nvCxnSpPr>
        <p:spPr>
          <a:xfrm flipV="1">
            <a:off x="6130925" y="1916113"/>
            <a:ext cx="882650" cy="296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141" idx="2"/>
            <a:endCxn id="144" idx="3"/>
          </p:cNvCxnSpPr>
          <p:nvPr/>
        </p:nvCxnSpPr>
        <p:spPr>
          <a:xfrm flipH="1" flipV="1">
            <a:off x="4508500" y="2962275"/>
            <a:ext cx="244475"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47" idx="7"/>
            <a:endCxn id="90" idx="3"/>
          </p:cNvCxnSpPr>
          <p:nvPr/>
        </p:nvCxnSpPr>
        <p:spPr>
          <a:xfrm flipV="1">
            <a:off x="5521325" y="2276475"/>
            <a:ext cx="455613" cy="479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44" idx="7"/>
            <a:endCxn id="90" idx="2"/>
          </p:cNvCxnSpPr>
          <p:nvPr/>
        </p:nvCxnSpPr>
        <p:spPr>
          <a:xfrm flipV="1">
            <a:off x="4635500" y="2212975"/>
            <a:ext cx="1314450" cy="622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147" idx="1"/>
            <a:endCxn id="93" idx="6"/>
          </p:cNvCxnSpPr>
          <p:nvPr/>
        </p:nvCxnSpPr>
        <p:spPr>
          <a:xfrm flipH="1" flipV="1">
            <a:off x="4938713" y="1816100"/>
            <a:ext cx="455612" cy="93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144" idx="1"/>
            <a:endCxn id="93" idx="3"/>
          </p:cNvCxnSpPr>
          <p:nvPr/>
        </p:nvCxnSpPr>
        <p:spPr>
          <a:xfrm flipV="1">
            <a:off x="4508500" y="1879600"/>
            <a:ext cx="276225" cy="955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99" idx="2"/>
            <a:endCxn id="93" idx="7"/>
          </p:cNvCxnSpPr>
          <p:nvPr/>
        </p:nvCxnSpPr>
        <p:spPr>
          <a:xfrm flipH="1">
            <a:off x="4911725" y="1338263"/>
            <a:ext cx="485775" cy="414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159" idx="7"/>
            <a:endCxn id="168" idx="4"/>
          </p:cNvCxnSpPr>
          <p:nvPr/>
        </p:nvCxnSpPr>
        <p:spPr>
          <a:xfrm flipV="1">
            <a:off x="6765925" y="3022600"/>
            <a:ext cx="698500" cy="2430463"/>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24" name="Прямая соединительная линия 23"/>
          <p:cNvCxnSpPr>
            <a:stCxn id="159" idx="1"/>
            <a:endCxn id="108" idx="5"/>
          </p:cNvCxnSpPr>
          <p:nvPr/>
        </p:nvCxnSpPr>
        <p:spPr>
          <a:xfrm flipH="1" flipV="1">
            <a:off x="3675063" y="2560638"/>
            <a:ext cx="2913062" cy="2892425"/>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25" name="Прямая соединительная линия 24"/>
          <p:cNvCxnSpPr>
            <a:stCxn id="159" idx="2"/>
            <a:endCxn id="123" idx="6"/>
          </p:cNvCxnSpPr>
          <p:nvPr/>
        </p:nvCxnSpPr>
        <p:spPr>
          <a:xfrm flipH="1" flipV="1">
            <a:off x="3490913" y="4549775"/>
            <a:ext cx="3060700" cy="99218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26" name="Прямая соединительная линия 25"/>
          <p:cNvCxnSpPr>
            <a:stCxn id="135" idx="6"/>
            <a:endCxn id="159" idx="1"/>
          </p:cNvCxnSpPr>
          <p:nvPr/>
        </p:nvCxnSpPr>
        <p:spPr>
          <a:xfrm>
            <a:off x="4938713" y="4530725"/>
            <a:ext cx="1649412" cy="922338"/>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27" name="Прямая соединительная линия 26"/>
          <p:cNvCxnSpPr>
            <a:stCxn id="159" idx="0"/>
            <a:endCxn id="147" idx="5"/>
          </p:cNvCxnSpPr>
          <p:nvPr/>
        </p:nvCxnSpPr>
        <p:spPr>
          <a:xfrm flipH="1" flipV="1">
            <a:off x="5521325" y="2882900"/>
            <a:ext cx="1155700" cy="2532063"/>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28" name="Прямая соединительная линия 27"/>
          <p:cNvCxnSpPr>
            <a:stCxn id="159" idx="0"/>
            <a:endCxn id="144" idx="5"/>
          </p:cNvCxnSpPr>
          <p:nvPr/>
        </p:nvCxnSpPr>
        <p:spPr>
          <a:xfrm flipH="1" flipV="1">
            <a:off x="4635500" y="2962275"/>
            <a:ext cx="2041525" cy="245268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29" name="Прямая соединительная линия 28"/>
          <p:cNvCxnSpPr>
            <a:stCxn id="162" idx="2"/>
            <a:endCxn id="120" idx="6"/>
          </p:cNvCxnSpPr>
          <p:nvPr/>
        </p:nvCxnSpPr>
        <p:spPr>
          <a:xfrm flipH="1" flipV="1">
            <a:off x="2460625" y="4005263"/>
            <a:ext cx="5129213" cy="1508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130" idx="7"/>
            <a:endCxn id="96" idx="4"/>
          </p:cNvCxnSpPr>
          <p:nvPr/>
        </p:nvCxnSpPr>
        <p:spPr>
          <a:xfrm flipV="1">
            <a:off x="4605338" y="1943100"/>
            <a:ext cx="2471737" cy="4106863"/>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135" idx="1"/>
            <a:endCxn id="138" idx="5"/>
          </p:cNvCxnSpPr>
          <p:nvPr/>
        </p:nvCxnSpPr>
        <p:spPr>
          <a:xfrm flipH="1" flipV="1">
            <a:off x="4076700" y="4006850"/>
            <a:ext cx="585788" cy="409575"/>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32" name="Прямая соединительная линия 31"/>
          <p:cNvCxnSpPr>
            <a:stCxn id="153" idx="3"/>
            <a:endCxn id="135" idx="7"/>
          </p:cNvCxnSpPr>
          <p:nvPr/>
        </p:nvCxnSpPr>
        <p:spPr>
          <a:xfrm flipH="1">
            <a:off x="4892675" y="3903663"/>
            <a:ext cx="822325" cy="512762"/>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33" name="Прямая соединительная линия 32"/>
          <p:cNvCxnSpPr>
            <a:stCxn id="135" idx="4"/>
            <a:endCxn id="130" idx="0"/>
          </p:cNvCxnSpPr>
          <p:nvPr/>
        </p:nvCxnSpPr>
        <p:spPr>
          <a:xfrm flipH="1">
            <a:off x="4516438" y="4692650"/>
            <a:ext cx="260350" cy="1319213"/>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34" name="Прямая соединительная линия 33"/>
          <p:cNvCxnSpPr>
            <a:stCxn id="133" idx="3"/>
            <a:endCxn id="130" idx="5"/>
          </p:cNvCxnSpPr>
          <p:nvPr/>
        </p:nvCxnSpPr>
        <p:spPr>
          <a:xfrm flipH="1">
            <a:off x="4605338" y="5853113"/>
            <a:ext cx="1027112" cy="3746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Прямая соединительная линия 34"/>
          <p:cNvCxnSpPr>
            <a:stCxn id="135" idx="5"/>
            <a:endCxn id="133" idx="0"/>
          </p:cNvCxnSpPr>
          <p:nvPr/>
        </p:nvCxnSpPr>
        <p:spPr>
          <a:xfrm>
            <a:off x="4892675" y="4645025"/>
            <a:ext cx="828675" cy="992188"/>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36" name="Прямая соединительная линия 35"/>
          <p:cNvCxnSpPr>
            <a:stCxn id="153" idx="5"/>
            <a:endCxn id="156" idx="4"/>
          </p:cNvCxnSpPr>
          <p:nvPr/>
        </p:nvCxnSpPr>
        <p:spPr>
          <a:xfrm flipV="1">
            <a:off x="5842000" y="3835400"/>
            <a:ext cx="630238" cy="68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stCxn id="153" idx="1"/>
            <a:endCxn id="150" idx="2"/>
          </p:cNvCxnSpPr>
          <p:nvPr/>
        </p:nvCxnSpPr>
        <p:spPr>
          <a:xfrm flipV="1">
            <a:off x="5715000" y="3214688"/>
            <a:ext cx="227013" cy="561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6" idx="0"/>
            <a:endCxn id="150" idx="6"/>
          </p:cNvCxnSpPr>
          <p:nvPr/>
        </p:nvCxnSpPr>
        <p:spPr>
          <a:xfrm flipH="1" flipV="1">
            <a:off x="6121400" y="3214688"/>
            <a:ext cx="350838" cy="439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a:stCxn id="156" idx="5"/>
            <a:endCxn id="165" idx="2"/>
          </p:cNvCxnSpPr>
          <p:nvPr/>
        </p:nvCxnSpPr>
        <p:spPr>
          <a:xfrm>
            <a:off x="6535738" y="3808413"/>
            <a:ext cx="844550" cy="227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50" idx="0"/>
            <a:endCxn id="168" idx="2"/>
          </p:cNvCxnSpPr>
          <p:nvPr/>
        </p:nvCxnSpPr>
        <p:spPr>
          <a:xfrm flipV="1">
            <a:off x="6032500" y="2933700"/>
            <a:ext cx="1341438"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a:stCxn id="165" idx="4"/>
            <a:endCxn id="162" idx="0"/>
          </p:cNvCxnSpPr>
          <p:nvPr/>
        </p:nvCxnSpPr>
        <p:spPr>
          <a:xfrm>
            <a:off x="7470775" y="4125913"/>
            <a:ext cx="209550" cy="1298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168" idx="1"/>
            <a:endCxn id="108" idx="6"/>
          </p:cNvCxnSpPr>
          <p:nvPr/>
        </p:nvCxnSpPr>
        <p:spPr>
          <a:xfrm flipH="1" flipV="1">
            <a:off x="3702050" y="2497138"/>
            <a:ext cx="3697288" cy="37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stCxn id="133" idx="7"/>
            <a:endCxn id="168" idx="3"/>
          </p:cNvCxnSpPr>
          <p:nvPr/>
        </p:nvCxnSpPr>
        <p:spPr>
          <a:xfrm flipV="1">
            <a:off x="5810250" y="2997200"/>
            <a:ext cx="1589088" cy="2676525"/>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a:stCxn id="133" idx="0"/>
            <a:endCxn id="108" idx="5"/>
          </p:cNvCxnSpPr>
          <p:nvPr/>
        </p:nvCxnSpPr>
        <p:spPr>
          <a:xfrm flipH="1" flipV="1">
            <a:off x="3675063" y="2560638"/>
            <a:ext cx="2046287" cy="3076575"/>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a:stCxn id="130" idx="6"/>
            <a:endCxn id="165" idx="3"/>
          </p:cNvCxnSpPr>
          <p:nvPr/>
        </p:nvCxnSpPr>
        <p:spPr>
          <a:xfrm flipV="1">
            <a:off x="4641850" y="4098925"/>
            <a:ext cx="2765425" cy="2039938"/>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a:stCxn id="130" idx="5"/>
            <a:endCxn id="162" idx="3"/>
          </p:cNvCxnSpPr>
          <p:nvPr/>
        </p:nvCxnSpPr>
        <p:spPr>
          <a:xfrm flipV="1">
            <a:off x="4605338" y="5576888"/>
            <a:ext cx="3011487" cy="650875"/>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stCxn id="133" idx="1"/>
            <a:endCxn id="111" idx="5"/>
          </p:cNvCxnSpPr>
          <p:nvPr/>
        </p:nvCxnSpPr>
        <p:spPr>
          <a:xfrm flipH="1" flipV="1">
            <a:off x="2525713" y="2909888"/>
            <a:ext cx="3106737" cy="2763837"/>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a:stCxn id="156" idx="6"/>
            <a:endCxn id="168" idx="3"/>
          </p:cNvCxnSpPr>
          <p:nvPr/>
        </p:nvCxnSpPr>
        <p:spPr>
          <a:xfrm flipV="1">
            <a:off x="6562725" y="2997200"/>
            <a:ext cx="836613" cy="747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a:stCxn id="150" idx="6"/>
            <a:endCxn id="165" idx="0"/>
          </p:cNvCxnSpPr>
          <p:nvPr/>
        </p:nvCxnSpPr>
        <p:spPr>
          <a:xfrm>
            <a:off x="6121400" y="3214688"/>
            <a:ext cx="1349375" cy="730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a:stCxn id="130" idx="7"/>
            <a:endCxn id="90" idx="5"/>
          </p:cNvCxnSpPr>
          <p:nvPr/>
        </p:nvCxnSpPr>
        <p:spPr>
          <a:xfrm flipV="1">
            <a:off x="4605338" y="2276475"/>
            <a:ext cx="1498600" cy="3773488"/>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stCxn id="133" idx="0"/>
            <a:endCxn id="93" idx="4"/>
          </p:cNvCxnSpPr>
          <p:nvPr/>
        </p:nvCxnSpPr>
        <p:spPr>
          <a:xfrm flipH="1" flipV="1">
            <a:off x="4848225" y="1906588"/>
            <a:ext cx="873125" cy="3730625"/>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a:stCxn id="133" idx="0"/>
            <a:endCxn id="99" idx="4"/>
          </p:cNvCxnSpPr>
          <p:nvPr/>
        </p:nvCxnSpPr>
        <p:spPr>
          <a:xfrm flipH="1" flipV="1">
            <a:off x="5486400" y="1428750"/>
            <a:ext cx="234950" cy="4208463"/>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stCxn id="138" idx="3"/>
            <a:endCxn id="117" idx="5"/>
          </p:cNvCxnSpPr>
          <p:nvPr/>
        </p:nvCxnSpPr>
        <p:spPr>
          <a:xfrm flipH="1" flipV="1">
            <a:off x="3244850" y="3892550"/>
            <a:ext cx="70485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a:stCxn id="138" idx="7"/>
            <a:endCxn id="126" idx="5"/>
          </p:cNvCxnSpPr>
          <p:nvPr/>
        </p:nvCxnSpPr>
        <p:spPr>
          <a:xfrm flipH="1" flipV="1">
            <a:off x="3989388" y="3398838"/>
            <a:ext cx="87312" cy="48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a:stCxn id="117" idx="7"/>
            <a:endCxn id="126" idx="2"/>
          </p:cNvCxnSpPr>
          <p:nvPr/>
        </p:nvCxnSpPr>
        <p:spPr>
          <a:xfrm flipV="1">
            <a:off x="3244850" y="3335338"/>
            <a:ext cx="590550" cy="4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a:stCxn id="126" idx="2"/>
            <a:endCxn id="120" idx="7"/>
          </p:cNvCxnSpPr>
          <p:nvPr/>
        </p:nvCxnSpPr>
        <p:spPr>
          <a:xfrm flipH="1">
            <a:off x="2433638" y="3335338"/>
            <a:ext cx="1401762" cy="606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stCxn id="123" idx="1"/>
            <a:endCxn id="120" idx="5"/>
          </p:cNvCxnSpPr>
          <p:nvPr/>
        </p:nvCxnSpPr>
        <p:spPr>
          <a:xfrm flipH="1" flipV="1">
            <a:off x="2433638" y="4068763"/>
            <a:ext cx="903287" cy="415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a:stCxn id="81" idx="0"/>
            <a:endCxn id="120" idx="3"/>
          </p:cNvCxnSpPr>
          <p:nvPr/>
        </p:nvCxnSpPr>
        <p:spPr>
          <a:xfrm flipV="1">
            <a:off x="1474788" y="4068763"/>
            <a:ext cx="831850" cy="107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a:stCxn id="84" idx="7"/>
            <a:endCxn id="123" idx="3"/>
          </p:cNvCxnSpPr>
          <p:nvPr/>
        </p:nvCxnSpPr>
        <p:spPr>
          <a:xfrm flipV="1">
            <a:off x="2878138" y="4613275"/>
            <a:ext cx="458787" cy="525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a:stCxn id="81" idx="5"/>
            <a:endCxn id="84" idx="2"/>
          </p:cNvCxnSpPr>
          <p:nvPr/>
        </p:nvCxnSpPr>
        <p:spPr>
          <a:xfrm flipV="1">
            <a:off x="1538288" y="5202238"/>
            <a:ext cx="1187450" cy="96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stCxn id="84" idx="4"/>
            <a:endCxn id="87" idx="0"/>
          </p:cNvCxnSpPr>
          <p:nvPr/>
        </p:nvCxnSpPr>
        <p:spPr>
          <a:xfrm flipH="1">
            <a:off x="2784475" y="5291138"/>
            <a:ext cx="30163" cy="541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a:stCxn id="81" idx="4"/>
            <a:endCxn id="115" idx="4"/>
          </p:cNvCxnSpPr>
          <p:nvPr/>
        </p:nvCxnSpPr>
        <p:spPr>
          <a:xfrm flipV="1">
            <a:off x="1474788" y="3868738"/>
            <a:ext cx="73025" cy="1457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a:stCxn id="130" idx="1"/>
            <a:endCxn id="120" idx="4"/>
          </p:cNvCxnSpPr>
          <p:nvPr/>
        </p:nvCxnSpPr>
        <p:spPr>
          <a:xfrm flipH="1" flipV="1">
            <a:off x="2370138" y="4094163"/>
            <a:ext cx="2057400" cy="195580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a:stCxn id="130" idx="2"/>
            <a:endCxn id="81" idx="5"/>
          </p:cNvCxnSpPr>
          <p:nvPr/>
        </p:nvCxnSpPr>
        <p:spPr>
          <a:xfrm flipH="1" flipV="1">
            <a:off x="1538288" y="5299075"/>
            <a:ext cx="2852737" cy="839788"/>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a:stCxn id="133" idx="1"/>
            <a:endCxn id="123" idx="5"/>
          </p:cNvCxnSpPr>
          <p:nvPr/>
        </p:nvCxnSpPr>
        <p:spPr>
          <a:xfrm flipH="1" flipV="1">
            <a:off x="3463925" y="4613275"/>
            <a:ext cx="2168525" cy="106045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a:stCxn id="81" idx="5"/>
            <a:endCxn id="133" idx="2"/>
          </p:cNvCxnSpPr>
          <p:nvPr/>
        </p:nvCxnSpPr>
        <p:spPr>
          <a:xfrm>
            <a:off x="1538288" y="5299075"/>
            <a:ext cx="4056062" cy="46355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a:stCxn id="84" idx="5"/>
            <a:endCxn id="130" idx="2"/>
          </p:cNvCxnSpPr>
          <p:nvPr/>
        </p:nvCxnSpPr>
        <p:spPr>
          <a:xfrm>
            <a:off x="2878138" y="5265738"/>
            <a:ext cx="1512887" cy="873125"/>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a:stCxn id="123" idx="0"/>
            <a:endCxn id="117" idx="4"/>
          </p:cNvCxnSpPr>
          <p:nvPr/>
        </p:nvCxnSpPr>
        <p:spPr>
          <a:xfrm flipH="1" flipV="1">
            <a:off x="3179763" y="3917950"/>
            <a:ext cx="220662" cy="541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stCxn id="123" idx="7"/>
            <a:endCxn id="126" idx="2"/>
          </p:cNvCxnSpPr>
          <p:nvPr/>
        </p:nvCxnSpPr>
        <p:spPr>
          <a:xfrm flipV="1">
            <a:off x="3463925" y="3335338"/>
            <a:ext cx="371475" cy="1149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a:stCxn id="120" idx="7"/>
            <a:endCxn id="117" idx="2"/>
          </p:cNvCxnSpPr>
          <p:nvPr/>
        </p:nvCxnSpPr>
        <p:spPr>
          <a:xfrm flipV="1">
            <a:off x="2433638" y="3827463"/>
            <a:ext cx="657225"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a:stCxn id="87" idx="6"/>
            <a:endCxn id="133" idx="2"/>
          </p:cNvCxnSpPr>
          <p:nvPr/>
        </p:nvCxnSpPr>
        <p:spPr>
          <a:xfrm flipV="1">
            <a:off x="2874963" y="5762625"/>
            <a:ext cx="2719387" cy="160338"/>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a:stCxn id="130" idx="3"/>
            <a:endCxn id="87" idx="5"/>
          </p:cNvCxnSpPr>
          <p:nvPr/>
        </p:nvCxnSpPr>
        <p:spPr>
          <a:xfrm flipH="1" flipV="1">
            <a:off x="2847975" y="5986463"/>
            <a:ext cx="1579563" cy="24130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a:stCxn id="115" idx="7"/>
            <a:endCxn id="111" idx="3"/>
          </p:cNvCxnSpPr>
          <p:nvPr/>
        </p:nvCxnSpPr>
        <p:spPr>
          <a:xfrm flipV="1">
            <a:off x="1611313" y="2909888"/>
            <a:ext cx="787400" cy="804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a:stCxn id="108" idx="2"/>
            <a:endCxn id="111" idx="7"/>
          </p:cNvCxnSpPr>
          <p:nvPr/>
        </p:nvCxnSpPr>
        <p:spPr>
          <a:xfrm flipH="1">
            <a:off x="2525713" y="2497138"/>
            <a:ext cx="996950"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a:stCxn id="102" idx="4"/>
            <a:endCxn id="108" idx="0"/>
          </p:cNvCxnSpPr>
          <p:nvPr/>
        </p:nvCxnSpPr>
        <p:spPr>
          <a:xfrm flipH="1">
            <a:off x="3611563" y="1468438"/>
            <a:ext cx="133350" cy="93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a:stCxn id="105" idx="5"/>
            <a:endCxn id="108" idx="1"/>
          </p:cNvCxnSpPr>
          <p:nvPr/>
        </p:nvCxnSpPr>
        <p:spPr>
          <a:xfrm>
            <a:off x="2633663" y="1935163"/>
            <a:ext cx="914400" cy="498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a:stCxn id="108" idx="4"/>
            <a:endCxn id="123" idx="0"/>
          </p:cNvCxnSpPr>
          <p:nvPr/>
        </p:nvCxnSpPr>
        <p:spPr>
          <a:xfrm flipH="1">
            <a:off x="3400425" y="2587625"/>
            <a:ext cx="211138" cy="1871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a:stCxn id="144" idx="2"/>
            <a:endCxn id="108" idx="5"/>
          </p:cNvCxnSpPr>
          <p:nvPr/>
        </p:nvCxnSpPr>
        <p:spPr>
          <a:xfrm flipH="1" flipV="1">
            <a:off x="3675063" y="2560638"/>
            <a:ext cx="806450" cy="33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a:stCxn id="162" idx="1"/>
            <a:endCxn id="147" idx="5"/>
          </p:cNvCxnSpPr>
          <p:nvPr/>
        </p:nvCxnSpPr>
        <p:spPr>
          <a:xfrm flipH="1" flipV="1">
            <a:off x="5521325" y="2882900"/>
            <a:ext cx="2095500" cy="25669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Группа 43"/>
          <p:cNvGrpSpPr>
            <a:grpSpLocks/>
          </p:cNvGrpSpPr>
          <p:nvPr/>
        </p:nvGrpSpPr>
        <p:grpSpPr bwMode="auto">
          <a:xfrm>
            <a:off x="519113" y="5145088"/>
            <a:ext cx="1852612" cy="852487"/>
            <a:chOff x="609224" y="4725144"/>
            <a:chExt cx="1853952" cy="851902"/>
          </a:xfrm>
        </p:grpSpPr>
        <p:sp>
          <p:nvSpPr>
            <p:cNvPr id="81" name="Блок-схема: узел 80"/>
            <p:cNvSpPr/>
            <p:nvPr/>
          </p:nvSpPr>
          <p:spPr>
            <a:xfrm>
              <a:off x="1475037" y="4725144"/>
              <a:ext cx="181106" cy="179264"/>
            </a:xfrm>
            <a:prstGeom prst="flowChartConnector">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sp>
          <p:nvSpPr>
            <p:cNvPr id="82" name="Прямоугольник 81"/>
            <p:cNvSpPr/>
            <p:nvPr/>
          </p:nvSpPr>
          <p:spPr>
            <a:xfrm>
              <a:off x="609224" y="4869160"/>
              <a:ext cx="1853952" cy="707886"/>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Конкурентная девальвация</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currency war</a:t>
              </a: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 competitive</a:t>
              </a:r>
              <a:endParaRPr lang="ru-RU" sz="1000" i="1" dirty="0">
                <a:effectLst>
                  <a:glow rad="101600">
                    <a:schemeClr val="bg1">
                      <a:alpha val="60000"/>
                    </a:schemeClr>
                  </a:glow>
                </a:effectLst>
                <a:latin typeface="Times New Roman" pitchFamily="18" charset="0"/>
                <a:cs typeface="Times New Roman" pitchFamily="18" charset="0"/>
              </a:endParaRPr>
            </a:p>
            <a:p>
              <a:pPr algn="ctr" fontAlgn="auto">
                <a:spcBef>
                  <a:spcPts val="0"/>
                </a:spcBef>
                <a:spcAft>
                  <a:spcPts val="0"/>
                </a:spcAft>
                <a:defRPr/>
              </a:pPr>
              <a:r>
                <a:rPr lang="en-US" sz="1000" i="1" dirty="0">
                  <a:effectLst>
                    <a:glow rad="101600">
                      <a:schemeClr val="bg1">
                        <a:alpha val="60000"/>
                      </a:schemeClr>
                    </a:glow>
                  </a:effectLst>
                  <a:latin typeface="Times New Roman" pitchFamily="18" charset="0"/>
                  <a:cs typeface="Times New Roman" pitchFamily="18" charset="0"/>
                </a:rPr>
                <a:t>devaluation</a:t>
              </a:r>
              <a:r>
                <a:rPr lang="ru-RU" sz="1000" i="1" dirty="0">
                  <a:effectLst>
                    <a:glow rad="101600">
                      <a:schemeClr val="bg1">
                        <a:alpha val="60000"/>
                      </a:schemeClr>
                    </a:glow>
                  </a:effectLst>
                  <a:latin typeface="Times New Roman" pitchFamily="18" charset="0"/>
                  <a:cs typeface="Times New Roman" pitchFamily="18" charset="0"/>
                </a:rPr>
                <a:t>, </a:t>
              </a:r>
              <a:r>
                <a:rPr lang="en-US" sz="1000" i="1" dirty="0">
                  <a:effectLst>
                    <a:glow rad="101600">
                      <a:schemeClr val="bg1">
                        <a:alpha val="60000"/>
                      </a:schemeClr>
                    </a:glow>
                  </a:effectLst>
                  <a:latin typeface="Times New Roman" pitchFamily="18" charset="0"/>
                  <a:cs typeface="Times New Roman" pitchFamily="18" charset="0"/>
                </a:rPr>
                <a:t>undervalued</a:t>
              </a:r>
              <a:endParaRPr lang="ru-RU" sz="1000" i="1" dirty="0">
                <a:effectLst>
                  <a:glow rad="101600">
                    <a:schemeClr val="bg1">
                      <a:alpha val="60000"/>
                    </a:schemeClr>
                  </a:glow>
                </a:effectLst>
                <a:latin typeface="Times New Roman" pitchFamily="18" charset="0"/>
                <a:cs typeface="Times New Roman" pitchFamily="18" charset="0"/>
              </a:endParaRPr>
            </a:p>
            <a:p>
              <a:pPr algn="ctr" fontAlgn="auto">
                <a:spcBef>
                  <a:spcPts val="0"/>
                </a:spcBef>
                <a:spcAft>
                  <a:spcPts val="0"/>
                </a:spcAft>
                <a:defRPr/>
              </a:pPr>
              <a:r>
                <a:rPr lang="en-US" sz="1000" i="1" dirty="0">
                  <a:effectLst>
                    <a:glow rad="101600">
                      <a:schemeClr val="bg1">
                        <a:alpha val="60000"/>
                      </a:schemeClr>
                    </a:glow>
                  </a:effectLst>
                  <a:latin typeface="Times New Roman" pitchFamily="18" charset="0"/>
                  <a:cs typeface="Times New Roman" pitchFamily="18" charset="0"/>
                </a:rPr>
                <a:t>exchange rate</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3" name="Группа 45"/>
          <p:cNvGrpSpPr>
            <a:grpSpLocks/>
          </p:cNvGrpSpPr>
          <p:nvPr/>
        </p:nvGrpSpPr>
        <p:grpSpPr bwMode="auto">
          <a:xfrm>
            <a:off x="2238375" y="5111750"/>
            <a:ext cx="1133475" cy="544513"/>
            <a:chOff x="2861226" y="4797152"/>
            <a:chExt cx="1133872" cy="544126"/>
          </a:xfrm>
        </p:grpSpPr>
        <p:sp>
          <p:nvSpPr>
            <p:cNvPr id="84" name="Блок-схема: узел 83"/>
            <p:cNvSpPr/>
            <p:nvPr/>
          </p:nvSpPr>
          <p:spPr>
            <a:xfrm>
              <a:off x="3347171" y="4797152"/>
              <a:ext cx="181038" cy="179261"/>
            </a:xfrm>
            <a:prstGeom prst="flowChartConnector">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sp>
          <p:nvSpPr>
            <p:cNvPr id="85" name="Прямоугольник 84"/>
            <p:cNvSpPr/>
            <p:nvPr/>
          </p:nvSpPr>
          <p:spPr>
            <a:xfrm>
              <a:off x="2861226" y="4941168"/>
              <a:ext cx="1133872"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Протекционизм</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protectionism</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6" name="Группа 52"/>
          <p:cNvGrpSpPr>
            <a:grpSpLocks/>
          </p:cNvGrpSpPr>
          <p:nvPr/>
        </p:nvGrpSpPr>
        <p:grpSpPr bwMode="auto">
          <a:xfrm>
            <a:off x="2144713" y="5832475"/>
            <a:ext cx="1277937" cy="544513"/>
            <a:chOff x="2581903" y="5589240"/>
            <a:chExt cx="1277888" cy="544126"/>
          </a:xfrm>
        </p:grpSpPr>
        <p:sp>
          <p:nvSpPr>
            <p:cNvPr id="87" name="Блок-схема: узел 86"/>
            <p:cNvSpPr/>
            <p:nvPr/>
          </p:nvSpPr>
          <p:spPr>
            <a:xfrm>
              <a:off x="3131157" y="5589240"/>
              <a:ext cx="180968" cy="179261"/>
            </a:xfrm>
            <a:prstGeom prst="flowChartConnector">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sp>
          <p:nvSpPr>
            <p:cNvPr id="88" name="Прямоугольник 87"/>
            <p:cNvSpPr/>
            <p:nvPr/>
          </p:nvSpPr>
          <p:spPr>
            <a:xfrm>
              <a:off x="2581903" y="5733256"/>
              <a:ext cx="1277888"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Торговые войны</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trade wars</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9" name="Группа 185"/>
          <p:cNvGrpSpPr>
            <a:grpSpLocks/>
          </p:cNvGrpSpPr>
          <p:nvPr/>
        </p:nvGrpSpPr>
        <p:grpSpPr bwMode="auto">
          <a:xfrm>
            <a:off x="5499100" y="2122488"/>
            <a:ext cx="1108075" cy="569912"/>
            <a:chOff x="5632212" y="1484784"/>
            <a:chExt cx="1108581" cy="570253"/>
          </a:xfrm>
        </p:grpSpPr>
        <p:sp>
          <p:nvSpPr>
            <p:cNvPr id="90" name="Блок-схема: узел 89"/>
            <p:cNvSpPr/>
            <p:nvPr/>
          </p:nvSpPr>
          <p:spPr>
            <a:xfrm>
              <a:off x="6084857" y="1484784"/>
              <a:ext cx="179469" cy="179494"/>
            </a:xfrm>
            <a:prstGeom prst="flowChartConnector">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91" name="Прямоугольник 90"/>
            <p:cNvSpPr/>
            <p:nvPr/>
          </p:nvSpPr>
          <p:spPr>
            <a:xfrm>
              <a:off x="5632212" y="1654927"/>
              <a:ext cx="1108581"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Пузыри активов</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asset bubbles</a:t>
              </a:r>
              <a:r>
                <a:rPr lang="ru-RU" sz="1000" i="1" dirty="0">
                  <a:effectLst>
                    <a:glow rad="101600">
                      <a:schemeClr val="bg1">
                        <a:alpha val="60000"/>
                      </a:schemeClr>
                    </a:glow>
                  </a:effectLst>
                  <a:latin typeface="Times New Roman" pitchFamily="18" charset="0"/>
                  <a:cs typeface="Times New Roman" pitchFamily="18" charset="0"/>
                </a:rPr>
                <a:t>)</a:t>
              </a:r>
              <a:endParaRPr lang="ru-RU" sz="1000" dirty="0">
                <a:effectLst>
                  <a:glow rad="101600">
                    <a:schemeClr val="bg1">
                      <a:alpha val="60000"/>
                    </a:schemeClr>
                  </a:glow>
                </a:effectLst>
                <a:latin typeface="Times New Roman" pitchFamily="18" charset="0"/>
                <a:cs typeface="Times New Roman" pitchFamily="18" charset="0"/>
              </a:endParaRPr>
            </a:p>
          </p:txBody>
        </p:sp>
      </p:grpSp>
      <p:grpSp>
        <p:nvGrpSpPr>
          <p:cNvPr id="10" name="Группа 277"/>
          <p:cNvGrpSpPr>
            <a:grpSpLocks/>
          </p:cNvGrpSpPr>
          <p:nvPr/>
        </p:nvGrpSpPr>
        <p:grpSpPr bwMode="auto">
          <a:xfrm>
            <a:off x="4283075" y="1725613"/>
            <a:ext cx="1163638" cy="725487"/>
            <a:chOff x="7979811" y="717255"/>
            <a:chExt cx="1164189" cy="724137"/>
          </a:xfrm>
        </p:grpSpPr>
        <p:sp>
          <p:nvSpPr>
            <p:cNvPr id="93" name="Блок-схема: узел 92"/>
            <p:cNvSpPr/>
            <p:nvPr/>
          </p:nvSpPr>
          <p:spPr>
            <a:xfrm>
              <a:off x="8454699" y="717255"/>
              <a:ext cx="179472" cy="180638"/>
            </a:xfrm>
            <a:prstGeom prst="flowChartConnector">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94" name="Прямоугольник 93"/>
            <p:cNvSpPr/>
            <p:nvPr/>
          </p:nvSpPr>
          <p:spPr>
            <a:xfrm>
              <a:off x="7979811" y="887397"/>
              <a:ext cx="1164189" cy="553995"/>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Недостаток ликвидности</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lack of liquidity</a:t>
              </a:r>
              <a:r>
                <a:rPr lang="ru-RU" sz="1000" i="1" dirty="0">
                  <a:effectLst>
                    <a:glow rad="101600">
                      <a:schemeClr val="bg1">
                        <a:alpha val="60000"/>
                      </a:schemeClr>
                    </a:glow>
                  </a:effectLst>
                  <a:latin typeface="Times New Roman" pitchFamily="18" charset="0"/>
                  <a:cs typeface="Times New Roman" pitchFamily="18" charset="0"/>
                </a:rPr>
                <a:t>)</a:t>
              </a:r>
              <a:endParaRPr lang="ru-RU" sz="1000" dirty="0">
                <a:effectLst>
                  <a:glow rad="101600">
                    <a:schemeClr val="bg1">
                      <a:alpha val="60000"/>
                    </a:schemeClr>
                  </a:glow>
                </a:effectLst>
                <a:latin typeface="Times New Roman" pitchFamily="18" charset="0"/>
                <a:cs typeface="Times New Roman" pitchFamily="18" charset="0"/>
              </a:endParaRPr>
            </a:p>
          </p:txBody>
        </p:sp>
      </p:grpSp>
      <p:grpSp>
        <p:nvGrpSpPr>
          <p:cNvPr id="80" name="Группа 230"/>
          <p:cNvGrpSpPr>
            <a:grpSpLocks/>
          </p:cNvGrpSpPr>
          <p:nvPr/>
        </p:nvGrpSpPr>
        <p:grpSpPr bwMode="auto">
          <a:xfrm>
            <a:off x="6267450" y="1762125"/>
            <a:ext cx="1638300" cy="552450"/>
            <a:chOff x="4788024" y="3933056"/>
            <a:chExt cx="1637928" cy="552835"/>
          </a:xfrm>
        </p:grpSpPr>
        <p:sp>
          <p:nvSpPr>
            <p:cNvPr id="96" name="Блок-схема: узел 95"/>
            <p:cNvSpPr/>
            <p:nvPr/>
          </p:nvSpPr>
          <p:spPr>
            <a:xfrm>
              <a:off x="5508585" y="3933056"/>
              <a:ext cx="179347" cy="179513"/>
            </a:xfrm>
            <a:prstGeom prst="flowChartConnector">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97" name="Прямоугольник 96"/>
            <p:cNvSpPr/>
            <p:nvPr/>
          </p:nvSpPr>
          <p:spPr>
            <a:xfrm>
              <a:off x="4788024" y="4085781"/>
              <a:ext cx="1637928"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Перегрев экономики</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overheating economy</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83" name="Группа 211"/>
          <p:cNvGrpSpPr>
            <a:grpSpLocks/>
          </p:cNvGrpSpPr>
          <p:nvPr/>
        </p:nvGrpSpPr>
        <p:grpSpPr bwMode="auto">
          <a:xfrm>
            <a:off x="4922838" y="1249363"/>
            <a:ext cx="1163637" cy="569912"/>
            <a:chOff x="5609168" y="1484784"/>
            <a:chExt cx="1164189" cy="570253"/>
          </a:xfrm>
        </p:grpSpPr>
        <p:sp>
          <p:nvSpPr>
            <p:cNvPr id="99" name="Блок-схема: узел 98"/>
            <p:cNvSpPr/>
            <p:nvPr/>
          </p:nvSpPr>
          <p:spPr>
            <a:xfrm>
              <a:off x="6084055" y="1484784"/>
              <a:ext cx="179473" cy="179494"/>
            </a:xfrm>
            <a:prstGeom prst="flowChartConnector">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00" name="Прямоугольник 99"/>
            <p:cNvSpPr/>
            <p:nvPr/>
          </p:nvSpPr>
          <p:spPr>
            <a:xfrm>
              <a:off x="5609168" y="1654927"/>
              <a:ext cx="1164189"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Рецессия</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recession</a:t>
              </a:r>
              <a:r>
                <a:rPr lang="ru-RU" sz="1000" i="1" dirty="0">
                  <a:effectLst>
                    <a:glow rad="101600">
                      <a:schemeClr val="bg1">
                        <a:alpha val="60000"/>
                      </a:schemeClr>
                    </a:glow>
                  </a:effectLst>
                  <a:latin typeface="Times New Roman" pitchFamily="18" charset="0"/>
                  <a:cs typeface="Times New Roman" pitchFamily="18" charset="0"/>
                </a:rPr>
                <a:t>)</a:t>
              </a:r>
              <a:endParaRPr lang="ru-RU" sz="1000" dirty="0">
                <a:effectLst>
                  <a:glow rad="101600">
                    <a:schemeClr val="bg1">
                      <a:alpha val="60000"/>
                    </a:schemeClr>
                  </a:glow>
                </a:effectLst>
                <a:latin typeface="Times New Roman" pitchFamily="18" charset="0"/>
                <a:cs typeface="Times New Roman" pitchFamily="18" charset="0"/>
              </a:endParaRPr>
            </a:p>
          </p:txBody>
        </p:sp>
      </p:grpSp>
      <p:grpSp>
        <p:nvGrpSpPr>
          <p:cNvPr id="86" name="Группа 160"/>
          <p:cNvGrpSpPr>
            <a:grpSpLocks/>
          </p:cNvGrpSpPr>
          <p:nvPr/>
        </p:nvGrpSpPr>
        <p:grpSpPr bwMode="auto">
          <a:xfrm>
            <a:off x="2811463" y="1289050"/>
            <a:ext cx="1854200" cy="698500"/>
            <a:chOff x="6535970" y="4005064"/>
            <a:chExt cx="1853952" cy="698015"/>
          </a:xfrm>
        </p:grpSpPr>
        <p:sp>
          <p:nvSpPr>
            <p:cNvPr id="102" name="Блок-схема: узел 101"/>
            <p:cNvSpPr/>
            <p:nvPr/>
          </p:nvSpPr>
          <p:spPr>
            <a:xfrm>
              <a:off x="7380407" y="4005064"/>
              <a:ext cx="179363" cy="179263"/>
            </a:xfrm>
            <a:prstGeom prst="flowChartConnector">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03" name="Прямоугольник 102"/>
            <p:cNvSpPr/>
            <p:nvPr/>
          </p:nvSpPr>
          <p:spPr>
            <a:xfrm>
              <a:off x="6535970" y="4149080"/>
              <a:ext cx="1853952" cy="553999"/>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Государственный долг</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government debt</a:t>
              </a: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 public debt</a:t>
              </a:r>
              <a:r>
                <a:rPr lang="ru-RU" sz="1000" i="1" dirty="0">
                  <a:effectLst>
                    <a:glow rad="101600">
                      <a:schemeClr val="bg1">
                        <a:alpha val="60000"/>
                      </a:schemeClr>
                    </a:glow>
                  </a:effectLst>
                  <a:latin typeface="Times New Roman" pitchFamily="18" charset="0"/>
                  <a:cs typeface="Times New Roman" pitchFamily="18" charset="0"/>
                </a:rPr>
                <a:t>,</a:t>
              </a:r>
            </a:p>
            <a:p>
              <a:pPr algn="ctr" fontAlgn="auto">
                <a:spcBef>
                  <a:spcPts val="0"/>
                </a:spcBef>
                <a:spcAft>
                  <a:spcPts val="0"/>
                </a:spcAft>
                <a:defRPr/>
              </a:pPr>
              <a:r>
                <a:rPr lang="en-US" sz="1000" i="1" dirty="0">
                  <a:effectLst>
                    <a:glow rad="101600">
                      <a:schemeClr val="bg1">
                        <a:alpha val="60000"/>
                      </a:schemeClr>
                    </a:glow>
                  </a:effectLst>
                  <a:latin typeface="Times New Roman" pitchFamily="18" charset="0"/>
                  <a:cs typeface="Times New Roman" pitchFamily="18" charset="0"/>
                </a:rPr>
                <a:t>national debt</a:t>
              </a:r>
              <a:r>
                <a:rPr lang="ru-RU" sz="1000" i="1" dirty="0">
                  <a:effectLst>
                    <a:glow rad="101600">
                      <a:schemeClr val="bg1">
                        <a:alpha val="60000"/>
                      </a:schemeClr>
                    </a:glow>
                  </a:effectLst>
                  <a:latin typeface="Times New Roman" pitchFamily="18" charset="0"/>
                  <a:cs typeface="Times New Roman" pitchFamily="18" charset="0"/>
                </a:rPr>
                <a:t>, </a:t>
              </a:r>
              <a:r>
                <a:rPr lang="en-US" sz="1000" i="1" dirty="0">
                  <a:effectLst>
                    <a:glow rad="101600">
                      <a:schemeClr val="bg1">
                        <a:alpha val="60000"/>
                      </a:schemeClr>
                    </a:glow>
                  </a:effectLst>
                  <a:latin typeface="Times New Roman" pitchFamily="18" charset="0"/>
                  <a:cs typeface="Times New Roman" pitchFamily="18" charset="0"/>
                </a:rPr>
                <a:t>sovereign debt</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89" name="Группа 238"/>
          <p:cNvGrpSpPr>
            <a:grpSpLocks/>
          </p:cNvGrpSpPr>
          <p:nvPr/>
        </p:nvGrpSpPr>
        <p:grpSpPr bwMode="auto">
          <a:xfrm>
            <a:off x="1636713" y="1781175"/>
            <a:ext cx="1854200" cy="544513"/>
            <a:chOff x="6535970" y="4005064"/>
            <a:chExt cx="1853952" cy="544126"/>
          </a:xfrm>
        </p:grpSpPr>
        <p:sp>
          <p:nvSpPr>
            <p:cNvPr id="105" name="Блок-схема: узел 104"/>
            <p:cNvSpPr/>
            <p:nvPr/>
          </p:nvSpPr>
          <p:spPr>
            <a:xfrm>
              <a:off x="7380407" y="4005064"/>
              <a:ext cx="179363" cy="179261"/>
            </a:xfrm>
            <a:prstGeom prst="flowChartConnector">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06" name="Прямоугольник 105"/>
            <p:cNvSpPr/>
            <p:nvPr/>
          </p:nvSpPr>
          <p:spPr>
            <a:xfrm>
              <a:off x="6535970" y="4149080"/>
              <a:ext cx="1853952"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Долг частного сектора</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private sector debt</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92" name="Группа 78"/>
          <p:cNvGrpSpPr>
            <a:grpSpLocks/>
          </p:cNvGrpSpPr>
          <p:nvPr/>
        </p:nvGrpSpPr>
        <p:grpSpPr bwMode="auto">
          <a:xfrm>
            <a:off x="2678113" y="2408238"/>
            <a:ext cx="1854200" cy="542925"/>
            <a:chOff x="6535970" y="4005064"/>
            <a:chExt cx="1853952" cy="544126"/>
          </a:xfrm>
        </p:grpSpPr>
        <p:sp>
          <p:nvSpPr>
            <p:cNvPr id="108" name="Блок-схема: узел 107"/>
            <p:cNvSpPr/>
            <p:nvPr/>
          </p:nvSpPr>
          <p:spPr>
            <a:xfrm>
              <a:off x="7380407" y="4005064"/>
              <a:ext cx="179363" cy="179784"/>
            </a:xfrm>
            <a:prstGeom prst="flowChartConnector">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09" name="Прямоугольник 108"/>
            <p:cNvSpPr/>
            <p:nvPr/>
          </p:nvSpPr>
          <p:spPr>
            <a:xfrm>
              <a:off x="6535970" y="4149080"/>
              <a:ext cx="1853952"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Совокупный долг</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gross debt</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95" name="Группа 80"/>
          <p:cNvGrpSpPr>
            <a:grpSpLocks/>
          </p:cNvGrpSpPr>
          <p:nvPr/>
        </p:nvGrpSpPr>
        <p:grpSpPr bwMode="auto">
          <a:xfrm>
            <a:off x="1581150" y="2755900"/>
            <a:ext cx="1709738" cy="544513"/>
            <a:chOff x="6732240" y="4941168"/>
            <a:chExt cx="1709936" cy="544126"/>
          </a:xfrm>
        </p:grpSpPr>
        <p:sp>
          <p:nvSpPr>
            <p:cNvPr id="111" name="Блок-схема: узел 110"/>
            <p:cNvSpPr/>
            <p:nvPr/>
          </p:nvSpPr>
          <p:spPr>
            <a:xfrm>
              <a:off x="7524495" y="4941168"/>
              <a:ext cx="179408" cy="179261"/>
            </a:xfrm>
            <a:prstGeom prst="flowChartConnector">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12" name="Прямоугольник 111"/>
            <p:cNvSpPr/>
            <p:nvPr/>
          </p:nvSpPr>
          <p:spPr>
            <a:xfrm>
              <a:off x="6732240" y="5085184"/>
              <a:ext cx="1709936"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Дефолт</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err="1">
                  <a:effectLst>
                    <a:glow rad="101600">
                      <a:schemeClr val="bg1">
                        <a:alpha val="60000"/>
                      </a:schemeClr>
                    </a:glow>
                  </a:effectLst>
                  <a:latin typeface="Times New Roman" pitchFamily="18" charset="0"/>
                  <a:cs typeface="Times New Roman" pitchFamily="18" charset="0"/>
                </a:rPr>
                <a:t>defolt</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98" name="Группа 50"/>
          <p:cNvGrpSpPr>
            <a:grpSpLocks/>
          </p:cNvGrpSpPr>
          <p:nvPr/>
        </p:nvGrpSpPr>
        <p:grpSpPr bwMode="auto">
          <a:xfrm>
            <a:off x="1116013" y="3687763"/>
            <a:ext cx="846137" cy="554037"/>
            <a:chOff x="1061026" y="5877272"/>
            <a:chExt cx="845840" cy="552835"/>
          </a:xfrm>
        </p:grpSpPr>
        <p:sp>
          <p:nvSpPr>
            <p:cNvPr id="114" name="Прямоугольник 113"/>
            <p:cNvSpPr/>
            <p:nvPr/>
          </p:nvSpPr>
          <p:spPr>
            <a:xfrm>
              <a:off x="1061026" y="6029997"/>
              <a:ext cx="845840"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Инфляция</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Inflation</a:t>
              </a:r>
              <a:r>
                <a:rPr lang="ru-RU" sz="1000" i="1" dirty="0">
                  <a:effectLst>
                    <a:glow rad="101600">
                      <a:schemeClr val="bg1">
                        <a:alpha val="60000"/>
                      </a:schemeClr>
                    </a:glow>
                  </a:effectLst>
                  <a:latin typeface="Times New Roman" pitchFamily="18" charset="0"/>
                  <a:cs typeface="Times New Roman" pitchFamily="18" charset="0"/>
                </a:rPr>
                <a:t>)</a:t>
              </a:r>
            </a:p>
          </p:txBody>
        </p:sp>
        <p:sp>
          <p:nvSpPr>
            <p:cNvPr id="115" name="Блок-схема: узел 114"/>
            <p:cNvSpPr/>
            <p:nvPr/>
          </p:nvSpPr>
          <p:spPr>
            <a:xfrm>
              <a:off x="1403806" y="5877272"/>
              <a:ext cx="179324" cy="180582"/>
            </a:xfrm>
            <a:prstGeom prst="flowChartConnector">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grpSp>
      <p:grpSp>
        <p:nvGrpSpPr>
          <p:cNvPr id="101" name="Группа 39"/>
          <p:cNvGrpSpPr>
            <a:grpSpLocks/>
          </p:cNvGrpSpPr>
          <p:nvPr/>
        </p:nvGrpSpPr>
        <p:grpSpPr bwMode="auto">
          <a:xfrm>
            <a:off x="2840038" y="3738563"/>
            <a:ext cx="701675" cy="534987"/>
            <a:chOff x="3097004" y="2348880"/>
            <a:chExt cx="701824" cy="535417"/>
          </a:xfrm>
        </p:grpSpPr>
        <p:sp>
          <p:nvSpPr>
            <p:cNvPr id="117" name="Блок-схема: узел 116"/>
            <p:cNvSpPr/>
            <p:nvPr/>
          </p:nvSpPr>
          <p:spPr>
            <a:xfrm>
              <a:off x="3347882" y="2348880"/>
              <a:ext cx="179425" cy="179531"/>
            </a:xfrm>
            <a:prstGeom prst="flowChartConnector">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sp>
          <p:nvSpPr>
            <p:cNvPr id="118" name="Прямоугольник 117"/>
            <p:cNvSpPr/>
            <p:nvPr/>
          </p:nvSpPr>
          <p:spPr>
            <a:xfrm>
              <a:off x="3097004" y="2484187"/>
              <a:ext cx="701824"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Импорт</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import</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104" name="Группа 37"/>
          <p:cNvGrpSpPr>
            <a:grpSpLocks/>
          </p:cNvGrpSpPr>
          <p:nvPr/>
        </p:nvGrpSpPr>
        <p:grpSpPr bwMode="auto">
          <a:xfrm>
            <a:off x="1631950" y="3914775"/>
            <a:ext cx="1422400" cy="544513"/>
            <a:chOff x="755576" y="3356992"/>
            <a:chExt cx="1421904" cy="544126"/>
          </a:xfrm>
        </p:grpSpPr>
        <p:sp>
          <p:nvSpPr>
            <p:cNvPr id="120" name="Блок-схема: узел 119"/>
            <p:cNvSpPr/>
            <p:nvPr/>
          </p:nvSpPr>
          <p:spPr>
            <a:xfrm>
              <a:off x="1403050" y="3356992"/>
              <a:ext cx="180912" cy="179261"/>
            </a:xfrm>
            <a:prstGeom prst="flowChartConnector">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sp>
          <p:nvSpPr>
            <p:cNvPr id="121" name="Прямоугольник 120"/>
            <p:cNvSpPr/>
            <p:nvPr/>
          </p:nvSpPr>
          <p:spPr>
            <a:xfrm>
              <a:off x="755576" y="3501008"/>
              <a:ext cx="1421904"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Торговый </a:t>
              </a:r>
              <a:r>
                <a:rPr lang="ru-RU" sz="1000" dirty="0" err="1">
                  <a:effectLst>
                    <a:glow rad="101600">
                      <a:schemeClr val="bg1">
                        <a:alpha val="60000"/>
                      </a:schemeClr>
                    </a:glow>
                  </a:effectLst>
                  <a:latin typeface="Times New Roman" pitchFamily="18" charset="0"/>
                  <a:cs typeface="Times New Roman" pitchFamily="18" charset="0"/>
                </a:rPr>
                <a:t>профицит</a:t>
              </a:r>
              <a:endParaRPr lang="ru-RU" sz="1000" dirty="0">
                <a:effectLst>
                  <a:glow rad="101600">
                    <a:schemeClr val="bg1">
                      <a:alpha val="60000"/>
                    </a:schemeClr>
                  </a:glow>
                </a:effectLst>
                <a:latin typeface="Times New Roman" pitchFamily="18" charset="0"/>
                <a:cs typeface="Times New Roman" pitchFamily="18" charset="0"/>
              </a:endParaRP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trade deficit</a:t>
              </a:r>
              <a:r>
                <a:rPr lang="ru-RU" sz="1000" i="1" dirty="0">
                  <a:effectLst>
                    <a:glow rad="101600">
                      <a:schemeClr val="bg1">
                        <a:alpha val="60000"/>
                      </a:schemeClr>
                    </a:glow>
                  </a:effectLst>
                  <a:latin typeface="Times New Roman" pitchFamily="18" charset="0"/>
                  <a:cs typeface="Times New Roman" pitchFamily="18" charset="0"/>
                </a:rPr>
                <a:t>)</a:t>
              </a:r>
              <a:endParaRPr lang="ru-RU" sz="1000" dirty="0">
                <a:effectLst>
                  <a:glow rad="101600">
                    <a:schemeClr val="bg1">
                      <a:alpha val="60000"/>
                    </a:schemeClr>
                  </a:glow>
                </a:effectLst>
                <a:latin typeface="+mn-lt"/>
              </a:endParaRPr>
            </a:p>
          </p:txBody>
        </p:sp>
      </p:grpSp>
      <p:grpSp>
        <p:nvGrpSpPr>
          <p:cNvPr id="107" name="Группа 41"/>
          <p:cNvGrpSpPr>
            <a:grpSpLocks/>
          </p:cNvGrpSpPr>
          <p:nvPr/>
        </p:nvGrpSpPr>
        <p:grpSpPr bwMode="auto">
          <a:xfrm>
            <a:off x="2687638" y="4459288"/>
            <a:ext cx="1368425" cy="541337"/>
            <a:chOff x="2725919" y="3645024"/>
            <a:chExt cx="1368152" cy="541790"/>
          </a:xfrm>
        </p:grpSpPr>
        <p:sp>
          <p:nvSpPr>
            <p:cNvPr id="123" name="Блок-схема: узел 122"/>
            <p:cNvSpPr/>
            <p:nvPr/>
          </p:nvSpPr>
          <p:spPr>
            <a:xfrm>
              <a:off x="3348095" y="3645024"/>
              <a:ext cx="179351" cy="179537"/>
            </a:xfrm>
            <a:prstGeom prst="flowChartConnector">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sp>
          <p:nvSpPr>
            <p:cNvPr id="124" name="Прямоугольник 123"/>
            <p:cNvSpPr/>
            <p:nvPr/>
          </p:nvSpPr>
          <p:spPr>
            <a:xfrm>
              <a:off x="2725919" y="3786704"/>
              <a:ext cx="1368152"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Торговый дефицит</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trade surplus</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110" name="Группа 38"/>
          <p:cNvGrpSpPr>
            <a:grpSpLocks/>
          </p:cNvGrpSpPr>
          <p:nvPr/>
        </p:nvGrpSpPr>
        <p:grpSpPr bwMode="auto">
          <a:xfrm>
            <a:off x="3565525" y="3246438"/>
            <a:ext cx="701675" cy="552450"/>
            <a:chOff x="1133034" y="2348880"/>
            <a:chExt cx="701824" cy="552835"/>
          </a:xfrm>
        </p:grpSpPr>
        <p:sp>
          <p:nvSpPr>
            <p:cNvPr id="126" name="Блок-схема: узел 125"/>
            <p:cNvSpPr/>
            <p:nvPr/>
          </p:nvSpPr>
          <p:spPr>
            <a:xfrm>
              <a:off x="1402966" y="2348880"/>
              <a:ext cx="181013" cy="179512"/>
            </a:xfrm>
            <a:prstGeom prst="flowChartConnector">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sp>
          <p:nvSpPr>
            <p:cNvPr id="127" name="Прямоугольник 126"/>
            <p:cNvSpPr/>
            <p:nvPr/>
          </p:nvSpPr>
          <p:spPr>
            <a:xfrm>
              <a:off x="1133034" y="2501605"/>
              <a:ext cx="701824"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Экспорт</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export</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113" name="Группа 62"/>
          <p:cNvGrpSpPr>
            <a:grpSpLocks/>
          </p:cNvGrpSpPr>
          <p:nvPr/>
        </p:nvGrpSpPr>
        <p:grpSpPr bwMode="auto">
          <a:xfrm>
            <a:off x="3787775" y="6011863"/>
            <a:ext cx="1476375" cy="646112"/>
            <a:chOff x="3503149" y="3016706"/>
            <a:chExt cx="1475084" cy="645156"/>
          </a:xfrm>
        </p:grpSpPr>
        <p:sp>
          <p:nvSpPr>
            <p:cNvPr id="129" name="Прямоугольник 128"/>
            <p:cNvSpPr/>
            <p:nvPr/>
          </p:nvSpPr>
          <p:spPr>
            <a:xfrm>
              <a:off x="3503149" y="3261752"/>
              <a:ext cx="1475084" cy="400110"/>
            </a:xfrm>
            <a:prstGeom prst="rect">
              <a:avLst/>
            </a:prstGeom>
          </p:spPr>
          <p:txBody>
            <a:bodyPr wrap="none">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Развивающиеся страны</a:t>
              </a:r>
              <a:endParaRPr lang="en-US" sz="1000" dirty="0">
                <a:effectLst>
                  <a:glow rad="101600">
                    <a:schemeClr val="bg1">
                      <a:alpha val="60000"/>
                    </a:schemeClr>
                  </a:glow>
                </a:effectLst>
                <a:latin typeface="Times New Roman" pitchFamily="18" charset="0"/>
                <a:cs typeface="Times New Roman" pitchFamily="18" charset="0"/>
              </a:endParaRPr>
            </a:p>
            <a:p>
              <a:pPr algn="ctr" fontAlgn="auto">
                <a:spcBef>
                  <a:spcPts val="0"/>
                </a:spcBef>
                <a:spcAft>
                  <a:spcPts val="0"/>
                </a:spcAft>
                <a:defRPr/>
              </a:pPr>
              <a:r>
                <a:rPr lang="en-US" sz="1000" i="1" dirty="0">
                  <a:effectLst>
                    <a:glow rad="101600">
                      <a:schemeClr val="bg1">
                        <a:alpha val="60000"/>
                      </a:schemeClr>
                    </a:glow>
                  </a:effectLst>
                  <a:latin typeface="Times New Roman" pitchFamily="18" charset="0"/>
                  <a:cs typeface="Times New Roman" pitchFamily="18" charset="0"/>
                </a:rPr>
                <a:t>(developing countries)</a:t>
              </a:r>
              <a:endParaRPr lang="ru-RU" sz="1000" i="1" dirty="0">
                <a:effectLst>
                  <a:glow rad="101600">
                    <a:schemeClr val="bg1">
                      <a:alpha val="60000"/>
                    </a:schemeClr>
                  </a:glow>
                </a:effectLst>
                <a:latin typeface="Times New Roman" pitchFamily="18" charset="0"/>
                <a:cs typeface="Times New Roman" pitchFamily="18" charset="0"/>
              </a:endParaRPr>
            </a:p>
          </p:txBody>
        </p:sp>
        <p:sp>
          <p:nvSpPr>
            <p:cNvPr id="130" name="Блок-схема: узел 129"/>
            <p:cNvSpPr/>
            <p:nvPr/>
          </p:nvSpPr>
          <p:spPr>
            <a:xfrm>
              <a:off x="4105871" y="3016706"/>
              <a:ext cx="250606" cy="252039"/>
            </a:xfrm>
            <a:prstGeom prst="flowChartConnector">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grpSp>
      <p:grpSp>
        <p:nvGrpSpPr>
          <p:cNvPr id="116" name="Группа 61"/>
          <p:cNvGrpSpPr>
            <a:grpSpLocks/>
          </p:cNvGrpSpPr>
          <p:nvPr/>
        </p:nvGrpSpPr>
        <p:grpSpPr bwMode="auto">
          <a:xfrm>
            <a:off x="5078413" y="5637213"/>
            <a:ext cx="1303337" cy="644525"/>
            <a:chOff x="3588910" y="3016706"/>
            <a:chExt cx="1303562" cy="645156"/>
          </a:xfrm>
        </p:grpSpPr>
        <p:sp>
          <p:nvSpPr>
            <p:cNvPr id="132" name="Прямоугольник 131"/>
            <p:cNvSpPr/>
            <p:nvPr/>
          </p:nvSpPr>
          <p:spPr>
            <a:xfrm>
              <a:off x="3588910" y="3261752"/>
              <a:ext cx="1303562" cy="400110"/>
            </a:xfrm>
            <a:prstGeom prst="rect">
              <a:avLst/>
            </a:prstGeom>
          </p:spPr>
          <p:txBody>
            <a:bodyPr wrap="none">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Развитые страны</a:t>
              </a:r>
              <a:endParaRPr lang="en-US" sz="1000" dirty="0">
                <a:effectLst>
                  <a:glow rad="101600">
                    <a:schemeClr val="bg1">
                      <a:alpha val="60000"/>
                    </a:schemeClr>
                  </a:glow>
                </a:effectLst>
                <a:latin typeface="Times New Roman" pitchFamily="18" charset="0"/>
                <a:cs typeface="Times New Roman" pitchFamily="18" charset="0"/>
              </a:endParaRPr>
            </a:p>
            <a:p>
              <a:pPr algn="ctr" fontAlgn="auto">
                <a:spcBef>
                  <a:spcPts val="0"/>
                </a:spcBef>
                <a:spcAft>
                  <a:spcPts val="0"/>
                </a:spcAft>
                <a:defRPr/>
              </a:pPr>
              <a:r>
                <a:rPr lang="en-US" sz="1000" i="1" dirty="0">
                  <a:effectLst>
                    <a:glow rad="101600">
                      <a:schemeClr val="bg1">
                        <a:alpha val="60000"/>
                      </a:schemeClr>
                    </a:glow>
                  </a:effectLst>
                  <a:latin typeface="Times New Roman" pitchFamily="18" charset="0"/>
                  <a:cs typeface="Times New Roman" pitchFamily="18" charset="0"/>
                </a:rPr>
                <a:t>(developed countries)</a:t>
              </a:r>
              <a:endParaRPr lang="ru-RU" sz="1000" i="1" dirty="0">
                <a:effectLst>
                  <a:glow rad="101600">
                    <a:schemeClr val="bg1">
                      <a:alpha val="60000"/>
                    </a:schemeClr>
                  </a:glow>
                </a:effectLst>
                <a:latin typeface="Times New Roman" pitchFamily="18" charset="0"/>
                <a:cs typeface="Times New Roman" pitchFamily="18" charset="0"/>
              </a:endParaRPr>
            </a:p>
          </p:txBody>
        </p:sp>
        <p:sp>
          <p:nvSpPr>
            <p:cNvPr id="133" name="Блок-схема: узел 132"/>
            <p:cNvSpPr/>
            <p:nvPr/>
          </p:nvSpPr>
          <p:spPr>
            <a:xfrm>
              <a:off x="4104936" y="3016706"/>
              <a:ext cx="252457" cy="252659"/>
            </a:xfrm>
            <a:prstGeom prst="flowChartConnector">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grpSp>
      <p:grpSp>
        <p:nvGrpSpPr>
          <p:cNvPr id="33884" name="Группа 21"/>
          <p:cNvGrpSpPr>
            <a:grpSpLocks/>
          </p:cNvGrpSpPr>
          <p:nvPr/>
        </p:nvGrpSpPr>
        <p:grpSpPr bwMode="auto">
          <a:xfrm>
            <a:off x="3895725" y="4368800"/>
            <a:ext cx="1781175" cy="728663"/>
            <a:chOff x="3491880" y="764704"/>
            <a:chExt cx="1781944" cy="728444"/>
          </a:xfrm>
        </p:grpSpPr>
        <p:sp>
          <p:nvSpPr>
            <p:cNvPr id="135" name="Блок-схема: узел 134"/>
            <p:cNvSpPr/>
            <p:nvPr/>
          </p:nvSpPr>
          <p:spPr>
            <a:xfrm>
              <a:off x="4211328" y="764704"/>
              <a:ext cx="323990" cy="323753"/>
            </a:xfrm>
            <a:prstGeom prst="flowChartConnector">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36" name="Прямоугольник 135"/>
            <p:cNvSpPr/>
            <p:nvPr/>
          </p:nvSpPr>
          <p:spPr>
            <a:xfrm>
              <a:off x="3491880" y="1062261"/>
              <a:ext cx="1781944" cy="430887"/>
            </a:xfrm>
            <a:prstGeom prst="rect">
              <a:avLst/>
            </a:prstGeom>
          </p:spPr>
          <p:txBody>
            <a:bodyPr>
              <a:spAutoFit/>
            </a:bodyPr>
            <a:lstStyle/>
            <a:p>
              <a:pPr algn="ctr" fontAlgn="auto">
                <a:spcBef>
                  <a:spcPts val="0"/>
                </a:spcBef>
                <a:spcAft>
                  <a:spcPts val="0"/>
                </a:spcAft>
                <a:defRPr/>
              </a:pPr>
              <a:r>
                <a:rPr lang="ru-RU" sz="1100" b="1" dirty="0">
                  <a:effectLst>
                    <a:glow rad="101600">
                      <a:schemeClr val="bg1">
                        <a:alpha val="60000"/>
                      </a:schemeClr>
                    </a:glow>
                  </a:effectLst>
                  <a:latin typeface="Times New Roman" pitchFamily="18" charset="0"/>
                  <a:cs typeface="Times New Roman" pitchFamily="18" charset="0"/>
                </a:rPr>
                <a:t>Глобальные дисбалансы</a:t>
              </a:r>
            </a:p>
            <a:p>
              <a:pPr algn="ctr" fontAlgn="auto">
                <a:spcBef>
                  <a:spcPts val="0"/>
                </a:spcBef>
                <a:spcAft>
                  <a:spcPts val="0"/>
                </a:spcAft>
                <a:defRPr/>
              </a:pPr>
              <a:r>
                <a:rPr lang="ru-RU" sz="1100" i="1" dirty="0">
                  <a:effectLst>
                    <a:glow rad="101600">
                      <a:schemeClr val="bg1">
                        <a:alpha val="60000"/>
                      </a:schemeClr>
                    </a:glow>
                  </a:effectLst>
                  <a:latin typeface="Times New Roman" pitchFamily="18" charset="0"/>
                  <a:cs typeface="Times New Roman" pitchFamily="18" charset="0"/>
                </a:rPr>
                <a:t>(</a:t>
              </a:r>
              <a:r>
                <a:rPr lang="en-US" sz="1100" i="1" dirty="0">
                  <a:effectLst>
                    <a:glow rad="101600">
                      <a:schemeClr val="bg1">
                        <a:alpha val="60000"/>
                      </a:schemeClr>
                    </a:glow>
                  </a:effectLst>
                  <a:latin typeface="Times New Roman" pitchFamily="18" charset="0"/>
                  <a:cs typeface="Times New Roman" pitchFamily="18" charset="0"/>
                </a:rPr>
                <a:t>global imbalances</a:t>
              </a:r>
              <a:r>
                <a:rPr lang="ru-RU" sz="1100" i="1" dirty="0">
                  <a:effectLst>
                    <a:glow rad="101600">
                      <a:schemeClr val="bg1">
                        <a:alpha val="60000"/>
                      </a:schemeClr>
                    </a:glow>
                  </a:effectLst>
                  <a:latin typeface="Times New Roman" pitchFamily="18" charset="0"/>
                  <a:cs typeface="Times New Roman" pitchFamily="18" charset="0"/>
                </a:rPr>
                <a:t>)</a:t>
              </a:r>
            </a:p>
          </p:txBody>
        </p:sp>
      </p:grpSp>
      <p:grpSp>
        <p:nvGrpSpPr>
          <p:cNvPr id="122" name="Группа 20"/>
          <p:cNvGrpSpPr>
            <a:grpSpLocks/>
          </p:cNvGrpSpPr>
          <p:nvPr/>
        </p:nvGrpSpPr>
        <p:grpSpPr bwMode="auto">
          <a:xfrm>
            <a:off x="3346450" y="3854450"/>
            <a:ext cx="1350963" cy="542925"/>
            <a:chOff x="1835696" y="1268760"/>
            <a:chExt cx="1349896" cy="544126"/>
          </a:xfrm>
        </p:grpSpPr>
        <p:sp>
          <p:nvSpPr>
            <p:cNvPr id="138" name="Блок-схема: узел 137"/>
            <p:cNvSpPr/>
            <p:nvPr/>
          </p:nvSpPr>
          <p:spPr>
            <a:xfrm>
              <a:off x="2411504" y="1268760"/>
              <a:ext cx="180832" cy="179785"/>
            </a:xfrm>
            <a:prstGeom prst="flowChartConnector">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sp>
          <p:nvSpPr>
            <p:cNvPr id="139" name="Прямоугольник 138"/>
            <p:cNvSpPr/>
            <p:nvPr/>
          </p:nvSpPr>
          <p:spPr>
            <a:xfrm>
              <a:off x="1835696" y="1412776"/>
              <a:ext cx="1349896"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Торговый баланс</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trade balance</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125" name="Группа 113"/>
          <p:cNvGrpSpPr>
            <a:grpSpLocks/>
          </p:cNvGrpSpPr>
          <p:nvPr/>
        </p:nvGrpSpPr>
        <p:grpSpPr bwMode="auto">
          <a:xfrm>
            <a:off x="4300538" y="3400425"/>
            <a:ext cx="1108075" cy="569913"/>
            <a:chOff x="5632212" y="1484784"/>
            <a:chExt cx="1108581" cy="570253"/>
          </a:xfrm>
        </p:grpSpPr>
        <p:sp>
          <p:nvSpPr>
            <p:cNvPr id="141" name="Блок-схема: узел 140"/>
            <p:cNvSpPr/>
            <p:nvPr/>
          </p:nvSpPr>
          <p:spPr>
            <a:xfrm>
              <a:off x="6084856" y="1484784"/>
              <a:ext cx="179470" cy="179495"/>
            </a:xfrm>
            <a:prstGeom prst="flowChartConnector">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42" name="Прямоугольник 141"/>
            <p:cNvSpPr/>
            <p:nvPr/>
          </p:nvSpPr>
          <p:spPr>
            <a:xfrm>
              <a:off x="5632212" y="1654927"/>
              <a:ext cx="1108581"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Потоки капитала</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capital flows</a:t>
              </a:r>
              <a:r>
                <a:rPr lang="ru-RU" sz="1000" i="1" dirty="0">
                  <a:effectLst>
                    <a:glow rad="101600">
                      <a:schemeClr val="bg1">
                        <a:alpha val="60000"/>
                      </a:schemeClr>
                    </a:glow>
                  </a:effectLst>
                  <a:latin typeface="Times New Roman" pitchFamily="18" charset="0"/>
                  <a:cs typeface="Times New Roman" pitchFamily="18" charset="0"/>
                </a:rPr>
                <a:t>)</a:t>
              </a:r>
              <a:endParaRPr lang="ru-RU" sz="1000" dirty="0">
                <a:effectLst>
                  <a:glow rad="101600">
                    <a:schemeClr val="bg1">
                      <a:alpha val="60000"/>
                    </a:schemeClr>
                  </a:glow>
                </a:effectLst>
                <a:latin typeface="Times New Roman" pitchFamily="18" charset="0"/>
                <a:cs typeface="Times New Roman" pitchFamily="18" charset="0"/>
              </a:endParaRPr>
            </a:p>
          </p:txBody>
        </p:sp>
      </p:grpSp>
      <p:grpSp>
        <p:nvGrpSpPr>
          <p:cNvPr id="128" name="Группа 124"/>
          <p:cNvGrpSpPr>
            <a:grpSpLocks/>
          </p:cNvGrpSpPr>
          <p:nvPr/>
        </p:nvGrpSpPr>
        <p:grpSpPr bwMode="auto">
          <a:xfrm>
            <a:off x="4029075" y="2808288"/>
            <a:ext cx="1109663" cy="569912"/>
            <a:chOff x="5632212" y="1484784"/>
            <a:chExt cx="1108581" cy="570253"/>
          </a:xfrm>
        </p:grpSpPr>
        <p:sp>
          <p:nvSpPr>
            <p:cNvPr id="144" name="Блок-схема: узел 143"/>
            <p:cNvSpPr/>
            <p:nvPr/>
          </p:nvSpPr>
          <p:spPr>
            <a:xfrm>
              <a:off x="6084209" y="1484784"/>
              <a:ext cx="179212" cy="179494"/>
            </a:xfrm>
            <a:prstGeom prst="flowChartConnector">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45" name="Прямоугольник 144"/>
            <p:cNvSpPr/>
            <p:nvPr/>
          </p:nvSpPr>
          <p:spPr>
            <a:xfrm>
              <a:off x="5632212" y="1654927"/>
              <a:ext cx="1108581"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Отток капитала</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capital outflow</a:t>
              </a:r>
              <a:r>
                <a:rPr lang="ru-RU" sz="1000" i="1" dirty="0">
                  <a:effectLst>
                    <a:glow rad="101600">
                      <a:schemeClr val="bg1">
                        <a:alpha val="60000"/>
                      </a:schemeClr>
                    </a:glow>
                  </a:effectLst>
                  <a:latin typeface="Times New Roman" pitchFamily="18" charset="0"/>
                  <a:cs typeface="Times New Roman" pitchFamily="18" charset="0"/>
                </a:rPr>
                <a:t>)</a:t>
              </a:r>
              <a:endParaRPr lang="ru-RU" sz="1000" dirty="0">
                <a:effectLst>
                  <a:glow rad="101600">
                    <a:schemeClr val="bg1">
                      <a:alpha val="60000"/>
                    </a:schemeClr>
                  </a:glow>
                </a:effectLst>
                <a:latin typeface="Times New Roman" pitchFamily="18" charset="0"/>
                <a:cs typeface="Times New Roman" pitchFamily="18" charset="0"/>
              </a:endParaRPr>
            </a:p>
          </p:txBody>
        </p:sp>
      </p:grpSp>
      <p:grpSp>
        <p:nvGrpSpPr>
          <p:cNvPr id="131" name="Группа 118"/>
          <p:cNvGrpSpPr>
            <a:grpSpLocks/>
          </p:cNvGrpSpPr>
          <p:nvPr/>
        </p:nvGrpSpPr>
        <p:grpSpPr bwMode="auto">
          <a:xfrm>
            <a:off x="4916488" y="2728913"/>
            <a:ext cx="1108075" cy="571500"/>
            <a:chOff x="5632212" y="1484784"/>
            <a:chExt cx="1108581" cy="570253"/>
          </a:xfrm>
        </p:grpSpPr>
        <p:sp>
          <p:nvSpPr>
            <p:cNvPr id="147" name="Блок-схема: узел 146"/>
            <p:cNvSpPr/>
            <p:nvPr/>
          </p:nvSpPr>
          <p:spPr>
            <a:xfrm>
              <a:off x="6084856" y="1484784"/>
              <a:ext cx="179470" cy="180580"/>
            </a:xfrm>
            <a:prstGeom prst="flowChartConnector">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48" name="Прямоугольник 147"/>
            <p:cNvSpPr/>
            <p:nvPr/>
          </p:nvSpPr>
          <p:spPr>
            <a:xfrm>
              <a:off x="5632212" y="1654927"/>
              <a:ext cx="1108581"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Приток капитала</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capital inflow</a:t>
              </a:r>
              <a:r>
                <a:rPr lang="ru-RU" sz="1000" i="1" dirty="0">
                  <a:effectLst>
                    <a:glow rad="101600">
                      <a:schemeClr val="bg1">
                        <a:alpha val="60000"/>
                      </a:schemeClr>
                    </a:glow>
                  </a:effectLst>
                  <a:latin typeface="Times New Roman" pitchFamily="18" charset="0"/>
                  <a:cs typeface="Times New Roman" pitchFamily="18" charset="0"/>
                </a:rPr>
                <a:t>)</a:t>
              </a:r>
              <a:endParaRPr lang="ru-RU" sz="1000" dirty="0">
                <a:effectLst>
                  <a:glow rad="101600">
                    <a:schemeClr val="bg1">
                      <a:alpha val="60000"/>
                    </a:schemeClr>
                  </a:glow>
                </a:effectLst>
                <a:latin typeface="Times New Roman" pitchFamily="18" charset="0"/>
                <a:cs typeface="Times New Roman" pitchFamily="18" charset="0"/>
              </a:endParaRPr>
            </a:p>
          </p:txBody>
        </p:sp>
      </p:grpSp>
      <p:grpSp>
        <p:nvGrpSpPr>
          <p:cNvPr id="134" name="Группа 74"/>
          <p:cNvGrpSpPr>
            <a:grpSpLocks/>
          </p:cNvGrpSpPr>
          <p:nvPr/>
        </p:nvGrpSpPr>
        <p:grpSpPr bwMode="auto">
          <a:xfrm>
            <a:off x="5581650" y="3124200"/>
            <a:ext cx="917575" cy="544513"/>
            <a:chOff x="6588224" y="2060848"/>
            <a:chExt cx="917848" cy="544126"/>
          </a:xfrm>
        </p:grpSpPr>
        <p:sp>
          <p:nvSpPr>
            <p:cNvPr id="150" name="Блок-схема: узел 149"/>
            <p:cNvSpPr/>
            <p:nvPr/>
          </p:nvSpPr>
          <p:spPr>
            <a:xfrm>
              <a:off x="6948694" y="2060848"/>
              <a:ext cx="179440" cy="179261"/>
            </a:xfrm>
            <a:prstGeom prst="flowChartConnector">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51" name="Прямоугольник 150"/>
            <p:cNvSpPr/>
            <p:nvPr/>
          </p:nvSpPr>
          <p:spPr>
            <a:xfrm>
              <a:off x="6588224" y="2204864"/>
              <a:ext cx="917848"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Расходы</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expenditure</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137" name="Группа 66"/>
          <p:cNvGrpSpPr>
            <a:grpSpLocks/>
          </p:cNvGrpSpPr>
          <p:nvPr/>
        </p:nvGrpSpPr>
        <p:grpSpPr bwMode="auto">
          <a:xfrm>
            <a:off x="5481638" y="3751263"/>
            <a:ext cx="630237" cy="569912"/>
            <a:chOff x="5876853" y="1484784"/>
            <a:chExt cx="629816" cy="570253"/>
          </a:xfrm>
        </p:grpSpPr>
        <p:sp>
          <p:nvSpPr>
            <p:cNvPr id="153" name="Блок-схема: узел 152"/>
            <p:cNvSpPr/>
            <p:nvPr/>
          </p:nvSpPr>
          <p:spPr>
            <a:xfrm>
              <a:off x="6084676" y="1484784"/>
              <a:ext cx="179268" cy="179494"/>
            </a:xfrm>
            <a:prstGeom prst="flowChartConnector">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54" name="Прямоугольник 153"/>
            <p:cNvSpPr/>
            <p:nvPr/>
          </p:nvSpPr>
          <p:spPr>
            <a:xfrm>
              <a:off x="5876853" y="1654927"/>
              <a:ext cx="629816"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Бюджет</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budget</a:t>
              </a:r>
              <a:r>
                <a:rPr lang="ru-RU" sz="1000" i="1" dirty="0">
                  <a:effectLst>
                    <a:glow rad="101600">
                      <a:schemeClr val="bg1">
                        <a:alpha val="60000"/>
                      </a:schemeClr>
                    </a:glow>
                  </a:effectLst>
                  <a:latin typeface="Times New Roman" pitchFamily="18" charset="0"/>
                  <a:cs typeface="Times New Roman" pitchFamily="18" charset="0"/>
                </a:rPr>
                <a:t>)</a:t>
              </a:r>
              <a:endParaRPr lang="ru-RU" sz="1000" dirty="0">
                <a:effectLst>
                  <a:glow rad="101600">
                    <a:schemeClr val="bg1">
                      <a:alpha val="60000"/>
                    </a:schemeClr>
                  </a:glow>
                </a:effectLst>
                <a:latin typeface="Times New Roman" pitchFamily="18" charset="0"/>
                <a:cs typeface="Times New Roman" pitchFamily="18" charset="0"/>
              </a:endParaRPr>
            </a:p>
          </p:txBody>
        </p:sp>
      </p:grpSp>
      <p:grpSp>
        <p:nvGrpSpPr>
          <p:cNvPr id="140" name="Группа 75"/>
          <p:cNvGrpSpPr>
            <a:grpSpLocks/>
          </p:cNvGrpSpPr>
          <p:nvPr/>
        </p:nvGrpSpPr>
        <p:grpSpPr bwMode="auto">
          <a:xfrm>
            <a:off x="6056313" y="3654425"/>
            <a:ext cx="846137" cy="534988"/>
            <a:chOff x="5037956" y="2204864"/>
            <a:chExt cx="845840" cy="534601"/>
          </a:xfrm>
        </p:grpSpPr>
        <p:sp>
          <p:nvSpPr>
            <p:cNvPr id="156" name="Блок-схема: узел 155"/>
            <p:cNvSpPr/>
            <p:nvPr/>
          </p:nvSpPr>
          <p:spPr>
            <a:xfrm>
              <a:off x="5364866" y="2204864"/>
              <a:ext cx="179324" cy="179258"/>
            </a:xfrm>
            <a:prstGeom prst="flowChartConnector">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57" name="Прямоугольник 156"/>
            <p:cNvSpPr/>
            <p:nvPr/>
          </p:nvSpPr>
          <p:spPr>
            <a:xfrm>
              <a:off x="5037956" y="2339355"/>
              <a:ext cx="845840"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Доходы</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revenue</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143" name="Группа 247"/>
          <p:cNvGrpSpPr>
            <a:grpSpLocks/>
          </p:cNvGrpSpPr>
          <p:nvPr/>
        </p:nvGrpSpPr>
        <p:grpSpPr bwMode="auto">
          <a:xfrm>
            <a:off x="6107113" y="5414963"/>
            <a:ext cx="1133475" cy="622300"/>
            <a:chOff x="2861226" y="4719662"/>
            <a:chExt cx="1133872" cy="621616"/>
          </a:xfrm>
        </p:grpSpPr>
        <p:sp>
          <p:nvSpPr>
            <p:cNvPr id="159" name="Блок-схема: узел 158"/>
            <p:cNvSpPr/>
            <p:nvPr/>
          </p:nvSpPr>
          <p:spPr>
            <a:xfrm>
              <a:off x="3304293" y="4719662"/>
              <a:ext cx="252501" cy="252135"/>
            </a:xfrm>
            <a:prstGeom prst="flowChartConnector">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000" dirty="0">
                <a:effectLst>
                  <a:glow rad="101600">
                    <a:schemeClr val="bg1">
                      <a:alpha val="60000"/>
                    </a:schemeClr>
                  </a:glow>
                </a:effectLst>
              </a:endParaRPr>
            </a:p>
          </p:txBody>
        </p:sp>
        <p:sp>
          <p:nvSpPr>
            <p:cNvPr id="160" name="Прямоугольник 159"/>
            <p:cNvSpPr/>
            <p:nvPr/>
          </p:nvSpPr>
          <p:spPr>
            <a:xfrm>
              <a:off x="2861226" y="4941168"/>
              <a:ext cx="1133872"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Кредит</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credit</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146" name="Группа 76"/>
          <p:cNvGrpSpPr>
            <a:grpSpLocks/>
          </p:cNvGrpSpPr>
          <p:nvPr/>
        </p:nvGrpSpPr>
        <p:grpSpPr bwMode="auto">
          <a:xfrm>
            <a:off x="6869113" y="5424488"/>
            <a:ext cx="1638300" cy="552450"/>
            <a:chOff x="4788024" y="3933056"/>
            <a:chExt cx="1637928" cy="552835"/>
          </a:xfrm>
        </p:grpSpPr>
        <p:sp>
          <p:nvSpPr>
            <p:cNvPr id="162" name="Блок-схема: узел 161"/>
            <p:cNvSpPr/>
            <p:nvPr/>
          </p:nvSpPr>
          <p:spPr>
            <a:xfrm>
              <a:off x="5508585" y="3933056"/>
              <a:ext cx="179346" cy="179512"/>
            </a:xfrm>
            <a:prstGeom prst="flowChartConnector">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63" name="Прямоугольник 162"/>
            <p:cNvSpPr/>
            <p:nvPr/>
          </p:nvSpPr>
          <p:spPr>
            <a:xfrm>
              <a:off x="4788024" y="4085781"/>
              <a:ext cx="1637928"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Резервы, сбережения</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reserves</a:t>
              </a:r>
              <a:r>
                <a:rPr lang="ru-RU" sz="1000" i="1" dirty="0">
                  <a:effectLst>
                    <a:glow rad="101600">
                      <a:schemeClr val="bg1">
                        <a:alpha val="60000"/>
                      </a:schemeClr>
                    </a:glow>
                  </a:effectLst>
                  <a:latin typeface="Times New Roman" pitchFamily="18" charset="0"/>
                  <a:cs typeface="Times New Roman" pitchFamily="18" charset="0"/>
                </a:rPr>
                <a:t>, </a:t>
              </a:r>
              <a:r>
                <a:rPr lang="en-US" sz="1000" i="1" dirty="0">
                  <a:effectLst>
                    <a:glow rad="101600">
                      <a:schemeClr val="bg1">
                        <a:alpha val="60000"/>
                      </a:schemeClr>
                    </a:glow>
                  </a:effectLst>
                  <a:latin typeface="Times New Roman" pitchFamily="18" charset="0"/>
                  <a:cs typeface="Times New Roman" pitchFamily="18" charset="0"/>
                </a:rPr>
                <a:t>savings</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149" name="Группа 72"/>
          <p:cNvGrpSpPr>
            <a:grpSpLocks/>
          </p:cNvGrpSpPr>
          <p:nvPr/>
        </p:nvGrpSpPr>
        <p:grpSpPr bwMode="auto">
          <a:xfrm>
            <a:off x="6834188" y="3944938"/>
            <a:ext cx="1277937" cy="558800"/>
            <a:chOff x="4745317" y="3140968"/>
            <a:chExt cx="1277888" cy="558646"/>
          </a:xfrm>
        </p:grpSpPr>
        <p:sp>
          <p:nvSpPr>
            <p:cNvPr id="165" name="Блок-схема: узел 164"/>
            <p:cNvSpPr/>
            <p:nvPr/>
          </p:nvSpPr>
          <p:spPr>
            <a:xfrm>
              <a:off x="5291396" y="3140968"/>
              <a:ext cx="180968" cy="179338"/>
            </a:xfrm>
            <a:prstGeom prst="flowChartConnector">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66" name="Прямоугольник 165"/>
            <p:cNvSpPr/>
            <p:nvPr/>
          </p:nvSpPr>
          <p:spPr>
            <a:xfrm>
              <a:off x="4745317" y="3299504"/>
              <a:ext cx="1277888" cy="400110"/>
            </a:xfrm>
            <a:prstGeom prst="rect">
              <a:avLst/>
            </a:prstGeom>
          </p:spPr>
          <p:txBody>
            <a:bodyPr>
              <a:spAutoFit/>
            </a:bodyPr>
            <a:lstStyle/>
            <a:p>
              <a:pPr algn="ctr" fontAlgn="auto">
                <a:spcBef>
                  <a:spcPts val="0"/>
                </a:spcBef>
                <a:spcAft>
                  <a:spcPts val="0"/>
                </a:spcAft>
                <a:defRPr/>
              </a:pPr>
              <a:r>
                <a:rPr lang="ru-RU" sz="1000" dirty="0" err="1">
                  <a:effectLst>
                    <a:glow rad="101600">
                      <a:schemeClr val="bg1">
                        <a:alpha val="60000"/>
                      </a:schemeClr>
                    </a:glow>
                  </a:effectLst>
                  <a:latin typeface="Times New Roman" pitchFamily="18" charset="0"/>
                  <a:cs typeface="Times New Roman" pitchFamily="18" charset="0"/>
                </a:rPr>
                <a:t>Профицит</a:t>
              </a:r>
              <a:r>
                <a:rPr lang="ru-RU" sz="1000" dirty="0">
                  <a:effectLst>
                    <a:glow rad="101600">
                      <a:schemeClr val="bg1">
                        <a:alpha val="60000"/>
                      </a:schemeClr>
                    </a:glow>
                  </a:effectLst>
                  <a:latin typeface="Times New Roman" pitchFamily="18" charset="0"/>
                  <a:cs typeface="Times New Roman" pitchFamily="18" charset="0"/>
                </a:rPr>
                <a:t> бюджета</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budget surplus</a:t>
              </a:r>
              <a:r>
                <a:rPr lang="ru-RU" sz="1000" i="1" dirty="0">
                  <a:effectLst>
                    <a:glow rad="101600">
                      <a:schemeClr val="bg1">
                        <a:alpha val="60000"/>
                      </a:schemeClr>
                    </a:glow>
                  </a:effectLst>
                  <a:latin typeface="Times New Roman" pitchFamily="18" charset="0"/>
                  <a:cs typeface="Times New Roman" pitchFamily="18" charset="0"/>
                </a:rPr>
                <a:t>)</a:t>
              </a:r>
            </a:p>
          </p:txBody>
        </p:sp>
      </p:grpSp>
      <p:grpSp>
        <p:nvGrpSpPr>
          <p:cNvPr id="152" name="Группа 73"/>
          <p:cNvGrpSpPr>
            <a:grpSpLocks/>
          </p:cNvGrpSpPr>
          <p:nvPr/>
        </p:nvGrpSpPr>
        <p:grpSpPr bwMode="auto">
          <a:xfrm>
            <a:off x="6869113" y="2843213"/>
            <a:ext cx="1206500" cy="544512"/>
            <a:chOff x="6660232" y="3068960"/>
            <a:chExt cx="1205880" cy="544126"/>
          </a:xfrm>
        </p:grpSpPr>
        <p:sp>
          <p:nvSpPr>
            <p:cNvPr id="168" name="Блок-схема: узел 167"/>
            <p:cNvSpPr/>
            <p:nvPr/>
          </p:nvSpPr>
          <p:spPr>
            <a:xfrm>
              <a:off x="7164798" y="3068960"/>
              <a:ext cx="179295" cy="179260"/>
            </a:xfrm>
            <a:prstGeom prst="flowChartConnector">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dirty="0">
                <a:effectLst>
                  <a:glow rad="101600">
                    <a:schemeClr val="bg1">
                      <a:alpha val="60000"/>
                    </a:schemeClr>
                  </a:glow>
                </a:effectLst>
              </a:endParaRPr>
            </a:p>
          </p:txBody>
        </p:sp>
        <p:sp>
          <p:nvSpPr>
            <p:cNvPr id="169" name="Прямоугольник 168"/>
            <p:cNvSpPr/>
            <p:nvPr/>
          </p:nvSpPr>
          <p:spPr>
            <a:xfrm>
              <a:off x="6660232" y="3212976"/>
              <a:ext cx="1205880" cy="400110"/>
            </a:xfrm>
            <a:prstGeom prst="rect">
              <a:avLst/>
            </a:prstGeom>
          </p:spPr>
          <p:txBody>
            <a:bodyPr>
              <a:spAutoFit/>
            </a:bodyPr>
            <a:lstStyle/>
            <a:p>
              <a:pPr algn="ctr" fontAlgn="auto">
                <a:spcBef>
                  <a:spcPts val="0"/>
                </a:spcBef>
                <a:spcAft>
                  <a:spcPts val="0"/>
                </a:spcAft>
                <a:defRPr/>
              </a:pPr>
              <a:r>
                <a:rPr lang="ru-RU" sz="1000" dirty="0">
                  <a:effectLst>
                    <a:glow rad="101600">
                      <a:schemeClr val="bg1">
                        <a:alpha val="60000"/>
                      </a:schemeClr>
                    </a:glow>
                  </a:effectLst>
                  <a:latin typeface="Times New Roman" pitchFamily="18" charset="0"/>
                  <a:cs typeface="Times New Roman" pitchFamily="18" charset="0"/>
                </a:rPr>
                <a:t>Дефицит бюджета</a:t>
              </a:r>
            </a:p>
            <a:p>
              <a:pPr algn="ctr" fontAlgn="auto">
                <a:spcBef>
                  <a:spcPts val="0"/>
                </a:spcBef>
                <a:spcAft>
                  <a:spcPts val="0"/>
                </a:spcAft>
                <a:defRPr/>
              </a:pPr>
              <a:r>
                <a:rPr lang="ru-RU" sz="1000" i="1" dirty="0">
                  <a:effectLst>
                    <a:glow rad="101600">
                      <a:schemeClr val="bg1">
                        <a:alpha val="60000"/>
                      </a:schemeClr>
                    </a:glow>
                  </a:effectLst>
                  <a:latin typeface="Times New Roman" pitchFamily="18" charset="0"/>
                  <a:cs typeface="Times New Roman" pitchFamily="18" charset="0"/>
                </a:rPr>
                <a:t>(</a:t>
              </a:r>
              <a:r>
                <a:rPr lang="en-US" sz="1000" i="1" dirty="0">
                  <a:effectLst>
                    <a:glow rad="101600">
                      <a:schemeClr val="bg1">
                        <a:alpha val="60000"/>
                      </a:schemeClr>
                    </a:glow>
                  </a:effectLst>
                  <a:latin typeface="Times New Roman" pitchFamily="18" charset="0"/>
                  <a:cs typeface="Times New Roman" pitchFamily="18" charset="0"/>
                </a:rPr>
                <a:t>budget deficits</a:t>
              </a:r>
              <a:r>
                <a:rPr lang="ru-RU" sz="1000" i="1" dirty="0">
                  <a:effectLst>
                    <a:glow rad="101600">
                      <a:schemeClr val="bg1">
                        <a:alpha val="60000"/>
                      </a:schemeClr>
                    </a:glow>
                  </a:effectLst>
                  <a:latin typeface="Times New Roman" pitchFamily="18" charset="0"/>
                  <a:cs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par>
                                <p:cTn id="29" presetID="10"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par>
                                <p:cTn id="32" presetID="10" presetClass="entr" presetSubtype="0" fill="hold"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500"/>
                                        <p:tgtEl>
                                          <p:spTgt spid="122"/>
                                        </p:tgtEl>
                                      </p:cBhvr>
                                    </p:animEffect>
                                  </p:childTnLst>
                                </p:cTn>
                              </p:par>
                              <p:par>
                                <p:cTn id="35" presetID="10" presetClass="entr" presetSubtype="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nodeType="withEffect">
                                  <p:stCondLst>
                                    <p:cond delay="0"/>
                                  </p:stCondLst>
                                  <p:childTnLst>
                                    <p:set>
                                      <p:cBhvr>
                                        <p:cTn id="39" dur="1" fill="hold">
                                          <p:stCondLst>
                                            <p:cond delay="0"/>
                                          </p:stCondLst>
                                        </p:cTn>
                                        <p:tgtEl>
                                          <p:spTgt spid="137"/>
                                        </p:tgtEl>
                                        <p:attrNameLst>
                                          <p:attrName>style.visibility</p:attrName>
                                        </p:attrNameLst>
                                      </p:cBhvr>
                                      <p:to>
                                        <p:strVal val="visible"/>
                                      </p:to>
                                    </p:set>
                                    <p:animEffect transition="in" filter="fade">
                                      <p:cBhvr>
                                        <p:cTn id="40" dur="500"/>
                                        <p:tgtEl>
                                          <p:spTgt spid="137"/>
                                        </p:tgtEl>
                                      </p:cBhvr>
                                    </p:animEffect>
                                  </p:childTnLst>
                                </p:cTn>
                              </p:par>
                              <p:par>
                                <p:cTn id="41" presetID="10" presetClass="entr" presetSubtype="0"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par>
                                <p:cTn id="55" presetID="10"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par>
                                <p:cTn id="67" presetID="10"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par>
                                <p:cTn id="73" presetID="10" presetClass="entr" presetSubtype="0" fill="hold" nodeType="with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fade">
                                      <p:cBhvr>
                                        <p:cTn id="75" dur="500"/>
                                        <p:tgtEl>
                                          <p:spTgt spid="101"/>
                                        </p:tgtEl>
                                      </p:cBhvr>
                                    </p:animEffect>
                                  </p:childTnLst>
                                </p:cTn>
                              </p:par>
                              <p:par>
                                <p:cTn id="76" presetID="10" presetClass="entr" presetSubtype="0" fill="hold" nodeType="withEffect">
                                  <p:stCondLst>
                                    <p:cond delay="0"/>
                                  </p:stCondLst>
                                  <p:childTnLst>
                                    <p:set>
                                      <p:cBhvr>
                                        <p:cTn id="77" dur="1" fill="hold">
                                          <p:stCondLst>
                                            <p:cond delay="0"/>
                                          </p:stCondLst>
                                        </p:cTn>
                                        <p:tgtEl>
                                          <p:spTgt spid="110"/>
                                        </p:tgtEl>
                                        <p:attrNameLst>
                                          <p:attrName>style.visibility</p:attrName>
                                        </p:attrNameLst>
                                      </p:cBhvr>
                                      <p:to>
                                        <p:strVal val="visible"/>
                                      </p:to>
                                    </p:set>
                                    <p:animEffect transition="in" filter="fade">
                                      <p:cBhvr>
                                        <p:cTn id="78" dur="500"/>
                                        <p:tgtEl>
                                          <p:spTgt spid="110"/>
                                        </p:tgtEl>
                                      </p:cBhvr>
                                    </p:animEffect>
                                  </p:childTnLst>
                                </p:cTn>
                              </p:par>
                              <p:par>
                                <p:cTn id="79" presetID="10" presetClass="entr" presetSubtype="0" fill="hold" nodeType="withEffect">
                                  <p:stCondLst>
                                    <p:cond delay="0"/>
                                  </p:stCondLst>
                                  <p:childTnLst>
                                    <p:set>
                                      <p:cBhvr>
                                        <p:cTn id="80" dur="1" fill="hold">
                                          <p:stCondLst>
                                            <p:cond delay="0"/>
                                          </p:stCondLst>
                                        </p:cTn>
                                        <p:tgtEl>
                                          <p:spTgt spid="128"/>
                                        </p:tgtEl>
                                        <p:attrNameLst>
                                          <p:attrName>style.visibility</p:attrName>
                                        </p:attrNameLst>
                                      </p:cBhvr>
                                      <p:to>
                                        <p:strVal val="visible"/>
                                      </p:to>
                                    </p:set>
                                    <p:animEffect transition="in" filter="fade">
                                      <p:cBhvr>
                                        <p:cTn id="81" dur="500"/>
                                        <p:tgtEl>
                                          <p:spTgt spid="128"/>
                                        </p:tgtEl>
                                      </p:cBhvr>
                                    </p:animEffect>
                                  </p:childTnLst>
                                </p:cTn>
                              </p:par>
                              <p:par>
                                <p:cTn id="82" presetID="10" presetClass="entr" presetSubtype="0" fill="hold" nodeType="withEffect">
                                  <p:stCondLst>
                                    <p:cond delay="0"/>
                                  </p:stCondLst>
                                  <p:childTnLst>
                                    <p:set>
                                      <p:cBhvr>
                                        <p:cTn id="83" dur="1" fill="hold">
                                          <p:stCondLst>
                                            <p:cond delay="0"/>
                                          </p:stCondLst>
                                        </p:cTn>
                                        <p:tgtEl>
                                          <p:spTgt spid="131"/>
                                        </p:tgtEl>
                                        <p:attrNameLst>
                                          <p:attrName>style.visibility</p:attrName>
                                        </p:attrNameLst>
                                      </p:cBhvr>
                                      <p:to>
                                        <p:strVal val="visible"/>
                                      </p:to>
                                    </p:set>
                                    <p:animEffect transition="in" filter="fade">
                                      <p:cBhvr>
                                        <p:cTn id="84" dur="500"/>
                                        <p:tgtEl>
                                          <p:spTgt spid="131"/>
                                        </p:tgtEl>
                                      </p:cBhvr>
                                    </p:animEffect>
                                  </p:childTnLst>
                                </p:cTn>
                              </p:par>
                              <p:par>
                                <p:cTn id="85" presetID="10" presetClass="entr" presetSubtype="0" fill="hold" nodeType="with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500"/>
                                        <p:tgtEl>
                                          <p:spTgt spid="140"/>
                                        </p:tgtEl>
                                      </p:cBhvr>
                                    </p:animEffect>
                                  </p:childTnLst>
                                </p:cTn>
                              </p:par>
                              <p:par>
                                <p:cTn id="88" presetID="10" presetClass="entr" presetSubtype="0" fill="hold" nodeType="with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par>
                                <p:cTn id="96" presetID="10" presetClass="entr" presetSubtype="0" fill="hold"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500"/>
                                        <p:tgtEl>
                                          <p:spTgt spid="70"/>
                                        </p:tgtEl>
                                      </p:cBhvr>
                                    </p:animEffect>
                                  </p:childTnLst>
                                </p:cTn>
                              </p:par>
                              <p:par>
                                <p:cTn id="99" presetID="10" presetClass="entr" presetSubtype="0"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par>
                                <p:cTn id="102" presetID="10" presetClass="entr" presetSubtype="0" fill="hold"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par>
                                <p:cTn id="105" presetID="10"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par>
                                <p:cTn id="111" presetID="10" presetClass="entr" presetSubtype="0" fill="hold"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500"/>
                                        <p:tgtEl>
                                          <p:spTgt spid="19"/>
                                        </p:tgtEl>
                                      </p:cBhvr>
                                    </p:animEffect>
                                  </p:childTnLst>
                                </p:cTn>
                              </p:par>
                              <p:par>
                                <p:cTn id="114" presetID="10" presetClass="entr" presetSubtype="0" fill="hold"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500"/>
                                        <p:tgtEl>
                                          <p:spTgt spid="20"/>
                                        </p:tgtEl>
                                      </p:cBhvr>
                                    </p:animEffect>
                                  </p:childTnLst>
                                </p:cTn>
                              </p:par>
                              <p:par>
                                <p:cTn id="117" presetID="10" presetClass="entr" presetSubtype="0" fill="hold" nodeType="with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par>
                                <p:cTn id="120" presetID="10" presetClass="entr" presetSubtype="0" fill="hold"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par>
                                <p:cTn id="123" presetID="10" presetClass="entr" presetSubtype="0" fill="hold"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500"/>
                                        <p:tgtEl>
                                          <p:spTgt spid="39"/>
                                        </p:tgtEl>
                                      </p:cBhvr>
                                    </p:animEffect>
                                  </p:childTnLst>
                                </p:cTn>
                              </p:par>
                              <p:par>
                                <p:cTn id="126" presetID="10" presetClass="entr" presetSubtype="0" fill="hold" nodeType="with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par>
                                <p:cTn id="129" presetID="10" presetClass="entr" presetSubtype="0" fill="hold" nodeType="with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500"/>
                                        <p:tgtEl>
                                          <p:spTgt spid="49"/>
                                        </p:tgtEl>
                                      </p:cBhvr>
                                    </p:animEffect>
                                  </p:childTnLst>
                                </p:cTn>
                              </p:par>
                              <p:par>
                                <p:cTn id="132" presetID="10" presetClass="entr" presetSubtype="0" fill="hold" nodeType="withEffect">
                                  <p:stCondLst>
                                    <p:cond delay="0"/>
                                  </p:stCondLst>
                                  <p:childTnLst>
                                    <p:set>
                                      <p:cBhvr>
                                        <p:cTn id="133" dur="1" fill="hold">
                                          <p:stCondLst>
                                            <p:cond delay="0"/>
                                          </p:stCondLst>
                                        </p:cTn>
                                        <p:tgtEl>
                                          <p:spTgt spid="104"/>
                                        </p:tgtEl>
                                        <p:attrNameLst>
                                          <p:attrName>style.visibility</p:attrName>
                                        </p:attrNameLst>
                                      </p:cBhvr>
                                      <p:to>
                                        <p:strVal val="visible"/>
                                      </p:to>
                                    </p:set>
                                    <p:animEffect transition="in" filter="fade">
                                      <p:cBhvr>
                                        <p:cTn id="134" dur="500"/>
                                        <p:tgtEl>
                                          <p:spTgt spid="104"/>
                                        </p:tgtEl>
                                      </p:cBhvr>
                                    </p:animEffect>
                                  </p:childTnLst>
                                </p:cTn>
                              </p:par>
                              <p:par>
                                <p:cTn id="135" presetID="10" presetClass="entr" presetSubtype="0" fill="hold" nodeType="with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fade">
                                      <p:cBhvr>
                                        <p:cTn id="137" dur="500"/>
                                        <p:tgtEl>
                                          <p:spTgt spid="107"/>
                                        </p:tgtEl>
                                      </p:cBhvr>
                                    </p:animEffect>
                                  </p:childTnLst>
                                </p:cTn>
                              </p:par>
                              <p:par>
                                <p:cTn id="138" presetID="10" presetClass="entr" presetSubtype="0" fill="hold" nodeType="with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fade">
                                      <p:cBhvr>
                                        <p:cTn id="140" dur="500"/>
                                        <p:tgtEl>
                                          <p:spTgt spid="10"/>
                                        </p:tgtEl>
                                      </p:cBhvr>
                                    </p:animEffect>
                                  </p:childTnLst>
                                </p:cTn>
                              </p:par>
                              <p:par>
                                <p:cTn id="141" presetID="10" presetClass="entr" presetSubtype="0" fill="hold" nodeType="with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fade">
                                      <p:cBhvr>
                                        <p:cTn id="143" dur="500"/>
                                        <p:tgtEl>
                                          <p:spTgt spid="9"/>
                                        </p:tgtEl>
                                      </p:cBhvr>
                                    </p:animEffect>
                                  </p:childTnLst>
                                </p:cTn>
                              </p:par>
                              <p:par>
                                <p:cTn id="144" presetID="10" presetClass="entr" presetSubtype="0" fill="hold" nodeType="withEffect">
                                  <p:stCondLst>
                                    <p:cond delay="0"/>
                                  </p:stCondLst>
                                  <p:childTnLst>
                                    <p:set>
                                      <p:cBhvr>
                                        <p:cTn id="145" dur="1" fill="hold">
                                          <p:stCondLst>
                                            <p:cond delay="0"/>
                                          </p:stCondLst>
                                        </p:cTn>
                                        <p:tgtEl>
                                          <p:spTgt spid="152"/>
                                        </p:tgtEl>
                                        <p:attrNameLst>
                                          <p:attrName>style.visibility</p:attrName>
                                        </p:attrNameLst>
                                      </p:cBhvr>
                                      <p:to>
                                        <p:strVal val="visible"/>
                                      </p:to>
                                    </p:set>
                                    <p:animEffect transition="in" filter="fade">
                                      <p:cBhvr>
                                        <p:cTn id="146" dur="500"/>
                                        <p:tgtEl>
                                          <p:spTgt spid="152"/>
                                        </p:tgtEl>
                                      </p:cBhvr>
                                    </p:animEffect>
                                  </p:childTnLst>
                                </p:cTn>
                              </p:par>
                              <p:par>
                                <p:cTn id="147" presetID="10"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500"/>
                                        <p:tgtEl>
                                          <p:spTgt spid="149"/>
                                        </p:tgtEl>
                                      </p:cBhvr>
                                    </p:animEffect>
                                  </p:childTnLst>
                                </p:cTn>
                              </p:par>
                              <p:par>
                                <p:cTn id="150" presetID="10" presetClass="entr" presetSubtype="0" fill="hold"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500"/>
                                        <p:tgtEl>
                                          <p:spTgt spid="27"/>
                                        </p:tgtEl>
                                      </p:cBhvr>
                                    </p:animEffect>
                                  </p:childTnLst>
                                </p:cTn>
                              </p:par>
                              <p:par>
                                <p:cTn id="153" presetID="10" presetClass="entr" presetSubtype="0" fill="hold" nodeType="with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fade">
                                      <p:cBhvr>
                                        <p:cTn id="155" dur="500"/>
                                        <p:tgtEl>
                                          <p:spTgt spid="28"/>
                                        </p:tgtEl>
                                      </p:cBhvr>
                                    </p:animEffect>
                                  </p:childTnLst>
                                </p:cTn>
                              </p:par>
                              <p:par>
                                <p:cTn id="156" presetID="10" presetClass="entr" presetSubtype="0" fill="hold"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fade">
                                      <p:cBhvr>
                                        <p:cTn id="158" dur="500"/>
                                        <p:tgtEl>
                                          <p:spTgt spid="63"/>
                                        </p:tgtEl>
                                      </p:cBhvr>
                                    </p:animEffect>
                                  </p:childTnLst>
                                </p:cTn>
                              </p:par>
                              <p:par>
                                <p:cTn id="159" presetID="10" presetClass="entr" presetSubtype="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fade">
                                      <p:cBhvr>
                                        <p:cTn id="161" dur="500"/>
                                        <p:tgtEl>
                                          <p:spTgt spid="45"/>
                                        </p:tgtEl>
                                      </p:cBhvr>
                                    </p:animEffect>
                                  </p:childTnLst>
                                </p:cTn>
                              </p:par>
                              <p:par>
                                <p:cTn id="162" presetID="10" presetClass="entr" presetSubtype="0" fill="hold"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500"/>
                                        <p:tgtEl>
                                          <p:spTgt spid="50"/>
                                        </p:tgtEl>
                                      </p:cBhvr>
                                    </p:animEffect>
                                  </p:childTnLst>
                                </p:cTn>
                              </p:par>
                              <p:par>
                                <p:cTn id="165" presetID="10" presetClass="entr" presetSubtype="0" fill="hold"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fade">
                                      <p:cBhvr>
                                        <p:cTn id="167" dur="500"/>
                                        <p:tgtEl>
                                          <p:spTgt spid="25"/>
                                        </p:tgtEl>
                                      </p:cBhvr>
                                    </p:animEffect>
                                  </p:childTnLst>
                                </p:cTn>
                              </p:par>
                              <p:par>
                                <p:cTn id="168" presetID="10" presetClass="entr" presetSubtype="0" fill="hold" nodeType="with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500"/>
                                        <p:tgtEl>
                                          <p:spTgt spid="23"/>
                                        </p:tgtEl>
                                      </p:cBhvr>
                                    </p:animEffect>
                                  </p:childTnLst>
                                </p:cTn>
                              </p:par>
                              <p:par>
                                <p:cTn id="171" presetID="10" presetClass="entr" presetSubtype="0" fill="hold" nodeType="withEffect">
                                  <p:stCondLst>
                                    <p:cond delay="0"/>
                                  </p:stCondLst>
                                  <p:childTnLst>
                                    <p:set>
                                      <p:cBhvr>
                                        <p:cTn id="172" dur="1" fill="hold">
                                          <p:stCondLst>
                                            <p:cond delay="0"/>
                                          </p:stCondLst>
                                        </p:cTn>
                                        <p:tgtEl>
                                          <p:spTgt spid="51"/>
                                        </p:tgtEl>
                                        <p:attrNameLst>
                                          <p:attrName>style.visibility</p:attrName>
                                        </p:attrNameLst>
                                      </p:cBhvr>
                                      <p:to>
                                        <p:strVal val="visible"/>
                                      </p:to>
                                    </p:set>
                                    <p:animEffect transition="in" filter="fade">
                                      <p:cBhvr>
                                        <p:cTn id="173" dur="500"/>
                                        <p:tgtEl>
                                          <p:spTgt spid="51"/>
                                        </p:tgtEl>
                                      </p:cBhvr>
                                    </p:animEffect>
                                  </p:childTnLst>
                                </p:cTn>
                              </p:par>
                              <p:par>
                                <p:cTn id="174" presetID="10" presetClass="entr" presetSubtype="0" fill="hold"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500"/>
                                        <p:tgtEl>
                                          <p:spTgt spid="43"/>
                                        </p:tgtEl>
                                      </p:cBhvr>
                                    </p:animEffect>
                                  </p:childTnLst>
                                </p:cTn>
                              </p:par>
                              <p:par>
                                <p:cTn id="177" presetID="10" presetClass="entr" presetSubtype="0" fill="hold" nodeType="withEffect">
                                  <p:stCondLst>
                                    <p:cond delay="0"/>
                                  </p:stCondLst>
                                  <p:childTnLst>
                                    <p:set>
                                      <p:cBhvr>
                                        <p:cTn id="178" dur="1" fill="hold">
                                          <p:stCondLst>
                                            <p:cond delay="0"/>
                                          </p:stCondLst>
                                        </p:cTn>
                                        <p:tgtEl>
                                          <p:spTgt spid="65"/>
                                        </p:tgtEl>
                                        <p:attrNameLst>
                                          <p:attrName>style.visibility</p:attrName>
                                        </p:attrNameLst>
                                      </p:cBhvr>
                                      <p:to>
                                        <p:strVal val="visible"/>
                                      </p:to>
                                    </p:set>
                                    <p:animEffect transition="in" filter="fade">
                                      <p:cBhvr>
                                        <p:cTn id="179" dur="500"/>
                                        <p:tgtEl>
                                          <p:spTgt spid="65"/>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41"/>
                                        </p:tgtEl>
                                        <p:attrNameLst>
                                          <p:attrName>style.visibility</p:attrName>
                                        </p:attrNameLst>
                                      </p:cBhvr>
                                      <p:to>
                                        <p:strVal val="visible"/>
                                      </p:to>
                                    </p:set>
                                    <p:animEffect transition="in" filter="fade">
                                      <p:cBhvr>
                                        <p:cTn id="184" dur="500"/>
                                        <p:tgtEl>
                                          <p:spTgt spid="41"/>
                                        </p:tgtEl>
                                      </p:cBhvr>
                                    </p:animEffect>
                                  </p:childTnLst>
                                </p:cTn>
                              </p:par>
                              <p:par>
                                <p:cTn id="185" presetID="10" presetClass="entr" presetSubtype="0" fill="hold" nodeType="withEffect">
                                  <p:stCondLst>
                                    <p:cond delay="0"/>
                                  </p:stCondLst>
                                  <p:childTnLst>
                                    <p:set>
                                      <p:cBhvr>
                                        <p:cTn id="186" dur="1" fill="hold">
                                          <p:stCondLst>
                                            <p:cond delay="0"/>
                                          </p:stCondLst>
                                        </p:cTn>
                                        <p:tgtEl>
                                          <p:spTgt spid="79"/>
                                        </p:tgtEl>
                                        <p:attrNameLst>
                                          <p:attrName>style.visibility</p:attrName>
                                        </p:attrNameLst>
                                      </p:cBhvr>
                                      <p:to>
                                        <p:strVal val="visible"/>
                                      </p:to>
                                    </p:set>
                                    <p:animEffect transition="in" filter="fade">
                                      <p:cBhvr>
                                        <p:cTn id="187" dur="500"/>
                                        <p:tgtEl>
                                          <p:spTgt spid="79"/>
                                        </p:tgtEl>
                                      </p:cBhvr>
                                    </p:animEffect>
                                  </p:childTnLst>
                                </p:cTn>
                              </p:par>
                              <p:par>
                                <p:cTn id="188" presetID="10" presetClass="entr" presetSubtype="0" fill="hold" nodeType="withEffect">
                                  <p:stCondLst>
                                    <p:cond delay="0"/>
                                  </p:stCondLst>
                                  <p:childTnLst>
                                    <p:set>
                                      <p:cBhvr>
                                        <p:cTn id="189" dur="1" fill="hold">
                                          <p:stCondLst>
                                            <p:cond delay="0"/>
                                          </p:stCondLst>
                                        </p:cTn>
                                        <p:tgtEl>
                                          <p:spTgt spid="24"/>
                                        </p:tgtEl>
                                        <p:attrNameLst>
                                          <p:attrName>style.visibility</p:attrName>
                                        </p:attrNameLst>
                                      </p:cBhvr>
                                      <p:to>
                                        <p:strVal val="visible"/>
                                      </p:to>
                                    </p:set>
                                    <p:animEffect transition="in" filter="fade">
                                      <p:cBhvr>
                                        <p:cTn id="190" dur="500"/>
                                        <p:tgtEl>
                                          <p:spTgt spid="24"/>
                                        </p:tgtEl>
                                      </p:cBhvr>
                                    </p:animEffect>
                                  </p:childTnLst>
                                </p:cTn>
                              </p:par>
                              <p:par>
                                <p:cTn id="191" presetID="10" presetClass="entr" presetSubtype="0" fill="hold" nodeType="withEffect">
                                  <p:stCondLst>
                                    <p:cond delay="0"/>
                                  </p:stCondLst>
                                  <p:childTnLst>
                                    <p:set>
                                      <p:cBhvr>
                                        <p:cTn id="192" dur="1" fill="hold">
                                          <p:stCondLst>
                                            <p:cond delay="0"/>
                                          </p:stCondLst>
                                        </p:cTn>
                                        <p:tgtEl>
                                          <p:spTgt spid="58"/>
                                        </p:tgtEl>
                                        <p:attrNameLst>
                                          <p:attrName>style.visibility</p:attrName>
                                        </p:attrNameLst>
                                      </p:cBhvr>
                                      <p:to>
                                        <p:strVal val="visible"/>
                                      </p:to>
                                    </p:set>
                                    <p:animEffect transition="in" filter="fade">
                                      <p:cBhvr>
                                        <p:cTn id="193" dur="500"/>
                                        <p:tgtEl>
                                          <p:spTgt spid="58"/>
                                        </p:tgtEl>
                                      </p:cBhvr>
                                    </p:animEffect>
                                  </p:childTnLst>
                                </p:cTn>
                              </p:par>
                              <p:par>
                                <p:cTn id="194" presetID="10" presetClass="entr" presetSubtype="0" fill="hold" nodeType="withEffect">
                                  <p:stCondLst>
                                    <p:cond delay="0"/>
                                  </p:stCondLst>
                                  <p:childTnLst>
                                    <p:set>
                                      <p:cBhvr>
                                        <p:cTn id="195" dur="1" fill="hold">
                                          <p:stCondLst>
                                            <p:cond delay="0"/>
                                          </p:stCondLst>
                                        </p:cTn>
                                        <p:tgtEl>
                                          <p:spTgt spid="14"/>
                                        </p:tgtEl>
                                        <p:attrNameLst>
                                          <p:attrName>style.visibility</p:attrName>
                                        </p:attrNameLst>
                                      </p:cBhvr>
                                      <p:to>
                                        <p:strVal val="visible"/>
                                      </p:to>
                                    </p:set>
                                    <p:animEffect transition="in" filter="fade">
                                      <p:cBhvr>
                                        <p:cTn id="196" dur="500"/>
                                        <p:tgtEl>
                                          <p:spTgt spid="14"/>
                                        </p:tgtEl>
                                      </p:cBhvr>
                                    </p:animEffect>
                                  </p:childTnLst>
                                </p:cTn>
                              </p:par>
                              <p:par>
                                <p:cTn id="197" presetID="10" presetClass="entr" presetSubtype="0" fill="hold" nodeType="with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500"/>
                                        <p:tgtEl>
                                          <p:spTgt spid="59"/>
                                        </p:tgtEl>
                                      </p:cBhvr>
                                    </p:animEffect>
                                  </p:childTnLst>
                                </p:cTn>
                              </p:par>
                              <p:par>
                                <p:cTn id="200" presetID="10" presetClass="entr" presetSubtype="0" fill="hold" nodeType="withEffect">
                                  <p:stCondLst>
                                    <p:cond delay="0"/>
                                  </p:stCondLst>
                                  <p:childTnLst>
                                    <p:set>
                                      <p:cBhvr>
                                        <p:cTn id="201" dur="1" fill="hold">
                                          <p:stCondLst>
                                            <p:cond delay="0"/>
                                          </p:stCondLst>
                                        </p:cTn>
                                        <p:tgtEl>
                                          <p:spTgt spid="60"/>
                                        </p:tgtEl>
                                        <p:attrNameLst>
                                          <p:attrName>style.visibility</p:attrName>
                                        </p:attrNameLst>
                                      </p:cBhvr>
                                      <p:to>
                                        <p:strVal val="visible"/>
                                      </p:to>
                                    </p:set>
                                    <p:animEffect transition="in" filter="fade">
                                      <p:cBhvr>
                                        <p:cTn id="202" dur="500"/>
                                        <p:tgtEl>
                                          <p:spTgt spid="60"/>
                                        </p:tgtEl>
                                      </p:cBhvr>
                                    </p:animEffect>
                                  </p:childTnLst>
                                </p:cTn>
                              </p:par>
                              <p:par>
                                <p:cTn id="203" presetID="10" presetClass="entr" presetSubtype="0" fill="hold" nodeType="withEffect">
                                  <p:stCondLst>
                                    <p:cond delay="0"/>
                                  </p:stCondLst>
                                  <p:childTnLst>
                                    <p:set>
                                      <p:cBhvr>
                                        <p:cTn id="204" dur="1" fill="hold">
                                          <p:stCondLst>
                                            <p:cond delay="0"/>
                                          </p:stCondLst>
                                        </p:cTn>
                                        <p:tgtEl>
                                          <p:spTgt spid="16"/>
                                        </p:tgtEl>
                                        <p:attrNameLst>
                                          <p:attrName>style.visibility</p:attrName>
                                        </p:attrNameLst>
                                      </p:cBhvr>
                                      <p:to>
                                        <p:strVal val="visible"/>
                                      </p:to>
                                    </p:set>
                                    <p:animEffect transition="in" filter="fade">
                                      <p:cBhvr>
                                        <p:cTn id="205" dur="500"/>
                                        <p:tgtEl>
                                          <p:spTgt spid="16"/>
                                        </p:tgtEl>
                                      </p:cBhvr>
                                    </p:animEffect>
                                  </p:childTnLst>
                                </p:cTn>
                              </p:par>
                              <p:par>
                                <p:cTn id="206" presetID="10" presetClass="entr" presetSubtype="0" fill="hold" nodeType="withEffect">
                                  <p:stCondLst>
                                    <p:cond delay="0"/>
                                  </p:stCondLst>
                                  <p:childTnLst>
                                    <p:set>
                                      <p:cBhvr>
                                        <p:cTn id="207" dur="1" fill="hold">
                                          <p:stCondLst>
                                            <p:cond delay="0"/>
                                          </p:stCondLst>
                                        </p:cTn>
                                        <p:tgtEl>
                                          <p:spTgt spid="22"/>
                                        </p:tgtEl>
                                        <p:attrNameLst>
                                          <p:attrName>style.visibility</p:attrName>
                                        </p:attrNameLst>
                                      </p:cBhvr>
                                      <p:to>
                                        <p:strVal val="visible"/>
                                      </p:to>
                                    </p:set>
                                    <p:animEffect transition="in" filter="fade">
                                      <p:cBhvr>
                                        <p:cTn id="208" dur="500"/>
                                        <p:tgtEl>
                                          <p:spTgt spid="22"/>
                                        </p:tgtEl>
                                      </p:cBhvr>
                                    </p:animEffect>
                                  </p:childTnLst>
                                </p:cTn>
                              </p:par>
                              <p:par>
                                <p:cTn id="209" presetID="10" presetClass="entr" presetSubtype="0" fill="hold" nodeType="withEffect">
                                  <p:stCondLst>
                                    <p:cond delay="0"/>
                                  </p:stCondLst>
                                  <p:childTnLst>
                                    <p:set>
                                      <p:cBhvr>
                                        <p:cTn id="210" dur="1" fill="hold">
                                          <p:stCondLst>
                                            <p:cond delay="0"/>
                                          </p:stCondLst>
                                        </p:cTn>
                                        <p:tgtEl>
                                          <p:spTgt spid="8"/>
                                        </p:tgtEl>
                                        <p:attrNameLst>
                                          <p:attrName>style.visibility</p:attrName>
                                        </p:attrNameLst>
                                      </p:cBhvr>
                                      <p:to>
                                        <p:strVal val="visible"/>
                                      </p:to>
                                    </p:set>
                                    <p:animEffect transition="in" filter="fade">
                                      <p:cBhvr>
                                        <p:cTn id="211" dur="500"/>
                                        <p:tgtEl>
                                          <p:spTgt spid="8"/>
                                        </p:tgtEl>
                                      </p:cBhvr>
                                    </p:animEffect>
                                  </p:childTnLst>
                                </p:cTn>
                              </p:par>
                              <p:par>
                                <p:cTn id="212" presetID="10" presetClass="entr" presetSubtype="0" fill="hold" nodeType="withEffect">
                                  <p:stCondLst>
                                    <p:cond delay="0"/>
                                  </p:stCondLst>
                                  <p:childTnLst>
                                    <p:set>
                                      <p:cBhvr>
                                        <p:cTn id="213" dur="1" fill="hold">
                                          <p:stCondLst>
                                            <p:cond delay="0"/>
                                          </p:stCondLst>
                                        </p:cTn>
                                        <p:tgtEl>
                                          <p:spTgt spid="52"/>
                                        </p:tgtEl>
                                        <p:attrNameLst>
                                          <p:attrName>style.visibility</p:attrName>
                                        </p:attrNameLst>
                                      </p:cBhvr>
                                      <p:to>
                                        <p:strVal val="visible"/>
                                      </p:to>
                                    </p:set>
                                    <p:animEffect transition="in" filter="fade">
                                      <p:cBhvr>
                                        <p:cTn id="214" dur="500"/>
                                        <p:tgtEl>
                                          <p:spTgt spid="52"/>
                                        </p:tgtEl>
                                      </p:cBhvr>
                                    </p:animEffect>
                                  </p:childTnLst>
                                </p:cTn>
                              </p:par>
                              <p:par>
                                <p:cTn id="215" presetID="10" presetClass="entr" presetSubtype="0" fill="hold" nodeType="withEffect">
                                  <p:stCondLst>
                                    <p:cond delay="0"/>
                                  </p:stCondLst>
                                  <p:childTnLst>
                                    <p:set>
                                      <p:cBhvr>
                                        <p:cTn id="216" dur="1" fill="hold">
                                          <p:stCondLst>
                                            <p:cond delay="0"/>
                                          </p:stCondLst>
                                        </p:cTn>
                                        <p:tgtEl>
                                          <p:spTgt spid="30"/>
                                        </p:tgtEl>
                                        <p:attrNameLst>
                                          <p:attrName>style.visibility</p:attrName>
                                        </p:attrNameLst>
                                      </p:cBhvr>
                                      <p:to>
                                        <p:strVal val="visible"/>
                                      </p:to>
                                    </p:set>
                                    <p:animEffect transition="in" filter="fade">
                                      <p:cBhvr>
                                        <p:cTn id="217" dur="500"/>
                                        <p:tgtEl>
                                          <p:spTgt spid="30"/>
                                        </p:tgtEl>
                                      </p:cBhvr>
                                    </p:animEffect>
                                  </p:childTnLst>
                                </p:cTn>
                              </p:par>
                              <p:par>
                                <p:cTn id="218" presetID="10" presetClass="entr" presetSubtype="0" fill="hold" nodeType="withEffect">
                                  <p:stCondLst>
                                    <p:cond delay="0"/>
                                  </p:stCondLst>
                                  <p:childTnLst>
                                    <p:set>
                                      <p:cBhvr>
                                        <p:cTn id="219" dur="1" fill="hold">
                                          <p:stCondLst>
                                            <p:cond delay="0"/>
                                          </p:stCondLst>
                                        </p:cTn>
                                        <p:tgtEl>
                                          <p:spTgt spid="67"/>
                                        </p:tgtEl>
                                        <p:attrNameLst>
                                          <p:attrName>style.visibility</p:attrName>
                                        </p:attrNameLst>
                                      </p:cBhvr>
                                      <p:to>
                                        <p:strVal val="visible"/>
                                      </p:to>
                                    </p:set>
                                    <p:animEffect transition="in" filter="fade">
                                      <p:cBhvr>
                                        <p:cTn id="220" dur="500"/>
                                        <p:tgtEl>
                                          <p:spTgt spid="67"/>
                                        </p:tgtEl>
                                      </p:cBhvr>
                                    </p:animEffect>
                                  </p:childTnLst>
                                </p:cTn>
                              </p:par>
                              <p:par>
                                <p:cTn id="221" presetID="10" presetClass="entr" presetSubtype="0" fill="hold" nodeType="withEffect">
                                  <p:stCondLst>
                                    <p:cond delay="0"/>
                                  </p:stCondLst>
                                  <p:childTnLst>
                                    <p:set>
                                      <p:cBhvr>
                                        <p:cTn id="222" dur="1" fill="hold">
                                          <p:stCondLst>
                                            <p:cond delay="0"/>
                                          </p:stCondLst>
                                        </p:cTn>
                                        <p:tgtEl>
                                          <p:spTgt spid="64"/>
                                        </p:tgtEl>
                                        <p:attrNameLst>
                                          <p:attrName>style.visibility</p:attrName>
                                        </p:attrNameLst>
                                      </p:cBhvr>
                                      <p:to>
                                        <p:strVal val="visible"/>
                                      </p:to>
                                    </p:set>
                                    <p:animEffect transition="in" filter="fade">
                                      <p:cBhvr>
                                        <p:cTn id="223" dur="500"/>
                                        <p:tgtEl>
                                          <p:spTgt spid="64"/>
                                        </p:tgtEl>
                                      </p:cBhvr>
                                    </p:animEffect>
                                  </p:childTnLst>
                                </p:cTn>
                              </p:par>
                              <p:par>
                                <p:cTn id="224" presetID="10" presetClass="entr" presetSubtype="0" fill="hold" nodeType="withEffect">
                                  <p:stCondLst>
                                    <p:cond delay="0"/>
                                  </p:stCondLst>
                                  <p:childTnLst>
                                    <p:set>
                                      <p:cBhvr>
                                        <p:cTn id="225" dur="1" fill="hold">
                                          <p:stCondLst>
                                            <p:cond delay="0"/>
                                          </p:stCondLst>
                                        </p:cTn>
                                        <p:tgtEl>
                                          <p:spTgt spid="71"/>
                                        </p:tgtEl>
                                        <p:attrNameLst>
                                          <p:attrName>style.visibility</p:attrName>
                                        </p:attrNameLst>
                                      </p:cBhvr>
                                      <p:to>
                                        <p:strVal val="visible"/>
                                      </p:to>
                                    </p:set>
                                    <p:animEffect transition="in" filter="fade">
                                      <p:cBhvr>
                                        <p:cTn id="226" dur="500"/>
                                        <p:tgtEl>
                                          <p:spTgt spid="71"/>
                                        </p:tgtEl>
                                      </p:cBhvr>
                                    </p:animEffect>
                                  </p:childTnLst>
                                </p:cTn>
                              </p:par>
                              <p:par>
                                <p:cTn id="227" presetID="10" presetClass="entr" presetSubtype="0" fill="hold" nodeType="withEffect">
                                  <p:stCondLst>
                                    <p:cond delay="0"/>
                                  </p:stCondLst>
                                  <p:childTnLst>
                                    <p:set>
                                      <p:cBhvr>
                                        <p:cTn id="228" dur="1" fill="hold">
                                          <p:stCondLst>
                                            <p:cond delay="0"/>
                                          </p:stCondLst>
                                        </p:cTn>
                                        <p:tgtEl>
                                          <p:spTgt spid="72"/>
                                        </p:tgtEl>
                                        <p:attrNameLst>
                                          <p:attrName>style.visibility</p:attrName>
                                        </p:attrNameLst>
                                      </p:cBhvr>
                                      <p:to>
                                        <p:strVal val="visible"/>
                                      </p:to>
                                    </p:set>
                                    <p:animEffect transition="in" filter="fade">
                                      <p:cBhvr>
                                        <p:cTn id="229" dur="500"/>
                                        <p:tgtEl>
                                          <p:spTgt spid="72"/>
                                        </p:tgtEl>
                                      </p:cBhvr>
                                    </p:animEffect>
                                  </p:childTnLst>
                                </p:cTn>
                              </p:par>
                              <p:par>
                                <p:cTn id="230" presetID="10" presetClass="entr" presetSubtype="0" fill="hold" nodeType="withEffect">
                                  <p:stCondLst>
                                    <p:cond delay="0"/>
                                  </p:stCondLst>
                                  <p:childTnLst>
                                    <p:set>
                                      <p:cBhvr>
                                        <p:cTn id="231" dur="1" fill="hold">
                                          <p:stCondLst>
                                            <p:cond delay="0"/>
                                          </p:stCondLst>
                                        </p:cTn>
                                        <p:tgtEl>
                                          <p:spTgt spid="15"/>
                                        </p:tgtEl>
                                        <p:attrNameLst>
                                          <p:attrName>style.visibility</p:attrName>
                                        </p:attrNameLst>
                                      </p:cBhvr>
                                      <p:to>
                                        <p:strVal val="visible"/>
                                      </p:to>
                                    </p:set>
                                    <p:animEffect transition="in" filter="fade">
                                      <p:cBhvr>
                                        <p:cTn id="232" dur="500"/>
                                        <p:tgtEl>
                                          <p:spTgt spid="15"/>
                                        </p:tgtEl>
                                      </p:cBhvr>
                                    </p:animEffect>
                                  </p:childTnLst>
                                </p:cTn>
                              </p:par>
                              <p:par>
                                <p:cTn id="233" presetID="10" presetClass="entr" presetSubtype="0" fill="hold" nodeType="withEffect">
                                  <p:stCondLst>
                                    <p:cond delay="0"/>
                                  </p:stCondLst>
                                  <p:childTnLst>
                                    <p:set>
                                      <p:cBhvr>
                                        <p:cTn id="234" dur="1" fill="hold">
                                          <p:stCondLst>
                                            <p:cond delay="0"/>
                                          </p:stCondLst>
                                        </p:cTn>
                                        <p:tgtEl>
                                          <p:spTgt spid="3"/>
                                        </p:tgtEl>
                                        <p:attrNameLst>
                                          <p:attrName>style.visibility</p:attrName>
                                        </p:attrNameLst>
                                      </p:cBhvr>
                                      <p:to>
                                        <p:strVal val="visible"/>
                                      </p:to>
                                    </p:set>
                                    <p:animEffect transition="in" filter="fade">
                                      <p:cBhvr>
                                        <p:cTn id="235" dur="500"/>
                                        <p:tgtEl>
                                          <p:spTgt spid="3"/>
                                        </p:tgtEl>
                                      </p:cBhvr>
                                    </p:animEffect>
                                  </p:childTnLst>
                                </p:cTn>
                              </p:par>
                              <p:par>
                                <p:cTn id="236" presetID="10" presetClass="entr" presetSubtype="0" fill="hold" nodeType="withEffect">
                                  <p:stCondLst>
                                    <p:cond delay="0"/>
                                  </p:stCondLst>
                                  <p:childTnLst>
                                    <p:set>
                                      <p:cBhvr>
                                        <p:cTn id="237" dur="1" fill="hold">
                                          <p:stCondLst>
                                            <p:cond delay="0"/>
                                          </p:stCondLst>
                                        </p:cTn>
                                        <p:tgtEl>
                                          <p:spTgt spid="2"/>
                                        </p:tgtEl>
                                        <p:attrNameLst>
                                          <p:attrName>style.visibility</p:attrName>
                                        </p:attrNameLst>
                                      </p:cBhvr>
                                      <p:to>
                                        <p:strVal val="visible"/>
                                      </p:to>
                                    </p:set>
                                    <p:animEffect transition="in" filter="fade">
                                      <p:cBhvr>
                                        <p:cTn id="238" dur="500"/>
                                        <p:tgtEl>
                                          <p:spTgt spid="2"/>
                                        </p:tgtEl>
                                      </p:cBhvr>
                                    </p:animEffect>
                                  </p:childTnLst>
                                </p:cTn>
                              </p:par>
                              <p:par>
                                <p:cTn id="239" presetID="10" presetClass="entr" presetSubtype="0" fill="hold" nodeType="withEffect">
                                  <p:stCondLst>
                                    <p:cond delay="0"/>
                                  </p:stCondLst>
                                  <p:childTnLst>
                                    <p:set>
                                      <p:cBhvr>
                                        <p:cTn id="240" dur="1" fill="hold">
                                          <p:stCondLst>
                                            <p:cond delay="0"/>
                                          </p:stCondLst>
                                        </p:cTn>
                                        <p:tgtEl>
                                          <p:spTgt spid="6"/>
                                        </p:tgtEl>
                                        <p:attrNameLst>
                                          <p:attrName>style.visibility</p:attrName>
                                        </p:attrNameLst>
                                      </p:cBhvr>
                                      <p:to>
                                        <p:strVal val="visible"/>
                                      </p:to>
                                    </p:set>
                                    <p:animEffect transition="in" filter="fade">
                                      <p:cBhvr>
                                        <p:cTn id="241" dur="500"/>
                                        <p:tgtEl>
                                          <p:spTgt spid="6"/>
                                        </p:tgtEl>
                                      </p:cBhvr>
                                    </p:animEffect>
                                  </p:childTnLst>
                                </p:cTn>
                              </p:par>
                              <p:par>
                                <p:cTn id="242" presetID="10" presetClass="entr" presetSubtype="0" fill="hold" nodeType="withEffect">
                                  <p:stCondLst>
                                    <p:cond delay="0"/>
                                  </p:stCondLst>
                                  <p:childTnLst>
                                    <p:set>
                                      <p:cBhvr>
                                        <p:cTn id="243" dur="1" fill="hold">
                                          <p:stCondLst>
                                            <p:cond delay="0"/>
                                          </p:stCondLst>
                                        </p:cTn>
                                        <p:tgtEl>
                                          <p:spTgt spid="83"/>
                                        </p:tgtEl>
                                        <p:attrNameLst>
                                          <p:attrName>style.visibility</p:attrName>
                                        </p:attrNameLst>
                                      </p:cBhvr>
                                      <p:to>
                                        <p:strVal val="visible"/>
                                      </p:to>
                                    </p:set>
                                    <p:animEffect transition="in" filter="fade">
                                      <p:cBhvr>
                                        <p:cTn id="244" dur="500"/>
                                        <p:tgtEl>
                                          <p:spTgt spid="83"/>
                                        </p:tgtEl>
                                      </p:cBhvr>
                                    </p:animEffect>
                                  </p:childTnLst>
                                </p:cTn>
                              </p:par>
                              <p:par>
                                <p:cTn id="245" presetID="10" presetClass="entr" presetSubtype="0" fill="hold" nodeType="withEffect">
                                  <p:stCondLst>
                                    <p:cond delay="0"/>
                                  </p:stCondLst>
                                  <p:childTnLst>
                                    <p:set>
                                      <p:cBhvr>
                                        <p:cTn id="246" dur="1" fill="hold">
                                          <p:stCondLst>
                                            <p:cond delay="0"/>
                                          </p:stCondLst>
                                        </p:cTn>
                                        <p:tgtEl>
                                          <p:spTgt spid="80"/>
                                        </p:tgtEl>
                                        <p:attrNameLst>
                                          <p:attrName>style.visibility</p:attrName>
                                        </p:attrNameLst>
                                      </p:cBhvr>
                                      <p:to>
                                        <p:strVal val="visible"/>
                                      </p:to>
                                    </p:set>
                                    <p:animEffect transition="in" filter="fade">
                                      <p:cBhvr>
                                        <p:cTn id="247" dur="500"/>
                                        <p:tgtEl>
                                          <p:spTgt spid="80"/>
                                        </p:tgtEl>
                                      </p:cBhvr>
                                    </p:animEffect>
                                  </p:childTnLst>
                                </p:cTn>
                              </p:par>
                              <p:par>
                                <p:cTn id="248" presetID="10" presetClass="entr" presetSubtype="0" fill="hold" nodeType="withEffect">
                                  <p:stCondLst>
                                    <p:cond delay="0"/>
                                  </p:stCondLst>
                                  <p:childTnLst>
                                    <p:set>
                                      <p:cBhvr>
                                        <p:cTn id="249" dur="1" fill="hold">
                                          <p:stCondLst>
                                            <p:cond delay="0"/>
                                          </p:stCondLst>
                                        </p:cTn>
                                        <p:tgtEl>
                                          <p:spTgt spid="146"/>
                                        </p:tgtEl>
                                        <p:attrNameLst>
                                          <p:attrName>style.visibility</p:attrName>
                                        </p:attrNameLst>
                                      </p:cBhvr>
                                      <p:to>
                                        <p:strVal val="visible"/>
                                      </p:to>
                                    </p:set>
                                    <p:animEffect transition="in" filter="fade">
                                      <p:cBhvr>
                                        <p:cTn id="250" dur="500"/>
                                        <p:tgtEl>
                                          <p:spTgt spid="146"/>
                                        </p:tgtEl>
                                      </p:cBhvr>
                                    </p:animEffect>
                                  </p:childTnLst>
                                </p:cTn>
                              </p:par>
                              <p:par>
                                <p:cTn id="251" presetID="10" presetClass="entr" presetSubtype="0" fill="hold" nodeType="withEffect">
                                  <p:stCondLst>
                                    <p:cond delay="0"/>
                                  </p:stCondLst>
                                  <p:childTnLst>
                                    <p:set>
                                      <p:cBhvr>
                                        <p:cTn id="252" dur="1" fill="hold">
                                          <p:stCondLst>
                                            <p:cond delay="0"/>
                                          </p:stCondLst>
                                        </p:cTn>
                                        <p:tgtEl>
                                          <p:spTgt spid="92"/>
                                        </p:tgtEl>
                                        <p:attrNameLst>
                                          <p:attrName>style.visibility</p:attrName>
                                        </p:attrNameLst>
                                      </p:cBhvr>
                                      <p:to>
                                        <p:strVal val="visible"/>
                                      </p:to>
                                    </p:set>
                                    <p:animEffect transition="in" filter="fade">
                                      <p:cBhvr>
                                        <p:cTn id="253" dur="500"/>
                                        <p:tgtEl>
                                          <p:spTgt spid="92"/>
                                        </p:tgtEl>
                                      </p:cBhvr>
                                    </p:animEffect>
                                  </p:childTnLst>
                                </p:cTn>
                              </p:par>
                              <p:par>
                                <p:cTn id="254" presetID="10" presetClass="entr" presetSubtype="0" fill="hold" nodeType="with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fade">
                                      <p:cBhvr>
                                        <p:cTn id="256" dur="500"/>
                                        <p:tgtEl>
                                          <p:spTgt spid="77"/>
                                        </p:tgtEl>
                                      </p:cBhvr>
                                    </p:animEffect>
                                  </p:childTnLst>
                                </p:cTn>
                              </p:par>
                              <p:par>
                                <p:cTn id="257" presetID="10" presetClass="entr" presetSubtype="0" fill="hold" nodeType="withEffect">
                                  <p:stCondLst>
                                    <p:cond delay="0"/>
                                  </p:stCondLst>
                                  <p:childTnLst>
                                    <p:set>
                                      <p:cBhvr>
                                        <p:cTn id="258" dur="1" fill="hold">
                                          <p:stCondLst>
                                            <p:cond delay="0"/>
                                          </p:stCondLst>
                                        </p:cTn>
                                        <p:tgtEl>
                                          <p:spTgt spid="46"/>
                                        </p:tgtEl>
                                        <p:attrNameLst>
                                          <p:attrName>style.visibility</p:attrName>
                                        </p:attrNameLst>
                                      </p:cBhvr>
                                      <p:to>
                                        <p:strVal val="visible"/>
                                      </p:to>
                                    </p:set>
                                    <p:animEffect transition="in" filter="fade">
                                      <p:cBhvr>
                                        <p:cTn id="259" dur="500"/>
                                        <p:tgtEl>
                                          <p:spTgt spid="46"/>
                                        </p:tgtEl>
                                      </p:cBhvr>
                                    </p:animEffect>
                                  </p:childTnLst>
                                </p:cTn>
                              </p:par>
                              <p:par>
                                <p:cTn id="260" presetID="10" presetClass="entr" presetSubtype="0" fill="hold" nodeType="withEffect">
                                  <p:stCondLst>
                                    <p:cond delay="0"/>
                                  </p:stCondLst>
                                  <p:childTnLst>
                                    <p:set>
                                      <p:cBhvr>
                                        <p:cTn id="261" dur="1" fill="hold">
                                          <p:stCondLst>
                                            <p:cond delay="0"/>
                                          </p:stCondLst>
                                        </p:cTn>
                                        <p:tgtEl>
                                          <p:spTgt spid="66"/>
                                        </p:tgtEl>
                                        <p:attrNameLst>
                                          <p:attrName>style.visibility</p:attrName>
                                        </p:attrNameLst>
                                      </p:cBhvr>
                                      <p:to>
                                        <p:strVal val="visible"/>
                                      </p:to>
                                    </p:set>
                                    <p:animEffect transition="in" filter="fade">
                                      <p:cBhvr>
                                        <p:cTn id="262" dur="500"/>
                                        <p:tgtEl>
                                          <p:spTgt spid="66"/>
                                        </p:tgtEl>
                                      </p:cBhvr>
                                    </p:animEffect>
                                  </p:childTnLst>
                                </p:cTn>
                              </p:par>
                              <p:par>
                                <p:cTn id="263" presetID="10" presetClass="entr" presetSubtype="0" fill="hold" nodeType="withEffect">
                                  <p:stCondLst>
                                    <p:cond delay="0"/>
                                  </p:stCondLst>
                                  <p:childTnLst>
                                    <p:set>
                                      <p:cBhvr>
                                        <p:cTn id="264" dur="1" fill="hold">
                                          <p:stCondLst>
                                            <p:cond delay="0"/>
                                          </p:stCondLst>
                                        </p:cTn>
                                        <p:tgtEl>
                                          <p:spTgt spid="44"/>
                                        </p:tgtEl>
                                        <p:attrNameLst>
                                          <p:attrName>style.visibility</p:attrName>
                                        </p:attrNameLst>
                                      </p:cBhvr>
                                      <p:to>
                                        <p:strVal val="visible"/>
                                      </p:to>
                                    </p:set>
                                    <p:animEffect transition="in" filter="fade">
                                      <p:cBhvr>
                                        <p:cTn id="265" dur="500"/>
                                        <p:tgtEl>
                                          <p:spTgt spid="44"/>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nodeType="clickEffect">
                                  <p:stCondLst>
                                    <p:cond delay="0"/>
                                  </p:stCondLst>
                                  <p:childTnLst>
                                    <p:set>
                                      <p:cBhvr>
                                        <p:cTn id="269" dur="1" fill="hold">
                                          <p:stCondLst>
                                            <p:cond delay="0"/>
                                          </p:stCondLst>
                                        </p:cTn>
                                        <p:tgtEl>
                                          <p:spTgt spid="42"/>
                                        </p:tgtEl>
                                        <p:attrNameLst>
                                          <p:attrName>style.visibility</p:attrName>
                                        </p:attrNameLst>
                                      </p:cBhvr>
                                      <p:to>
                                        <p:strVal val="visible"/>
                                      </p:to>
                                    </p:set>
                                    <p:animEffect transition="in" filter="fade">
                                      <p:cBhvr>
                                        <p:cTn id="270" dur="500"/>
                                        <p:tgtEl>
                                          <p:spTgt spid="42"/>
                                        </p:tgtEl>
                                      </p:cBhvr>
                                    </p:animEffect>
                                  </p:childTnLst>
                                </p:cTn>
                              </p:par>
                              <p:par>
                                <p:cTn id="271" presetID="10" presetClass="entr" presetSubtype="0" fill="hold" nodeType="withEffect">
                                  <p:stCondLst>
                                    <p:cond delay="0"/>
                                  </p:stCondLst>
                                  <p:childTnLst>
                                    <p:set>
                                      <p:cBhvr>
                                        <p:cTn id="272" dur="1" fill="hold">
                                          <p:stCondLst>
                                            <p:cond delay="0"/>
                                          </p:stCondLst>
                                        </p:cTn>
                                        <p:tgtEl>
                                          <p:spTgt spid="78"/>
                                        </p:tgtEl>
                                        <p:attrNameLst>
                                          <p:attrName>style.visibility</p:attrName>
                                        </p:attrNameLst>
                                      </p:cBhvr>
                                      <p:to>
                                        <p:strVal val="visible"/>
                                      </p:to>
                                    </p:set>
                                    <p:animEffect transition="in" filter="fade">
                                      <p:cBhvr>
                                        <p:cTn id="273" dur="500"/>
                                        <p:tgtEl>
                                          <p:spTgt spid="78"/>
                                        </p:tgtEl>
                                      </p:cBhvr>
                                    </p:animEffect>
                                  </p:childTnLst>
                                </p:cTn>
                              </p:par>
                              <p:par>
                                <p:cTn id="274" presetID="10" presetClass="entr" presetSubtype="0" fill="hold" nodeType="withEffect">
                                  <p:stCondLst>
                                    <p:cond delay="0"/>
                                  </p:stCondLst>
                                  <p:childTnLst>
                                    <p:set>
                                      <p:cBhvr>
                                        <p:cTn id="275" dur="1" fill="hold">
                                          <p:stCondLst>
                                            <p:cond delay="0"/>
                                          </p:stCondLst>
                                        </p:cTn>
                                        <p:tgtEl>
                                          <p:spTgt spid="61"/>
                                        </p:tgtEl>
                                        <p:attrNameLst>
                                          <p:attrName>style.visibility</p:attrName>
                                        </p:attrNameLst>
                                      </p:cBhvr>
                                      <p:to>
                                        <p:strVal val="visible"/>
                                      </p:to>
                                    </p:set>
                                    <p:animEffect transition="in" filter="fade">
                                      <p:cBhvr>
                                        <p:cTn id="276" dur="500"/>
                                        <p:tgtEl>
                                          <p:spTgt spid="61"/>
                                        </p:tgtEl>
                                      </p:cBhvr>
                                    </p:animEffect>
                                  </p:childTnLst>
                                </p:cTn>
                              </p:par>
                              <p:par>
                                <p:cTn id="277" presetID="10" presetClass="entr" presetSubtype="0" fill="hold" nodeType="withEffect">
                                  <p:stCondLst>
                                    <p:cond delay="0"/>
                                  </p:stCondLst>
                                  <p:childTnLst>
                                    <p:set>
                                      <p:cBhvr>
                                        <p:cTn id="278" dur="1" fill="hold">
                                          <p:stCondLst>
                                            <p:cond delay="0"/>
                                          </p:stCondLst>
                                        </p:cTn>
                                        <p:tgtEl>
                                          <p:spTgt spid="29"/>
                                        </p:tgtEl>
                                        <p:attrNameLst>
                                          <p:attrName>style.visibility</p:attrName>
                                        </p:attrNameLst>
                                      </p:cBhvr>
                                      <p:to>
                                        <p:strVal val="visible"/>
                                      </p:to>
                                    </p:set>
                                    <p:animEffect transition="in" filter="fade">
                                      <p:cBhvr>
                                        <p:cTn id="279" dur="500"/>
                                        <p:tgtEl>
                                          <p:spTgt spid="29"/>
                                        </p:tgtEl>
                                      </p:cBhvr>
                                    </p:animEffect>
                                  </p:childTnLst>
                                </p:cTn>
                              </p:par>
                              <p:par>
                                <p:cTn id="280" presetID="10" presetClass="entr" presetSubtype="0" fill="hold" nodeType="withEffect">
                                  <p:stCondLst>
                                    <p:cond delay="0"/>
                                  </p:stCondLst>
                                  <p:childTnLst>
                                    <p:set>
                                      <p:cBhvr>
                                        <p:cTn id="281" dur="1" fill="hold">
                                          <p:stCondLst>
                                            <p:cond delay="0"/>
                                          </p:stCondLst>
                                        </p:cTn>
                                        <p:tgtEl>
                                          <p:spTgt spid="74"/>
                                        </p:tgtEl>
                                        <p:attrNameLst>
                                          <p:attrName>style.visibility</p:attrName>
                                        </p:attrNameLst>
                                      </p:cBhvr>
                                      <p:to>
                                        <p:strVal val="visible"/>
                                      </p:to>
                                    </p:set>
                                    <p:animEffect transition="in" filter="fade">
                                      <p:cBhvr>
                                        <p:cTn id="282" dur="500"/>
                                        <p:tgtEl>
                                          <p:spTgt spid="74"/>
                                        </p:tgtEl>
                                      </p:cBhvr>
                                    </p:animEffect>
                                  </p:childTnLst>
                                </p:cTn>
                              </p:par>
                              <p:par>
                                <p:cTn id="283" presetID="10" presetClass="entr" presetSubtype="0" fill="hold" nodeType="withEffect">
                                  <p:stCondLst>
                                    <p:cond delay="0"/>
                                  </p:stCondLst>
                                  <p:childTnLst>
                                    <p:set>
                                      <p:cBhvr>
                                        <p:cTn id="284" dur="1" fill="hold">
                                          <p:stCondLst>
                                            <p:cond delay="0"/>
                                          </p:stCondLst>
                                        </p:cTn>
                                        <p:tgtEl>
                                          <p:spTgt spid="62"/>
                                        </p:tgtEl>
                                        <p:attrNameLst>
                                          <p:attrName>style.visibility</p:attrName>
                                        </p:attrNameLst>
                                      </p:cBhvr>
                                      <p:to>
                                        <p:strVal val="visible"/>
                                      </p:to>
                                    </p:set>
                                    <p:animEffect transition="in" filter="fade">
                                      <p:cBhvr>
                                        <p:cTn id="285" dur="500"/>
                                        <p:tgtEl>
                                          <p:spTgt spid="62"/>
                                        </p:tgtEl>
                                      </p:cBhvr>
                                    </p:animEffect>
                                  </p:childTnLst>
                                </p:cTn>
                              </p:par>
                              <p:par>
                                <p:cTn id="286" presetID="10" presetClass="entr" presetSubtype="0" fill="hold" nodeType="withEffect">
                                  <p:stCondLst>
                                    <p:cond delay="0"/>
                                  </p:stCondLst>
                                  <p:childTnLst>
                                    <p:set>
                                      <p:cBhvr>
                                        <p:cTn id="287" dur="1" fill="hold">
                                          <p:stCondLst>
                                            <p:cond delay="0"/>
                                          </p:stCondLst>
                                        </p:cTn>
                                        <p:tgtEl>
                                          <p:spTgt spid="73"/>
                                        </p:tgtEl>
                                        <p:attrNameLst>
                                          <p:attrName>style.visibility</p:attrName>
                                        </p:attrNameLst>
                                      </p:cBhvr>
                                      <p:to>
                                        <p:strVal val="visible"/>
                                      </p:to>
                                    </p:set>
                                    <p:animEffect transition="in" filter="fade">
                                      <p:cBhvr>
                                        <p:cTn id="288" dur="500"/>
                                        <p:tgtEl>
                                          <p:spTgt spid="73"/>
                                        </p:tgtEl>
                                      </p:cBhvr>
                                    </p:animEffect>
                                  </p:childTnLst>
                                </p:cTn>
                              </p:par>
                              <p:par>
                                <p:cTn id="289" presetID="10" presetClass="entr" presetSubtype="0" fill="hold" nodeType="withEffect">
                                  <p:stCondLst>
                                    <p:cond delay="0"/>
                                  </p:stCondLst>
                                  <p:childTnLst>
                                    <p:set>
                                      <p:cBhvr>
                                        <p:cTn id="290" dur="1" fill="hold">
                                          <p:stCondLst>
                                            <p:cond delay="0"/>
                                          </p:stCondLst>
                                        </p:cTn>
                                        <p:tgtEl>
                                          <p:spTgt spid="76"/>
                                        </p:tgtEl>
                                        <p:attrNameLst>
                                          <p:attrName>style.visibility</p:attrName>
                                        </p:attrNameLst>
                                      </p:cBhvr>
                                      <p:to>
                                        <p:strVal val="visible"/>
                                      </p:to>
                                    </p:set>
                                    <p:animEffect transition="in" filter="fade">
                                      <p:cBhvr>
                                        <p:cTn id="291" dur="500"/>
                                        <p:tgtEl>
                                          <p:spTgt spid="76"/>
                                        </p:tgtEl>
                                      </p:cBhvr>
                                    </p:animEffect>
                                  </p:childTnLst>
                                </p:cTn>
                              </p:par>
                              <p:par>
                                <p:cTn id="292" presetID="10" presetClass="entr" presetSubtype="0" fill="hold" nodeType="withEffect">
                                  <p:stCondLst>
                                    <p:cond delay="0"/>
                                  </p:stCondLst>
                                  <p:childTnLst>
                                    <p:set>
                                      <p:cBhvr>
                                        <p:cTn id="293" dur="1" fill="hold">
                                          <p:stCondLst>
                                            <p:cond delay="0"/>
                                          </p:stCondLst>
                                        </p:cTn>
                                        <p:tgtEl>
                                          <p:spTgt spid="75"/>
                                        </p:tgtEl>
                                        <p:attrNameLst>
                                          <p:attrName>style.visibility</p:attrName>
                                        </p:attrNameLst>
                                      </p:cBhvr>
                                      <p:to>
                                        <p:strVal val="visible"/>
                                      </p:to>
                                    </p:set>
                                    <p:animEffect transition="in" filter="fade">
                                      <p:cBhvr>
                                        <p:cTn id="294" dur="500"/>
                                        <p:tgtEl>
                                          <p:spTgt spid="75"/>
                                        </p:tgtEl>
                                      </p:cBhvr>
                                    </p:animEffect>
                                  </p:childTnLst>
                                </p:cTn>
                              </p:par>
                              <p:par>
                                <p:cTn id="295" presetID="10" presetClass="entr" presetSubtype="0" fill="hold" nodeType="withEffect">
                                  <p:stCondLst>
                                    <p:cond delay="0"/>
                                  </p:stCondLst>
                                  <p:childTnLst>
                                    <p:set>
                                      <p:cBhvr>
                                        <p:cTn id="296" dur="1" fill="hold">
                                          <p:stCondLst>
                                            <p:cond delay="0"/>
                                          </p:stCondLst>
                                        </p:cTn>
                                        <p:tgtEl>
                                          <p:spTgt spid="47"/>
                                        </p:tgtEl>
                                        <p:attrNameLst>
                                          <p:attrName>style.visibility</p:attrName>
                                        </p:attrNameLst>
                                      </p:cBhvr>
                                      <p:to>
                                        <p:strVal val="visible"/>
                                      </p:to>
                                    </p:set>
                                    <p:animEffect transition="in" filter="fade">
                                      <p:cBhvr>
                                        <p:cTn id="297" dur="500"/>
                                        <p:tgtEl>
                                          <p:spTgt spid="47"/>
                                        </p:tgtEl>
                                      </p:cBhvr>
                                    </p:animEffect>
                                  </p:childTnLst>
                                </p:cTn>
                              </p:par>
                              <p:par>
                                <p:cTn id="298" presetID="10" presetClass="entr" presetSubtype="0" fill="hold" nodeType="withEffect">
                                  <p:stCondLst>
                                    <p:cond delay="0"/>
                                  </p:stCondLst>
                                  <p:childTnLst>
                                    <p:set>
                                      <p:cBhvr>
                                        <p:cTn id="299" dur="1" fill="hold">
                                          <p:stCondLst>
                                            <p:cond delay="0"/>
                                          </p:stCondLst>
                                        </p:cTn>
                                        <p:tgtEl>
                                          <p:spTgt spid="95"/>
                                        </p:tgtEl>
                                        <p:attrNameLst>
                                          <p:attrName>style.visibility</p:attrName>
                                        </p:attrNameLst>
                                      </p:cBhvr>
                                      <p:to>
                                        <p:strVal val="visible"/>
                                      </p:to>
                                    </p:set>
                                    <p:animEffect transition="in" filter="fade">
                                      <p:cBhvr>
                                        <p:cTn id="300" dur="500"/>
                                        <p:tgtEl>
                                          <p:spTgt spid="95"/>
                                        </p:tgtEl>
                                      </p:cBhvr>
                                    </p:animEffect>
                                  </p:childTnLst>
                                </p:cTn>
                              </p:par>
                              <p:par>
                                <p:cTn id="301" presetID="10" presetClass="entr" presetSubtype="0" fill="hold" nodeType="withEffect">
                                  <p:stCondLst>
                                    <p:cond delay="0"/>
                                  </p:stCondLst>
                                  <p:childTnLst>
                                    <p:set>
                                      <p:cBhvr>
                                        <p:cTn id="302" dur="1" fill="hold">
                                          <p:stCondLst>
                                            <p:cond delay="0"/>
                                          </p:stCondLst>
                                        </p:cTn>
                                        <p:tgtEl>
                                          <p:spTgt spid="98"/>
                                        </p:tgtEl>
                                        <p:attrNameLst>
                                          <p:attrName>style.visibility</p:attrName>
                                        </p:attrNameLst>
                                      </p:cBhvr>
                                      <p:to>
                                        <p:strVal val="visible"/>
                                      </p:to>
                                    </p:set>
                                    <p:animEffect transition="in" filter="fade">
                                      <p:cBhvr>
                                        <p:cTn id="303" dur="500"/>
                                        <p:tgtEl>
                                          <p:spTgt spid="98"/>
                                        </p:tgtEl>
                                      </p:cBhvr>
                                    </p:animEffect>
                                  </p:childTnLst>
                                </p:cTn>
                              </p:par>
                              <p:par>
                                <p:cTn id="304" presetID="10" presetClass="entr" presetSubtype="0" fill="hold" nodeType="withEffect">
                                  <p:stCondLst>
                                    <p:cond delay="0"/>
                                  </p:stCondLst>
                                  <p:childTnLst>
                                    <p:set>
                                      <p:cBhvr>
                                        <p:cTn id="305" dur="1" fill="hold">
                                          <p:stCondLst>
                                            <p:cond delay="0"/>
                                          </p:stCondLst>
                                        </p:cTn>
                                        <p:tgtEl>
                                          <p:spTgt spid="89"/>
                                        </p:tgtEl>
                                        <p:attrNameLst>
                                          <p:attrName>style.visibility</p:attrName>
                                        </p:attrNameLst>
                                      </p:cBhvr>
                                      <p:to>
                                        <p:strVal val="visible"/>
                                      </p:to>
                                    </p:set>
                                    <p:animEffect transition="in" filter="fade">
                                      <p:cBhvr>
                                        <p:cTn id="306" dur="500"/>
                                        <p:tgtEl>
                                          <p:spTgt spid="89"/>
                                        </p:tgtEl>
                                      </p:cBhvr>
                                    </p:animEffect>
                                  </p:childTnLst>
                                </p:cTn>
                              </p:par>
                              <p:par>
                                <p:cTn id="307" presetID="10" presetClass="entr" presetSubtype="0" fill="hold" nodeType="withEffect">
                                  <p:stCondLst>
                                    <p:cond delay="0"/>
                                  </p:stCondLst>
                                  <p:childTnLst>
                                    <p:set>
                                      <p:cBhvr>
                                        <p:cTn id="308" dur="1" fill="hold">
                                          <p:stCondLst>
                                            <p:cond delay="0"/>
                                          </p:stCondLst>
                                        </p:cTn>
                                        <p:tgtEl>
                                          <p:spTgt spid="86"/>
                                        </p:tgtEl>
                                        <p:attrNameLst>
                                          <p:attrName>style.visibility</p:attrName>
                                        </p:attrNameLst>
                                      </p:cBhvr>
                                      <p:to>
                                        <p:strVal val="visible"/>
                                      </p:to>
                                    </p:set>
                                    <p:animEffect transition="in" filter="fade">
                                      <p:cBhvr>
                                        <p:cTn id="30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457200" y="44624"/>
            <a:ext cx="8229600" cy="936104"/>
          </a:xfrm>
        </p:spPr>
        <p:txBody>
          <a:bodyPr/>
          <a:lstStyle/>
          <a:p>
            <a:r>
              <a:rPr lang="en-US" sz="2800" dirty="0" smtClean="0">
                <a:solidFill>
                  <a:srgbClr val="000099"/>
                </a:solidFill>
                <a:latin typeface="Times New Roman" pitchFamily="18" charset="0"/>
                <a:cs typeface="Times New Roman" pitchFamily="18" charset="0"/>
              </a:rPr>
              <a:t>Balance of financial flows for key economic agents </a:t>
            </a:r>
            <a:endParaRPr lang="ru-RU" sz="2800" dirty="0" smtClean="0">
              <a:solidFill>
                <a:srgbClr val="000099"/>
              </a:solidFill>
              <a:latin typeface="Times New Roman" pitchFamily="18" charset="0"/>
              <a:cs typeface="Times New Roman" pitchFamily="18" charset="0"/>
            </a:endParaRPr>
          </a:p>
        </p:txBody>
      </p:sp>
      <p:sp>
        <p:nvSpPr>
          <p:cNvPr id="4"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5" name="Line 8"/>
          <p:cNvSpPr>
            <a:spLocks noChangeShapeType="1"/>
          </p:cNvSpPr>
          <p:nvPr/>
        </p:nvSpPr>
        <p:spPr bwMode="auto">
          <a:xfrm>
            <a:off x="0" y="1052736"/>
            <a:ext cx="9144000" cy="0"/>
          </a:xfrm>
          <a:prstGeom prst="line">
            <a:avLst/>
          </a:prstGeom>
          <a:noFill/>
          <a:ln w="76200" cmpd="tri">
            <a:solidFill>
              <a:srgbClr val="2E4564"/>
            </a:solidFill>
            <a:round/>
            <a:headEnd/>
            <a:tailEnd/>
          </a:ln>
        </p:spPr>
        <p:txBody>
          <a:bodyPr lIns="91429" tIns="45715" rIns="91429" bIns="45715"/>
          <a:lstStyle/>
          <a:p>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5975" y="1390644"/>
            <a:ext cx="8880521" cy="43426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35842" name="Line 8"/>
          <p:cNvSpPr>
            <a:spLocks noChangeShapeType="1"/>
          </p:cNvSpPr>
          <p:nvPr/>
        </p:nvSpPr>
        <p:spPr bwMode="auto">
          <a:xfrm>
            <a:off x="0" y="1114425"/>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35843" name="Прямоугольник 6"/>
          <p:cNvSpPr>
            <a:spLocks noChangeArrowheads="1"/>
          </p:cNvSpPr>
          <p:nvPr/>
        </p:nvSpPr>
        <p:spPr bwMode="auto">
          <a:xfrm>
            <a:off x="214313" y="0"/>
            <a:ext cx="8786812" cy="954107"/>
          </a:xfrm>
          <a:prstGeom prst="rect">
            <a:avLst/>
          </a:prstGeom>
          <a:noFill/>
          <a:ln w="9525">
            <a:noFill/>
            <a:miter lim="800000"/>
            <a:headEnd/>
            <a:tailEnd/>
          </a:ln>
        </p:spPr>
        <p:txBody>
          <a:bodyPr>
            <a:spAutoFit/>
          </a:bodyPr>
          <a:lstStyle/>
          <a:p>
            <a:pPr algn="ctr"/>
            <a:r>
              <a:rPr lang="en-US" sz="2800" dirty="0" smtClean="0">
                <a:solidFill>
                  <a:srgbClr val="000099"/>
                </a:solidFill>
                <a:latin typeface="Times New Roman" pitchFamily="18" charset="0"/>
                <a:cs typeface="Times New Roman" pitchFamily="18" charset="0"/>
              </a:rPr>
              <a:t>The area of factors of main socio-economic development </a:t>
            </a:r>
            <a:r>
              <a:rPr lang="en-US" sz="2800" dirty="0" err="1" smtClean="0">
                <a:solidFill>
                  <a:srgbClr val="000099"/>
                </a:solidFill>
                <a:latin typeface="Times New Roman" pitchFamily="18" charset="0"/>
                <a:cs typeface="Times New Roman" pitchFamily="18" charset="0"/>
              </a:rPr>
              <a:t>disbalances</a:t>
            </a:r>
            <a:r>
              <a:rPr lang="en-US" sz="2800" dirty="0" smtClean="0">
                <a:solidFill>
                  <a:srgbClr val="000099"/>
                </a:solidFill>
                <a:latin typeface="Times New Roman" pitchFamily="18" charset="0"/>
                <a:cs typeface="Times New Roman" pitchFamily="18" charset="0"/>
              </a:rPr>
              <a:t> </a:t>
            </a:r>
            <a:r>
              <a:rPr lang="en-US" sz="2800" dirty="0" smtClean="0">
                <a:solidFill>
                  <a:srgbClr val="000099"/>
                </a:solidFill>
                <a:latin typeface="Times New Roman" pitchFamily="18" charset="0"/>
                <a:cs typeface="Times New Roman" pitchFamily="18" charset="0"/>
              </a:rPr>
              <a:t>modeling </a:t>
            </a:r>
            <a:r>
              <a:rPr lang="ru-RU" sz="2800" dirty="0" smtClean="0">
                <a:solidFill>
                  <a:srgbClr val="000099"/>
                </a:solidFill>
                <a:latin typeface="Times New Roman" pitchFamily="18" charset="0"/>
                <a:cs typeface="Times New Roman" pitchFamily="18" charset="0"/>
              </a:rPr>
              <a:t> </a:t>
            </a:r>
            <a:endParaRPr lang="ru-RU" sz="2800" dirty="0">
              <a:solidFill>
                <a:srgbClr val="000099"/>
              </a:solidFill>
              <a:latin typeface="Calibri" pitchFamily="34" charset="0"/>
            </a:endParaRPr>
          </a:p>
        </p:txBody>
      </p:sp>
      <p:pic>
        <p:nvPicPr>
          <p:cNvPr id="6" name="Рисунок 5" descr="cube.PNG"/>
          <p:cNvPicPr>
            <a:picLocks noChangeAspect="1"/>
          </p:cNvPicPr>
          <p:nvPr/>
        </p:nvPicPr>
        <p:blipFill>
          <a:blip r:embed="rId2" cstate="print"/>
          <a:stretch>
            <a:fillRect/>
          </a:stretch>
        </p:blipFill>
        <p:spPr>
          <a:xfrm>
            <a:off x="1187624" y="1196752"/>
            <a:ext cx="6630541" cy="54426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5" descr="Davos_11_imbalances.PNG"/>
          <p:cNvPicPr>
            <a:picLocks noChangeAspect="1"/>
          </p:cNvPicPr>
          <p:nvPr/>
        </p:nvPicPr>
        <p:blipFill>
          <a:blip r:embed="rId2" cstate="print"/>
          <a:srcRect/>
          <a:stretch>
            <a:fillRect/>
          </a:stretch>
        </p:blipFill>
        <p:spPr bwMode="auto">
          <a:xfrm>
            <a:off x="1042988" y="1052736"/>
            <a:ext cx="6918325" cy="5689377"/>
          </a:xfrm>
          <a:prstGeom prst="rect">
            <a:avLst/>
          </a:prstGeom>
          <a:noFill/>
          <a:ln w="9525">
            <a:noFill/>
            <a:miter lim="800000"/>
            <a:headEnd/>
            <a:tailEnd/>
          </a:ln>
        </p:spPr>
      </p:pic>
      <p:sp>
        <p:nvSpPr>
          <p:cNvPr id="2" name="Заголовок 1"/>
          <p:cNvSpPr>
            <a:spLocks noGrp="1"/>
          </p:cNvSpPr>
          <p:nvPr>
            <p:ph type="title"/>
          </p:nvPr>
        </p:nvSpPr>
        <p:spPr>
          <a:xfrm>
            <a:off x="457200" y="188640"/>
            <a:ext cx="8229600" cy="690563"/>
          </a:xfrm>
        </p:spPr>
        <p:txBody>
          <a:bodyPr rtlCol="0">
            <a:normAutofit fontScale="90000"/>
          </a:bodyPr>
          <a:lstStyle/>
          <a:p>
            <a:pPr fontAlgn="auto">
              <a:spcAft>
                <a:spcPts val="0"/>
              </a:spcAft>
              <a:defRPr/>
            </a:pPr>
            <a:r>
              <a:rPr lang="en-US" sz="3600" dirty="0" smtClean="0">
                <a:solidFill>
                  <a:srgbClr val="000099"/>
                </a:solidFill>
                <a:latin typeface="Times New Roman" pitchFamily="18" charset="0"/>
                <a:cs typeface="Times New Roman" pitchFamily="18" charset="0"/>
              </a:rPr>
              <a:t>World Economic Forum global risks for 2011</a:t>
            </a:r>
            <a:endParaRPr lang="ru-RU" sz="3600" dirty="0">
              <a:solidFill>
                <a:srgbClr val="000099"/>
              </a:solidFill>
              <a:latin typeface="Times New Roman" pitchFamily="18" charset="0"/>
              <a:cs typeface="Times New Roman" pitchFamily="18" charset="0"/>
            </a:endParaRPr>
          </a:p>
        </p:txBody>
      </p:sp>
      <p:sp>
        <p:nvSpPr>
          <p:cNvPr id="16387"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16388" name="Line 8"/>
          <p:cNvSpPr>
            <a:spLocks noChangeShapeType="1"/>
          </p:cNvSpPr>
          <p:nvPr/>
        </p:nvSpPr>
        <p:spPr bwMode="auto">
          <a:xfrm>
            <a:off x="3175" y="980728"/>
            <a:ext cx="9144000" cy="0"/>
          </a:xfrm>
          <a:prstGeom prst="line">
            <a:avLst/>
          </a:prstGeom>
          <a:noFill/>
          <a:ln w="76200" cmpd="tri">
            <a:solidFill>
              <a:srgbClr val="2E4564"/>
            </a:solidFill>
            <a:round/>
            <a:headEnd/>
            <a:tailEnd/>
          </a:ln>
        </p:spPr>
        <p:txBody>
          <a:bodyPr lIns="91429" tIns="45715" rIns="91429" bIns="45715"/>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36866" name="Line 8"/>
          <p:cNvSpPr>
            <a:spLocks noChangeShapeType="1"/>
          </p:cNvSpPr>
          <p:nvPr/>
        </p:nvSpPr>
        <p:spPr bwMode="auto">
          <a:xfrm>
            <a:off x="0" y="857250"/>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36867" name="Прямоугольник 6"/>
          <p:cNvSpPr>
            <a:spLocks noChangeArrowheads="1"/>
          </p:cNvSpPr>
          <p:nvPr/>
        </p:nvSpPr>
        <p:spPr bwMode="auto">
          <a:xfrm>
            <a:off x="642938" y="171450"/>
            <a:ext cx="8137525" cy="523875"/>
          </a:xfrm>
          <a:prstGeom prst="rect">
            <a:avLst/>
          </a:prstGeom>
          <a:noFill/>
          <a:ln w="9525">
            <a:noFill/>
            <a:miter lim="800000"/>
            <a:headEnd/>
            <a:tailEnd/>
          </a:ln>
        </p:spPr>
        <p:txBody>
          <a:bodyPr>
            <a:spAutoFit/>
          </a:bodyPr>
          <a:lstStyle/>
          <a:p>
            <a:pPr algn="ctr"/>
            <a:r>
              <a:rPr lang="en-US" sz="2800" dirty="0" smtClean="0">
                <a:solidFill>
                  <a:srgbClr val="000099"/>
                </a:solidFill>
                <a:latin typeface="Times New Roman" pitchFamily="18" charset="0"/>
                <a:cs typeface="Times New Roman" pitchFamily="18" charset="0"/>
              </a:rPr>
              <a:t>Results and Conclusions</a:t>
            </a:r>
            <a:endParaRPr lang="ru-RU" sz="2800" dirty="0">
              <a:latin typeface="Calibri" pitchFamily="34" charset="0"/>
            </a:endParaRPr>
          </a:p>
        </p:txBody>
      </p:sp>
      <p:sp>
        <p:nvSpPr>
          <p:cNvPr id="36868" name="Содержимое 2"/>
          <p:cNvSpPr>
            <a:spLocks noGrp="1"/>
          </p:cNvSpPr>
          <p:nvPr>
            <p:ph idx="1"/>
          </p:nvPr>
        </p:nvSpPr>
        <p:spPr>
          <a:xfrm>
            <a:off x="250825" y="1028700"/>
            <a:ext cx="8642350" cy="5338763"/>
          </a:xfrm>
        </p:spPr>
        <p:txBody>
          <a:bodyPr/>
          <a:lstStyle/>
          <a:p>
            <a:pPr marL="114300" indent="-457200" algn="just">
              <a:spcBef>
                <a:spcPct val="0"/>
              </a:spcBef>
              <a:buFont typeface="Calibri" pitchFamily="34" charset="0"/>
              <a:buAutoNum type="arabicPeriod"/>
            </a:pPr>
            <a:r>
              <a:rPr lang="en-US" sz="2000" dirty="0" smtClean="0">
                <a:latin typeface="Times New Roman" pitchFamily="18" charset="0"/>
                <a:cs typeface="Times New Roman" pitchFamily="18" charset="0"/>
              </a:rPr>
              <a:t>Analysis </a:t>
            </a:r>
            <a:r>
              <a:rPr lang="en-US" sz="2000" dirty="0">
                <a:latin typeface="Times New Roman" pitchFamily="18" charset="0"/>
                <a:cs typeface="Times New Roman" pitchFamily="18" charset="0"/>
              </a:rPr>
              <a:t>of the set of key indicators selected and results of G-20 Mutual assessment process aimed at revealing the nature of global imbalances and the root causes of impediments to their adjustment indicates the lack of transparency and coherence of applied techniques</a:t>
            </a:r>
            <a:r>
              <a:rPr lang="en-US" sz="2000" dirty="0" smtClean="0">
                <a:latin typeface="Times New Roman" pitchFamily="18" charset="0"/>
                <a:cs typeface="Times New Roman" pitchFamily="18" charset="0"/>
              </a:rPr>
              <a:t>.</a:t>
            </a:r>
          </a:p>
          <a:p>
            <a:pPr marL="114300" indent="-457200" algn="just">
              <a:spcBef>
                <a:spcPct val="0"/>
              </a:spcBef>
              <a:buFont typeface="Calibri" pitchFamily="34" charset="0"/>
              <a:buAutoNum type="arabicPeriod"/>
            </a:pPr>
            <a:endParaRPr lang="en-US" sz="2000" dirty="0">
              <a:latin typeface="Times New Roman" pitchFamily="18" charset="0"/>
              <a:cs typeface="Times New Roman" pitchFamily="18" charset="0"/>
            </a:endParaRPr>
          </a:p>
          <a:p>
            <a:pPr marL="114300" indent="-457200" algn="just">
              <a:spcBef>
                <a:spcPct val="0"/>
              </a:spcBef>
              <a:buFont typeface="Calibri" pitchFamily="34" charset="0"/>
              <a:buAutoNum type="arabicPeriod"/>
            </a:pPr>
            <a:r>
              <a:rPr lang="en-US" sz="2000" dirty="0" smtClean="0">
                <a:latin typeface="Times New Roman" pitchFamily="18" charset="0"/>
                <a:cs typeface="Times New Roman" pitchFamily="18" charset="0"/>
              </a:rPr>
              <a:t>Composition </a:t>
            </a:r>
            <a:r>
              <a:rPr lang="en-US" sz="2000" dirty="0">
                <a:latin typeface="Times New Roman" pitchFamily="18" charset="0"/>
                <a:cs typeface="Times New Roman" pitchFamily="18" charset="0"/>
              </a:rPr>
              <a:t>of indicators, data quality and statistic techniques applied in order to assess key global imbalances do not correspond with the scale and complexity of problem in question. That’s why the recommendations prepared by the G-20 working group still suffer from the lack of quality and effectiveness. </a:t>
            </a:r>
            <a:endParaRPr lang="en-US" sz="2000" dirty="0" smtClean="0">
              <a:latin typeface="Times New Roman" pitchFamily="18" charset="0"/>
              <a:cs typeface="Times New Roman" pitchFamily="18" charset="0"/>
            </a:endParaRPr>
          </a:p>
          <a:p>
            <a:pPr marL="114300" indent="-457200" algn="just">
              <a:spcBef>
                <a:spcPct val="0"/>
              </a:spcBef>
              <a:buFont typeface="Calibri" pitchFamily="34" charset="0"/>
              <a:buAutoNum type="arabicPeriod"/>
            </a:pPr>
            <a:endParaRPr lang="en-US" sz="2000" dirty="0">
              <a:latin typeface="Times New Roman" pitchFamily="18" charset="0"/>
              <a:cs typeface="Times New Roman" pitchFamily="18" charset="0"/>
            </a:endParaRPr>
          </a:p>
          <a:p>
            <a:pPr marL="114300" indent="-457200" algn="just">
              <a:spcBef>
                <a:spcPct val="0"/>
              </a:spcBef>
              <a:buFont typeface="Calibri" pitchFamily="34" charset="0"/>
              <a:buAutoNum type="arabicPeriod"/>
            </a:pPr>
            <a:r>
              <a:rPr lang="en-US" sz="2000" dirty="0" smtClean="0">
                <a:latin typeface="Times New Roman" pitchFamily="18" charset="0"/>
                <a:cs typeface="Times New Roman" pitchFamily="18" charset="0"/>
              </a:rPr>
              <a:t>Development </a:t>
            </a:r>
            <a:r>
              <a:rPr lang="en-US" sz="2000" dirty="0">
                <a:latin typeface="Times New Roman" pitchFamily="18" charset="0"/>
                <a:cs typeface="Times New Roman" pitchFamily="18" charset="0"/>
              </a:rPr>
              <a:t>of strategic planning and strategic audit techniques requires development of national statistics, forecasting and policy assessment methodologies. These results might also be applied for international comparisons</a:t>
            </a:r>
            <a:r>
              <a:rPr lang="en-US" sz="2000" dirty="0" smtClean="0">
                <a:latin typeface="Times New Roman" pitchFamily="18" charset="0"/>
                <a:cs typeface="Times New Roman" pitchFamily="18" charset="0"/>
              </a:rPr>
              <a:t>.</a:t>
            </a:r>
          </a:p>
          <a:p>
            <a:pPr marL="114300" indent="-457200" algn="just">
              <a:spcBef>
                <a:spcPct val="0"/>
              </a:spcBef>
              <a:buFont typeface="Calibri" pitchFamily="34" charset="0"/>
              <a:buAutoNum type="arabicPeriod"/>
            </a:pPr>
            <a:endParaRPr lang="en-US" sz="2000" dirty="0">
              <a:latin typeface="Times New Roman" pitchFamily="18" charset="0"/>
              <a:cs typeface="Times New Roman" pitchFamily="18" charset="0"/>
            </a:endParaRPr>
          </a:p>
          <a:p>
            <a:pPr marL="114300" indent="-457200" algn="just">
              <a:spcBef>
                <a:spcPct val="0"/>
              </a:spcBef>
              <a:buFont typeface="Calibri" pitchFamily="34" charset="0"/>
              <a:buAutoNum type="arabicPeriod"/>
            </a:pPr>
            <a:r>
              <a:rPr lang="en-US" sz="2000" dirty="0" smtClean="0">
                <a:latin typeface="Times New Roman" pitchFamily="18" charset="0"/>
                <a:cs typeface="Times New Roman" pitchFamily="18" charset="0"/>
              </a:rPr>
              <a:t>Combined </a:t>
            </a:r>
            <a:r>
              <a:rPr lang="en-US" sz="2000" dirty="0">
                <a:latin typeface="Times New Roman" pitchFamily="18" charset="0"/>
                <a:cs typeface="Times New Roman" pitchFamily="18" charset="0"/>
              </a:rPr>
              <a:t>efforts of governments and expert society are needed to ensure effective selection of key national indicators and development of modeling techniques used for forecasts and strategic plans development.</a:t>
            </a:r>
          </a:p>
          <a:p>
            <a:pPr marL="114300" indent="-457200" algn="just">
              <a:spcBef>
                <a:spcPct val="0"/>
              </a:spcBef>
              <a:buFont typeface="Calibri" pitchFamily="34" charset="0"/>
              <a:buAutoNum type="arabicPeriod"/>
            </a:pPr>
            <a:endParaRPr lang="ru-RU" sz="2000" dirty="0" smtClean="0">
              <a:latin typeface="Times New Roman" pitchFamily="18" charset="0"/>
              <a:cs typeface="Times New Roman" pitchFamily="18" charset="0"/>
            </a:endParaRPr>
          </a:p>
          <a:p>
            <a:pPr marL="114300" indent="-457200" algn="just">
              <a:spcBef>
                <a:spcPct val="0"/>
              </a:spcBef>
              <a:buFont typeface="Calibri" pitchFamily="34" charset="0"/>
              <a:buAutoNum type="arabicPeriod"/>
            </a:pP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7" descr="palata_big01.jpg"/>
          <p:cNvPicPr>
            <a:picLocks noChangeAspect="1"/>
          </p:cNvPicPr>
          <p:nvPr/>
        </p:nvPicPr>
        <p:blipFill>
          <a:blip r:embed="rId3" cstate="print"/>
          <a:srcRect/>
          <a:stretch>
            <a:fillRect/>
          </a:stretch>
        </p:blipFill>
        <p:spPr bwMode="auto">
          <a:xfrm>
            <a:off x="1928813" y="-7938"/>
            <a:ext cx="5429250" cy="6865938"/>
          </a:xfrm>
          <a:prstGeom prst="rect">
            <a:avLst/>
          </a:prstGeom>
          <a:noFill/>
          <a:ln w="9525">
            <a:noFill/>
            <a:miter lim="800000"/>
            <a:headEnd/>
            <a:tailEnd/>
          </a:ln>
        </p:spPr>
      </p:pic>
      <p:sp>
        <p:nvSpPr>
          <p:cNvPr id="9" name="Rectangle 8"/>
          <p:cNvSpPr/>
          <p:nvPr/>
        </p:nvSpPr>
        <p:spPr>
          <a:xfrm>
            <a:off x="0" y="0"/>
            <a:ext cx="9144000" cy="6858000"/>
          </a:xfrm>
          <a:prstGeom prst="rect">
            <a:avLst/>
          </a:prstGeom>
          <a:gradFill>
            <a:gsLst>
              <a:gs pos="0">
                <a:schemeClr val="accent1">
                  <a:tint val="66000"/>
                  <a:satMod val="160000"/>
                  <a:alpha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endParaRPr lang="ru-RU" sz="2800" dirty="0">
              <a:latin typeface="Times New Roman" pitchFamily="18" charset="0"/>
              <a:cs typeface="Times New Roman" pitchFamily="18" charset="0"/>
            </a:endParaRPr>
          </a:p>
        </p:txBody>
      </p:sp>
      <p:sp>
        <p:nvSpPr>
          <p:cNvPr id="14339" name="Rectangle 1"/>
          <p:cNvSpPr>
            <a:spLocks noChangeArrowheads="1"/>
          </p:cNvSpPr>
          <p:nvPr/>
        </p:nvSpPr>
        <p:spPr bwMode="auto">
          <a:xfrm>
            <a:off x="2484438" y="4221163"/>
            <a:ext cx="6551612" cy="369887"/>
          </a:xfrm>
          <a:prstGeom prst="rect">
            <a:avLst/>
          </a:prstGeom>
          <a:noFill/>
          <a:ln w="9525">
            <a:noFill/>
            <a:miter lim="800000"/>
            <a:headEnd/>
            <a:tailEnd/>
          </a:ln>
        </p:spPr>
        <p:txBody>
          <a:bodyPr lIns="91429" tIns="45715" rIns="91429" bIns="45715" anchor="ctr">
            <a:spAutoFit/>
          </a:bodyPr>
          <a:lstStyle/>
          <a:p>
            <a:pPr algn="r" eaLnBrk="0" hangingPunct="0"/>
            <a:endParaRPr lang="ru-RU">
              <a:latin typeface="Calibri" pitchFamily="34" charset="0"/>
            </a:endParaRPr>
          </a:p>
        </p:txBody>
      </p:sp>
      <p:sp>
        <p:nvSpPr>
          <p:cNvPr id="14340" name="Rectangle 4"/>
          <p:cNvSpPr>
            <a:spLocks noChangeArrowheads="1"/>
          </p:cNvSpPr>
          <p:nvPr/>
        </p:nvSpPr>
        <p:spPr bwMode="auto">
          <a:xfrm>
            <a:off x="1928813" y="428625"/>
            <a:ext cx="6171579" cy="461655"/>
          </a:xfrm>
          <a:prstGeom prst="rect">
            <a:avLst/>
          </a:prstGeom>
          <a:noFill/>
          <a:ln w="9525">
            <a:noFill/>
            <a:miter lim="800000"/>
            <a:headEnd/>
            <a:tailEnd/>
          </a:ln>
        </p:spPr>
        <p:txBody>
          <a:bodyPr wrap="square" lIns="91429" tIns="45715" rIns="91429" bIns="45715">
            <a:spAutoFit/>
          </a:bodyPr>
          <a:lstStyle/>
          <a:p>
            <a:r>
              <a:rPr lang="en-US" sz="2400" b="1" dirty="0" smtClean="0">
                <a:latin typeface="Times New Roman" pitchFamily="18" charset="0"/>
                <a:cs typeface="Times New Roman" pitchFamily="18" charset="0"/>
              </a:rPr>
              <a:t>Accounts Chamber of the Russian Federation</a:t>
            </a:r>
            <a:endParaRPr lang="ru-RU" b="1" dirty="0">
              <a:latin typeface="Times New Roman" pitchFamily="18" charset="0"/>
              <a:cs typeface="Times New Roman" pitchFamily="18" charset="0"/>
            </a:endParaRPr>
          </a:p>
        </p:txBody>
      </p:sp>
      <p:sp>
        <p:nvSpPr>
          <p:cNvPr id="13" name="Rectangle 2"/>
          <p:cNvSpPr txBox="1">
            <a:spLocks noChangeArrowheads="1"/>
          </p:cNvSpPr>
          <p:nvPr/>
        </p:nvSpPr>
        <p:spPr bwMode="auto">
          <a:xfrm>
            <a:off x="428625" y="2143125"/>
            <a:ext cx="8286750" cy="2746375"/>
          </a:xfrm>
          <a:prstGeom prst="rect">
            <a:avLst/>
          </a:prstGeom>
          <a:noFill/>
          <a:ln w="9525">
            <a:noFill/>
            <a:miter lim="800000"/>
            <a:headEnd/>
            <a:tailEnd/>
          </a:ln>
          <a:effectLst/>
        </p:spPr>
        <p:txBody>
          <a:bodyPr lIns="91429" tIns="45715" rIns="91429" bIns="45715" anchor="ctr"/>
          <a:lstStyle/>
          <a:p>
            <a:pPr algn="ctr" fontAlgn="auto">
              <a:spcBef>
                <a:spcPts val="0"/>
              </a:spcBef>
              <a:spcAft>
                <a:spcPts val="0"/>
              </a:spcAft>
              <a:defRPr/>
            </a:pPr>
            <a:r>
              <a:rPr lang="ru-RU" sz="4400" b="1" kern="0" dirty="0">
                <a:solidFill>
                  <a:schemeClr val="accent2"/>
                </a:solidFill>
                <a:latin typeface="+mj-lt"/>
                <a:ea typeface="+mj-ea"/>
                <a:cs typeface="+mj-cs"/>
              </a:rPr>
              <a:t/>
            </a:r>
            <a:br>
              <a:rPr lang="ru-RU" sz="4400" b="1" kern="0" dirty="0">
                <a:solidFill>
                  <a:schemeClr val="accent2"/>
                </a:solidFill>
                <a:latin typeface="+mj-lt"/>
                <a:ea typeface="+mj-ea"/>
                <a:cs typeface="+mj-cs"/>
              </a:rPr>
            </a:br>
            <a:r>
              <a:rPr lang="ru-RU" sz="3600" b="1" kern="0" dirty="0">
                <a:solidFill>
                  <a:srgbClr val="273269"/>
                </a:solidFill>
                <a:latin typeface="+mj-lt"/>
                <a:ea typeface="+mj-ea"/>
                <a:cs typeface="Times New Roman" pitchFamily="18" charset="0"/>
              </a:rPr>
              <a:t/>
            </a:r>
            <a:br>
              <a:rPr lang="ru-RU" sz="3600" b="1" kern="0" dirty="0">
                <a:solidFill>
                  <a:srgbClr val="273269"/>
                </a:solidFill>
                <a:latin typeface="+mj-lt"/>
                <a:ea typeface="+mj-ea"/>
                <a:cs typeface="Times New Roman" pitchFamily="18" charset="0"/>
              </a:rPr>
            </a:br>
            <a:endParaRPr lang="ru-RU" sz="3600" b="1" kern="0" dirty="0">
              <a:solidFill>
                <a:srgbClr val="273269"/>
              </a:solidFill>
              <a:latin typeface="+mj-lt"/>
              <a:ea typeface="+mj-ea"/>
              <a:cs typeface="Times New Roman" pitchFamily="18" charset="0"/>
            </a:endParaRPr>
          </a:p>
        </p:txBody>
      </p:sp>
      <p:pic>
        <p:nvPicPr>
          <p:cNvPr id="14342" name="Picture 3" descr="Герб Счетной палаты"/>
          <p:cNvPicPr>
            <a:picLocks noChangeAspect="1" noChangeArrowheads="1"/>
          </p:cNvPicPr>
          <p:nvPr/>
        </p:nvPicPr>
        <p:blipFill>
          <a:blip r:embed="rId4" cstate="print"/>
          <a:srcRect/>
          <a:stretch>
            <a:fillRect/>
          </a:stretch>
        </p:blipFill>
        <p:spPr bwMode="auto">
          <a:xfrm>
            <a:off x="357188" y="285750"/>
            <a:ext cx="1490662" cy="1543050"/>
          </a:xfrm>
          <a:prstGeom prst="rect">
            <a:avLst/>
          </a:prstGeom>
          <a:noFill/>
          <a:ln w="9525">
            <a:noFill/>
            <a:miter lim="800000"/>
            <a:headEnd/>
            <a:tailEnd/>
          </a:ln>
        </p:spPr>
      </p:pic>
      <p:sp>
        <p:nvSpPr>
          <p:cNvPr id="12" name="Rectangle 2"/>
          <p:cNvSpPr txBox="1">
            <a:spLocks noChangeArrowheads="1"/>
          </p:cNvSpPr>
          <p:nvPr/>
        </p:nvSpPr>
        <p:spPr bwMode="auto">
          <a:xfrm>
            <a:off x="357188" y="2786063"/>
            <a:ext cx="8501062" cy="2428875"/>
          </a:xfrm>
          <a:prstGeom prst="rect">
            <a:avLst/>
          </a:prstGeom>
          <a:noFill/>
          <a:ln w="9525">
            <a:noFill/>
            <a:miter lim="800000"/>
            <a:headEnd/>
            <a:tailEnd/>
          </a:ln>
        </p:spPr>
        <p:txBody>
          <a:bodyPr lIns="91429" tIns="45715" rIns="91429" bIns="45715" anchor="ctr"/>
          <a:lstStyle/>
          <a:p>
            <a:pPr algn="ctr" eaLnBrk="0" fontAlgn="auto" hangingPunct="0">
              <a:spcBef>
                <a:spcPts val="0"/>
              </a:spcBef>
              <a:spcAft>
                <a:spcPts val="0"/>
              </a:spcAft>
              <a:defRPr/>
            </a:pPr>
            <a:r>
              <a:rPr lang="ru-RU" sz="4400" b="1" kern="0" dirty="0">
                <a:solidFill>
                  <a:schemeClr val="accent2"/>
                </a:solidFill>
                <a:latin typeface="+mj-lt"/>
                <a:ea typeface="+mj-ea"/>
                <a:cs typeface="+mj-cs"/>
              </a:rPr>
              <a:t/>
            </a:r>
            <a:br>
              <a:rPr lang="ru-RU" sz="4400" b="1" kern="0" dirty="0">
                <a:solidFill>
                  <a:schemeClr val="accent2"/>
                </a:solidFill>
                <a:latin typeface="+mj-lt"/>
                <a:ea typeface="+mj-ea"/>
                <a:cs typeface="+mj-cs"/>
              </a:rPr>
            </a:br>
            <a:r>
              <a:rPr lang="ru-RU" sz="4400" b="1" dirty="0">
                <a:solidFill>
                  <a:schemeClr val="tx2"/>
                </a:solidFill>
                <a:latin typeface="Arial Narrow" pitchFamily="34" charset="0"/>
              </a:rPr>
              <a:t> </a:t>
            </a:r>
            <a:r>
              <a:rPr lang="ru-RU" sz="3600" b="1" kern="0" dirty="0">
                <a:solidFill>
                  <a:schemeClr val="tx2"/>
                </a:solidFill>
                <a:latin typeface="+mj-lt"/>
                <a:ea typeface="+mj-ea"/>
                <a:cs typeface="+mj-cs"/>
              </a:rPr>
              <a:t/>
            </a:r>
            <a:br>
              <a:rPr lang="ru-RU" sz="3600" b="1" kern="0" dirty="0">
                <a:solidFill>
                  <a:schemeClr val="tx2"/>
                </a:solidFill>
                <a:latin typeface="+mj-lt"/>
                <a:ea typeface="+mj-ea"/>
                <a:cs typeface="+mj-cs"/>
              </a:rPr>
            </a:br>
            <a:r>
              <a:rPr lang="ru-RU" sz="3600" b="1" kern="0" dirty="0">
                <a:solidFill>
                  <a:srgbClr val="273269"/>
                </a:solidFill>
                <a:latin typeface="+mj-lt"/>
                <a:ea typeface="+mj-ea"/>
                <a:cs typeface="Times New Roman" pitchFamily="18" charset="0"/>
              </a:rPr>
              <a:t/>
            </a:r>
            <a:br>
              <a:rPr lang="ru-RU" sz="3600" b="1" kern="0" dirty="0">
                <a:solidFill>
                  <a:srgbClr val="273269"/>
                </a:solidFill>
                <a:latin typeface="+mj-lt"/>
                <a:ea typeface="+mj-ea"/>
                <a:cs typeface="Times New Roman" pitchFamily="18" charset="0"/>
              </a:rPr>
            </a:br>
            <a:endParaRPr lang="ru-RU" sz="3600" b="1" kern="0" dirty="0">
              <a:solidFill>
                <a:srgbClr val="273269"/>
              </a:solidFill>
              <a:latin typeface="+mj-lt"/>
              <a:ea typeface="+mj-ea"/>
              <a:cs typeface="Times New Roman" pitchFamily="18" charset="0"/>
            </a:endParaRPr>
          </a:p>
        </p:txBody>
      </p:sp>
      <p:sp>
        <p:nvSpPr>
          <p:cNvPr id="10" name="Прямоугольник 9"/>
          <p:cNvSpPr/>
          <p:nvPr/>
        </p:nvSpPr>
        <p:spPr>
          <a:xfrm>
            <a:off x="250825" y="3429000"/>
            <a:ext cx="8569325" cy="1200329"/>
          </a:xfrm>
          <a:prstGeom prst="rect">
            <a:avLst/>
          </a:prstGeom>
        </p:spPr>
        <p:txBody>
          <a:bodyPr>
            <a:spAutoFit/>
          </a:bodyPr>
          <a:lstStyle/>
          <a:p>
            <a:pPr algn="ctr" fontAlgn="auto">
              <a:spcBef>
                <a:spcPts val="0"/>
              </a:spcBef>
              <a:spcAft>
                <a:spcPts val="0"/>
              </a:spcAft>
              <a:defRPr/>
            </a:pPr>
            <a:r>
              <a:rPr lang="en-US" sz="36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Global imbalances analysis: </a:t>
            </a:r>
            <a:endParaRPr lang="ru-RU"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implications </a:t>
            </a:r>
            <a:r>
              <a:rPr lang="en-US" sz="36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for KNI selection</a:t>
            </a:r>
            <a:endParaRPr lang="ru-RU" sz="36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4"/>
          <p:cNvSpPr>
            <a:spLocks noChangeArrowheads="1"/>
          </p:cNvSpPr>
          <p:nvPr/>
        </p:nvSpPr>
        <p:spPr bwMode="auto">
          <a:xfrm>
            <a:off x="2051720" y="5517232"/>
            <a:ext cx="5688632" cy="400099"/>
          </a:xfrm>
          <a:prstGeom prst="rect">
            <a:avLst/>
          </a:prstGeom>
          <a:noFill/>
          <a:ln w="9525">
            <a:noFill/>
            <a:miter lim="800000"/>
            <a:headEnd/>
            <a:tailEnd/>
          </a:ln>
        </p:spPr>
        <p:txBody>
          <a:bodyPr wrap="square" lIns="91429" tIns="45715" rIns="91429" bIns="45715">
            <a:spAutoFit/>
          </a:bodyPr>
          <a:lstStyle/>
          <a:p>
            <a:pPr algn="ctr"/>
            <a:r>
              <a:rPr lang="en-US" sz="2000" b="1" dirty="0" smtClean="0">
                <a:latin typeface="Times New Roman" pitchFamily="18" charset="0"/>
                <a:cs typeface="Times New Roman" pitchFamily="18" charset="0"/>
              </a:rPr>
              <a:t>Anton </a:t>
            </a:r>
            <a:r>
              <a:rPr lang="en-US" sz="2000" b="1" dirty="0" err="1" smtClean="0">
                <a:latin typeface="Times New Roman" pitchFamily="18" charset="0"/>
                <a:cs typeface="Times New Roman" pitchFamily="18" charset="0"/>
              </a:rPr>
              <a:t>Kosyanenko</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9439910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14" y="692696"/>
            <a:ext cx="7966994" cy="5974121"/>
          </a:xfrm>
          <a:prstGeom prst="rect">
            <a:avLst/>
          </a:prstGeom>
        </p:spPr>
      </p:pic>
      <p:sp>
        <p:nvSpPr>
          <p:cNvPr id="17410"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17411" name="Line 8"/>
          <p:cNvSpPr>
            <a:spLocks noChangeShapeType="1"/>
          </p:cNvSpPr>
          <p:nvPr/>
        </p:nvSpPr>
        <p:spPr bwMode="auto">
          <a:xfrm>
            <a:off x="3175" y="620688"/>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7" name="Заголовок 1"/>
          <p:cNvSpPr>
            <a:spLocks noGrp="1"/>
          </p:cNvSpPr>
          <p:nvPr>
            <p:ph type="title"/>
          </p:nvPr>
        </p:nvSpPr>
        <p:spPr>
          <a:xfrm>
            <a:off x="457200" y="-27384"/>
            <a:ext cx="8229600" cy="690563"/>
          </a:xfrm>
        </p:spPr>
        <p:txBody>
          <a:bodyPr rtlCol="0">
            <a:normAutofit fontScale="90000"/>
          </a:bodyPr>
          <a:lstStyle/>
          <a:p>
            <a:pPr fontAlgn="auto">
              <a:spcAft>
                <a:spcPts val="0"/>
              </a:spcAft>
              <a:defRPr/>
            </a:pPr>
            <a:r>
              <a:rPr lang="en-US" sz="3600" dirty="0" smtClean="0">
                <a:solidFill>
                  <a:srgbClr val="000099"/>
                </a:solidFill>
                <a:latin typeface="Times New Roman" pitchFamily="18" charset="0"/>
                <a:cs typeface="Times New Roman" pitchFamily="18" charset="0"/>
              </a:rPr>
              <a:t>World Economic Forum global risks for 2012</a:t>
            </a:r>
            <a:endParaRPr lang="ru-RU" sz="3600"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457200" y="188913"/>
            <a:ext cx="8229600" cy="690562"/>
          </a:xfrm>
        </p:spPr>
        <p:txBody>
          <a:bodyPr/>
          <a:lstStyle/>
          <a:p>
            <a:r>
              <a:rPr lang="en-US" sz="3200" dirty="0" err="1" smtClean="0">
                <a:solidFill>
                  <a:srgbClr val="000099"/>
                </a:solidFill>
                <a:latin typeface="Times New Roman" pitchFamily="18" charset="0"/>
                <a:cs typeface="Times New Roman" pitchFamily="18" charset="0"/>
              </a:rPr>
              <a:t>Seul</a:t>
            </a:r>
            <a:r>
              <a:rPr lang="en-US" sz="3200" dirty="0" smtClean="0">
                <a:solidFill>
                  <a:srgbClr val="000099"/>
                </a:solidFill>
                <a:latin typeface="Times New Roman" pitchFamily="18" charset="0"/>
                <a:cs typeface="Times New Roman" pitchFamily="18" charset="0"/>
              </a:rPr>
              <a:t> summit declaration includes obligation to</a:t>
            </a:r>
            <a:endParaRPr lang="ru-RU" sz="3200" dirty="0" smtClean="0">
              <a:solidFill>
                <a:srgbClr val="000099"/>
              </a:solidFill>
              <a:latin typeface="Times New Roman" pitchFamily="18" charset="0"/>
              <a:cs typeface="Times New Roman" pitchFamily="18" charset="0"/>
            </a:endParaRPr>
          </a:p>
        </p:txBody>
      </p:sp>
      <p:sp>
        <p:nvSpPr>
          <p:cNvPr id="18434"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18435" name="Line 8"/>
          <p:cNvSpPr>
            <a:spLocks noChangeShapeType="1"/>
          </p:cNvSpPr>
          <p:nvPr/>
        </p:nvSpPr>
        <p:spPr bwMode="auto">
          <a:xfrm>
            <a:off x="0" y="1052513"/>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3" name="Содержимое 2"/>
          <p:cNvSpPr>
            <a:spLocks/>
          </p:cNvSpPr>
          <p:nvPr/>
        </p:nvSpPr>
        <p:spPr bwMode="auto">
          <a:xfrm>
            <a:off x="468313" y="1196975"/>
            <a:ext cx="8229600" cy="5318125"/>
          </a:xfrm>
          <a:prstGeom prst="rect">
            <a:avLst/>
          </a:prstGeom>
          <a:noFill/>
          <a:ln w="9525">
            <a:noFill/>
            <a:miter lim="800000"/>
            <a:headEnd/>
            <a:tailEnd/>
          </a:ln>
        </p:spPr>
        <p:txBody>
          <a:bodyPr/>
          <a:lstStyle/>
          <a:p>
            <a:pPr marL="177800" indent="-1588" algn="just">
              <a:lnSpc>
                <a:spcPct val="80000"/>
              </a:lnSpc>
              <a:spcBef>
                <a:spcPct val="20000"/>
              </a:spcBef>
              <a:buFont typeface="Arial" charset="0"/>
              <a:buNone/>
            </a:pPr>
            <a:r>
              <a:rPr lang="en-US" sz="2200" dirty="0" smtClean="0">
                <a:latin typeface="Times New Roman" pitchFamily="18" charset="0"/>
                <a:cs typeface="Times New Roman" pitchFamily="18" charset="0"/>
              </a:rPr>
              <a:t>enhance </a:t>
            </a:r>
            <a:r>
              <a:rPr lang="en-US" sz="2200" dirty="0">
                <a:latin typeface="Times New Roman" pitchFamily="18" charset="0"/>
                <a:cs typeface="Times New Roman" pitchFamily="18" charset="0"/>
              </a:rPr>
              <a:t>the Mutual Assessment Process (MAP) to promote external sustainability. We will strengthen multilateral cooperation to promote external sustainability and pursue the full range of policies conducive to reducing </a:t>
            </a:r>
            <a:r>
              <a:rPr lang="en-US" sz="2200" b="1" dirty="0">
                <a:latin typeface="Times New Roman" pitchFamily="18" charset="0"/>
                <a:cs typeface="Times New Roman" pitchFamily="18" charset="0"/>
              </a:rPr>
              <a:t>excessive imbalances </a:t>
            </a:r>
            <a:r>
              <a:rPr lang="en-US" sz="2200" dirty="0">
                <a:latin typeface="Times New Roman" pitchFamily="18" charset="0"/>
                <a:cs typeface="Times New Roman" pitchFamily="18" charset="0"/>
              </a:rPr>
              <a:t>and maintaining </a:t>
            </a:r>
            <a:r>
              <a:rPr lang="en-US" sz="2200" b="1" dirty="0">
                <a:latin typeface="Times New Roman" pitchFamily="18" charset="0"/>
                <a:cs typeface="Times New Roman" pitchFamily="18" charset="0"/>
              </a:rPr>
              <a:t>current account imbalances</a:t>
            </a:r>
            <a:r>
              <a:rPr lang="en-US" sz="2200" dirty="0">
                <a:latin typeface="Times New Roman" pitchFamily="18" charset="0"/>
                <a:cs typeface="Times New Roman" pitchFamily="18" charset="0"/>
              </a:rPr>
              <a:t> at sustainable levels. Persistently </a:t>
            </a:r>
            <a:r>
              <a:rPr lang="en-US" sz="2200" b="1" dirty="0">
                <a:latin typeface="Times New Roman" pitchFamily="18" charset="0"/>
                <a:cs typeface="Times New Roman" pitchFamily="18" charset="0"/>
              </a:rPr>
              <a:t>large imbalances</a:t>
            </a:r>
            <a:r>
              <a:rPr lang="en-US" sz="2200" dirty="0">
                <a:latin typeface="Times New Roman" pitchFamily="18" charset="0"/>
                <a:cs typeface="Times New Roman" pitchFamily="18" charset="0"/>
              </a:rPr>
              <a:t>, assessed against indicative guidelines to be agreed by our Finance Ministers and Central Bank Governors, warrant an assessment of their </a:t>
            </a:r>
            <a:r>
              <a:rPr lang="en-US" sz="2200" b="1" dirty="0">
                <a:latin typeface="Times New Roman" pitchFamily="18" charset="0"/>
                <a:cs typeface="Times New Roman" pitchFamily="18" charset="0"/>
              </a:rPr>
              <a:t>nature and the root causes of impediments to adjustment </a:t>
            </a:r>
            <a:r>
              <a:rPr lang="en-US" sz="2200" dirty="0">
                <a:latin typeface="Times New Roman" pitchFamily="18" charset="0"/>
                <a:cs typeface="Times New Roman" pitchFamily="18" charset="0"/>
              </a:rPr>
              <a:t>as part of the MAP, recognizing the need to take into account national or regional circumstances, including large commodity producers. These indicative guidelines composed of a range of indicators would serve as a mechanism to facilitate timely </a:t>
            </a:r>
            <a:r>
              <a:rPr lang="en-US" sz="2200" b="1" dirty="0">
                <a:latin typeface="Times New Roman" pitchFamily="18" charset="0"/>
                <a:cs typeface="Times New Roman" pitchFamily="18" charset="0"/>
              </a:rPr>
              <a:t>identification of large imbalances </a:t>
            </a:r>
            <a:r>
              <a:rPr lang="en-US" sz="2200" dirty="0">
                <a:latin typeface="Times New Roman" pitchFamily="18" charset="0"/>
                <a:cs typeface="Times New Roman" pitchFamily="18" charset="0"/>
              </a:rPr>
              <a:t>that require preventive and corrective actions to be taken. To support our efforts toward meeting these commitments, we call on our Framework Working Group, with technical support from the IMF and other international organizations, to develop these indicative guidelines, with progress to be discussed by our Finance Ministers and Central Bank Governors in the first half of </a:t>
            </a:r>
            <a:r>
              <a:rPr lang="en-US" sz="2200" dirty="0" smtClean="0">
                <a:latin typeface="Times New Roman" pitchFamily="18" charset="0"/>
                <a:cs typeface="Times New Roman" pitchFamily="18" charset="0"/>
              </a:rPr>
              <a:t>2011</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0" y="257175"/>
            <a:ext cx="9144000" cy="1143000"/>
          </a:xfrm>
        </p:spPr>
        <p:txBody>
          <a:bodyPr/>
          <a:lstStyle/>
          <a:p>
            <a:r>
              <a:rPr lang="en-US" sz="3600" dirty="0" smtClean="0">
                <a:solidFill>
                  <a:srgbClr val="000099"/>
                </a:solidFill>
                <a:latin typeface="Times New Roman" pitchFamily="18" charset="0"/>
                <a:cs typeface="Times New Roman" pitchFamily="18" charset="0"/>
              </a:rPr>
              <a:t>Key global imbalances indicators </a:t>
            </a:r>
            <a:br>
              <a:rPr lang="en-US" sz="3600" dirty="0" smtClean="0">
                <a:solidFill>
                  <a:srgbClr val="000099"/>
                </a:solidFill>
                <a:latin typeface="Times New Roman" pitchFamily="18" charset="0"/>
                <a:cs typeface="Times New Roman" pitchFamily="18" charset="0"/>
              </a:rPr>
            </a:br>
            <a:r>
              <a:rPr lang="en-US" sz="3600" dirty="0" smtClean="0">
                <a:solidFill>
                  <a:srgbClr val="000099"/>
                </a:solidFill>
                <a:latin typeface="Times New Roman" pitchFamily="18" charset="0"/>
                <a:cs typeface="Times New Roman" pitchFamily="18" charset="0"/>
              </a:rPr>
              <a:t>selected by G-20 working group</a:t>
            </a:r>
            <a:endParaRPr lang="ru-RU" sz="3600" b="1" dirty="0" smtClean="0">
              <a:solidFill>
                <a:srgbClr val="000099"/>
              </a:solidFill>
            </a:endParaRPr>
          </a:p>
        </p:txBody>
      </p:sp>
      <p:sp>
        <p:nvSpPr>
          <p:cNvPr id="21506"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21507" name="Line 8"/>
          <p:cNvSpPr>
            <a:spLocks noChangeShapeType="1"/>
          </p:cNvSpPr>
          <p:nvPr/>
        </p:nvSpPr>
        <p:spPr bwMode="auto">
          <a:xfrm>
            <a:off x="0" y="1543050"/>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7" name="Объект 2"/>
          <p:cNvSpPr>
            <a:spLocks noGrp="1"/>
          </p:cNvSpPr>
          <p:nvPr>
            <p:ph idx="1"/>
          </p:nvPr>
        </p:nvSpPr>
        <p:spPr>
          <a:xfrm>
            <a:off x="428625" y="1800225"/>
            <a:ext cx="8229600" cy="4525963"/>
          </a:xfrm>
        </p:spPr>
        <p:txBody>
          <a:bodyPr rtlCol="0">
            <a:normAutofit/>
          </a:bodyPr>
          <a:lstStyle/>
          <a:p>
            <a:r>
              <a:rPr lang="en-US" sz="2800" dirty="0">
                <a:latin typeface="Times New Roman" pitchFamily="18" charset="0"/>
                <a:cs typeface="Times New Roman" pitchFamily="18" charset="0"/>
              </a:rPr>
              <a:t>public debt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fiscal deficits</a:t>
            </a:r>
          </a:p>
          <a:p>
            <a:endParaRPr lang="ru-RU"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private savings rate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private debt</a:t>
            </a:r>
          </a:p>
          <a:p>
            <a:endParaRPr lang="ru-RU"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trade </a:t>
            </a:r>
            <a:r>
              <a:rPr lang="en-US" sz="2800" dirty="0">
                <a:latin typeface="Times New Roman" pitchFamily="18" charset="0"/>
                <a:cs typeface="Times New Roman" pitchFamily="18" charset="0"/>
              </a:rPr>
              <a:t>balance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net </a:t>
            </a:r>
            <a:r>
              <a:rPr lang="en-US" sz="2800" dirty="0">
                <a:latin typeface="Times New Roman" pitchFamily="18" charset="0"/>
                <a:cs typeface="Times New Roman" pitchFamily="18" charset="0"/>
              </a:rPr>
              <a:t>investment income flows and transfers.</a:t>
            </a:r>
            <a:endParaRPr lang="ru-RU" sz="2800" dirty="0">
              <a:latin typeface="Times New Roman" pitchFamily="18" charset="0"/>
              <a:cs typeface="Times New Roman" pitchFamily="18" charset="0"/>
            </a:endParaRPr>
          </a:p>
          <a:p>
            <a:pPr fontAlgn="auto">
              <a:spcAft>
                <a:spcPts val="0"/>
              </a:spcAft>
              <a:buFont typeface="Arial" pitchFamily="34" charset="0"/>
              <a:buChar char="•"/>
              <a:defRPr/>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0" y="53975"/>
            <a:ext cx="9144000" cy="927100"/>
          </a:xfrm>
        </p:spPr>
        <p:txBody>
          <a:bodyPr/>
          <a:lstStyle/>
          <a:p>
            <a:r>
              <a:rPr lang="en-US" sz="3200" dirty="0" smtClean="0">
                <a:solidFill>
                  <a:srgbClr val="000099"/>
                </a:solidFill>
                <a:latin typeface="Times New Roman" pitchFamily="18" charset="0"/>
                <a:cs typeface="Times New Roman" pitchFamily="18" charset="0"/>
              </a:rPr>
              <a:t>INTOSAI White paper on Key National Indicators</a:t>
            </a:r>
            <a:endParaRPr lang="ru-RU" sz="3200" dirty="0" smtClean="0">
              <a:solidFill>
                <a:srgbClr val="000099"/>
              </a:solidFill>
              <a:latin typeface="Times New Roman" pitchFamily="18" charset="0"/>
              <a:cs typeface="Times New Roman" pitchFamily="18" charset="0"/>
            </a:endParaRPr>
          </a:p>
        </p:txBody>
      </p:sp>
      <p:sp>
        <p:nvSpPr>
          <p:cNvPr id="3" name="Содержимое 2"/>
          <p:cNvSpPr>
            <a:spLocks noGrp="1"/>
          </p:cNvSpPr>
          <p:nvPr>
            <p:ph idx="1"/>
          </p:nvPr>
        </p:nvSpPr>
        <p:spPr>
          <a:xfrm>
            <a:off x="468313" y="1196975"/>
            <a:ext cx="8229600" cy="5318125"/>
          </a:xfrm>
        </p:spPr>
        <p:txBody>
          <a:bodyPr rtlCol="0">
            <a:normAutofit fontScale="92500" lnSpcReduction="10000"/>
          </a:bodyPr>
          <a:lstStyle/>
          <a:p>
            <a:pPr marL="536575" indent="-536575">
              <a:buNone/>
            </a:pPr>
            <a:r>
              <a:rPr lang="en-US" dirty="0" smtClean="0">
                <a:latin typeface="Times New Roman" pitchFamily="18" charset="0"/>
                <a:cs typeface="Times New Roman" pitchFamily="18" charset="0"/>
              </a:rPr>
              <a:t>5.1 SAI has as a part of this task also to evaluate </a:t>
            </a:r>
            <a:r>
              <a:rPr lang="en-GB" dirty="0" smtClean="0">
                <a:latin typeface="Times New Roman" pitchFamily="18" charset="0"/>
                <a:cs typeface="Times New Roman" pitchFamily="18" charset="0"/>
              </a:rPr>
              <a:t>validity, reliability</a:t>
            </a:r>
            <a:r>
              <a:rPr lang="en-US" dirty="0" smtClean="0">
                <a:latin typeface="Times New Roman" pitchFamily="18" charset="0"/>
                <a:cs typeface="Times New Roman" pitchFamily="18" charset="0"/>
              </a:rPr>
              <a:t>, conciseness, completeness, independence and comparability</a:t>
            </a:r>
            <a:r>
              <a:rPr lang="en-US" b="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of KNI used by the government and the information systems providing data to calculate the values of KNI. </a:t>
            </a:r>
            <a:endParaRPr lang="ru-RU" dirty="0" smtClean="0">
              <a:latin typeface="Times New Roman" pitchFamily="18" charset="0"/>
              <a:cs typeface="Times New Roman" pitchFamily="18" charset="0"/>
            </a:endParaRPr>
          </a:p>
          <a:p>
            <a:pPr marL="536575" indent="-536575">
              <a:buNone/>
            </a:pPr>
            <a:r>
              <a:rPr lang="en-GB" dirty="0" smtClean="0">
                <a:latin typeface="Times New Roman" pitchFamily="18" charset="0"/>
                <a:cs typeface="Times New Roman" pitchFamily="18" charset="0"/>
              </a:rPr>
              <a:t>6.   SAI has to evaluate the disclosure of methods of calculations of KNI in order to assure transparency of KNI in use.</a:t>
            </a:r>
            <a:endParaRPr lang="ru-RU" dirty="0" smtClean="0">
              <a:latin typeface="Times New Roman" pitchFamily="18" charset="0"/>
              <a:cs typeface="Times New Roman" pitchFamily="18" charset="0"/>
            </a:endParaRPr>
          </a:p>
          <a:p>
            <a:pPr marL="536575" indent="-536575">
              <a:buNone/>
            </a:pPr>
            <a:r>
              <a:rPr lang="en-GB" dirty="0" smtClean="0">
                <a:latin typeface="Times New Roman" pitchFamily="18" charset="0"/>
                <a:cs typeface="Times New Roman" pitchFamily="18" charset="0"/>
              </a:rPr>
              <a:t>7.   When working with KNI a SAI has to use general accepted and modern scientific methods within disciplines such as economy, statistics and social science and management science.</a:t>
            </a:r>
            <a:endParaRPr lang="ru-RU" dirty="0" smtClean="0">
              <a:latin typeface="Times New Roman" pitchFamily="18" charset="0"/>
              <a:cs typeface="Times New Roman" pitchFamily="18" charset="0"/>
            </a:endParaRPr>
          </a:p>
          <a:p>
            <a:pPr fontAlgn="auto">
              <a:spcAft>
                <a:spcPts val="0"/>
              </a:spcAft>
              <a:buFont typeface="Arial" pitchFamily="34" charset="0"/>
              <a:buChar char="•"/>
              <a:defRPr/>
            </a:pPr>
            <a:endParaRPr lang="ru-RU" dirty="0">
              <a:latin typeface="Times New Roman" pitchFamily="18" charset="0"/>
              <a:cs typeface="Times New Roman" pitchFamily="18" charset="0"/>
            </a:endParaRPr>
          </a:p>
        </p:txBody>
      </p:sp>
      <p:sp>
        <p:nvSpPr>
          <p:cNvPr id="19459"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19460" name="Line 8"/>
          <p:cNvSpPr>
            <a:spLocks noChangeShapeType="1"/>
          </p:cNvSpPr>
          <p:nvPr/>
        </p:nvSpPr>
        <p:spPr bwMode="auto">
          <a:xfrm>
            <a:off x="0" y="981075"/>
            <a:ext cx="9144000" cy="0"/>
          </a:xfrm>
          <a:prstGeom prst="line">
            <a:avLst/>
          </a:prstGeom>
          <a:noFill/>
          <a:ln w="76200" cmpd="tri">
            <a:solidFill>
              <a:srgbClr val="2E4564"/>
            </a:solidFill>
            <a:round/>
            <a:headEnd/>
            <a:tailEnd/>
          </a:ln>
        </p:spPr>
        <p:txBody>
          <a:bodyPr lIns="91429" tIns="45715" rIns="91429" bIns="45715"/>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42875" y="146050"/>
            <a:ext cx="8858250" cy="796925"/>
          </a:xfrm>
        </p:spPr>
        <p:txBody>
          <a:bodyPr/>
          <a:lstStyle/>
          <a:p>
            <a:r>
              <a:rPr lang="en-US" sz="2400" dirty="0" smtClean="0">
                <a:solidFill>
                  <a:srgbClr val="000099"/>
                </a:solidFill>
                <a:latin typeface="Times New Roman" pitchFamily="18" charset="0"/>
                <a:cs typeface="Times New Roman" pitchFamily="18" charset="0"/>
              </a:rPr>
              <a:t>Countries selected by IMF staff as having large imbalances</a:t>
            </a:r>
            <a:endParaRPr lang="ru-RU" sz="2400" b="1" dirty="0" smtClean="0">
              <a:solidFill>
                <a:srgbClr val="000099"/>
              </a:solidFill>
            </a:endParaRPr>
          </a:p>
        </p:txBody>
      </p:sp>
      <p:sp>
        <p:nvSpPr>
          <p:cNvPr id="25602"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25603" name="Line 8"/>
          <p:cNvSpPr>
            <a:spLocks noChangeShapeType="1"/>
          </p:cNvSpPr>
          <p:nvPr/>
        </p:nvSpPr>
        <p:spPr bwMode="auto">
          <a:xfrm>
            <a:off x="0" y="1028700"/>
            <a:ext cx="9144000" cy="0"/>
          </a:xfrm>
          <a:prstGeom prst="line">
            <a:avLst/>
          </a:prstGeom>
          <a:noFill/>
          <a:ln w="76200" cmpd="tri">
            <a:solidFill>
              <a:srgbClr val="2E4564"/>
            </a:solidFill>
            <a:round/>
            <a:headEnd/>
            <a:tailEnd/>
          </a:ln>
        </p:spPr>
        <p:txBody>
          <a:bodyPr lIns="91429" tIns="45715" rIns="91429" bIns="45715"/>
          <a:lstStyle/>
          <a:p>
            <a:endParaRPr lang="ru-RU"/>
          </a:p>
        </p:txBody>
      </p:sp>
      <p:pic>
        <p:nvPicPr>
          <p:cNvPr id="31746" name="Рисунок 0" descr="Описание: Описание: map_selection_e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124745"/>
            <a:ext cx="7921611" cy="5533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1340768"/>
            <a:ext cx="8877864" cy="4402430"/>
          </a:xfrm>
          <a:prstGeom prst="rect">
            <a:avLst/>
          </a:prstGeom>
        </p:spPr>
      </p:pic>
      <p:sp>
        <p:nvSpPr>
          <p:cNvPr id="1027" name="Заголовок 1"/>
          <p:cNvSpPr>
            <a:spLocks noGrp="1"/>
          </p:cNvSpPr>
          <p:nvPr>
            <p:ph type="title"/>
          </p:nvPr>
        </p:nvSpPr>
        <p:spPr>
          <a:xfrm>
            <a:off x="327025" y="-47625"/>
            <a:ext cx="8496300" cy="1143000"/>
          </a:xfrm>
        </p:spPr>
        <p:txBody>
          <a:bodyPr/>
          <a:lstStyle/>
          <a:p>
            <a:r>
              <a:rPr lang="en-US" sz="2400" dirty="0" smtClean="0">
                <a:solidFill>
                  <a:srgbClr val="000099"/>
                </a:solidFill>
                <a:latin typeface="Times New Roman" pitchFamily="18" charset="0"/>
                <a:cs typeface="Times New Roman" pitchFamily="18" charset="0"/>
              </a:rPr>
              <a:t>Composition and availability of information presented by G-20 members within Mutual Assessment Process</a:t>
            </a:r>
            <a:endParaRPr lang="ru-RU" sz="2400" b="1" dirty="0" smtClean="0">
              <a:solidFill>
                <a:srgbClr val="000099"/>
              </a:solidFill>
            </a:endParaRPr>
          </a:p>
        </p:txBody>
      </p:sp>
      <p:sp>
        <p:nvSpPr>
          <p:cNvPr id="1028"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1029" name="Line 8"/>
          <p:cNvSpPr>
            <a:spLocks noChangeShapeType="1"/>
          </p:cNvSpPr>
          <p:nvPr/>
        </p:nvSpPr>
        <p:spPr bwMode="auto">
          <a:xfrm>
            <a:off x="0" y="1009650"/>
            <a:ext cx="9144000" cy="0"/>
          </a:xfrm>
          <a:prstGeom prst="line">
            <a:avLst/>
          </a:prstGeom>
          <a:noFill/>
          <a:ln w="76200" cmpd="tri">
            <a:solidFill>
              <a:srgbClr val="2E4564"/>
            </a:solidFill>
            <a:round/>
            <a:headEnd/>
            <a:tailEnd/>
          </a:ln>
        </p:spPr>
        <p:txBody>
          <a:bodyPr lIns="91429" tIns="45715" rIns="91429" bIns="45715"/>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 y="1124744"/>
            <a:ext cx="8960296" cy="5041632"/>
          </a:xfrm>
          <a:prstGeom prst="rect">
            <a:avLst/>
          </a:prstGeom>
        </p:spPr>
      </p:pic>
      <p:sp>
        <p:nvSpPr>
          <p:cNvPr id="24579" name="Заголовок 1"/>
          <p:cNvSpPr>
            <a:spLocks noGrp="1"/>
          </p:cNvSpPr>
          <p:nvPr>
            <p:ph type="title"/>
          </p:nvPr>
        </p:nvSpPr>
        <p:spPr>
          <a:xfrm>
            <a:off x="327025" y="-47625"/>
            <a:ext cx="8496300" cy="1143000"/>
          </a:xfrm>
        </p:spPr>
        <p:txBody>
          <a:bodyPr/>
          <a:lstStyle/>
          <a:p>
            <a:r>
              <a:rPr lang="en-US" sz="2400" dirty="0" smtClean="0">
                <a:solidFill>
                  <a:srgbClr val="000099"/>
                </a:solidFill>
                <a:latin typeface="Times New Roman" pitchFamily="18" charset="0"/>
                <a:cs typeface="Times New Roman" pitchFamily="18" charset="0"/>
              </a:rPr>
              <a:t>Data availability and delays for statistical data used within MAP</a:t>
            </a:r>
            <a:endParaRPr lang="ru-RU" sz="2400" b="1" dirty="0" smtClean="0">
              <a:solidFill>
                <a:srgbClr val="000099"/>
              </a:solidFill>
            </a:endParaRPr>
          </a:p>
        </p:txBody>
      </p:sp>
      <p:sp>
        <p:nvSpPr>
          <p:cNvPr id="24580" name="Rectangle 8"/>
          <p:cNvSpPr>
            <a:spLocks noChangeArrowheads="1"/>
          </p:cNvSpPr>
          <p:nvPr/>
        </p:nvSpPr>
        <p:spPr bwMode="auto">
          <a:xfrm>
            <a:off x="76200" y="74613"/>
            <a:ext cx="8997950" cy="6637337"/>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24581" name="Line 8"/>
          <p:cNvSpPr>
            <a:spLocks noChangeShapeType="1"/>
          </p:cNvSpPr>
          <p:nvPr/>
        </p:nvSpPr>
        <p:spPr bwMode="auto">
          <a:xfrm>
            <a:off x="0" y="1009650"/>
            <a:ext cx="9144000" cy="0"/>
          </a:xfrm>
          <a:prstGeom prst="line">
            <a:avLst/>
          </a:prstGeom>
          <a:noFill/>
          <a:ln w="76200" cmpd="tri">
            <a:solidFill>
              <a:srgbClr val="2E4564"/>
            </a:solidFill>
            <a:round/>
            <a:headEnd/>
            <a:tailEnd/>
          </a:ln>
        </p:spPr>
        <p:txBody>
          <a:bodyPr lIns="91429" tIns="45715" rIns="91429" bIns="45715"/>
          <a:lstStyle/>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743</Words>
  <Application>Microsoft Office PowerPoint</Application>
  <PresentationFormat>Экран (4:3)</PresentationFormat>
  <Paragraphs>115</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World Economic Forum global risks for 2011</vt:lpstr>
      <vt:lpstr>World Economic Forum global risks for 2012</vt:lpstr>
      <vt:lpstr>Seul summit declaration includes obligation to</vt:lpstr>
      <vt:lpstr>Key global imbalances indicators  selected by G-20 working group</vt:lpstr>
      <vt:lpstr>INTOSAI White paper on Key National Indicators</vt:lpstr>
      <vt:lpstr>Countries selected by IMF staff as having large imbalances</vt:lpstr>
      <vt:lpstr>Composition and availability of information presented by G-20 members within Mutual Assessment Process</vt:lpstr>
      <vt:lpstr>Data availability and delays for statistical data used within MAP</vt:lpstr>
      <vt:lpstr>Selection of countries with large imbalances within MAP</vt:lpstr>
      <vt:lpstr>Results of USA imbalances assessment</vt:lpstr>
      <vt:lpstr>Results of USA imbalances assessment</vt:lpstr>
      <vt:lpstr>Results of France imbalances assessment</vt:lpstr>
      <vt:lpstr>Results of Germany imbalances assessment</vt:lpstr>
      <vt:lpstr>Results of Germany imbalances assessment</vt:lpstr>
      <vt:lpstr>Results of China imbalances assessment</vt:lpstr>
      <vt:lpstr>Analysis of terms applications and relation patterns</vt:lpstr>
      <vt:lpstr>Balance of financial flows for key economic agents </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Kosyanenko_AV</dc:creator>
  <cp:lastModifiedBy>пользователь</cp:lastModifiedBy>
  <cp:revision>104</cp:revision>
  <dcterms:created xsi:type="dcterms:W3CDTF">2012-03-12T08:15:51Z</dcterms:created>
  <dcterms:modified xsi:type="dcterms:W3CDTF">2012-04-18T08:59:40Z</dcterms:modified>
</cp:coreProperties>
</file>