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Lst>
  <p:notesMasterIdLst>
    <p:notesMasterId r:id="rId21"/>
  </p:notesMasterIdLst>
  <p:handoutMasterIdLst>
    <p:handoutMasterId r:id="rId22"/>
  </p:handoutMasterIdLst>
  <p:sldIdLst>
    <p:sldId id="256" r:id="rId2"/>
    <p:sldId id="257" r:id="rId3"/>
    <p:sldId id="278" r:id="rId4"/>
    <p:sldId id="259" r:id="rId5"/>
    <p:sldId id="318" r:id="rId6"/>
    <p:sldId id="320" r:id="rId7"/>
    <p:sldId id="321" r:id="rId8"/>
    <p:sldId id="322" r:id="rId9"/>
    <p:sldId id="327" r:id="rId10"/>
    <p:sldId id="328" r:id="rId11"/>
    <p:sldId id="329" r:id="rId12"/>
    <p:sldId id="330" r:id="rId13"/>
    <p:sldId id="334" r:id="rId14"/>
    <p:sldId id="331" r:id="rId15"/>
    <p:sldId id="335" r:id="rId16"/>
    <p:sldId id="336" r:id="rId17"/>
    <p:sldId id="333" r:id="rId18"/>
    <p:sldId id="332" r:id="rId19"/>
    <p:sldId id="316" r:id="rId20"/>
  </p:sldIdLst>
  <p:sldSz cx="9144000" cy="6858000" type="screen4x3"/>
  <p:notesSz cx="6858000" cy="994568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8FA2D7"/>
    <a:srgbClr val="00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p:scale>
          <a:sx n="70" d="100"/>
          <a:sy n="70" d="100"/>
        </p:scale>
        <p:origin x="-432" y="-72"/>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780" y="1770"/>
      </p:cViewPr>
      <p:guideLst>
        <p:guide orient="horz" pos="3133"/>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2AD2080D-2883-4D95-896A-E15BACF49F14}" type="datetimeFigureOut">
              <a:rPr lang="id-ID" smtClean="0"/>
              <a:pPr/>
              <a:t>22/03/2012</a:t>
            </a:fld>
            <a:endParaRPr lang="id-ID"/>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EF895B51-FF1E-49A4-AD3B-D52EFB758BB4}"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972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GB"/>
          </a:p>
        </p:txBody>
      </p:sp>
      <p:sp>
        <p:nvSpPr>
          <p:cNvPr id="41988"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724202"/>
            <a:ext cx="5486400" cy="44755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9446678"/>
            <a:ext cx="2971800" cy="4972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91C71863-030A-4785-A66A-96DAEA1B31F1}"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3AC965B-E23B-42BF-90DF-69CFFAC7F764}" type="slidenum">
              <a:rPr lang="en-GB" smtClean="0"/>
              <a:pPr/>
              <a:t>1</a:t>
            </a:fld>
            <a:endParaRPr lang="en-GB" smtClean="0"/>
          </a:p>
        </p:txBody>
      </p:sp>
      <p:sp>
        <p:nvSpPr>
          <p:cNvPr id="43011" name="Rectangle 2"/>
          <p:cNvSpPr>
            <a:spLocks noGrp="1" noRot="1" noChangeAspect="1" noChangeArrowheads="1" noTextEdit="1"/>
          </p:cNvSpPr>
          <p:nvPr>
            <p:ph type="sldImg"/>
          </p:nvPr>
        </p:nvSpPr>
        <p:spPr>
          <a:ln/>
        </p:spPr>
      </p:sp>
      <p:sp>
        <p:nvSpPr>
          <p:cNvPr id="6" name="Notes Placeholder 5"/>
          <p:cNvSpPr>
            <a:spLocks noGrp="1"/>
          </p:cNvSpPr>
          <p:nvPr>
            <p:ph type="body" sz="quarter" idx="10"/>
          </p:nvPr>
        </p:nvSpPr>
        <p:spPr/>
        <p:txBody>
          <a:bodyPr>
            <a:normAutofit/>
          </a:bodyPr>
          <a:lstStyle/>
          <a:p>
            <a:r>
              <a:rPr lang="id-ID" sz="1400" dirty="0" smtClean="0">
                <a:latin typeface="Verdana" pitchFamily="34" charset="0"/>
                <a:ea typeface="Verdana" pitchFamily="34" charset="0"/>
                <a:cs typeface="Verdana" pitchFamily="34" charset="0"/>
              </a:rPr>
              <a:t>Distinguished Colleagues</a:t>
            </a:r>
          </a:p>
          <a:p>
            <a:r>
              <a:rPr lang="id-ID" sz="1400" dirty="0" smtClean="0">
                <a:latin typeface="Verdana" pitchFamily="34" charset="0"/>
                <a:ea typeface="Verdana" pitchFamily="34" charset="0"/>
                <a:cs typeface="Verdana" pitchFamily="34" charset="0"/>
              </a:rPr>
              <a:t>Ladies and gentlemen,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Good afternoon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It is a great opportunity to the Audit Board of the Republic of Indonesia or Badan Pemeriksa Keuangan (BPK) to share experience in using Key National Indicators., at this fifth meeting of this Working Group.</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In this regard, I would like to thank to the Chairman of this Working Group, the AccountsChamber of the Russian Federation, and also the Supreme Audit  Office of Latvia, as the host of this meeting.</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(Next Slide)</a:t>
            </a:r>
          </a:p>
          <a:p>
            <a:endParaRPr lang="id-ID" sz="1400" dirty="0" smtClean="0">
              <a:latin typeface="Verdana" pitchFamily="34" charset="0"/>
              <a:ea typeface="Verdana" pitchFamily="34" charset="0"/>
              <a:cs typeface="Verdana" pitchFamily="34" charset="0"/>
            </a:endParaRPr>
          </a:p>
          <a:p>
            <a:endParaRPr lang="id-ID" sz="1400" dirty="0">
              <a:latin typeface="Verdana" pitchFamily="34" charset="0"/>
              <a:ea typeface="Verdana" pitchFamily="34" charset="0"/>
              <a:cs typeface="Verdan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sz="1400" dirty="0" smtClean="0">
                <a:latin typeface="Verdana" pitchFamily="34" charset="0"/>
                <a:ea typeface="Verdana" pitchFamily="34" charset="0"/>
                <a:cs typeface="Verdana" pitchFamily="34" charset="0"/>
              </a:rPr>
              <a:t>Ladies and gentlemen,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Before I explain further, I would like to share definitions of criteria used in performing this audit.</a:t>
            </a:r>
            <a:endParaRPr lang="id-ID" sz="1400" dirty="0">
              <a:latin typeface="Verdana" pitchFamily="34" charset="0"/>
              <a:ea typeface="Verdana" pitchFamily="34" charset="0"/>
              <a:cs typeface="Verdana" pitchFamily="34" charset="0"/>
            </a:endParaRP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First, GER stands for gross enrollment rate. It</a:t>
            </a:r>
            <a:r>
              <a:rPr lang="en-US" sz="1400" dirty="0" smtClean="0">
                <a:latin typeface="Verdana" pitchFamily="34" charset="0"/>
                <a:ea typeface="Verdana" pitchFamily="34" charset="0"/>
                <a:cs typeface="Verdana" pitchFamily="34" charset="0"/>
              </a:rPr>
              <a:t> describes the total enrollment within a country in a specific level of education, regardless of age, expressed as a percentage of the population in the official age group corresponding to this level of education.</a:t>
            </a:r>
            <a:endParaRPr lang="id-ID" sz="1400" dirty="0" smtClean="0">
              <a:latin typeface="Verdana" pitchFamily="34" charset="0"/>
              <a:ea typeface="Verdana" pitchFamily="34" charset="0"/>
              <a:cs typeface="Verdana" pitchFamily="34" charset="0"/>
            </a:endParaRP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Second, NET stands for net enrollmet rate. It </a:t>
            </a:r>
            <a:r>
              <a:rPr lang="en-US" sz="1400" dirty="0" smtClean="0">
                <a:latin typeface="Verdana" pitchFamily="34" charset="0"/>
                <a:ea typeface="Verdana" pitchFamily="34" charset="0"/>
                <a:cs typeface="Verdana" pitchFamily="34" charset="0"/>
              </a:rPr>
              <a:t>describes the total enrollment of the official age-group for a given level of education expressed as a percentage of the corresponding population.</a:t>
            </a:r>
            <a:endParaRPr lang="id-ID" sz="1400" dirty="0" smtClean="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91C71863-030A-4785-A66A-96DAEA1B31F1}"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sz="1400" dirty="0" smtClean="0">
                <a:latin typeface="Verdana" pitchFamily="34" charset="0"/>
                <a:ea typeface="Verdana" pitchFamily="34" charset="0"/>
                <a:cs typeface="Verdana" pitchFamily="34" charset="0"/>
              </a:rPr>
              <a:t>Ladies and gentlemen,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In achieving targets planned, Indonesian government has been:</a:t>
            </a:r>
          </a:p>
          <a:p>
            <a:pPr marL="457200" indent="-457200"/>
            <a:r>
              <a:rPr lang="id-ID" sz="1400" dirty="0" smtClean="0">
                <a:latin typeface="Verdana" pitchFamily="34" charset="0"/>
                <a:ea typeface="Verdana" pitchFamily="34" charset="0"/>
                <a:cs typeface="Verdana" pitchFamily="34" charset="0"/>
              </a:rPr>
              <a:t>First, </a:t>
            </a:r>
            <a:r>
              <a:rPr lang="en-US" sz="1400" dirty="0" smtClean="0">
                <a:latin typeface="Verdana" pitchFamily="34" charset="0"/>
                <a:ea typeface="Verdana" pitchFamily="34" charset="0"/>
                <a:cs typeface="Verdana" pitchFamily="34" charset="0"/>
              </a:rPr>
              <a:t>Distributing subsidies for school operational purposes</a:t>
            </a:r>
          </a:p>
          <a:p>
            <a:pPr marL="457200" indent="-457200"/>
            <a:r>
              <a:rPr lang="id-ID" sz="1400" dirty="0" smtClean="0">
                <a:latin typeface="Verdana" pitchFamily="34" charset="0"/>
                <a:ea typeface="Verdana" pitchFamily="34" charset="0"/>
                <a:cs typeface="Verdana" pitchFamily="34" charset="0"/>
              </a:rPr>
              <a:t>Second, </a:t>
            </a:r>
            <a:r>
              <a:rPr lang="en-US" sz="1400" dirty="0" smtClean="0">
                <a:latin typeface="Verdana" pitchFamily="34" charset="0"/>
                <a:ea typeface="Verdana" pitchFamily="34" charset="0"/>
                <a:cs typeface="Verdana" pitchFamily="34" charset="0"/>
              </a:rPr>
              <a:t>Providing text books/library</a:t>
            </a:r>
          </a:p>
          <a:p>
            <a:pPr marL="457200" indent="-457200"/>
            <a:r>
              <a:rPr lang="id-ID" sz="1400" dirty="0" smtClean="0">
                <a:latin typeface="Verdana" pitchFamily="34" charset="0"/>
                <a:ea typeface="Verdana" pitchFamily="34" charset="0"/>
                <a:cs typeface="Verdana" pitchFamily="34" charset="0"/>
              </a:rPr>
              <a:t>Third, </a:t>
            </a:r>
            <a:r>
              <a:rPr lang="en-US" sz="1400" dirty="0" smtClean="0">
                <a:latin typeface="Verdana" pitchFamily="34" charset="0"/>
                <a:ea typeface="Verdana" pitchFamily="34" charset="0"/>
                <a:cs typeface="Verdana" pitchFamily="34" charset="0"/>
              </a:rPr>
              <a:t>Renovating class-rooms</a:t>
            </a:r>
          </a:p>
          <a:p>
            <a:pPr marL="457200" indent="-457200"/>
            <a:r>
              <a:rPr lang="id-ID" sz="1400" dirty="0" smtClean="0">
                <a:latin typeface="Verdana" pitchFamily="34" charset="0"/>
                <a:ea typeface="Verdana" pitchFamily="34" charset="0"/>
                <a:cs typeface="Verdana" pitchFamily="34" charset="0"/>
              </a:rPr>
              <a:t>Forth, </a:t>
            </a:r>
            <a:r>
              <a:rPr lang="en-US" sz="1400" dirty="0" smtClean="0">
                <a:latin typeface="Verdana" pitchFamily="34" charset="0"/>
                <a:ea typeface="Verdana" pitchFamily="34" charset="0"/>
                <a:cs typeface="Verdana" pitchFamily="34" charset="0"/>
              </a:rPr>
              <a:t>Expanding new class-room in existing school</a:t>
            </a:r>
          </a:p>
          <a:p>
            <a:pPr marL="457200" indent="-457200"/>
            <a:r>
              <a:rPr lang="id-ID" sz="1400" dirty="0" smtClean="0">
                <a:latin typeface="Verdana" pitchFamily="34" charset="0"/>
                <a:ea typeface="Verdana" pitchFamily="34" charset="0"/>
                <a:cs typeface="Verdana" pitchFamily="34" charset="0"/>
              </a:rPr>
              <a:t>Fifth, </a:t>
            </a:r>
            <a:r>
              <a:rPr lang="en-US" sz="1400" dirty="0" smtClean="0">
                <a:latin typeface="Verdana" pitchFamily="34" charset="0"/>
                <a:ea typeface="Verdana" pitchFamily="34" charset="0"/>
                <a:cs typeface="Verdana" pitchFamily="34" charset="0"/>
              </a:rPr>
              <a:t>Constructing one-roof building for elementary and middle school level</a:t>
            </a:r>
          </a:p>
          <a:p>
            <a:pPr marL="457200" indent="-457200"/>
            <a:r>
              <a:rPr lang="id-ID" sz="1400" dirty="0" smtClean="0">
                <a:latin typeface="Verdana" pitchFamily="34" charset="0"/>
                <a:ea typeface="Verdana" pitchFamily="34" charset="0"/>
                <a:cs typeface="Verdana" pitchFamily="34" charset="0"/>
              </a:rPr>
              <a:t>Sixth, P</a:t>
            </a:r>
            <a:r>
              <a:rPr lang="en-US" sz="1400" dirty="0" err="1" smtClean="0">
                <a:latin typeface="Verdana" pitchFamily="34" charset="0"/>
                <a:ea typeface="Verdana" pitchFamily="34" charset="0"/>
                <a:cs typeface="Verdana" pitchFamily="34" charset="0"/>
              </a:rPr>
              <a:t>roviding</a:t>
            </a:r>
            <a:r>
              <a:rPr lang="en-US" sz="1400" dirty="0" smtClean="0">
                <a:latin typeface="Verdana" pitchFamily="34" charset="0"/>
                <a:ea typeface="Verdana" pitchFamily="34" charset="0"/>
                <a:cs typeface="Verdana" pitchFamily="34" charset="0"/>
              </a:rPr>
              <a:t> special class services in elementary level</a:t>
            </a:r>
          </a:p>
          <a:p>
            <a:pPr marL="457200" indent="-457200"/>
            <a:r>
              <a:rPr lang="id-ID" sz="1400" dirty="0" smtClean="0">
                <a:latin typeface="Verdana" pitchFamily="34" charset="0"/>
                <a:ea typeface="Verdana" pitchFamily="34" charset="0"/>
                <a:cs typeface="Verdana" pitchFamily="34" charset="0"/>
              </a:rPr>
              <a:t>Seventh, </a:t>
            </a:r>
            <a:r>
              <a:rPr lang="en-US" sz="1400" dirty="0" smtClean="0">
                <a:latin typeface="Verdana" pitchFamily="34" charset="0"/>
                <a:ea typeface="Verdana" pitchFamily="34" charset="0"/>
                <a:cs typeface="Verdana" pitchFamily="34" charset="0"/>
              </a:rPr>
              <a:t>Improving other school facilities and infrastructure</a:t>
            </a:r>
          </a:p>
          <a:p>
            <a:pPr marL="457200" indent="-457200"/>
            <a:r>
              <a:rPr lang="id-ID" sz="1400" dirty="0" smtClean="0">
                <a:latin typeface="Verdana" pitchFamily="34" charset="0"/>
                <a:ea typeface="Verdana" pitchFamily="34" charset="0"/>
                <a:cs typeface="Verdana" pitchFamily="34" charset="0"/>
              </a:rPr>
              <a:t>Eighth, </a:t>
            </a:r>
            <a:r>
              <a:rPr lang="en-US" sz="1400" dirty="0" smtClean="0">
                <a:latin typeface="Verdana" pitchFamily="34" charset="0"/>
                <a:ea typeface="Verdana" pitchFamily="34" charset="0"/>
                <a:cs typeface="Verdana" pitchFamily="34" charset="0"/>
              </a:rPr>
              <a:t>Giving scholarship</a:t>
            </a:r>
          </a:p>
          <a:p>
            <a:pPr marL="342900" indent="-342900"/>
            <a:endParaRPr lang="id-ID" sz="1400" dirty="0" smtClean="0">
              <a:latin typeface="Verdana" pitchFamily="34" charset="0"/>
              <a:ea typeface="Verdana" pitchFamily="34" charset="0"/>
              <a:cs typeface="Verdana" pitchFamily="34" charset="0"/>
            </a:endParaRPr>
          </a:p>
          <a:p>
            <a:pPr marL="342900" indent="-342900"/>
            <a:r>
              <a:rPr lang="id-ID" sz="1400" dirty="0" smtClean="0">
                <a:latin typeface="Verdana" pitchFamily="34" charset="0"/>
                <a:ea typeface="Verdana" pitchFamily="34" charset="0"/>
                <a:cs typeface="Verdana" pitchFamily="34" charset="0"/>
              </a:rPr>
              <a:t>[Next Slide]</a:t>
            </a:r>
            <a:endParaRPr lang="id-ID" sz="1400"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91C71863-030A-4785-A66A-96DAEA1B31F1}"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Distinguished colleagues,</a:t>
            </a:r>
          </a:p>
          <a:p>
            <a:endParaRPr lang="id-ID" dirty="0" smtClean="0"/>
          </a:p>
          <a:p>
            <a:r>
              <a:rPr lang="id-ID" dirty="0" smtClean="0"/>
              <a:t>Now, please allow me to share BPK audit strategy, which includes background, audit objective and scopes, and audit methodology.</a:t>
            </a:r>
          </a:p>
          <a:p>
            <a:endParaRPr lang="id-ID" dirty="0" smtClean="0"/>
          </a:p>
          <a:p>
            <a:r>
              <a:rPr lang="id-ID" dirty="0" smtClean="0"/>
              <a:t>[Next Slide]</a:t>
            </a:r>
            <a:endParaRPr lang="id-ID" dirty="0"/>
          </a:p>
        </p:txBody>
      </p:sp>
      <p:sp>
        <p:nvSpPr>
          <p:cNvPr id="4" name="Slide Number Placeholder 3"/>
          <p:cNvSpPr>
            <a:spLocks noGrp="1"/>
          </p:cNvSpPr>
          <p:nvPr>
            <p:ph type="sldNum" sz="quarter" idx="10"/>
          </p:nvPr>
        </p:nvSpPr>
        <p:spPr/>
        <p:txBody>
          <a:bodyPr/>
          <a:lstStyle/>
          <a:p>
            <a:pPr>
              <a:defRPr/>
            </a:pPr>
            <a:fld id="{91C71863-030A-4785-A66A-96DAEA1B31F1}"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As a background,</a:t>
            </a:r>
          </a:p>
          <a:p>
            <a:endParaRPr lang="id-ID" dirty="0" smtClean="0"/>
          </a:p>
          <a:p>
            <a:r>
              <a:rPr lang="id-ID" dirty="0" smtClean="0"/>
              <a:t>In Indonesia, basic education has become public concerns. There have been public demands for relevant children to have access to the basic education. Indonesian Constitution mandates the government and parliament to allocate twenty percent of national expenditures for education. In addition, there is a mandatory in participating in basic education in Indonesia, or we call it as 9-year compulsory education.</a:t>
            </a:r>
          </a:p>
          <a:p>
            <a:endParaRPr lang="id-ID" dirty="0" smtClean="0"/>
          </a:p>
          <a:p>
            <a:r>
              <a:rPr lang="id-ID" dirty="0" smtClean="0"/>
              <a:t>As I mentioned earlier, education is the second national priority in the medium-term development plan. In the plan, indicators for edcuation programs are clearly identified.</a:t>
            </a:r>
          </a:p>
          <a:p>
            <a:endParaRPr lang="id-ID" dirty="0" smtClean="0"/>
          </a:p>
          <a:p>
            <a:r>
              <a:rPr lang="id-ID" dirty="0" smtClean="0"/>
              <a:t>Then, based on information gathered, BPK set an audit policy, to assess the effectiveness of basic education program.</a:t>
            </a:r>
          </a:p>
          <a:p>
            <a:endParaRPr lang="id-ID" dirty="0" smtClean="0"/>
          </a:p>
          <a:p>
            <a:r>
              <a:rPr lang="id-ID" dirty="0" smtClean="0"/>
              <a:t>[Next Slide]</a:t>
            </a:r>
            <a:endParaRPr lang="id-ID" dirty="0"/>
          </a:p>
        </p:txBody>
      </p:sp>
      <p:sp>
        <p:nvSpPr>
          <p:cNvPr id="4" name="Slide Number Placeholder 3"/>
          <p:cNvSpPr>
            <a:spLocks noGrp="1"/>
          </p:cNvSpPr>
          <p:nvPr>
            <p:ph type="sldNum" sz="quarter" idx="10"/>
          </p:nvPr>
        </p:nvSpPr>
        <p:spPr/>
        <p:txBody>
          <a:bodyPr/>
          <a:lstStyle/>
          <a:p>
            <a:pPr>
              <a:defRPr/>
            </a:pPr>
            <a:fld id="{91C71863-030A-4785-A66A-96DAEA1B31F1}"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sz="1400" dirty="0" smtClean="0">
                <a:latin typeface="Verdana" pitchFamily="34" charset="0"/>
                <a:ea typeface="Verdana" pitchFamily="34" charset="0"/>
                <a:cs typeface="Verdana" pitchFamily="34" charset="0"/>
              </a:rPr>
              <a:t>Distinguished colleagues,</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A main objective of the audit is to assess effectiveness of management in executing the program to support basic education.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To achieve the objective, audit scopes were determined. There were three audit scopes:</a:t>
            </a:r>
          </a:p>
          <a:p>
            <a:r>
              <a:rPr lang="id-ID" sz="1400" dirty="0" smtClean="0">
                <a:latin typeface="Verdana" pitchFamily="34" charset="0"/>
                <a:ea typeface="Verdana" pitchFamily="34" charset="0"/>
                <a:cs typeface="Verdana" pitchFamily="34" charset="0"/>
              </a:rPr>
              <a:t>First, reability of data management regarding Net Enrollment Rate and Gross Enrollment Rate</a:t>
            </a:r>
          </a:p>
          <a:p>
            <a:r>
              <a:rPr lang="id-ID" sz="1400" dirty="0" smtClean="0">
                <a:latin typeface="Verdana" pitchFamily="34" charset="0"/>
                <a:ea typeface="Verdana" pitchFamily="34" charset="0"/>
                <a:cs typeface="Verdana" pitchFamily="34" charset="0"/>
              </a:rPr>
              <a:t>Second, teaching management; and</a:t>
            </a:r>
          </a:p>
          <a:p>
            <a:r>
              <a:rPr lang="id-ID" sz="1400" dirty="0" smtClean="0">
                <a:latin typeface="Verdana" pitchFamily="34" charset="0"/>
                <a:ea typeface="Verdana" pitchFamily="34" charset="0"/>
                <a:cs typeface="Verdana" pitchFamily="34" charset="0"/>
              </a:rPr>
              <a:t>Third, facilities and infrastructure management.</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[next slide]</a:t>
            </a:r>
          </a:p>
          <a:p>
            <a:endParaRPr lang="id-ID" sz="1400"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91C71863-030A-4785-A66A-96DAEA1B31F1}"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sz="1400" dirty="0" smtClean="0">
                <a:latin typeface="Verdana" pitchFamily="34" charset="0"/>
                <a:ea typeface="Verdana" pitchFamily="34" charset="0"/>
                <a:cs typeface="Verdana" pitchFamily="34" charset="0"/>
              </a:rPr>
              <a:t>As a common audit practice, audit methodology consists of three steps of audit activites.</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First, a planning audit stage, which covers understanding entitites, identifying key areas and criteria, determining samples, and developing an audit program.</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Second, a fieldwork stage, which includes assessing data and information, obtaining evidence, and developing audit findings.</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Third, a reporting stage, which contains activities to prepare an audit report.</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[next slide]</a:t>
            </a:r>
            <a:endParaRPr lang="id-ID" sz="1400"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91C71863-030A-4785-A66A-96DAEA1B31F1}"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In this stage, a draft of an audit report is developed, which includes exploring fact or condition, criteria, impact/effects and causes, and recommendation. Then the draft of the audit report is discussed with the head of the audited entity and to have his or her comments.</a:t>
            </a:r>
          </a:p>
          <a:p>
            <a:endParaRPr lang="id-ID" dirty="0" smtClean="0"/>
          </a:p>
          <a:p>
            <a:r>
              <a:rPr lang="id-ID" dirty="0" smtClean="0"/>
              <a:t>Final audit report consisting of conclusions and recommendations as well as comments of the audited enitiy is sent to the parliament and also to the government.</a:t>
            </a:r>
          </a:p>
          <a:p>
            <a:endParaRPr lang="id-ID" dirty="0" smtClean="0"/>
          </a:p>
          <a:p>
            <a:r>
              <a:rPr lang="id-ID" dirty="0" smtClean="0"/>
              <a:t>[Next Slide]</a:t>
            </a:r>
            <a:endParaRPr lang="id-ID" dirty="0"/>
          </a:p>
        </p:txBody>
      </p:sp>
      <p:sp>
        <p:nvSpPr>
          <p:cNvPr id="4" name="Slide Number Placeholder 3"/>
          <p:cNvSpPr>
            <a:spLocks noGrp="1"/>
          </p:cNvSpPr>
          <p:nvPr>
            <p:ph type="sldNum" sz="quarter" idx="10"/>
          </p:nvPr>
        </p:nvSpPr>
        <p:spPr/>
        <p:txBody>
          <a:bodyPr/>
          <a:lstStyle/>
          <a:p>
            <a:pPr>
              <a:defRPr/>
            </a:pPr>
            <a:fld id="{91C71863-030A-4785-A66A-96DAEA1B31F1}"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sz="1400" dirty="0" smtClean="0">
                <a:latin typeface="Verdana" pitchFamily="34" charset="0"/>
                <a:ea typeface="Verdana" pitchFamily="34" charset="0"/>
                <a:cs typeface="Verdana" pitchFamily="34" charset="0"/>
              </a:rPr>
              <a:t>Ladies and gentlemen,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In general, basic education program on the Child enrollment has been achieved. </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Data on the enrollment rates show that the government achieved successfully the targetted rates or above the target. </a:t>
            </a:r>
            <a:r>
              <a:rPr lang="id-ID" sz="1400" dirty="0" smtClean="0">
                <a:latin typeface="Verdana" pitchFamily="34" charset="0"/>
                <a:ea typeface="Verdana" pitchFamily="34" charset="0"/>
                <a:cs typeface="Verdana" pitchFamily="34" charset="0"/>
              </a:rPr>
              <a:t> </a:t>
            </a:r>
            <a:r>
              <a:rPr lang="id-ID" sz="1400" dirty="0" smtClean="0">
                <a:latin typeface="Verdana" pitchFamily="34" charset="0"/>
                <a:ea typeface="Verdana" pitchFamily="34" charset="0"/>
                <a:cs typeface="Verdana" pitchFamily="34" charset="0"/>
              </a:rPr>
              <a:t>As I mentioned earlier, the Net Enrollement Rates are set from 75% - 95%, and the realization of rate is about 97%. However, BPK found some unreliable data of rates in some areas.</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Secondly, teaching and infrastructure management should be improved. For example, quality of teachers should be improved, and school’s equipment such as laboratory tools to support better teaching processess should be provided well.</a:t>
            </a:r>
          </a:p>
          <a:p>
            <a:r>
              <a:rPr lang="id-ID" sz="1400" dirty="0" smtClean="0">
                <a:latin typeface="Verdana" pitchFamily="34" charset="0"/>
                <a:ea typeface="Verdana" pitchFamily="34" charset="0"/>
                <a:cs typeface="Verdana" pitchFamily="34" charset="0"/>
              </a:rPr>
              <a:t>[next slide]</a:t>
            </a:r>
          </a:p>
          <a:p>
            <a:endParaRPr lang="id-ID" sz="1400"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91C71863-030A-4785-A66A-96DAEA1B31F1}"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id-ID" sz="1400" dirty="0" smtClean="0">
                <a:latin typeface="Verdana" pitchFamily="34" charset="0"/>
                <a:ea typeface="Verdana" pitchFamily="34" charset="0"/>
                <a:cs typeface="Verdana" pitchFamily="34" charset="0"/>
              </a:rPr>
              <a:t>Distinguished colleagues, ladies and gentlemen,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Based on our experince in using KNI, there are at least three lessons learned that can be shared,</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First, key national indicators can be used as the basis in determining criteria in conducting performance audits.</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Second, key national indicators can help supere audit institutions in assessing their government programs.</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Third, involvement of supreme audit institutions on key national indicators can be in line with their mandates in conducting audits, through disclosing fact against criteria or key national indicators, and proposing recommendations including improvement of key national indicators.</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Thanks for your attention. [end]</a:t>
            </a:r>
            <a:endParaRPr lang="id-ID" sz="1400"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91C71863-030A-4785-A66A-96DAEA1B31F1}" type="slidenum">
              <a:rPr lang="en-GB" smtClean="0"/>
              <a:pPr>
                <a:defRPr/>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E7FAFD4-8A5B-4A23-BBF9-3B75DF145B61}" type="slidenum">
              <a:rPr lang="en-GB" smtClean="0"/>
              <a:pPr/>
              <a:t>19</a:t>
            </a:fld>
            <a:endParaRPr lang="en-GB"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59C8143-6C11-44C4-8BBF-789A4585C1A0}" type="slidenum">
              <a:rPr lang="en-GB" smtClean="0"/>
              <a:pPr/>
              <a:t>2</a:t>
            </a:fld>
            <a:endParaRPr lang="en-GB" smtClean="0"/>
          </a:p>
        </p:txBody>
      </p:sp>
      <p:sp>
        <p:nvSpPr>
          <p:cNvPr id="44035" name="Rectangle 2"/>
          <p:cNvSpPr>
            <a:spLocks noGrp="1" noRot="1" noChangeAspect="1" noChangeArrowheads="1" noTextEdit="1"/>
          </p:cNvSpPr>
          <p:nvPr>
            <p:ph type="sldImg"/>
          </p:nvPr>
        </p:nvSpPr>
        <p:spPr>
          <a:ln/>
        </p:spPr>
      </p:sp>
      <p:sp>
        <p:nvSpPr>
          <p:cNvPr id="5" name="Notes Placeholder 4"/>
          <p:cNvSpPr>
            <a:spLocks noGrp="1"/>
          </p:cNvSpPr>
          <p:nvPr>
            <p:ph type="body" sz="quarter" idx="10"/>
          </p:nvPr>
        </p:nvSpPr>
        <p:spPr/>
        <p:txBody>
          <a:bodyPr>
            <a:normAutofit lnSpcReduction="10000"/>
          </a:bodyPr>
          <a:lstStyle/>
          <a:p>
            <a:r>
              <a:rPr lang="id-ID" sz="1400" dirty="0" smtClean="0">
                <a:latin typeface="Verdana" pitchFamily="34" charset="0"/>
                <a:ea typeface="Verdana" pitchFamily="34" charset="0"/>
                <a:cs typeface="Verdana" pitchFamily="34" charset="0"/>
              </a:rPr>
              <a:t>Ladies and gentlemen,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My presentation consists of five agenda: </a:t>
            </a:r>
          </a:p>
          <a:p>
            <a:r>
              <a:rPr lang="id-ID" sz="1400" dirty="0" smtClean="0">
                <a:latin typeface="Verdana" pitchFamily="34" charset="0"/>
                <a:ea typeface="Verdana" pitchFamily="34" charset="0"/>
                <a:cs typeface="Verdana" pitchFamily="34" charset="0"/>
              </a:rPr>
              <a:t>First, I would like to explain briefly the background of this presentation.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Second agenda is to describe my presentation objective.</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Third, I will share Indonesian KNI </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Fourth, the Audit Board of the Republic Indonesia or BPK experience in using KNI</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And, the last one is lessons that can be learned from the use of KNI in Indonesia.</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(Next Slide)</a:t>
            </a:r>
            <a:endParaRPr lang="id-ID" sz="1400" dirty="0">
              <a:latin typeface="Verdana" pitchFamily="34" charset="0"/>
              <a:ea typeface="Verdana" pitchFamily="34" charset="0"/>
              <a:cs typeface="Verdan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960A600-F684-499F-A159-7506BC53FB87}" type="slidenum">
              <a:rPr lang="en-GB" smtClean="0"/>
              <a:pPr/>
              <a:t>3</a:t>
            </a:fld>
            <a:endParaRPr lang="en-GB" smtClean="0"/>
          </a:p>
        </p:txBody>
      </p:sp>
      <p:sp>
        <p:nvSpPr>
          <p:cNvPr id="45059" name="Rectangle 2"/>
          <p:cNvSpPr>
            <a:spLocks noGrp="1" noRot="1" noChangeAspect="1" noChangeArrowheads="1" noTextEdit="1"/>
          </p:cNvSpPr>
          <p:nvPr>
            <p:ph type="sldImg"/>
          </p:nvPr>
        </p:nvSpPr>
        <p:spPr>
          <a:ln/>
        </p:spPr>
      </p:sp>
      <p:sp>
        <p:nvSpPr>
          <p:cNvPr id="5" name="Notes Placeholder 4"/>
          <p:cNvSpPr>
            <a:spLocks noGrp="1"/>
          </p:cNvSpPr>
          <p:nvPr>
            <p:ph type="body" sz="quarter" idx="10"/>
          </p:nvPr>
        </p:nvSpPr>
        <p:spPr/>
        <p:txBody>
          <a:bodyPr>
            <a:normAutofit fontScale="92500"/>
          </a:bodyPr>
          <a:lstStyle/>
          <a:p>
            <a:r>
              <a:rPr lang="id-ID" sz="1400" dirty="0" smtClean="0">
                <a:latin typeface="Verdana" pitchFamily="34" charset="0"/>
                <a:ea typeface="Verdana" pitchFamily="34" charset="0"/>
                <a:cs typeface="Verdana" pitchFamily="34" charset="0"/>
              </a:rPr>
              <a:t>Distinguished colleagues, ladies and gentlemen,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As we know, every SAI has a mandate to audit public funds in terms of their management and accountability. Hence, BPK Indonesia has its mandate to audit the management and accountability of Indonesian state-finance .</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In conducting the audit, BPK has developed its annual audit plans based on many factors, including Indonesian government development plan.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In Indonesia, the central government led by a President has launched a medium-term development plan for 2010 – 2014 in 2009, which has been used as the guide for planning development programs and annual budget. The development plan contains national priorities, programs, and indicators.</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BPK has audited projects and programs which were parts of the government priorities and their indicators.</a:t>
            </a:r>
            <a:endParaRPr lang="id-ID" sz="1400" dirty="0">
              <a:latin typeface="Verdana" pitchFamily="34" charset="0"/>
              <a:ea typeface="Verdana" pitchFamily="34" charset="0"/>
              <a:cs typeface="Verdan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5C4DFFEE-4348-470B-AC27-05E39328E673}" type="slidenum">
              <a:rPr lang="en-GB" smtClean="0"/>
              <a:pPr/>
              <a:t>4</a:t>
            </a:fld>
            <a:endParaRPr lang="en-GB" smtClean="0"/>
          </a:p>
        </p:txBody>
      </p:sp>
      <p:sp>
        <p:nvSpPr>
          <p:cNvPr id="48131" name="Rectangle 2"/>
          <p:cNvSpPr>
            <a:spLocks noGrp="1" noRot="1" noChangeAspect="1" noChangeArrowheads="1" noTextEdit="1"/>
          </p:cNvSpPr>
          <p:nvPr>
            <p:ph type="sldImg"/>
          </p:nvPr>
        </p:nvSpPr>
        <p:spPr>
          <a:ln/>
        </p:spPr>
      </p:sp>
      <p:sp>
        <p:nvSpPr>
          <p:cNvPr id="5" name="Notes Placeholder 4"/>
          <p:cNvSpPr>
            <a:spLocks noGrp="1"/>
          </p:cNvSpPr>
          <p:nvPr>
            <p:ph type="body" sz="quarter" idx="10"/>
          </p:nvPr>
        </p:nvSpPr>
        <p:spPr/>
        <p:txBody>
          <a:bodyPr>
            <a:normAutofit/>
          </a:bodyPr>
          <a:lstStyle/>
          <a:p>
            <a:r>
              <a:rPr lang="id-ID" dirty="0" smtClean="0"/>
              <a:t>Ladies and gentlemen,</a:t>
            </a:r>
          </a:p>
          <a:p>
            <a:endParaRPr lang="id-ID" dirty="0" smtClean="0"/>
          </a:p>
          <a:p>
            <a:r>
              <a:rPr lang="id-ID" dirty="0" smtClean="0"/>
              <a:t>My main objective of this presentation is to share our experiences in using key national indicators through audit functions.</a:t>
            </a:r>
          </a:p>
          <a:p>
            <a:endParaRPr lang="id-ID" dirty="0" smtClean="0"/>
          </a:p>
          <a:p>
            <a:r>
              <a:rPr lang="id-ID" dirty="0" smtClean="0"/>
              <a:t>(next slide)</a:t>
            </a:r>
            <a:endParaRPr lang="id-ID"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1C71863-030A-4785-A66A-96DAEA1B31F1}" type="slidenum">
              <a:rPr lang="en-GB" smtClean="0"/>
              <a:pPr>
                <a:defRPr/>
              </a:pPr>
              <a:t>5</a:t>
            </a:fld>
            <a:endParaRPr lang="en-GB"/>
          </a:p>
        </p:txBody>
      </p:sp>
      <p:sp>
        <p:nvSpPr>
          <p:cNvPr id="5" name="Notes Placeholder 4"/>
          <p:cNvSpPr>
            <a:spLocks noGrp="1"/>
          </p:cNvSpPr>
          <p:nvPr>
            <p:ph type="body" sz="quarter" idx="11"/>
          </p:nvPr>
        </p:nvSpPr>
        <p:spPr/>
        <p:txBody>
          <a:bodyPr>
            <a:normAutofit/>
          </a:bodyPr>
          <a:lstStyle/>
          <a:p>
            <a:r>
              <a:rPr lang="id-ID" sz="1400" dirty="0" smtClean="0">
                <a:latin typeface="Verdana" pitchFamily="34" charset="0"/>
                <a:ea typeface="Verdana" pitchFamily="34" charset="0"/>
                <a:cs typeface="Verdana" pitchFamily="34" charset="0"/>
              </a:rPr>
              <a:t>Ladies, and gentlemen,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Indonesian key national indicator was developed a long time ago,  early 1970, but there were no sound monitoring and assessment system, including  lacks of roles of the audit institutions.</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In this presentation, Indonesian key national indicators we used in audits is taken from the Government Medium-Term Development Plan for 2010 – 2014. There are some important aspects, such as vision and mission, agenda, and priorities, as well as national indicators.</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[Next Slide]</a:t>
            </a:r>
          </a:p>
          <a:p>
            <a:endParaRPr lang="id-ID" sz="1400" dirty="0">
              <a:latin typeface="Verdana" pitchFamily="34" charset="0"/>
              <a:ea typeface="Verdana" pitchFamily="34" charset="0"/>
              <a:cs typeface="Verdan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80" name="Slide Number Placeholder 3"/>
          <p:cNvSpPr>
            <a:spLocks noGrp="1"/>
          </p:cNvSpPr>
          <p:nvPr>
            <p:ph type="sldNum" sz="quarter" idx="5"/>
          </p:nvPr>
        </p:nvSpPr>
        <p:spPr/>
        <p:txBody>
          <a:bodyPr/>
          <a:lstStyle/>
          <a:p>
            <a:fld id="{85398A5B-D48B-4ECA-9095-825B1819780A}" type="slidenum">
              <a:rPr lang="id-ID"/>
              <a:pPr/>
              <a:t>6</a:t>
            </a:fld>
            <a:endParaRPr lang="id-ID" dirty="0"/>
          </a:p>
        </p:txBody>
      </p:sp>
      <p:sp>
        <p:nvSpPr>
          <p:cNvPr id="5" name="Notes Placeholder 4"/>
          <p:cNvSpPr>
            <a:spLocks noGrp="1"/>
          </p:cNvSpPr>
          <p:nvPr>
            <p:ph type="body" sz="quarter" idx="10"/>
          </p:nvPr>
        </p:nvSpPr>
        <p:spPr/>
        <p:txBody>
          <a:bodyPr>
            <a:normAutofit lnSpcReduction="10000"/>
          </a:bodyPr>
          <a:lstStyle/>
          <a:p>
            <a:pPr eaLnBrk="1" hangingPunct="1"/>
            <a:r>
              <a:rPr lang="id-ID" sz="1400" dirty="0" smtClean="0">
                <a:latin typeface="Verdana" pitchFamily="34" charset="0"/>
                <a:ea typeface="Verdana" pitchFamily="34" charset="0"/>
                <a:cs typeface="Verdana" pitchFamily="34" charset="0"/>
              </a:rPr>
              <a:t>Distinguished colleagues,</a:t>
            </a:r>
          </a:p>
          <a:p>
            <a:pPr eaLnBrk="1" hangingPunct="1"/>
            <a:endParaRPr lang="id-ID" sz="1400" dirty="0" smtClean="0">
              <a:latin typeface="Verdana" pitchFamily="34" charset="0"/>
              <a:ea typeface="Verdana" pitchFamily="34" charset="0"/>
              <a:cs typeface="Verdana" pitchFamily="34" charset="0"/>
            </a:endParaRPr>
          </a:p>
          <a:p>
            <a:pPr eaLnBrk="1" hangingPunct="1"/>
            <a:r>
              <a:rPr lang="id-ID" sz="1400" dirty="0" smtClean="0">
                <a:latin typeface="Verdana" pitchFamily="34" charset="0"/>
                <a:ea typeface="Verdana" pitchFamily="34" charset="0"/>
                <a:cs typeface="Verdana" pitchFamily="34" charset="0"/>
              </a:rPr>
              <a:t>According to the Medium-Term Development Plan, the government has clear vision, which is to acieve a welfare, democratic, and justice Indonesia.  </a:t>
            </a:r>
          </a:p>
          <a:p>
            <a:pPr eaLnBrk="1" hangingPunct="1"/>
            <a:endParaRPr lang="id-ID" sz="1400" dirty="0" smtClean="0">
              <a:latin typeface="Verdana" pitchFamily="34" charset="0"/>
              <a:ea typeface="Verdana" pitchFamily="34" charset="0"/>
              <a:cs typeface="Verdana" pitchFamily="34" charset="0"/>
            </a:endParaRPr>
          </a:p>
          <a:p>
            <a:pPr eaLnBrk="1" hangingPunct="1"/>
            <a:r>
              <a:rPr lang="id-ID" sz="1400" dirty="0" smtClean="0">
                <a:latin typeface="Verdana" pitchFamily="34" charset="0"/>
                <a:ea typeface="Verdana" pitchFamily="34" charset="0"/>
                <a:cs typeface="Verdana" pitchFamily="34" charset="0"/>
              </a:rPr>
              <a:t>The mission of the government is to  continue sustainable development and to strenghten democratic pilars and justice.</a:t>
            </a:r>
          </a:p>
          <a:p>
            <a:pPr eaLnBrk="1" hangingPunct="1"/>
            <a:endParaRPr lang="id-ID" sz="1400" dirty="0" smtClean="0">
              <a:latin typeface="Verdana" pitchFamily="34" charset="0"/>
              <a:ea typeface="Verdana" pitchFamily="34" charset="0"/>
              <a:cs typeface="Verdana" pitchFamily="34" charset="0"/>
            </a:endParaRPr>
          </a:p>
          <a:p>
            <a:pPr eaLnBrk="1" hangingPunct="1"/>
            <a:r>
              <a:rPr lang="id-ID" sz="1400" dirty="0" smtClean="0">
                <a:latin typeface="Verdana" pitchFamily="34" charset="0"/>
                <a:ea typeface="Verdana" pitchFamily="34" charset="0"/>
                <a:cs typeface="Verdana" pitchFamily="34" charset="0"/>
              </a:rPr>
              <a:t>In order to achieve its vision and mission, the government set agenda: </a:t>
            </a:r>
          </a:p>
          <a:p>
            <a:pPr marL="571500" lvl="1" indent="-457200">
              <a:spcBef>
                <a:spcPct val="25000"/>
              </a:spcBef>
              <a:buFontTx/>
              <a:buAutoNum type="arabicPeriod"/>
              <a:defRPr/>
            </a:pPr>
            <a:r>
              <a:rPr lang="id-ID" sz="1400" dirty="0" smtClean="0">
                <a:latin typeface="Verdana" pitchFamily="34" charset="0"/>
                <a:ea typeface="Verdana" pitchFamily="34" charset="0"/>
                <a:cs typeface="Verdana" pitchFamily="34" charset="0"/>
              </a:rPr>
              <a:t>Economic development and people welfare improvement</a:t>
            </a:r>
            <a:endParaRPr lang="en-US" sz="1400" dirty="0" smtClean="0">
              <a:latin typeface="Verdana" pitchFamily="34" charset="0"/>
              <a:ea typeface="Verdana" pitchFamily="34" charset="0"/>
              <a:cs typeface="Verdana" pitchFamily="34" charset="0"/>
            </a:endParaRPr>
          </a:p>
          <a:p>
            <a:pPr marL="571500" lvl="1" indent="-457200">
              <a:spcBef>
                <a:spcPct val="25000"/>
              </a:spcBef>
              <a:buFontTx/>
              <a:buAutoNum type="arabicPeriod"/>
              <a:defRPr/>
            </a:pPr>
            <a:r>
              <a:rPr lang="id-ID" sz="1400" dirty="0" smtClean="0">
                <a:latin typeface="Verdana" pitchFamily="34" charset="0"/>
                <a:ea typeface="Verdana" pitchFamily="34" charset="0"/>
                <a:cs typeface="Verdana" pitchFamily="34" charset="0"/>
              </a:rPr>
              <a:t>Good governance improvement</a:t>
            </a:r>
            <a:endParaRPr lang="en-US" sz="1400" dirty="0" smtClean="0">
              <a:latin typeface="Verdana" pitchFamily="34" charset="0"/>
              <a:ea typeface="Verdana" pitchFamily="34" charset="0"/>
              <a:cs typeface="Verdana" pitchFamily="34" charset="0"/>
            </a:endParaRPr>
          </a:p>
          <a:p>
            <a:pPr marL="571500" lvl="1" indent="-457200">
              <a:spcBef>
                <a:spcPct val="25000"/>
              </a:spcBef>
              <a:buFontTx/>
              <a:buAutoNum type="arabicPeriod"/>
              <a:defRPr/>
            </a:pPr>
            <a:r>
              <a:rPr lang="id-ID" sz="1400" dirty="0" smtClean="0">
                <a:latin typeface="Verdana" pitchFamily="34" charset="0"/>
                <a:ea typeface="Verdana" pitchFamily="34" charset="0"/>
                <a:cs typeface="Verdana" pitchFamily="34" charset="0"/>
              </a:rPr>
              <a:t>Democratic pillars establishment</a:t>
            </a:r>
            <a:endParaRPr lang="en-US" sz="1400" dirty="0" smtClean="0">
              <a:latin typeface="Verdana" pitchFamily="34" charset="0"/>
              <a:ea typeface="Verdana" pitchFamily="34" charset="0"/>
              <a:cs typeface="Verdana" pitchFamily="34" charset="0"/>
            </a:endParaRPr>
          </a:p>
          <a:p>
            <a:pPr marL="571500" lvl="1" indent="-457200">
              <a:spcBef>
                <a:spcPct val="25000"/>
              </a:spcBef>
              <a:buFontTx/>
              <a:buAutoNum type="arabicPeriod"/>
              <a:defRPr/>
            </a:pPr>
            <a:r>
              <a:rPr lang="id-ID" sz="1400" dirty="0" smtClean="0">
                <a:latin typeface="Verdana" pitchFamily="34" charset="0"/>
                <a:ea typeface="Verdana" pitchFamily="34" charset="0"/>
                <a:cs typeface="Verdana" pitchFamily="34" charset="0"/>
              </a:rPr>
              <a:t>Law enforcement and corruption prevention</a:t>
            </a:r>
            <a:endParaRPr lang="en-US" sz="1400" dirty="0" smtClean="0">
              <a:latin typeface="Verdana" pitchFamily="34" charset="0"/>
              <a:ea typeface="Verdana" pitchFamily="34" charset="0"/>
              <a:cs typeface="Verdana" pitchFamily="34" charset="0"/>
            </a:endParaRPr>
          </a:p>
          <a:p>
            <a:pPr marL="571500" lvl="1" indent="-457200">
              <a:spcBef>
                <a:spcPct val="25000"/>
              </a:spcBef>
              <a:buFontTx/>
              <a:buAutoNum type="arabicPeriod"/>
              <a:defRPr/>
            </a:pPr>
            <a:r>
              <a:rPr lang="id-ID" sz="1400" dirty="0" smtClean="0">
                <a:latin typeface="Verdana" pitchFamily="34" charset="0"/>
                <a:ea typeface="Verdana" pitchFamily="34" charset="0"/>
                <a:cs typeface="Verdana" pitchFamily="34" charset="0"/>
              </a:rPr>
              <a:t>Inclusive and justice development</a:t>
            </a:r>
            <a:endParaRPr lang="en-US" sz="1400" dirty="0" smtClean="0">
              <a:latin typeface="Verdana" pitchFamily="34" charset="0"/>
              <a:ea typeface="Verdana" pitchFamily="34" charset="0"/>
              <a:cs typeface="Verdana" pitchFamily="34" charset="0"/>
            </a:endParaRPr>
          </a:p>
          <a:p>
            <a:endParaRPr lang="id-ID" sz="1400" dirty="0">
              <a:latin typeface="Verdana" pitchFamily="34" charset="0"/>
              <a:ea typeface="Verdana" pitchFamily="34" charset="0"/>
              <a:cs typeface="Verdan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8" name="Slide Number Placeholder 3"/>
          <p:cNvSpPr>
            <a:spLocks noGrp="1"/>
          </p:cNvSpPr>
          <p:nvPr>
            <p:ph type="sldNum" sz="quarter" idx="5"/>
          </p:nvPr>
        </p:nvSpPr>
        <p:spPr/>
        <p:txBody>
          <a:bodyPr/>
          <a:lstStyle/>
          <a:p>
            <a:fld id="{86E0339C-C86F-4AC7-8A89-7DCE74133875}" type="slidenum">
              <a:rPr lang="id-ID"/>
              <a:pPr/>
              <a:t>7</a:t>
            </a:fld>
            <a:endParaRPr lang="id-ID"/>
          </a:p>
        </p:txBody>
      </p:sp>
      <p:sp>
        <p:nvSpPr>
          <p:cNvPr id="5" name="Notes Placeholder 2"/>
          <p:cNvSpPr>
            <a:spLocks noGrp="1"/>
          </p:cNvSpPr>
          <p:nvPr>
            <p:ph type="body" idx="1"/>
          </p:nvPr>
        </p:nvSpPr>
        <p:spPr/>
        <p:txBody>
          <a:bodyPr/>
          <a:lstStyle/>
          <a:p>
            <a:pPr eaLnBrk="1" hangingPunct="1"/>
            <a:r>
              <a:rPr lang="id-ID" sz="1400" dirty="0" smtClean="0">
                <a:latin typeface="Verdana" pitchFamily="34" charset="0"/>
                <a:ea typeface="Verdana" pitchFamily="34" charset="0"/>
                <a:cs typeface="Verdana" pitchFamily="34" charset="0"/>
              </a:rPr>
              <a:t>The Government of Indonesia sets eleven priorities. </a:t>
            </a:r>
          </a:p>
          <a:p>
            <a:pPr eaLnBrk="1" hangingPunct="1"/>
            <a:r>
              <a:rPr lang="id-ID" sz="1400" dirty="0" smtClean="0">
                <a:latin typeface="Verdana" pitchFamily="34" charset="0"/>
                <a:ea typeface="Verdana" pitchFamily="34" charset="0"/>
                <a:cs typeface="Verdana" pitchFamily="34" charset="0"/>
              </a:rPr>
              <a:t>First, Buraucratic Reform and Governance. </a:t>
            </a:r>
          </a:p>
          <a:p>
            <a:pPr eaLnBrk="1" hangingPunct="1"/>
            <a:r>
              <a:rPr lang="id-ID" sz="1400" dirty="0" smtClean="0">
                <a:latin typeface="Verdana" pitchFamily="34" charset="0"/>
                <a:ea typeface="Verdana" pitchFamily="34" charset="0"/>
                <a:cs typeface="Verdana" pitchFamily="34" charset="0"/>
              </a:rPr>
              <a:t>Second, Education; </a:t>
            </a:r>
          </a:p>
          <a:p>
            <a:pPr eaLnBrk="1" hangingPunct="1"/>
            <a:r>
              <a:rPr lang="id-ID" sz="1400" dirty="0" smtClean="0">
                <a:latin typeface="Verdana" pitchFamily="34" charset="0"/>
                <a:ea typeface="Verdana" pitchFamily="34" charset="0"/>
                <a:cs typeface="Verdana" pitchFamily="34" charset="0"/>
              </a:rPr>
              <a:t>Third, Health. </a:t>
            </a:r>
          </a:p>
          <a:p>
            <a:pPr eaLnBrk="1" hangingPunct="1"/>
            <a:r>
              <a:rPr lang="id-ID" sz="1400" dirty="0" smtClean="0">
                <a:latin typeface="Verdana" pitchFamily="34" charset="0"/>
                <a:ea typeface="Verdana" pitchFamily="34" charset="0"/>
                <a:cs typeface="Verdana" pitchFamily="34" charset="0"/>
              </a:rPr>
              <a:t>Fourth, Poverty aleviation. </a:t>
            </a:r>
          </a:p>
          <a:p>
            <a:pPr eaLnBrk="1" hangingPunct="1"/>
            <a:r>
              <a:rPr lang="id-ID" sz="1400" dirty="0" smtClean="0">
                <a:latin typeface="Verdana" pitchFamily="34" charset="0"/>
                <a:ea typeface="Verdana" pitchFamily="34" charset="0"/>
                <a:cs typeface="Verdana" pitchFamily="34" charset="0"/>
              </a:rPr>
              <a:t>Fifth, basic commodity sustainablity. </a:t>
            </a:r>
          </a:p>
          <a:p>
            <a:pPr eaLnBrk="1" hangingPunct="1"/>
            <a:r>
              <a:rPr lang="id-ID" sz="1400" dirty="0" smtClean="0">
                <a:latin typeface="Verdana" pitchFamily="34" charset="0"/>
                <a:ea typeface="Verdana" pitchFamily="34" charset="0"/>
                <a:cs typeface="Verdana" pitchFamily="34" charset="0"/>
              </a:rPr>
              <a:t>Sixth, infrastructure. </a:t>
            </a:r>
          </a:p>
          <a:p>
            <a:pPr eaLnBrk="1" hangingPunct="1"/>
            <a:r>
              <a:rPr lang="id-ID" sz="1400" dirty="0" smtClean="0">
                <a:latin typeface="Verdana" pitchFamily="34" charset="0"/>
                <a:ea typeface="Verdana" pitchFamily="34" charset="0"/>
                <a:cs typeface="Verdana" pitchFamily="34" charset="0"/>
              </a:rPr>
              <a:t>Seventh, investment and business climate. </a:t>
            </a:r>
          </a:p>
          <a:p>
            <a:pPr eaLnBrk="1" hangingPunct="1"/>
            <a:r>
              <a:rPr lang="id-ID" sz="1400" dirty="0" smtClean="0">
                <a:latin typeface="Verdana" pitchFamily="34" charset="0"/>
                <a:ea typeface="Verdana" pitchFamily="34" charset="0"/>
                <a:cs typeface="Verdana" pitchFamily="34" charset="0"/>
              </a:rPr>
              <a:t>Eight, Energy. </a:t>
            </a:r>
          </a:p>
          <a:p>
            <a:pPr eaLnBrk="1" hangingPunct="1"/>
            <a:r>
              <a:rPr lang="id-ID" sz="1400" dirty="0" smtClean="0">
                <a:latin typeface="Verdana" pitchFamily="34" charset="0"/>
                <a:ea typeface="Verdana" pitchFamily="34" charset="0"/>
                <a:cs typeface="Verdana" pitchFamily="34" charset="0"/>
              </a:rPr>
              <a:t>Ninth, Environment and disaster management. </a:t>
            </a:r>
          </a:p>
          <a:p>
            <a:pPr eaLnBrk="1" hangingPunct="1"/>
            <a:r>
              <a:rPr lang="id-ID" sz="1400" dirty="0" smtClean="0">
                <a:latin typeface="Verdana" pitchFamily="34" charset="0"/>
                <a:ea typeface="Verdana" pitchFamily="34" charset="0"/>
                <a:cs typeface="Verdana" pitchFamily="34" charset="0"/>
              </a:rPr>
              <a:t>Tenth, less-developed, border, and conflict areas, and </a:t>
            </a:r>
          </a:p>
          <a:p>
            <a:pPr eaLnBrk="1" hangingPunct="1"/>
            <a:r>
              <a:rPr lang="id-ID" sz="1400" dirty="0" smtClean="0">
                <a:latin typeface="Verdana" pitchFamily="34" charset="0"/>
                <a:ea typeface="Verdana" pitchFamily="34" charset="0"/>
                <a:cs typeface="Verdana" pitchFamily="34" charset="0"/>
              </a:rPr>
              <a:t>Eleventh, culture, creativity, and technology innovation.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1C71863-030A-4785-A66A-96DAEA1B31F1}" type="slidenum">
              <a:rPr lang="en-GB" smtClean="0"/>
              <a:pPr>
                <a:defRPr/>
              </a:pPr>
              <a:t>8</a:t>
            </a:fld>
            <a:endParaRPr lang="en-GB"/>
          </a:p>
        </p:txBody>
      </p:sp>
      <p:sp>
        <p:nvSpPr>
          <p:cNvPr id="5" name="Notes Placeholder 2"/>
          <p:cNvSpPr>
            <a:spLocks noGrp="1"/>
          </p:cNvSpPr>
          <p:nvPr>
            <p:ph type="body" idx="1"/>
          </p:nvPr>
        </p:nvSpPr>
        <p:spPr/>
        <p:txBody>
          <a:bodyPr>
            <a:normAutofit/>
          </a:bodyPr>
          <a:lstStyle/>
          <a:p>
            <a:r>
              <a:rPr lang="id-ID" sz="1400" dirty="0" smtClean="0">
                <a:latin typeface="Verdana" pitchFamily="34" charset="0"/>
                <a:ea typeface="Verdana" pitchFamily="34" charset="0"/>
                <a:cs typeface="Verdana" pitchFamily="34" charset="0"/>
              </a:rPr>
              <a:t>The eleven priorities are supported by sixty national indicators, which contain of four hundred nine components of national indicators.</a:t>
            </a:r>
            <a:endParaRPr lang="id-ID" sz="1400" dirty="0">
              <a:latin typeface="Verdana" pitchFamily="34" charset="0"/>
              <a:ea typeface="Verdana" pitchFamily="34" charset="0"/>
              <a:cs typeface="Verdan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sz="1400" dirty="0" smtClean="0">
                <a:latin typeface="Verdana" pitchFamily="34" charset="0"/>
                <a:ea typeface="Verdana" pitchFamily="34" charset="0"/>
                <a:cs typeface="Verdana" pitchFamily="34" charset="0"/>
              </a:rPr>
              <a:t>Distinguished ladies and gentlemen,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As the second priority, Education has been considered by BPK as the most priority to be audited.</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BPK selected a program on basic education, regarding child involvement, to be a BPK performance audit project in 2011. This audit is intended to assess and improve the access to qualified, affordable, and efficient basic education,.</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In conducting the audit, BPK developed audit strategy and released audit reports, which was submitted to the parliament and governments.</a:t>
            </a:r>
          </a:p>
          <a:p>
            <a:endParaRPr lang="id-ID" sz="1400" dirty="0" smtClean="0">
              <a:latin typeface="Verdana" pitchFamily="34" charset="0"/>
              <a:ea typeface="Verdana" pitchFamily="34" charset="0"/>
              <a:cs typeface="Verdana" pitchFamily="34" charset="0"/>
            </a:endParaRPr>
          </a:p>
          <a:p>
            <a:r>
              <a:rPr lang="id-ID" sz="1400" dirty="0" smtClean="0">
                <a:latin typeface="Verdana" pitchFamily="34" charset="0"/>
                <a:ea typeface="Verdana" pitchFamily="34" charset="0"/>
                <a:cs typeface="Verdana" pitchFamily="34" charset="0"/>
              </a:rPr>
              <a:t>[Next Slide]</a:t>
            </a:r>
            <a:endParaRPr lang="id-ID" sz="1400"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91C71863-030A-4785-A66A-96DAEA1B31F1}"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r>
              <a:rPr lang="id-ID" dirty="0" smtClean="0"/>
              <a:t>April 3 – 5,2012</a:t>
            </a:r>
            <a:endParaRPr lang="id-ID"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lgn="l">
              <a:defRPr/>
            </a:pPr>
            <a:r>
              <a:rPr lang="id-ID" dirty="0" smtClean="0"/>
              <a:t>5th KNIWG Meeting, Riga, Latvia</a:t>
            </a:r>
            <a:endParaRPr lang="id-ID"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F414ACAA-415D-41A6-AA68-04D085146142}" type="slidenum">
              <a:rPr lang="id-ID" smtClean="0"/>
              <a:pPr>
                <a:defRPr/>
              </a:pPr>
              <a:t>‹#›</a:t>
            </a:fld>
            <a:endParaRPr lang="id-ID"/>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id-ID"/>
          </a:p>
        </p:txBody>
      </p:sp>
      <p:sp>
        <p:nvSpPr>
          <p:cNvPr id="5" name="Footer Placeholder 4"/>
          <p:cNvSpPr>
            <a:spLocks noGrp="1"/>
          </p:cNvSpPr>
          <p:nvPr>
            <p:ph type="ftr" sz="quarter" idx="11"/>
          </p:nvPr>
        </p:nvSpPr>
        <p:spPr/>
        <p:txBody>
          <a:bodyPr/>
          <a:lstStyle>
            <a:extLst/>
          </a:lstStyle>
          <a:p>
            <a:pPr>
              <a:defRPr/>
            </a:pPr>
            <a:r>
              <a:rPr lang="en-US" smtClean="0"/>
              <a:t>4th KNIWG Meeting, Helsinki, Findland, 13-14 March 2011</a:t>
            </a:r>
            <a:endParaRPr lang="id-ID"/>
          </a:p>
        </p:txBody>
      </p:sp>
      <p:sp>
        <p:nvSpPr>
          <p:cNvPr id="6" name="Slide Number Placeholder 5"/>
          <p:cNvSpPr>
            <a:spLocks noGrp="1"/>
          </p:cNvSpPr>
          <p:nvPr>
            <p:ph type="sldNum" sz="quarter" idx="12"/>
          </p:nvPr>
        </p:nvSpPr>
        <p:spPr/>
        <p:txBody>
          <a:bodyPr/>
          <a:lstStyle>
            <a:extLst/>
          </a:lstStyle>
          <a:p>
            <a:pPr>
              <a:defRPr/>
            </a:pPr>
            <a:fld id="{6B35AFA3-9210-467E-BA9D-28FF4C4A7C5A}" type="slidenum">
              <a:rPr lang="id-ID" smtClean="0"/>
              <a:pPr>
                <a:defRPr/>
              </a:pPr>
              <a:t>‹#›</a:t>
            </a:fld>
            <a:endParaRPr lang="id-ID"/>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pPr>
              <a:defRPr/>
            </a:pPr>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pPr>
              <a:defRPr/>
            </a:pPr>
            <a:r>
              <a:rPr lang="en-US" smtClean="0"/>
              <a:t>4th KNIWG Meeting, Helsinki, Findland, 13-14 March 2011</a:t>
            </a:r>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D4DE108D-2461-4B89-8DBD-4DA396C72CF5}" type="slidenum">
              <a:rPr lang="id-ID" smtClean="0"/>
              <a:pPr>
                <a:defRPr/>
              </a:pPr>
              <a:t>‹#›</a:t>
            </a:fld>
            <a:endParaRPr lang="id-ID"/>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id-ID" dirty="0" smtClean="0"/>
              <a:t>April 3 -5, 2012</a:t>
            </a:r>
            <a:endParaRPr lang="id-ID" dirty="0"/>
          </a:p>
        </p:txBody>
      </p:sp>
      <p:sp>
        <p:nvSpPr>
          <p:cNvPr id="5" name="Footer Placeholder 4"/>
          <p:cNvSpPr>
            <a:spLocks noGrp="1"/>
          </p:cNvSpPr>
          <p:nvPr>
            <p:ph type="ftr" sz="quarter" idx="11"/>
          </p:nvPr>
        </p:nvSpPr>
        <p:spPr/>
        <p:txBody>
          <a:bodyPr/>
          <a:lstStyle>
            <a:extLst/>
          </a:lstStyle>
          <a:p>
            <a:pPr algn="l">
              <a:defRPr/>
            </a:pPr>
            <a:r>
              <a:rPr lang="id-ID" dirty="0" smtClean="0"/>
              <a:t>5</a:t>
            </a:r>
            <a:r>
              <a:rPr lang="en-US" dirty="0" err="1" smtClean="0"/>
              <a:t>th</a:t>
            </a:r>
            <a:r>
              <a:rPr lang="en-US" dirty="0" smtClean="0"/>
              <a:t> KNIWG Meeting</a:t>
            </a:r>
            <a:r>
              <a:rPr lang="id-ID" dirty="0" smtClean="0"/>
              <a:t>, Riga, Latvia</a:t>
            </a:r>
            <a:endParaRPr lang="id-ID" dirty="0"/>
          </a:p>
        </p:txBody>
      </p:sp>
      <p:sp>
        <p:nvSpPr>
          <p:cNvPr id="6" name="Slide Number Placeholder 5"/>
          <p:cNvSpPr>
            <a:spLocks noGrp="1"/>
          </p:cNvSpPr>
          <p:nvPr>
            <p:ph type="sldNum" sz="quarter" idx="12"/>
          </p:nvPr>
        </p:nvSpPr>
        <p:spPr/>
        <p:txBody>
          <a:bodyPr/>
          <a:lstStyle>
            <a:extLst/>
          </a:lstStyle>
          <a:p>
            <a:pPr>
              <a:defRPr/>
            </a:pPr>
            <a:fld id="{51FD7291-A196-4D90-A9C9-A8A989A1790C}" type="slidenum">
              <a:rPr lang="id-ID" smtClean="0"/>
              <a:pPr>
                <a:defRPr/>
              </a:pPr>
              <a:t>‹#›</a:t>
            </a:fld>
            <a:endParaRPr lang="id-ID"/>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r>
              <a:rPr lang="id-ID" dirty="0" smtClean="0"/>
              <a:t>April 3 – 5, 2012</a:t>
            </a:r>
            <a:endParaRPr lang="id-ID"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lgn="l">
              <a:defRPr/>
            </a:pPr>
            <a:r>
              <a:rPr lang="id-ID" dirty="0" smtClean="0"/>
              <a:t>5</a:t>
            </a:r>
            <a:r>
              <a:rPr lang="en-US" dirty="0" err="1" smtClean="0"/>
              <a:t>th</a:t>
            </a:r>
            <a:r>
              <a:rPr lang="en-US" dirty="0" smtClean="0"/>
              <a:t> KNIWG Meeting, </a:t>
            </a:r>
            <a:r>
              <a:rPr lang="id-ID" dirty="0" smtClean="0"/>
              <a:t>Riga, Latvia</a:t>
            </a:r>
            <a:endParaRPr lang="id-ID"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pPr>
              <a:defRPr/>
            </a:pPr>
            <a:fld id="{06B3C091-9D06-416B-A1F7-BB1D294DC983}" type="slidenum">
              <a:rPr lang="id-ID" smtClean="0"/>
              <a:pPr>
                <a:defRPr/>
              </a:pPr>
              <a:t>‹#›</a:t>
            </a:fld>
            <a:endParaRPr lang="id-ID"/>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r>
              <a:rPr lang="id-ID" dirty="0" smtClean="0"/>
              <a:t>April 3 – 5, 2012</a:t>
            </a:r>
            <a:endParaRPr lang="id-ID" dirty="0"/>
          </a:p>
        </p:txBody>
      </p:sp>
      <p:sp>
        <p:nvSpPr>
          <p:cNvPr id="6" name="Footer Placeholder 5"/>
          <p:cNvSpPr>
            <a:spLocks noGrp="1"/>
          </p:cNvSpPr>
          <p:nvPr>
            <p:ph type="ftr" sz="quarter" idx="11"/>
          </p:nvPr>
        </p:nvSpPr>
        <p:spPr/>
        <p:txBody>
          <a:bodyPr/>
          <a:lstStyle>
            <a:extLst/>
          </a:lstStyle>
          <a:p>
            <a:pPr algn="l">
              <a:defRPr/>
            </a:pPr>
            <a:r>
              <a:rPr lang="id-ID" dirty="0" smtClean="0"/>
              <a:t>5</a:t>
            </a:r>
            <a:r>
              <a:rPr lang="en-US" dirty="0" err="1" smtClean="0"/>
              <a:t>th</a:t>
            </a:r>
            <a:r>
              <a:rPr lang="en-US" dirty="0" smtClean="0"/>
              <a:t> KNIWG Meeting, </a:t>
            </a:r>
            <a:r>
              <a:rPr lang="id-ID" dirty="0" smtClean="0"/>
              <a:t>Riga, Latvia</a:t>
            </a:r>
            <a:endParaRPr lang="id-ID" dirty="0"/>
          </a:p>
        </p:txBody>
      </p:sp>
      <p:sp>
        <p:nvSpPr>
          <p:cNvPr id="7" name="Slide Number Placeholder 6"/>
          <p:cNvSpPr>
            <a:spLocks noGrp="1"/>
          </p:cNvSpPr>
          <p:nvPr>
            <p:ph type="sldNum" sz="quarter" idx="12"/>
          </p:nvPr>
        </p:nvSpPr>
        <p:spPr/>
        <p:txBody>
          <a:bodyPr/>
          <a:lstStyle>
            <a:extLst/>
          </a:lstStyle>
          <a:p>
            <a:pPr>
              <a:defRPr/>
            </a:pPr>
            <a:fld id="{DF68048C-70A5-4002-B26C-C51C494C70E4}" type="slidenum">
              <a:rPr lang="id-ID" smtClean="0"/>
              <a:pPr>
                <a:defRPr/>
              </a:pPr>
              <a:t>‹#›</a:t>
            </a:fld>
            <a:endParaRPr lang="id-ID"/>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r>
              <a:rPr lang="id-ID" dirty="0" smtClean="0"/>
              <a:t>April 3 – 5, 2012</a:t>
            </a:r>
            <a:endParaRPr lang="id-ID" dirty="0"/>
          </a:p>
        </p:txBody>
      </p:sp>
      <p:sp>
        <p:nvSpPr>
          <p:cNvPr id="8" name="Footer Placeholder 7"/>
          <p:cNvSpPr>
            <a:spLocks noGrp="1"/>
          </p:cNvSpPr>
          <p:nvPr>
            <p:ph type="ftr" sz="quarter" idx="11"/>
          </p:nvPr>
        </p:nvSpPr>
        <p:spPr/>
        <p:txBody>
          <a:bodyPr/>
          <a:lstStyle>
            <a:extLst/>
          </a:lstStyle>
          <a:p>
            <a:pPr algn="l">
              <a:defRPr/>
            </a:pPr>
            <a:r>
              <a:rPr lang="id-ID" dirty="0" smtClean="0"/>
              <a:t>5</a:t>
            </a:r>
            <a:r>
              <a:rPr lang="en-US" dirty="0" err="1" smtClean="0"/>
              <a:t>th</a:t>
            </a:r>
            <a:r>
              <a:rPr lang="en-US" dirty="0" smtClean="0"/>
              <a:t> KNIWG Meeting, </a:t>
            </a:r>
            <a:r>
              <a:rPr lang="id-ID" dirty="0" smtClean="0"/>
              <a:t>Riga, Latvia</a:t>
            </a:r>
            <a:endParaRPr lang="id-ID" dirty="0"/>
          </a:p>
        </p:txBody>
      </p:sp>
      <p:sp>
        <p:nvSpPr>
          <p:cNvPr id="9" name="Slide Number Placeholder 8"/>
          <p:cNvSpPr>
            <a:spLocks noGrp="1"/>
          </p:cNvSpPr>
          <p:nvPr>
            <p:ph type="sldNum" sz="quarter" idx="12"/>
          </p:nvPr>
        </p:nvSpPr>
        <p:spPr/>
        <p:txBody>
          <a:bodyPr/>
          <a:lstStyle>
            <a:extLst/>
          </a:lstStyle>
          <a:p>
            <a:pPr>
              <a:defRPr/>
            </a:pPr>
            <a:fld id="{11297CF7-32BD-45F6-8ACF-CE301BF10DCF}" type="slidenum">
              <a:rPr lang="id-ID" smtClean="0"/>
              <a:pPr>
                <a:defRPr/>
              </a:pPr>
              <a:t>‹#›</a:t>
            </a:fld>
            <a:endParaRPr lang="id-ID"/>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r>
              <a:rPr lang="id-ID" dirty="0" smtClean="0"/>
              <a:t>April 3 – 5, 2012</a:t>
            </a:r>
            <a:endParaRPr lang="id-ID" dirty="0"/>
          </a:p>
        </p:txBody>
      </p:sp>
      <p:sp>
        <p:nvSpPr>
          <p:cNvPr id="4" name="Footer Placeholder 3"/>
          <p:cNvSpPr>
            <a:spLocks noGrp="1"/>
          </p:cNvSpPr>
          <p:nvPr>
            <p:ph type="ftr" sz="quarter" idx="11"/>
          </p:nvPr>
        </p:nvSpPr>
        <p:spPr/>
        <p:txBody>
          <a:bodyPr/>
          <a:lstStyle>
            <a:lvl1pPr algn="l">
              <a:defRPr/>
            </a:lvl1pPr>
            <a:extLst/>
          </a:lstStyle>
          <a:p>
            <a:pPr>
              <a:defRPr/>
            </a:pPr>
            <a:r>
              <a:rPr lang="id-ID" dirty="0" smtClean="0"/>
              <a:t>5th KNIWG Meeting, Riga, Latvia</a:t>
            </a:r>
            <a:endParaRPr lang="id-ID" dirty="0"/>
          </a:p>
        </p:txBody>
      </p:sp>
      <p:sp>
        <p:nvSpPr>
          <p:cNvPr id="5" name="Slide Number Placeholder 4"/>
          <p:cNvSpPr>
            <a:spLocks noGrp="1"/>
          </p:cNvSpPr>
          <p:nvPr>
            <p:ph type="sldNum" sz="quarter" idx="12"/>
          </p:nvPr>
        </p:nvSpPr>
        <p:spPr/>
        <p:txBody>
          <a:bodyPr/>
          <a:lstStyle>
            <a:extLst/>
          </a:lstStyle>
          <a:p>
            <a:pPr>
              <a:defRPr/>
            </a:pPr>
            <a:fld id="{FA6D4D51-5252-4A52-A943-D1880967F243}" type="slidenum">
              <a:rPr lang="id-ID" smtClean="0"/>
              <a:pPr>
                <a:defRPr/>
              </a:pPr>
              <a:t>‹#›</a:t>
            </a:fld>
            <a:endParaRPr lang="id-ID"/>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r>
              <a:rPr lang="en-US" smtClean="0"/>
              <a:t>4th KNIWG Meeting, Helsinki, Findland, 13-14 March 2011</a:t>
            </a:r>
            <a:endParaRPr lang="id-ID"/>
          </a:p>
        </p:txBody>
      </p:sp>
      <p:sp>
        <p:nvSpPr>
          <p:cNvPr id="4" name="Slide Number Placeholder 3"/>
          <p:cNvSpPr>
            <a:spLocks noGrp="1"/>
          </p:cNvSpPr>
          <p:nvPr>
            <p:ph type="sldNum" sz="quarter" idx="12"/>
          </p:nvPr>
        </p:nvSpPr>
        <p:spPr/>
        <p:txBody>
          <a:bodyPr/>
          <a:lstStyle>
            <a:extLst/>
          </a:lstStyle>
          <a:p>
            <a:pPr>
              <a:defRPr/>
            </a:pPr>
            <a:fld id="{5E7740B5-B793-4BC0-829D-F145B6C658E9}" type="slidenum">
              <a:rPr lang="id-ID" smtClean="0"/>
              <a:pPr>
                <a:defRPr/>
              </a:pPr>
              <a:t>‹#›</a:t>
            </a:fld>
            <a:endParaRPr lang="id-ID"/>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id-ID"/>
          </a:p>
        </p:txBody>
      </p:sp>
      <p:sp>
        <p:nvSpPr>
          <p:cNvPr id="6" name="Footer Placeholder 5"/>
          <p:cNvSpPr>
            <a:spLocks noGrp="1"/>
          </p:cNvSpPr>
          <p:nvPr>
            <p:ph type="ftr" sz="quarter" idx="11"/>
          </p:nvPr>
        </p:nvSpPr>
        <p:spPr/>
        <p:txBody>
          <a:bodyPr/>
          <a:lstStyle>
            <a:extLst/>
          </a:lstStyle>
          <a:p>
            <a:pPr>
              <a:defRPr/>
            </a:pPr>
            <a:r>
              <a:rPr lang="en-US" smtClean="0"/>
              <a:t>4th KNIWG Meeting, Helsinki, Findland, 13-14 March 2011</a:t>
            </a:r>
            <a:endParaRPr lang="id-ID"/>
          </a:p>
        </p:txBody>
      </p:sp>
      <p:sp>
        <p:nvSpPr>
          <p:cNvPr id="7" name="Slide Number Placeholder 6"/>
          <p:cNvSpPr>
            <a:spLocks noGrp="1"/>
          </p:cNvSpPr>
          <p:nvPr>
            <p:ph type="sldNum" sz="quarter" idx="12"/>
          </p:nvPr>
        </p:nvSpPr>
        <p:spPr/>
        <p:txBody>
          <a:bodyPr/>
          <a:lstStyle>
            <a:extLst/>
          </a:lstStyle>
          <a:p>
            <a:pPr>
              <a:defRPr/>
            </a:pPr>
            <a:fld id="{9ECEEA51-930B-4D0A-894B-DFB768CFFDD2}" type="slidenum">
              <a:rPr lang="id-ID" smtClean="0"/>
              <a:pPr>
                <a:defRPr/>
              </a:pPr>
              <a:t>‹#›</a:t>
            </a:fld>
            <a:endParaRPr lang="id-ID"/>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pPr>
              <a:defRPr/>
            </a:pPr>
            <a:endParaRPr lang="id-ID"/>
          </a:p>
        </p:txBody>
      </p:sp>
      <p:sp>
        <p:nvSpPr>
          <p:cNvPr id="6" name="Footer Placeholder 5"/>
          <p:cNvSpPr>
            <a:spLocks noGrp="1"/>
          </p:cNvSpPr>
          <p:nvPr>
            <p:ph type="ftr" sz="quarter" idx="11"/>
          </p:nvPr>
        </p:nvSpPr>
        <p:spPr/>
        <p:txBody>
          <a:bodyPr/>
          <a:lstStyle>
            <a:extLst/>
          </a:lstStyle>
          <a:p>
            <a:pPr>
              <a:defRPr/>
            </a:pPr>
            <a:r>
              <a:rPr lang="en-US" smtClean="0"/>
              <a:t>4th KNIWG Meeting, Helsinki, Findland, 13-14 March 2011</a:t>
            </a:r>
            <a:endParaRPr lang="id-ID"/>
          </a:p>
        </p:txBody>
      </p:sp>
      <p:sp>
        <p:nvSpPr>
          <p:cNvPr id="7" name="Slide Number Placeholder 6"/>
          <p:cNvSpPr>
            <a:spLocks noGrp="1"/>
          </p:cNvSpPr>
          <p:nvPr>
            <p:ph type="sldNum" sz="quarter" idx="12"/>
          </p:nvPr>
        </p:nvSpPr>
        <p:spPr/>
        <p:txBody>
          <a:bodyPr/>
          <a:lstStyle>
            <a:extLst/>
          </a:lstStyle>
          <a:p>
            <a:pPr>
              <a:defRPr/>
            </a:pPr>
            <a:fld id="{4E63ACF5-BCD2-40BF-9B67-87A061F51BFA}" type="slidenum">
              <a:rPr lang="id-ID" smtClean="0"/>
              <a:pPr>
                <a:defRPr/>
              </a:pPr>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r>
              <a:rPr lang="id-ID" dirty="0" smtClean="0"/>
              <a:t>April 3 – 5, 2012</a:t>
            </a:r>
            <a:endParaRPr lang="id-ID"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l">
              <a:defRPr/>
            </a:pPr>
            <a:r>
              <a:rPr lang="id-ID" dirty="0" smtClean="0"/>
              <a:t>5</a:t>
            </a:r>
            <a:r>
              <a:rPr lang="en-US" dirty="0" err="1" smtClean="0"/>
              <a:t>th</a:t>
            </a:r>
            <a:r>
              <a:rPr lang="en-US" dirty="0" smtClean="0"/>
              <a:t> KNIWG Meeting</a:t>
            </a:r>
            <a:r>
              <a:rPr lang="id-ID" dirty="0" smtClean="0"/>
              <a:t>, Riga, Latvia</a:t>
            </a:r>
            <a:endParaRPr lang="id-ID"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6EC6B416-D388-4132-875A-47B257819C16}" type="slidenum">
              <a:rPr lang="id-ID" smtClean="0"/>
              <a:pPr>
                <a:defRPr/>
              </a:pPr>
              <a:t>‹#›</a:t>
            </a:fld>
            <a:endParaRPr lang="id-ID"/>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spd="med">
    <p:comb/>
  </p:transition>
  <p:timing>
    <p:tnLst>
      <p:par>
        <p:cTn id="1" dur="indefinite" restart="never" nodeType="tmRoot"/>
      </p:par>
    </p:tnLst>
  </p:timing>
  <p:hf hd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bpk.go.id/"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mailto:bahtiar.arif@bpk.go.id" TargetMode="External"/><Relationship Id="rId4" Type="http://schemas.openxmlformats.org/officeDocument/2006/relationships/hyperlink" Target="mailto:hasan.b@bpk.go.id"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643174" y="908050"/>
            <a:ext cx="6100776" cy="2547938"/>
          </a:xfrm>
        </p:spPr>
        <p:txBody>
          <a:bodyPr/>
          <a:lstStyle/>
          <a:p>
            <a:pPr eaLnBrk="1" hangingPunct="1"/>
            <a:r>
              <a:rPr lang="en-US" sz="3600" dirty="0" smtClean="0"/>
              <a:t/>
            </a:r>
            <a:br>
              <a:rPr lang="en-US" sz="3600" dirty="0" smtClean="0"/>
            </a:br>
            <a:r>
              <a:rPr lang="id-ID" sz="3600" dirty="0" smtClean="0"/>
              <a:t>INDONESIAN EXPERIENCE IN USING KNI: </a:t>
            </a:r>
            <a:r>
              <a:rPr lang="id-ID" sz="2800" dirty="0" smtClean="0"/>
              <a:t>A PERFORMANCE AUDIT CASE ON BASIC EDUCATION</a:t>
            </a:r>
            <a:endParaRPr lang="en-GB" sz="2800" dirty="0" smtClean="0"/>
          </a:p>
        </p:txBody>
      </p:sp>
      <p:sp>
        <p:nvSpPr>
          <p:cNvPr id="6147" name="Rectangle 3"/>
          <p:cNvSpPr>
            <a:spLocks noGrp="1" noChangeArrowheads="1"/>
          </p:cNvSpPr>
          <p:nvPr>
            <p:ph type="subTitle" idx="1"/>
          </p:nvPr>
        </p:nvSpPr>
        <p:spPr>
          <a:xfrm>
            <a:off x="3071802" y="3643314"/>
            <a:ext cx="5657864" cy="2017712"/>
          </a:xfrm>
        </p:spPr>
        <p:txBody>
          <a:bodyPr>
            <a:normAutofit/>
          </a:bodyPr>
          <a:lstStyle/>
          <a:p>
            <a:pPr eaLnBrk="1" hangingPunct="1"/>
            <a:r>
              <a:rPr lang="en-US" sz="2000" b="1" dirty="0" smtClean="0">
                <a:latin typeface="Arial Narrow" pitchFamily="34" charset="0"/>
              </a:rPr>
              <a:t>The Audit Board of the Republic of Indonesia</a:t>
            </a:r>
          </a:p>
          <a:p>
            <a:pPr eaLnBrk="1" hangingPunct="1"/>
            <a:r>
              <a:rPr lang="en-US" sz="2000" b="1" dirty="0" smtClean="0">
                <a:latin typeface="Arial Narrow" pitchFamily="34" charset="0"/>
              </a:rPr>
              <a:t>(BPK)</a:t>
            </a:r>
          </a:p>
          <a:p>
            <a:pPr eaLnBrk="1" hangingPunct="1"/>
            <a:r>
              <a:rPr lang="id-ID" sz="2000" b="1" dirty="0" smtClean="0">
                <a:latin typeface="Arial Narrow" pitchFamily="34" charset="0"/>
              </a:rPr>
              <a:t> </a:t>
            </a:r>
            <a:r>
              <a:rPr lang="en-US" sz="2000" b="1" dirty="0" smtClean="0">
                <a:latin typeface="Arial Narrow" pitchFamily="34" charset="0"/>
              </a:rPr>
              <a:t>April</a:t>
            </a:r>
            <a:r>
              <a:rPr lang="id-ID" sz="2000" b="1" dirty="0" smtClean="0">
                <a:latin typeface="Arial Narrow" pitchFamily="34" charset="0"/>
              </a:rPr>
              <a:t> 201</a:t>
            </a:r>
            <a:r>
              <a:rPr lang="en-US" sz="2000" b="1" dirty="0" smtClean="0">
                <a:latin typeface="Arial Narrow" pitchFamily="34" charset="0"/>
              </a:rPr>
              <a:t>1</a:t>
            </a:r>
            <a:endParaRPr lang="en-GB" sz="2000" b="1" dirty="0" smtClean="0">
              <a:latin typeface="Arial Narrow" pitchFamily="34" charset="0"/>
            </a:endParaRPr>
          </a:p>
        </p:txBody>
      </p:sp>
    </p:spTree>
  </p:cSld>
  <p:clrMapOvr>
    <a:masterClrMapping/>
  </p:clrMapOvr>
  <p:transition spd="med">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definitions of components</a:t>
            </a:r>
            <a:endParaRPr lang="en-US" sz="2800" dirty="0"/>
          </a:p>
        </p:txBody>
      </p:sp>
      <p:sp>
        <p:nvSpPr>
          <p:cNvPr id="3" name="Content Placeholder 2"/>
          <p:cNvSpPr>
            <a:spLocks noGrp="1"/>
          </p:cNvSpPr>
          <p:nvPr>
            <p:ph idx="1"/>
          </p:nvPr>
        </p:nvSpPr>
        <p:spPr>
          <a:xfrm>
            <a:off x="457200" y="1571612"/>
            <a:ext cx="7239000" cy="2928958"/>
          </a:xfrm>
        </p:spPr>
        <p:txBody>
          <a:bodyPr>
            <a:normAutofit/>
          </a:bodyPr>
          <a:lstStyle/>
          <a:p>
            <a:r>
              <a:rPr lang="en-US" sz="2400" dirty="0" smtClean="0">
                <a:latin typeface="+mj-lt"/>
              </a:rPr>
              <a:t>GER.</a:t>
            </a:r>
            <a:r>
              <a:rPr lang="en-US" sz="2400" dirty="0" smtClean="0">
                <a:latin typeface="Agency FB" pitchFamily="34" charset="0"/>
              </a:rPr>
              <a:t> This index describes the total enrollment within a country in a specific level of education, regardless of age, expressed as a percentage of the population in the official age group corresponding to this level of education.</a:t>
            </a:r>
          </a:p>
          <a:p>
            <a:r>
              <a:rPr lang="en-US" sz="2400" dirty="0" smtClean="0"/>
              <a:t>NER. </a:t>
            </a:r>
            <a:r>
              <a:rPr lang="en-US" sz="2400" dirty="0" smtClean="0">
                <a:latin typeface="Agency FB" pitchFamily="34" charset="0"/>
              </a:rPr>
              <a:t>This index describes the total enrollment of the official age-group for a given level of education expressed as a percentage of the corresponding population.</a:t>
            </a:r>
            <a:endParaRPr lang="en-US" dirty="0">
              <a:latin typeface="Agency FB" pitchFamily="34" charset="0"/>
            </a:endParaRPr>
          </a:p>
        </p:txBody>
      </p:sp>
      <p:sp>
        <p:nvSpPr>
          <p:cNvPr id="4" name="Footer Placeholder 3"/>
          <p:cNvSpPr>
            <a:spLocks noGrp="1"/>
          </p:cNvSpPr>
          <p:nvPr>
            <p:ph type="ftr" sz="quarter" idx="11"/>
          </p:nvPr>
        </p:nvSpPr>
        <p:spPr/>
        <p:txBody>
          <a:bodyPr/>
          <a:lstStyle/>
          <a:p>
            <a:pPr algn="l">
              <a:defRPr/>
            </a:pPr>
            <a:r>
              <a:rPr lang="id-ID" smtClean="0"/>
              <a:t>5</a:t>
            </a:r>
            <a:r>
              <a:rPr lang="en-US" smtClean="0"/>
              <a:t>th KNIWG Meeting, </a:t>
            </a:r>
            <a:endParaRPr lang="id-ID" dirty="0"/>
          </a:p>
        </p:txBody>
      </p:sp>
      <p:sp>
        <p:nvSpPr>
          <p:cNvPr id="5" name="Slide Number Placeholder 4"/>
          <p:cNvSpPr>
            <a:spLocks noGrp="1"/>
          </p:cNvSpPr>
          <p:nvPr>
            <p:ph type="sldNum" sz="quarter" idx="12"/>
          </p:nvPr>
        </p:nvSpPr>
        <p:spPr/>
        <p:txBody>
          <a:bodyPr/>
          <a:lstStyle/>
          <a:p>
            <a:pPr>
              <a:defRPr/>
            </a:pPr>
            <a:fld id="{51FD7291-A196-4D90-A9C9-A8A989A1790C}" type="slidenum">
              <a:rPr lang="id-ID" smtClean="0"/>
              <a:pPr>
                <a:defRPr/>
              </a:pPr>
              <a:t>10</a:t>
            </a:fld>
            <a:endParaRPr lang="id-ID"/>
          </a:p>
        </p:txBody>
      </p:sp>
      <p:sp>
        <p:nvSpPr>
          <p:cNvPr id="6" name="Title 1"/>
          <p:cNvSpPr txBox="1">
            <a:spLocks/>
          </p:cNvSpPr>
          <p:nvPr/>
        </p:nvSpPr>
        <p:spPr>
          <a:xfrm rot="16200000">
            <a:off x="5286380" y="3000372"/>
            <a:ext cx="6572296" cy="857256"/>
          </a:xfrm>
          <a:prstGeom prst="rect">
            <a:avLst/>
          </a:prstGeom>
        </p:spPr>
        <p:txBody>
          <a:bodyPr vert="horz" lIns="45720" tIns="0" rIns="45720" bIns="0" anchor="ctr"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 Case: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  </a:t>
            </a: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Audit on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education</a:t>
            </a:r>
            <a:endParaRPr kumimoji="0" lang="id-ID" sz="3200" b="1" i="0" u="none" strike="noStrike" kern="1200" cap="all" spc="0" normalizeH="0" baseline="0" noProof="0" dirty="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endParaRPr>
          </a:p>
        </p:txBody>
      </p:sp>
      <p:graphicFrame>
        <p:nvGraphicFramePr>
          <p:cNvPr id="7" name="Table 6"/>
          <p:cNvGraphicFramePr>
            <a:graphicFrameLocks noGrp="1"/>
          </p:cNvGraphicFramePr>
          <p:nvPr/>
        </p:nvGraphicFramePr>
        <p:xfrm>
          <a:off x="857224" y="4500570"/>
          <a:ext cx="6286542" cy="1483360"/>
        </p:xfrm>
        <a:graphic>
          <a:graphicData uri="http://schemas.openxmlformats.org/drawingml/2006/table">
            <a:tbl>
              <a:tblPr firstRow="1" bandRow="1">
                <a:tableStyleId>{5C22544A-7EE6-4342-B048-85BDC9FD1C3A}</a:tableStyleId>
              </a:tblPr>
              <a:tblGrid>
                <a:gridCol w="2954675"/>
                <a:gridCol w="691520"/>
                <a:gridCol w="691520"/>
                <a:gridCol w="691520"/>
                <a:gridCol w="614367"/>
                <a:gridCol w="642940"/>
              </a:tblGrid>
              <a:tr h="370840">
                <a:tc>
                  <a:txBody>
                    <a:bodyPr/>
                    <a:lstStyle/>
                    <a:p>
                      <a:pPr algn="ctr"/>
                      <a:r>
                        <a:rPr lang="en-US" sz="1200" dirty="0" smtClean="0">
                          <a:latin typeface="Arial Narrow" pitchFamily="34" charset="0"/>
                        </a:rPr>
                        <a:t>Indicator</a:t>
                      </a:r>
                      <a:endParaRPr lang="en-US" sz="1200" dirty="0">
                        <a:latin typeface="Arial Narrow" pitchFamily="34" charset="0"/>
                      </a:endParaRPr>
                    </a:p>
                  </a:txBody>
                  <a:tcPr/>
                </a:tc>
                <a:tc>
                  <a:txBody>
                    <a:bodyPr/>
                    <a:lstStyle/>
                    <a:p>
                      <a:pPr algn="ctr"/>
                      <a:r>
                        <a:rPr lang="en-US" sz="1200" dirty="0" smtClean="0">
                          <a:latin typeface="Arial Narrow" pitchFamily="34" charset="0"/>
                        </a:rPr>
                        <a:t>2010</a:t>
                      </a:r>
                      <a:endParaRPr lang="en-US" sz="1200" dirty="0">
                        <a:latin typeface="Arial Narrow" pitchFamily="34" charset="0"/>
                      </a:endParaRPr>
                    </a:p>
                  </a:txBody>
                  <a:tcPr/>
                </a:tc>
                <a:tc>
                  <a:txBody>
                    <a:bodyPr/>
                    <a:lstStyle/>
                    <a:p>
                      <a:pPr algn="ctr"/>
                      <a:r>
                        <a:rPr lang="en-US" sz="1200" dirty="0" smtClean="0">
                          <a:latin typeface="Arial Narrow" pitchFamily="34" charset="0"/>
                        </a:rPr>
                        <a:t>2011</a:t>
                      </a:r>
                      <a:endParaRPr lang="en-US" sz="1200" dirty="0">
                        <a:latin typeface="Arial Narrow" pitchFamily="34" charset="0"/>
                      </a:endParaRPr>
                    </a:p>
                  </a:txBody>
                  <a:tcPr/>
                </a:tc>
                <a:tc>
                  <a:txBody>
                    <a:bodyPr/>
                    <a:lstStyle/>
                    <a:p>
                      <a:pPr algn="ctr"/>
                      <a:r>
                        <a:rPr lang="en-US" sz="1200" dirty="0" smtClean="0">
                          <a:latin typeface="Arial Narrow" pitchFamily="34" charset="0"/>
                        </a:rPr>
                        <a:t>2012</a:t>
                      </a:r>
                      <a:endParaRPr lang="en-US" sz="1200" dirty="0">
                        <a:latin typeface="Arial Narrow" pitchFamily="34" charset="0"/>
                      </a:endParaRPr>
                    </a:p>
                  </a:txBody>
                  <a:tcPr/>
                </a:tc>
                <a:tc>
                  <a:txBody>
                    <a:bodyPr/>
                    <a:lstStyle/>
                    <a:p>
                      <a:pPr algn="ctr"/>
                      <a:r>
                        <a:rPr lang="en-US" sz="1200" dirty="0" smtClean="0">
                          <a:latin typeface="Arial Narrow" pitchFamily="34" charset="0"/>
                        </a:rPr>
                        <a:t>2013</a:t>
                      </a:r>
                      <a:endParaRPr lang="en-US" sz="1200" dirty="0">
                        <a:latin typeface="Arial Narrow" pitchFamily="34" charset="0"/>
                      </a:endParaRPr>
                    </a:p>
                  </a:txBody>
                  <a:tcPr/>
                </a:tc>
                <a:tc>
                  <a:txBody>
                    <a:bodyPr/>
                    <a:lstStyle/>
                    <a:p>
                      <a:pPr algn="ctr"/>
                      <a:r>
                        <a:rPr lang="en-US" sz="1200" dirty="0" smtClean="0">
                          <a:latin typeface="Arial Narrow" pitchFamily="34" charset="0"/>
                        </a:rPr>
                        <a:t>2014</a:t>
                      </a:r>
                      <a:endParaRPr lang="en-US" sz="1200" dirty="0">
                        <a:latin typeface="Arial Narrow" pitchFamily="34" charset="0"/>
                      </a:endParaRPr>
                    </a:p>
                  </a:txBody>
                  <a:tcPr/>
                </a:tc>
              </a:tr>
              <a:tr h="370840">
                <a:tc>
                  <a:txBody>
                    <a:bodyPr/>
                    <a:lstStyle/>
                    <a:p>
                      <a:r>
                        <a:rPr lang="en-US" sz="1600" dirty="0" smtClean="0">
                          <a:latin typeface="Arial Narrow" pitchFamily="34" charset="0"/>
                        </a:rPr>
                        <a:t>NER on Elementary school</a:t>
                      </a:r>
                      <a:endParaRPr lang="en-US" sz="1600" dirty="0">
                        <a:latin typeface="Arial Narrow" pitchFamily="34" charset="0"/>
                      </a:endParaRPr>
                    </a:p>
                  </a:txBody>
                  <a:tcPr anchor="ctr"/>
                </a:tc>
                <a:tc>
                  <a:txBody>
                    <a:bodyPr/>
                    <a:lstStyle/>
                    <a:p>
                      <a:pPr algn="ctr"/>
                      <a:r>
                        <a:rPr lang="en-US" sz="1200" dirty="0" smtClean="0">
                          <a:latin typeface="Arial Narrow" pitchFamily="34" charset="0"/>
                        </a:rPr>
                        <a:t>95.5%</a:t>
                      </a:r>
                      <a:endParaRPr lang="en-US" sz="1200" dirty="0">
                        <a:latin typeface="Arial Narrow" pitchFamily="34" charset="0"/>
                      </a:endParaRPr>
                    </a:p>
                  </a:txBody>
                  <a:tcPr anchor="ctr"/>
                </a:tc>
                <a:tc>
                  <a:txBody>
                    <a:bodyPr/>
                    <a:lstStyle/>
                    <a:p>
                      <a:pPr algn="ctr"/>
                      <a:r>
                        <a:rPr lang="en-US" sz="1200" dirty="0" smtClean="0">
                          <a:latin typeface="Arial Narrow" pitchFamily="34" charset="0"/>
                        </a:rPr>
                        <a:t>95.3%</a:t>
                      </a:r>
                      <a:endParaRPr lang="en-US" sz="1200" dirty="0">
                        <a:latin typeface="Arial Narrow" pitchFamily="34" charset="0"/>
                      </a:endParaRPr>
                    </a:p>
                  </a:txBody>
                  <a:tcPr anchor="ctr"/>
                </a:tc>
                <a:tc>
                  <a:txBody>
                    <a:bodyPr/>
                    <a:lstStyle/>
                    <a:p>
                      <a:pPr algn="ctr"/>
                      <a:r>
                        <a:rPr lang="en-US" sz="1200" dirty="0" smtClean="0">
                          <a:latin typeface="Arial Narrow" pitchFamily="34" charset="0"/>
                        </a:rPr>
                        <a:t>95.7%</a:t>
                      </a:r>
                      <a:endParaRPr lang="en-US" sz="1200" dirty="0">
                        <a:latin typeface="Arial Narrow" pitchFamily="34" charset="0"/>
                      </a:endParaRPr>
                    </a:p>
                  </a:txBody>
                  <a:tcPr anchor="ctr"/>
                </a:tc>
                <a:tc>
                  <a:txBody>
                    <a:bodyPr/>
                    <a:lstStyle/>
                    <a:p>
                      <a:pPr algn="ctr"/>
                      <a:r>
                        <a:rPr lang="en-US" sz="1200" dirty="0" smtClean="0">
                          <a:latin typeface="Arial Narrow" pitchFamily="34" charset="0"/>
                        </a:rPr>
                        <a:t>95.8%</a:t>
                      </a:r>
                      <a:endParaRPr lang="en-US" sz="1200" dirty="0">
                        <a:latin typeface="Arial Narrow" pitchFamily="34" charset="0"/>
                      </a:endParaRPr>
                    </a:p>
                  </a:txBody>
                  <a:tcPr anchor="ctr"/>
                </a:tc>
                <a:tc>
                  <a:txBody>
                    <a:bodyPr/>
                    <a:lstStyle/>
                    <a:p>
                      <a:pPr algn="ctr"/>
                      <a:r>
                        <a:rPr lang="en-US" sz="1200" dirty="0" smtClean="0">
                          <a:latin typeface="Arial Narrow" pitchFamily="34" charset="0"/>
                        </a:rPr>
                        <a:t>96.0%</a:t>
                      </a:r>
                      <a:endParaRPr lang="en-US" sz="1200" dirty="0">
                        <a:latin typeface="Arial Narrow" pitchFamily="34" charset="0"/>
                      </a:endParaRPr>
                    </a:p>
                  </a:txBody>
                  <a:tcPr anchor="ctr"/>
                </a:tc>
              </a:tr>
              <a:tr h="370840">
                <a:tc>
                  <a:txBody>
                    <a:bodyPr/>
                    <a:lstStyle/>
                    <a:p>
                      <a:r>
                        <a:rPr lang="en-US" sz="1600" dirty="0" smtClean="0">
                          <a:latin typeface="Arial Narrow" pitchFamily="34" charset="0"/>
                        </a:rPr>
                        <a:t>NER on Middle school</a:t>
                      </a:r>
                      <a:endParaRPr lang="en-US" sz="1600" dirty="0">
                        <a:latin typeface="Arial Narrow" pitchFamily="34" charset="0"/>
                      </a:endParaRPr>
                    </a:p>
                  </a:txBody>
                  <a:tcPr anchor="ctr"/>
                </a:tc>
                <a:tc>
                  <a:txBody>
                    <a:bodyPr/>
                    <a:lstStyle/>
                    <a:p>
                      <a:pPr algn="ctr"/>
                      <a:r>
                        <a:rPr lang="en-US" sz="1200" dirty="0" smtClean="0">
                          <a:latin typeface="Arial Narrow" pitchFamily="34" charset="0"/>
                        </a:rPr>
                        <a:t>74.0%</a:t>
                      </a:r>
                      <a:endParaRPr lang="en-US" sz="1200" dirty="0">
                        <a:latin typeface="Arial Narrow" pitchFamily="34" charset="0"/>
                      </a:endParaRPr>
                    </a:p>
                  </a:txBody>
                  <a:tcPr anchor="ctr"/>
                </a:tc>
                <a:tc>
                  <a:txBody>
                    <a:bodyPr/>
                    <a:lstStyle/>
                    <a:p>
                      <a:pPr algn="ctr"/>
                      <a:r>
                        <a:rPr lang="en-US" sz="1200" dirty="0" smtClean="0">
                          <a:latin typeface="Arial Narrow" pitchFamily="34" charset="0"/>
                        </a:rPr>
                        <a:t>74.7%</a:t>
                      </a:r>
                      <a:endParaRPr lang="en-US" sz="1200" dirty="0">
                        <a:latin typeface="Arial Narrow" pitchFamily="34" charset="0"/>
                      </a:endParaRPr>
                    </a:p>
                  </a:txBody>
                  <a:tcPr anchor="ctr"/>
                </a:tc>
                <a:tc>
                  <a:txBody>
                    <a:bodyPr/>
                    <a:lstStyle/>
                    <a:p>
                      <a:pPr algn="ctr"/>
                      <a:r>
                        <a:rPr lang="en-US" sz="1200" dirty="0" smtClean="0">
                          <a:latin typeface="Arial Narrow" pitchFamily="34" charset="0"/>
                        </a:rPr>
                        <a:t>75.4%</a:t>
                      </a:r>
                      <a:endParaRPr lang="en-US" sz="1200" dirty="0">
                        <a:latin typeface="Arial Narrow" pitchFamily="34" charset="0"/>
                      </a:endParaRPr>
                    </a:p>
                  </a:txBody>
                  <a:tcPr anchor="ctr"/>
                </a:tc>
                <a:tc>
                  <a:txBody>
                    <a:bodyPr/>
                    <a:lstStyle/>
                    <a:p>
                      <a:pPr algn="ctr"/>
                      <a:r>
                        <a:rPr lang="en-US" sz="1200" dirty="0" smtClean="0">
                          <a:latin typeface="Arial Narrow" pitchFamily="34" charset="0"/>
                        </a:rPr>
                        <a:t>75.7%</a:t>
                      </a:r>
                      <a:endParaRPr lang="en-US" sz="1200" dirty="0">
                        <a:latin typeface="Arial Narrow" pitchFamily="34" charset="0"/>
                      </a:endParaRPr>
                    </a:p>
                  </a:txBody>
                  <a:tcPr anchor="ctr"/>
                </a:tc>
                <a:tc>
                  <a:txBody>
                    <a:bodyPr/>
                    <a:lstStyle/>
                    <a:p>
                      <a:pPr algn="ctr"/>
                      <a:r>
                        <a:rPr lang="en-US" sz="1200" dirty="0" smtClean="0">
                          <a:latin typeface="Arial Narrow" pitchFamily="34" charset="0"/>
                        </a:rPr>
                        <a:t>76.0%</a:t>
                      </a:r>
                      <a:endParaRPr lang="en-US" sz="1200" dirty="0">
                        <a:latin typeface="Arial Narrow" pitchFamily="34" charset="0"/>
                      </a:endParaRPr>
                    </a:p>
                  </a:txBody>
                  <a:tcPr anchor="ctr"/>
                </a:tc>
              </a:tr>
              <a:tr h="370840">
                <a:tc>
                  <a:txBody>
                    <a:bodyPr/>
                    <a:lstStyle/>
                    <a:p>
                      <a:r>
                        <a:rPr lang="en-US" sz="1600" dirty="0" smtClean="0">
                          <a:latin typeface="Arial Narrow" pitchFamily="34" charset="0"/>
                        </a:rPr>
                        <a:t>GER on High school</a:t>
                      </a:r>
                      <a:endParaRPr lang="en-US" sz="1600" dirty="0">
                        <a:latin typeface="Arial Narrow" pitchFamily="34" charset="0"/>
                      </a:endParaRPr>
                    </a:p>
                  </a:txBody>
                  <a:tcPr anchor="ctr"/>
                </a:tc>
                <a:tc>
                  <a:txBody>
                    <a:bodyPr/>
                    <a:lstStyle/>
                    <a:p>
                      <a:pPr algn="ctr"/>
                      <a:r>
                        <a:rPr lang="en-US" sz="1200" dirty="0" smtClean="0">
                          <a:latin typeface="Arial Narrow" pitchFamily="34" charset="0"/>
                        </a:rPr>
                        <a:t>73.0%</a:t>
                      </a:r>
                      <a:endParaRPr lang="en-US" sz="1200" dirty="0">
                        <a:latin typeface="Arial Narrow" pitchFamily="34" charset="0"/>
                      </a:endParaRPr>
                    </a:p>
                  </a:txBody>
                  <a:tcPr anchor="ctr"/>
                </a:tc>
                <a:tc>
                  <a:txBody>
                    <a:bodyPr/>
                    <a:lstStyle/>
                    <a:p>
                      <a:pPr algn="ctr"/>
                      <a:r>
                        <a:rPr lang="en-US" sz="1200" dirty="0" smtClean="0">
                          <a:latin typeface="Arial Narrow" pitchFamily="34" charset="0"/>
                        </a:rPr>
                        <a:t>76.0%</a:t>
                      </a:r>
                      <a:endParaRPr lang="en-US" sz="1200" dirty="0">
                        <a:latin typeface="Arial Narrow" pitchFamily="34" charset="0"/>
                      </a:endParaRPr>
                    </a:p>
                  </a:txBody>
                  <a:tcPr anchor="ctr"/>
                </a:tc>
                <a:tc>
                  <a:txBody>
                    <a:bodyPr/>
                    <a:lstStyle/>
                    <a:p>
                      <a:pPr algn="ctr"/>
                      <a:r>
                        <a:rPr lang="en-US" sz="1200" dirty="0" smtClean="0">
                          <a:latin typeface="Arial Narrow" pitchFamily="34" charset="0"/>
                        </a:rPr>
                        <a:t>79.0%</a:t>
                      </a:r>
                      <a:endParaRPr lang="en-US" sz="1200" dirty="0">
                        <a:latin typeface="Arial Narrow" pitchFamily="34" charset="0"/>
                      </a:endParaRPr>
                    </a:p>
                  </a:txBody>
                  <a:tcPr anchor="ctr"/>
                </a:tc>
                <a:tc>
                  <a:txBody>
                    <a:bodyPr/>
                    <a:lstStyle/>
                    <a:p>
                      <a:pPr algn="ctr"/>
                      <a:r>
                        <a:rPr lang="en-US" sz="1200" dirty="0" smtClean="0">
                          <a:latin typeface="Arial Narrow" pitchFamily="34" charset="0"/>
                        </a:rPr>
                        <a:t>82.0%</a:t>
                      </a:r>
                      <a:endParaRPr lang="en-US" sz="1200" dirty="0">
                        <a:latin typeface="Arial Narrow" pitchFamily="34" charset="0"/>
                      </a:endParaRPr>
                    </a:p>
                  </a:txBody>
                  <a:tcPr anchor="ctr"/>
                </a:tc>
                <a:tc>
                  <a:txBody>
                    <a:bodyPr/>
                    <a:lstStyle/>
                    <a:p>
                      <a:pPr algn="ctr"/>
                      <a:r>
                        <a:rPr lang="en-US" sz="1200" dirty="0" smtClean="0">
                          <a:latin typeface="Arial Narrow" pitchFamily="34" charset="0"/>
                        </a:rPr>
                        <a:t>85.0%</a:t>
                      </a:r>
                      <a:endParaRPr lang="en-US" sz="1200" dirty="0">
                        <a:latin typeface="Arial Narrow" pitchFamily="34" charset="0"/>
                      </a:endParaRPr>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7239000" cy="1143000"/>
          </a:xfrm>
        </p:spPr>
        <p:txBody>
          <a:bodyPr>
            <a:normAutofit/>
          </a:bodyPr>
          <a:lstStyle/>
          <a:p>
            <a:r>
              <a:rPr lang="en-US" sz="2400" dirty="0" err="1" smtClean="0"/>
              <a:t>Govt’s</a:t>
            </a:r>
            <a:r>
              <a:rPr lang="en-US" sz="2400" dirty="0" smtClean="0"/>
              <a:t> Efforts</a:t>
            </a:r>
            <a:endParaRPr lang="en-US" sz="2400" dirty="0"/>
          </a:p>
        </p:txBody>
      </p:sp>
      <p:sp>
        <p:nvSpPr>
          <p:cNvPr id="3" name="Content Placeholder 2"/>
          <p:cNvSpPr>
            <a:spLocks noGrp="1"/>
          </p:cNvSpPr>
          <p:nvPr>
            <p:ph idx="1"/>
          </p:nvPr>
        </p:nvSpPr>
        <p:spPr>
          <a:xfrm>
            <a:off x="467544" y="1556792"/>
            <a:ext cx="7560840" cy="4120420"/>
          </a:xfrm>
        </p:spPr>
        <p:txBody>
          <a:bodyPr>
            <a:noAutofit/>
          </a:bodyPr>
          <a:lstStyle/>
          <a:p>
            <a:pPr marL="457200" indent="-457200">
              <a:buClrTx/>
              <a:buSzPct val="100000"/>
              <a:buFont typeface="+mj-lt"/>
              <a:buAutoNum type="arabicPeriod"/>
            </a:pPr>
            <a:r>
              <a:rPr lang="en-US" sz="2000" dirty="0" smtClean="0">
                <a:latin typeface="+mj-lt"/>
              </a:rPr>
              <a:t>Distributing subsidies for school operational purposes</a:t>
            </a:r>
          </a:p>
          <a:p>
            <a:pPr marL="457200" indent="-457200">
              <a:buClrTx/>
              <a:buSzPct val="100000"/>
              <a:buFont typeface="+mj-lt"/>
              <a:buAutoNum type="arabicPeriod"/>
            </a:pPr>
            <a:r>
              <a:rPr lang="en-US" sz="2000" dirty="0" smtClean="0">
                <a:latin typeface="+mj-lt"/>
              </a:rPr>
              <a:t>Providing text books/library</a:t>
            </a:r>
          </a:p>
          <a:p>
            <a:pPr marL="457200" indent="-457200">
              <a:buClrTx/>
              <a:buSzPct val="100000"/>
              <a:buFont typeface="+mj-lt"/>
              <a:buAutoNum type="arabicPeriod"/>
            </a:pPr>
            <a:r>
              <a:rPr lang="en-US" sz="2000" dirty="0" smtClean="0">
                <a:latin typeface="+mj-lt"/>
              </a:rPr>
              <a:t>Renovating class-rooms</a:t>
            </a:r>
          </a:p>
          <a:p>
            <a:pPr marL="457200" indent="-457200">
              <a:buClrTx/>
              <a:buSzPct val="100000"/>
              <a:buFont typeface="+mj-lt"/>
              <a:buAutoNum type="arabicPeriod"/>
            </a:pPr>
            <a:r>
              <a:rPr lang="en-US" sz="2000" dirty="0" smtClean="0">
                <a:latin typeface="+mj-lt"/>
              </a:rPr>
              <a:t>Expanding new class-room in existing school</a:t>
            </a:r>
          </a:p>
          <a:p>
            <a:pPr marL="457200" indent="-457200">
              <a:buClrTx/>
              <a:buSzPct val="100000"/>
              <a:buFont typeface="+mj-lt"/>
              <a:buAutoNum type="arabicPeriod"/>
            </a:pPr>
            <a:r>
              <a:rPr lang="en-US" sz="2000" dirty="0" smtClean="0">
                <a:latin typeface="+mj-lt"/>
              </a:rPr>
              <a:t>Constructing one-roof building for elementary and middle school level</a:t>
            </a:r>
          </a:p>
          <a:p>
            <a:pPr marL="457200" indent="-457200">
              <a:buClrTx/>
              <a:buSzPct val="100000"/>
              <a:buFont typeface="+mj-lt"/>
              <a:buAutoNum type="arabicPeriod"/>
            </a:pPr>
            <a:r>
              <a:rPr lang="en-US" sz="2000" dirty="0" smtClean="0">
                <a:latin typeface="+mj-lt"/>
              </a:rPr>
              <a:t>Providing special class services in elementary level</a:t>
            </a:r>
          </a:p>
          <a:p>
            <a:pPr marL="457200" indent="-457200">
              <a:buClrTx/>
              <a:buSzPct val="100000"/>
              <a:buFont typeface="+mj-lt"/>
              <a:buAutoNum type="arabicPeriod"/>
            </a:pPr>
            <a:r>
              <a:rPr lang="en-US" sz="2000" dirty="0" smtClean="0">
                <a:latin typeface="+mj-lt"/>
              </a:rPr>
              <a:t>Improving other school facilities and infrastructure</a:t>
            </a:r>
          </a:p>
          <a:p>
            <a:pPr marL="457200" indent="-457200">
              <a:buClrTx/>
              <a:buSzPct val="100000"/>
              <a:buFont typeface="+mj-lt"/>
              <a:buAutoNum type="arabicPeriod"/>
            </a:pPr>
            <a:r>
              <a:rPr lang="en-US" sz="2000" dirty="0" smtClean="0">
                <a:latin typeface="+mj-lt"/>
              </a:rPr>
              <a:t>Giving scholarship</a:t>
            </a:r>
          </a:p>
          <a:p>
            <a:pPr>
              <a:buNone/>
            </a:pPr>
            <a:endParaRPr lang="en-US" sz="2000" dirty="0" smtClean="0">
              <a:latin typeface="+mj-lt"/>
            </a:endParaRPr>
          </a:p>
          <a:p>
            <a:pPr>
              <a:buNone/>
            </a:pPr>
            <a:r>
              <a:rPr lang="en-US" sz="2000" dirty="0" smtClean="0">
                <a:latin typeface="+mj-lt"/>
              </a:rPr>
              <a:t>  </a:t>
            </a:r>
          </a:p>
          <a:p>
            <a:pPr>
              <a:buNone/>
            </a:pPr>
            <a:endParaRPr lang="en-US" sz="2000" dirty="0" smtClean="0">
              <a:latin typeface="+mj-lt"/>
            </a:endParaRPr>
          </a:p>
          <a:p>
            <a:endParaRPr lang="en-US" sz="2000" dirty="0" smtClean="0">
              <a:latin typeface="+mj-lt"/>
            </a:endParaRPr>
          </a:p>
        </p:txBody>
      </p:sp>
      <p:sp>
        <p:nvSpPr>
          <p:cNvPr id="4" name="Footer Placeholder 3"/>
          <p:cNvSpPr>
            <a:spLocks noGrp="1"/>
          </p:cNvSpPr>
          <p:nvPr>
            <p:ph type="ftr" sz="quarter" idx="11"/>
          </p:nvPr>
        </p:nvSpPr>
        <p:spPr/>
        <p:txBody>
          <a:bodyPr/>
          <a:lstStyle/>
          <a:p>
            <a:pPr algn="l">
              <a:defRPr/>
            </a:pPr>
            <a:r>
              <a:rPr lang="id-ID" smtClean="0"/>
              <a:t>5</a:t>
            </a:r>
            <a:r>
              <a:rPr lang="en-US" smtClean="0"/>
              <a:t>th KNIWG Meeting, </a:t>
            </a:r>
            <a:endParaRPr lang="id-ID" dirty="0"/>
          </a:p>
        </p:txBody>
      </p:sp>
      <p:sp>
        <p:nvSpPr>
          <p:cNvPr id="5" name="Slide Number Placeholder 4"/>
          <p:cNvSpPr>
            <a:spLocks noGrp="1"/>
          </p:cNvSpPr>
          <p:nvPr>
            <p:ph type="sldNum" sz="quarter" idx="12"/>
          </p:nvPr>
        </p:nvSpPr>
        <p:spPr/>
        <p:txBody>
          <a:bodyPr/>
          <a:lstStyle/>
          <a:p>
            <a:pPr>
              <a:defRPr/>
            </a:pPr>
            <a:fld id="{51FD7291-A196-4D90-A9C9-A8A989A1790C}" type="slidenum">
              <a:rPr lang="id-ID" smtClean="0"/>
              <a:pPr>
                <a:defRPr/>
              </a:pPr>
              <a:t>11</a:t>
            </a:fld>
            <a:endParaRPr lang="id-ID"/>
          </a:p>
        </p:txBody>
      </p:sp>
      <p:sp>
        <p:nvSpPr>
          <p:cNvPr id="6" name="Title 1"/>
          <p:cNvSpPr txBox="1">
            <a:spLocks/>
          </p:cNvSpPr>
          <p:nvPr/>
        </p:nvSpPr>
        <p:spPr>
          <a:xfrm rot="16200000">
            <a:off x="5286380" y="3000372"/>
            <a:ext cx="6572296" cy="857256"/>
          </a:xfrm>
          <a:prstGeom prst="rect">
            <a:avLst/>
          </a:prstGeom>
        </p:spPr>
        <p:txBody>
          <a:bodyPr vert="horz" lIns="45720" tIns="0" rIns="45720" bIns="0" anchor="ctr"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all" spc="0" normalizeH="0" baseline="0" noProof="0" dirty="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 Case: </a:t>
            </a:r>
            <a:r>
              <a:rPr kumimoji="0" lang="en-US" sz="3200" b="1" i="0" u="none" strike="noStrike" kern="1200" cap="all" spc="0" normalizeH="0" baseline="0" noProof="0" dirty="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  </a:t>
            </a:r>
            <a:r>
              <a:rPr kumimoji="0" lang="id-ID" sz="3200" b="1" i="0" u="none" strike="noStrike" kern="1200" cap="all" spc="0" normalizeH="0" baseline="0" noProof="0" dirty="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Audit on </a:t>
            </a:r>
            <a:r>
              <a:rPr kumimoji="0" lang="en-US" sz="3200" b="1" i="0" u="none" strike="noStrike" kern="1200" cap="all" spc="0" normalizeH="0" baseline="0" noProof="0" dirty="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education</a:t>
            </a:r>
            <a:endParaRPr kumimoji="0" lang="id-ID" sz="3200" b="1" i="0" u="none" strike="noStrike" kern="1200" cap="all" spc="0" normalizeH="0" baseline="0" noProof="0" dirty="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14298"/>
            <a:ext cx="6986878" cy="1143000"/>
          </a:xfrm>
        </p:spPr>
        <p:txBody>
          <a:bodyPr>
            <a:normAutofit/>
          </a:bodyPr>
          <a:lstStyle/>
          <a:p>
            <a:r>
              <a:rPr lang="id-ID" dirty="0" smtClean="0"/>
              <a:t>Audit strategy</a:t>
            </a:r>
            <a:endParaRPr lang="en-US" i="1" dirty="0"/>
          </a:p>
        </p:txBody>
      </p:sp>
      <p:sp>
        <p:nvSpPr>
          <p:cNvPr id="3" name="Content Placeholder 2"/>
          <p:cNvSpPr>
            <a:spLocks noGrp="1"/>
          </p:cNvSpPr>
          <p:nvPr>
            <p:ph idx="1"/>
          </p:nvPr>
        </p:nvSpPr>
        <p:spPr>
          <a:xfrm>
            <a:off x="395536" y="1571612"/>
            <a:ext cx="7605488" cy="4429156"/>
          </a:xfrm>
        </p:spPr>
        <p:txBody>
          <a:bodyPr>
            <a:noAutofit/>
          </a:bodyPr>
          <a:lstStyle/>
          <a:p>
            <a:pPr marL="457200" indent="-457200">
              <a:buClrTx/>
              <a:buSzPct val="100000"/>
              <a:buFont typeface="+mj-lt"/>
              <a:buAutoNum type="arabicPeriod"/>
            </a:pPr>
            <a:r>
              <a:rPr lang="id-ID" sz="2000" dirty="0" smtClean="0">
                <a:latin typeface="+mj-lt"/>
              </a:rPr>
              <a:t>Background</a:t>
            </a:r>
          </a:p>
          <a:p>
            <a:pPr marL="457200" indent="-457200">
              <a:buClrTx/>
              <a:buSzPct val="100000"/>
              <a:buFont typeface="+mj-lt"/>
              <a:buAutoNum type="arabicPeriod"/>
            </a:pPr>
            <a:r>
              <a:rPr lang="id-ID" sz="2000" dirty="0" smtClean="0">
                <a:latin typeface="+mj-lt"/>
              </a:rPr>
              <a:t>Audit Objectives and Scopes</a:t>
            </a:r>
          </a:p>
          <a:p>
            <a:pPr marL="457200" indent="-457200">
              <a:buClrTx/>
              <a:buSzPct val="100000"/>
              <a:buFont typeface="+mj-lt"/>
              <a:buAutoNum type="arabicPeriod"/>
            </a:pPr>
            <a:r>
              <a:rPr lang="id-ID" sz="2000" dirty="0" smtClean="0">
                <a:latin typeface="+mj-lt"/>
              </a:rPr>
              <a:t>Audit Methodology</a:t>
            </a:r>
          </a:p>
          <a:p>
            <a:pPr>
              <a:buNone/>
            </a:pPr>
            <a:r>
              <a:rPr lang="en-US" sz="2000" dirty="0" smtClean="0">
                <a:solidFill>
                  <a:schemeClr val="tx1">
                    <a:lumMod val="50000"/>
                    <a:lumOff val="50000"/>
                  </a:schemeClr>
                </a:solidFill>
                <a:latin typeface="+mj-lt"/>
              </a:rPr>
              <a:t>	</a:t>
            </a:r>
            <a:endParaRPr lang="en-US" sz="2000" dirty="0" smtClean="0">
              <a:latin typeface="+mj-lt"/>
            </a:endParaRPr>
          </a:p>
          <a:p>
            <a:pPr>
              <a:buNone/>
            </a:pPr>
            <a:endParaRPr lang="en-US" sz="2000" dirty="0" smtClean="0">
              <a:latin typeface="+mj-lt"/>
            </a:endParaRPr>
          </a:p>
          <a:p>
            <a:pPr>
              <a:buNone/>
            </a:pPr>
            <a:endParaRPr lang="en-US" sz="2000" dirty="0" smtClean="0">
              <a:latin typeface="+mj-lt"/>
            </a:endParaRPr>
          </a:p>
          <a:p>
            <a:pPr>
              <a:buNone/>
            </a:pPr>
            <a:endParaRPr lang="en-US" sz="2000" dirty="0" smtClean="0">
              <a:latin typeface="+mj-lt"/>
            </a:endParaRPr>
          </a:p>
          <a:p>
            <a:pPr>
              <a:buNone/>
            </a:pPr>
            <a:r>
              <a:rPr lang="en-US" sz="2000" dirty="0" smtClean="0">
                <a:solidFill>
                  <a:schemeClr val="tx1">
                    <a:lumMod val="50000"/>
                    <a:lumOff val="50000"/>
                  </a:schemeClr>
                </a:solidFill>
                <a:latin typeface="+mj-lt"/>
              </a:rPr>
              <a:t>  </a:t>
            </a:r>
            <a:endParaRPr lang="en-US" sz="2000" dirty="0" smtClean="0">
              <a:latin typeface="+mj-lt"/>
            </a:endParaRPr>
          </a:p>
          <a:p>
            <a:pPr>
              <a:buNone/>
            </a:pPr>
            <a:endParaRPr lang="en-US" sz="2000" dirty="0" smtClean="0">
              <a:latin typeface="+mj-lt"/>
            </a:endParaRPr>
          </a:p>
          <a:p>
            <a:pPr>
              <a:buNone/>
            </a:pPr>
            <a:r>
              <a:rPr lang="en-US" sz="2000" dirty="0" smtClean="0">
                <a:latin typeface="+mj-lt"/>
              </a:rPr>
              <a:t>  </a:t>
            </a:r>
          </a:p>
          <a:p>
            <a:pPr>
              <a:buNone/>
            </a:pPr>
            <a:endParaRPr lang="en-US" sz="2000" dirty="0" smtClean="0">
              <a:latin typeface="+mj-lt"/>
            </a:endParaRPr>
          </a:p>
          <a:p>
            <a:endParaRPr lang="en-US" sz="2000" dirty="0" smtClean="0">
              <a:latin typeface="+mj-lt"/>
            </a:endParaRPr>
          </a:p>
        </p:txBody>
      </p:sp>
      <p:sp>
        <p:nvSpPr>
          <p:cNvPr id="4" name="Footer Placeholder 3"/>
          <p:cNvSpPr>
            <a:spLocks noGrp="1"/>
          </p:cNvSpPr>
          <p:nvPr>
            <p:ph type="ftr" sz="quarter" idx="11"/>
          </p:nvPr>
        </p:nvSpPr>
        <p:spPr/>
        <p:txBody>
          <a:bodyPr/>
          <a:lstStyle/>
          <a:p>
            <a:pPr algn="l">
              <a:defRPr/>
            </a:pPr>
            <a:r>
              <a:rPr lang="id-ID" smtClean="0"/>
              <a:t>5</a:t>
            </a:r>
            <a:r>
              <a:rPr lang="en-US" smtClean="0"/>
              <a:t>th KNIWG Meeting, </a:t>
            </a:r>
            <a:endParaRPr lang="id-ID" dirty="0"/>
          </a:p>
        </p:txBody>
      </p:sp>
      <p:sp>
        <p:nvSpPr>
          <p:cNvPr id="5" name="Slide Number Placeholder 4"/>
          <p:cNvSpPr>
            <a:spLocks noGrp="1"/>
          </p:cNvSpPr>
          <p:nvPr>
            <p:ph type="sldNum" sz="quarter" idx="12"/>
          </p:nvPr>
        </p:nvSpPr>
        <p:spPr/>
        <p:txBody>
          <a:bodyPr/>
          <a:lstStyle/>
          <a:p>
            <a:pPr>
              <a:defRPr/>
            </a:pPr>
            <a:fld id="{51FD7291-A196-4D90-A9C9-A8A989A1790C}" type="slidenum">
              <a:rPr lang="id-ID" smtClean="0"/>
              <a:pPr>
                <a:defRPr/>
              </a:pPr>
              <a:t>12</a:t>
            </a:fld>
            <a:endParaRPr lang="id-ID"/>
          </a:p>
        </p:txBody>
      </p:sp>
      <p:sp>
        <p:nvSpPr>
          <p:cNvPr id="6" name="Title 1"/>
          <p:cNvSpPr txBox="1">
            <a:spLocks/>
          </p:cNvSpPr>
          <p:nvPr/>
        </p:nvSpPr>
        <p:spPr>
          <a:xfrm rot="16200000">
            <a:off x="5286380" y="3000372"/>
            <a:ext cx="6572296" cy="857256"/>
          </a:xfrm>
          <a:prstGeom prst="rect">
            <a:avLst/>
          </a:prstGeom>
        </p:spPr>
        <p:txBody>
          <a:bodyPr vert="horz" lIns="45720" tIns="0" rIns="45720" bIns="0" anchor="ctr"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 Case: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  </a:t>
            </a: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Audit on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education</a:t>
            </a:r>
            <a:endParaRPr kumimoji="0" lang="id-ID" sz="3200" b="1" i="0" u="none" strike="noStrike" kern="1200" cap="all" spc="0" normalizeH="0" baseline="0" noProof="0" dirty="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14298"/>
            <a:ext cx="7239000" cy="1143000"/>
          </a:xfrm>
        </p:spPr>
        <p:txBody>
          <a:bodyPr>
            <a:normAutofit fontScale="90000"/>
          </a:bodyPr>
          <a:lstStyle/>
          <a:p>
            <a:r>
              <a:rPr lang="id-ID" dirty="0" smtClean="0"/>
              <a:t>Audit Strategy: Background</a:t>
            </a:r>
            <a:endParaRPr lang="en-US" i="1" dirty="0"/>
          </a:p>
        </p:txBody>
      </p:sp>
      <p:sp>
        <p:nvSpPr>
          <p:cNvPr id="3" name="Content Placeholder 2"/>
          <p:cNvSpPr>
            <a:spLocks noGrp="1"/>
          </p:cNvSpPr>
          <p:nvPr>
            <p:ph idx="1"/>
          </p:nvPr>
        </p:nvSpPr>
        <p:spPr>
          <a:xfrm>
            <a:off x="323528" y="1571612"/>
            <a:ext cx="7488832" cy="4429156"/>
          </a:xfrm>
        </p:spPr>
        <p:txBody>
          <a:bodyPr>
            <a:noAutofit/>
          </a:bodyPr>
          <a:lstStyle/>
          <a:p>
            <a:pPr marL="457200" indent="-457200">
              <a:buClrTx/>
              <a:buSzPct val="100000"/>
              <a:buFont typeface="+mj-lt"/>
              <a:buAutoNum type="arabicPeriod"/>
            </a:pPr>
            <a:r>
              <a:rPr lang="id-ID" sz="2400" dirty="0" smtClean="0">
                <a:latin typeface="+mj-lt"/>
              </a:rPr>
              <a:t>Basic education has become public concerns</a:t>
            </a:r>
          </a:p>
          <a:p>
            <a:pPr marL="457200" indent="-457200">
              <a:buClrTx/>
              <a:buSzPct val="100000"/>
              <a:buFont typeface="+mj-lt"/>
              <a:buAutoNum type="arabicPeriod"/>
            </a:pPr>
            <a:r>
              <a:rPr lang="en-US" sz="2400" dirty="0" smtClean="0">
                <a:latin typeface="+mj-lt"/>
              </a:rPr>
              <a:t>Education is the </a:t>
            </a:r>
            <a:r>
              <a:rPr lang="id-ID" sz="2400" dirty="0" smtClean="0">
                <a:latin typeface="+mj-lt"/>
              </a:rPr>
              <a:t>2nd </a:t>
            </a:r>
            <a:r>
              <a:rPr lang="en-US" sz="2400" dirty="0" smtClean="0">
                <a:latin typeface="+mj-lt"/>
              </a:rPr>
              <a:t>national priority. </a:t>
            </a:r>
            <a:endParaRPr lang="id-ID" sz="2400" dirty="0" smtClean="0">
              <a:latin typeface="+mj-lt"/>
            </a:endParaRPr>
          </a:p>
          <a:p>
            <a:pPr marL="457200" indent="-457200">
              <a:buClrTx/>
              <a:buSzPct val="100000"/>
              <a:buFont typeface="+mj-lt"/>
              <a:buAutoNum type="arabicPeriod"/>
            </a:pPr>
            <a:r>
              <a:rPr lang="en-US" sz="2400" dirty="0" smtClean="0">
                <a:latin typeface="+mj-lt"/>
              </a:rPr>
              <a:t>20% of Indonesia’s budget </a:t>
            </a:r>
            <a:r>
              <a:rPr lang="id-ID" sz="2400" dirty="0" smtClean="0">
                <a:latin typeface="+mj-lt"/>
              </a:rPr>
              <a:t>was </a:t>
            </a:r>
            <a:r>
              <a:rPr lang="en-US" sz="2400" dirty="0" smtClean="0">
                <a:latin typeface="+mj-lt"/>
              </a:rPr>
              <a:t>allocated in this sector.</a:t>
            </a:r>
          </a:p>
          <a:p>
            <a:pPr marL="457200" indent="-457200">
              <a:buClrTx/>
              <a:buSzPct val="100000"/>
              <a:buFont typeface="+mj-lt"/>
              <a:buAutoNum type="arabicPeriod"/>
            </a:pPr>
            <a:r>
              <a:rPr lang="en-US" sz="2400" dirty="0" smtClean="0">
                <a:latin typeface="+mj-lt"/>
              </a:rPr>
              <a:t>KNI for education sector is clearly identified</a:t>
            </a:r>
            <a:r>
              <a:rPr lang="id-ID" sz="2400" dirty="0" smtClean="0">
                <a:latin typeface="+mj-lt"/>
              </a:rPr>
              <a:t>.</a:t>
            </a:r>
          </a:p>
          <a:p>
            <a:pPr marL="457200" indent="-457200">
              <a:buClrTx/>
              <a:buSzPct val="100000"/>
              <a:buFont typeface="+mj-lt"/>
              <a:buAutoNum type="arabicPeriod"/>
            </a:pPr>
            <a:r>
              <a:rPr lang="id-ID" sz="2400" dirty="0" smtClean="0">
                <a:latin typeface="+mj-lt"/>
              </a:rPr>
              <a:t>Audit policy: assessment of effectiveness of basic education program .</a:t>
            </a:r>
          </a:p>
          <a:p>
            <a:pPr>
              <a:buNone/>
            </a:pPr>
            <a:endParaRPr lang="en-US" sz="2400" dirty="0" smtClean="0">
              <a:latin typeface="+mj-lt"/>
            </a:endParaRPr>
          </a:p>
          <a:p>
            <a:pPr>
              <a:buNone/>
            </a:pPr>
            <a:endParaRPr lang="en-US" sz="2400" dirty="0" smtClean="0">
              <a:latin typeface="+mj-lt"/>
            </a:endParaRPr>
          </a:p>
          <a:p>
            <a:pPr>
              <a:buNone/>
            </a:pPr>
            <a:endParaRPr lang="en-US" sz="2400" dirty="0" smtClean="0">
              <a:latin typeface="+mj-lt"/>
            </a:endParaRPr>
          </a:p>
          <a:p>
            <a:pPr>
              <a:buNone/>
            </a:pPr>
            <a:endParaRPr lang="en-US" sz="2400" dirty="0" smtClean="0">
              <a:latin typeface="+mj-lt"/>
            </a:endParaRPr>
          </a:p>
          <a:p>
            <a:pPr>
              <a:buNone/>
            </a:pPr>
            <a:r>
              <a:rPr lang="en-US" sz="2400" dirty="0" smtClean="0">
                <a:solidFill>
                  <a:schemeClr val="tx1">
                    <a:lumMod val="50000"/>
                    <a:lumOff val="50000"/>
                  </a:schemeClr>
                </a:solidFill>
                <a:latin typeface="+mj-lt"/>
              </a:rPr>
              <a:t>  </a:t>
            </a:r>
            <a:endParaRPr lang="en-US" sz="2400" dirty="0" smtClean="0">
              <a:latin typeface="+mj-lt"/>
            </a:endParaRPr>
          </a:p>
          <a:p>
            <a:pPr>
              <a:buNone/>
            </a:pPr>
            <a:endParaRPr lang="en-US" sz="2400" dirty="0" smtClean="0">
              <a:latin typeface="+mj-lt"/>
            </a:endParaRPr>
          </a:p>
          <a:p>
            <a:pPr>
              <a:buNone/>
            </a:pPr>
            <a:r>
              <a:rPr lang="en-US" sz="2400" dirty="0" smtClean="0">
                <a:latin typeface="+mj-lt"/>
              </a:rPr>
              <a:t>  </a:t>
            </a:r>
          </a:p>
          <a:p>
            <a:pPr>
              <a:buNone/>
            </a:pPr>
            <a:endParaRPr lang="en-US" sz="2400" dirty="0" smtClean="0">
              <a:latin typeface="+mj-lt"/>
            </a:endParaRPr>
          </a:p>
          <a:p>
            <a:endParaRPr lang="en-US" sz="2400" dirty="0" smtClean="0">
              <a:latin typeface="+mj-lt"/>
            </a:endParaRPr>
          </a:p>
        </p:txBody>
      </p:sp>
      <p:sp>
        <p:nvSpPr>
          <p:cNvPr id="4" name="Footer Placeholder 3"/>
          <p:cNvSpPr>
            <a:spLocks noGrp="1"/>
          </p:cNvSpPr>
          <p:nvPr>
            <p:ph type="ftr" sz="quarter" idx="11"/>
          </p:nvPr>
        </p:nvSpPr>
        <p:spPr/>
        <p:txBody>
          <a:bodyPr/>
          <a:lstStyle/>
          <a:p>
            <a:pPr algn="l">
              <a:defRPr/>
            </a:pPr>
            <a:r>
              <a:rPr lang="id-ID" smtClean="0"/>
              <a:t>5</a:t>
            </a:r>
            <a:r>
              <a:rPr lang="en-US" smtClean="0"/>
              <a:t>th KNIWG Meeting, </a:t>
            </a:r>
            <a:endParaRPr lang="id-ID" dirty="0"/>
          </a:p>
        </p:txBody>
      </p:sp>
      <p:sp>
        <p:nvSpPr>
          <p:cNvPr id="5" name="Slide Number Placeholder 4"/>
          <p:cNvSpPr>
            <a:spLocks noGrp="1"/>
          </p:cNvSpPr>
          <p:nvPr>
            <p:ph type="sldNum" sz="quarter" idx="12"/>
          </p:nvPr>
        </p:nvSpPr>
        <p:spPr/>
        <p:txBody>
          <a:bodyPr/>
          <a:lstStyle/>
          <a:p>
            <a:pPr>
              <a:defRPr/>
            </a:pPr>
            <a:fld id="{51FD7291-A196-4D90-A9C9-A8A989A1790C}" type="slidenum">
              <a:rPr lang="id-ID" smtClean="0"/>
              <a:pPr>
                <a:defRPr/>
              </a:pPr>
              <a:t>13</a:t>
            </a:fld>
            <a:endParaRPr lang="id-ID"/>
          </a:p>
        </p:txBody>
      </p:sp>
      <p:sp>
        <p:nvSpPr>
          <p:cNvPr id="6" name="Title 1"/>
          <p:cNvSpPr txBox="1">
            <a:spLocks/>
          </p:cNvSpPr>
          <p:nvPr/>
        </p:nvSpPr>
        <p:spPr>
          <a:xfrm rot="16200000">
            <a:off x="5286380" y="3000372"/>
            <a:ext cx="6572296" cy="857256"/>
          </a:xfrm>
          <a:prstGeom prst="rect">
            <a:avLst/>
          </a:prstGeom>
        </p:spPr>
        <p:txBody>
          <a:bodyPr vert="horz" lIns="45720" tIns="0" rIns="45720" bIns="0" anchor="ctr"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 Case: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  </a:t>
            </a: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Audit on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education</a:t>
            </a:r>
            <a:endParaRPr kumimoji="0" lang="id-ID" sz="3200" b="1" i="0" u="none" strike="noStrike" kern="1200" cap="all" spc="0" normalizeH="0" baseline="0" noProof="0" dirty="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1462"/>
            <a:ext cx="6842862" cy="1143000"/>
          </a:xfrm>
        </p:spPr>
        <p:txBody>
          <a:bodyPr>
            <a:normAutofit/>
          </a:bodyPr>
          <a:lstStyle/>
          <a:p>
            <a:r>
              <a:rPr lang="id-ID" sz="2200" dirty="0" smtClean="0"/>
              <a:t>Audit strategy: </a:t>
            </a:r>
            <a:r>
              <a:rPr lang="id-ID" dirty="0" smtClean="0"/>
              <a:t/>
            </a:r>
            <a:br>
              <a:rPr lang="id-ID" dirty="0" smtClean="0"/>
            </a:br>
            <a:r>
              <a:rPr lang="en-US" dirty="0" smtClean="0"/>
              <a:t>AUDIT </a:t>
            </a:r>
            <a:r>
              <a:rPr lang="id-ID" dirty="0" smtClean="0"/>
              <a:t>objectives &amp; scope</a:t>
            </a:r>
            <a:endParaRPr lang="en-US" i="1" dirty="0"/>
          </a:p>
        </p:txBody>
      </p:sp>
      <p:sp>
        <p:nvSpPr>
          <p:cNvPr id="3" name="Content Placeholder 2"/>
          <p:cNvSpPr>
            <a:spLocks noGrp="1"/>
          </p:cNvSpPr>
          <p:nvPr>
            <p:ph idx="1"/>
          </p:nvPr>
        </p:nvSpPr>
        <p:spPr>
          <a:xfrm>
            <a:off x="395536" y="1268760"/>
            <a:ext cx="7605488" cy="4946322"/>
          </a:xfrm>
        </p:spPr>
        <p:txBody>
          <a:bodyPr>
            <a:noAutofit/>
          </a:bodyPr>
          <a:lstStyle/>
          <a:p>
            <a:pPr marL="514350" indent="-514350">
              <a:buClrTx/>
              <a:buSzPct val="100000"/>
              <a:buFont typeface="+mj-lt"/>
              <a:buAutoNum type="arabicPeriod"/>
            </a:pPr>
            <a:r>
              <a:rPr lang="id-ID" sz="2800" b="1" dirty="0" smtClean="0">
                <a:latin typeface="+mj-lt"/>
              </a:rPr>
              <a:t>Audit Objectives</a:t>
            </a:r>
            <a:r>
              <a:rPr lang="en-US" sz="2800" b="1" dirty="0" smtClean="0">
                <a:latin typeface="Agency FB" pitchFamily="34" charset="0"/>
              </a:rPr>
              <a:t>	</a:t>
            </a:r>
            <a:endParaRPr lang="id-ID" sz="2800" b="1" dirty="0" smtClean="0">
              <a:latin typeface="Agency FB" pitchFamily="34" charset="0"/>
            </a:endParaRPr>
          </a:p>
          <a:p>
            <a:pPr marL="531813" indent="0">
              <a:buNone/>
            </a:pPr>
            <a:r>
              <a:rPr lang="en-US" sz="2800" dirty="0" smtClean="0">
                <a:latin typeface="Agency FB" pitchFamily="34" charset="0"/>
              </a:rPr>
              <a:t>To  asses the effectiveness of management in executing the program to support the basic education.</a:t>
            </a:r>
          </a:p>
          <a:p>
            <a:pPr>
              <a:buNone/>
            </a:pPr>
            <a:endParaRPr lang="en-US" sz="2800" dirty="0" smtClean="0">
              <a:latin typeface="Agency FB" pitchFamily="34" charset="0"/>
            </a:endParaRPr>
          </a:p>
          <a:p>
            <a:pPr marL="514350" indent="-514350">
              <a:buClrTx/>
              <a:buSzPct val="100000"/>
              <a:buFont typeface="+mj-lt"/>
              <a:buAutoNum type="arabicPeriod" startAt="2"/>
            </a:pPr>
            <a:r>
              <a:rPr lang="en-US" sz="2800" b="1" dirty="0" smtClean="0">
                <a:latin typeface="+mj-lt"/>
              </a:rPr>
              <a:t>Audit scope</a:t>
            </a:r>
            <a:r>
              <a:rPr lang="id-ID" sz="2800" b="1" dirty="0" smtClean="0">
                <a:latin typeface="+mj-lt"/>
              </a:rPr>
              <a:t>s</a:t>
            </a:r>
            <a:endParaRPr lang="en-US" sz="2800" b="1" dirty="0" smtClean="0">
              <a:latin typeface="+mj-lt"/>
            </a:endParaRPr>
          </a:p>
          <a:p>
            <a:pPr marL="804863" indent="-273050">
              <a:buClrTx/>
              <a:buSzPct val="100000"/>
              <a:buFont typeface="Arial" pitchFamily="34" charset="0"/>
              <a:buChar char="•"/>
            </a:pPr>
            <a:r>
              <a:rPr lang="id-ID" sz="2800" dirty="0" smtClean="0">
                <a:latin typeface="Agency FB" pitchFamily="34" charset="0"/>
              </a:rPr>
              <a:t>Reliability of </a:t>
            </a:r>
            <a:r>
              <a:rPr lang="en-US" sz="2800" dirty="0" smtClean="0">
                <a:latin typeface="Agency FB" pitchFamily="34" charset="0"/>
              </a:rPr>
              <a:t>Data management </a:t>
            </a:r>
            <a:r>
              <a:rPr lang="en-US" sz="2800" dirty="0" smtClean="0">
                <a:latin typeface="Agency FB" pitchFamily="34" charset="0"/>
                <a:sym typeface="Wingdings" pitchFamily="2" charset="2"/>
              </a:rPr>
              <a:t> in associated with the NER and GER</a:t>
            </a:r>
            <a:endParaRPr lang="en-US" sz="2800" dirty="0" smtClean="0">
              <a:latin typeface="Agency FB" pitchFamily="34" charset="0"/>
            </a:endParaRPr>
          </a:p>
          <a:p>
            <a:pPr marL="804863" indent="-273050">
              <a:buClrTx/>
              <a:buSzPct val="100000"/>
              <a:buFont typeface="Arial" pitchFamily="34" charset="0"/>
              <a:buChar char="•"/>
            </a:pPr>
            <a:r>
              <a:rPr lang="en-US" sz="2800" dirty="0" smtClean="0">
                <a:latin typeface="Agency FB" pitchFamily="34" charset="0"/>
              </a:rPr>
              <a:t>Teacher/educators management</a:t>
            </a:r>
          </a:p>
          <a:p>
            <a:pPr marL="804863" indent="-273050">
              <a:buClrTx/>
              <a:buSzPct val="100000"/>
              <a:buFont typeface="Arial" pitchFamily="34" charset="0"/>
              <a:buChar char="•"/>
            </a:pPr>
            <a:r>
              <a:rPr lang="en-US" sz="2800" dirty="0" smtClean="0">
                <a:latin typeface="Agency FB" pitchFamily="34" charset="0"/>
              </a:rPr>
              <a:t>Facilities and infrastructure management</a:t>
            </a:r>
            <a:r>
              <a:rPr lang="en-US" sz="2800" dirty="0" smtClean="0">
                <a:solidFill>
                  <a:schemeClr val="tx1">
                    <a:lumMod val="50000"/>
                    <a:lumOff val="50000"/>
                  </a:schemeClr>
                </a:solidFill>
                <a:latin typeface="Agency FB" pitchFamily="34" charset="0"/>
              </a:rPr>
              <a:t>  </a:t>
            </a:r>
            <a:endParaRPr lang="en-US" sz="2800" dirty="0" smtClean="0">
              <a:latin typeface="Agency FB" pitchFamily="34" charset="0"/>
            </a:endParaRPr>
          </a:p>
          <a:p>
            <a:pPr>
              <a:buNone/>
            </a:pPr>
            <a:endParaRPr lang="en-US" sz="2800" dirty="0" smtClean="0">
              <a:latin typeface="Agency FB" pitchFamily="34" charset="0"/>
            </a:endParaRPr>
          </a:p>
          <a:p>
            <a:pPr>
              <a:buNone/>
            </a:pPr>
            <a:r>
              <a:rPr lang="en-US" sz="2800" dirty="0" smtClean="0">
                <a:latin typeface="Agency FB" pitchFamily="34" charset="0"/>
              </a:rPr>
              <a:t>  </a:t>
            </a:r>
          </a:p>
          <a:p>
            <a:pPr>
              <a:buNone/>
            </a:pPr>
            <a:endParaRPr lang="en-US" sz="2800" dirty="0" smtClean="0">
              <a:latin typeface="Agency FB" pitchFamily="34" charset="0"/>
            </a:endParaRPr>
          </a:p>
          <a:p>
            <a:endParaRPr lang="en-US" sz="2800" dirty="0" smtClean="0">
              <a:latin typeface="Agency FB" pitchFamily="34" charset="0"/>
            </a:endParaRPr>
          </a:p>
        </p:txBody>
      </p:sp>
      <p:sp>
        <p:nvSpPr>
          <p:cNvPr id="4" name="Footer Placeholder 3"/>
          <p:cNvSpPr>
            <a:spLocks noGrp="1"/>
          </p:cNvSpPr>
          <p:nvPr>
            <p:ph type="ftr" sz="quarter" idx="11"/>
          </p:nvPr>
        </p:nvSpPr>
        <p:spPr/>
        <p:txBody>
          <a:bodyPr/>
          <a:lstStyle/>
          <a:p>
            <a:pPr algn="l">
              <a:defRPr/>
            </a:pPr>
            <a:r>
              <a:rPr lang="id-ID" dirty="0" smtClean="0"/>
              <a:t>5</a:t>
            </a:r>
            <a:r>
              <a:rPr lang="en-US" dirty="0" err="1" smtClean="0"/>
              <a:t>th</a:t>
            </a:r>
            <a:r>
              <a:rPr lang="en-US" dirty="0" smtClean="0"/>
              <a:t> KNIWG Meeting, </a:t>
            </a:r>
            <a:endParaRPr lang="id-ID" dirty="0"/>
          </a:p>
        </p:txBody>
      </p:sp>
      <p:sp>
        <p:nvSpPr>
          <p:cNvPr id="5" name="Slide Number Placeholder 4"/>
          <p:cNvSpPr>
            <a:spLocks noGrp="1"/>
          </p:cNvSpPr>
          <p:nvPr>
            <p:ph type="sldNum" sz="quarter" idx="12"/>
          </p:nvPr>
        </p:nvSpPr>
        <p:spPr/>
        <p:txBody>
          <a:bodyPr/>
          <a:lstStyle/>
          <a:p>
            <a:pPr>
              <a:defRPr/>
            </a:pPr>
            <a:fld id="{51FD7291-A196-4D90-A9C9-A8A989A1790C}" type="slidenum">
              <a:rPr lang="id-ID" smtClean="0"/>
              <a:pPr>
                <a:defRPr/>
              </a:pPr>
              <a:t>14</a:t>
            </a:fld>
            <a:endParaRPr lang="id-ID"/>
          </a:p>
        </p:txBody>
      </p:sp>
      <p:sp>
        <p:nvSpPr>
          <p:cNvPr id="6" name="Title 1"/>
          <p:cNvSpPr txBox="1">
            <a:spLocks/>
          </p:cNvSpPr>
          <p:nvPr/>
        </p:nvSpPr>
        <p:spPr>
          <a:xfrm rot="16200000">
            <a:off x="5286380" y="3000372"/>
            <a:ext cx="6572296" cy="857256"/>
          </a:xfrm>
          <a:prstGeom prst="rect">
            <a:avLst/>
          </a:prstGeom>
        </p:spPr>
        <p:txBody>
          <a:bodyPr vert="horz" lIns="45720" tIns="0" rIns="45720" bIns="0" anchor="ctr"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 Case: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  </a:t>
            </a: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Audit on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education</a:t>
            </a:r>
            <a:endParaRPr kumimoji="0" lang="id-ID" sz="3200" b="1" i="0" u="none" strike="noStrike" kern="1200" cap="all" spc="0" normalizeH="0" baseline="0" noProof="0" dirty="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1462"/>
            <a:ext cx="6842862" cy="1143000"/>
          </a:xfrm>
        </p:spPr>
        <p:txBody>
          <a:bodyPr>
            <a:normAutofit/>
          </a:bodyPr>
          <a:lstStyle/>
          <a:p>
            <a:r>
              <a:rPr lang="id-ID" sz="2200" dirty="0" smtClean="0"/>
              <a:t>Audit strategy: </a:t>
            </a:r>
            <a:r>
              <a:rPr lang="id-ID" dirty="0" smtClean="0"/>
              <a:t/>
            </a:r>
            <a:br>
              <a:rPr lang="id-ID" dirty="0" smtClean="0"/>
            </a:br>
            <a:r>
              <a:rPr lang="en-US" dirty="0" smtClean="0"/>
              <a:t>AUDIT </a:t>
            </a:r>
            <a:r>
              <a:rPr lang="id-ID" dirty="0" smtClean="0"/>
              <a:t>METHODOLOGY #1</a:t>
            </a:r>
            <a:endParaRPr lang="en-US" i="1" dirty="0"/>
          </a:p>
        </p:txBody>
      </p:sp>
      <p:sp>
        <p:nvSpPr>
          <p:cNvPr id="3" name="Content Placeholder 2"/>
          <p:cNvSpPr>
            <a:spLocks noGrp="1"/>
          </p:cNvSpPr>
          <p:nvPr>
            <p:ph idx="1"/>
          </p:nvPr>
        </p:nvSpPr>
        <p:spPr>
          <a:xfrm>
            <a:off x="395536" y="1268760"/>
            <a:ext cx="7605488" cy="4946322"/>
          </a:xfrm>
        </p:spPr>
        <p:txBody>
          <a:bodyPr>
            <a:noAutofit/>
          </a:bodyPr>
          <a:lstStyle/>
          <a:p>
            <a:pPr marL="355600" indent="-355600">
              <a:buClrTx/>
              <a:buSzPct val="100000"/>
              <a:buFont typeface="+mj-lt"/>
              <a:buAutoNum type="arabicPeriod"/>
            </a:pPr>
            <a:r>
              <a:rPr lang="id-ID" sz="2400" b="1" dirty="0" smtClean="0">
                <a:latin typeface="+mj-lt"/>
              </a:rPr>
              <a:t>Planning Stage</a:t>
            </a:r>
            <a:r>
              <a:rPr lang="en-US" sz="2400" b="1" dirty="0" smtClean="0">
                <a:latin typeface="Agency FB" pitchFamily="34" charset="0"/>
              </a:rPr>
              <a:t>	</a:t>
            </a:r>
            <a:endParaRPr lang="id-ID" sz="2400" b="1" dirty="0" smtClean="0">
              <a:latin typeface="Agency FB" pitchFamily="34" charset="0"/>
            </a:endParaRPr>
          </a:p>
          <a:p>
            <a:pPr marL="531813" indent="-192088">
              <a:buClrTx/>
              <a:buSzPct val="100000"/>
              <a:buFont typeface="Arial" pitchFamily="34" charset="0"/>
              <a:buChar char="•"/>
            </a:pPr>
            <a:r>
              <a:rPr lang="id-ID" sz="1800" dirty="0" smtClean="0"/>
              <a:t>Understanding entities involved in basic education programs: Ministry of Education (central government) and education agencies in regional government</a:t>
            </a:r>
          </a:p>
          <a:p>
            <a:pPr marL="531813" indent="-192088">
              <a:buClrTx/>
              <a:buSzPct val="100000"/>
              <a:buFont typeface="Arial" pitchFamily="34" charset="0"/>
              <a:buChar char="•"/>
            </a:pPr>
            <a:r>
              <a:rPr lang="id-ID" sz="1800" dirty="0" smtClean="0"/>
              <a:t>Identifying key areas: enrollment, teaching management, and infrastructures</a:t>
            </a:r>
          </a:p>
          <a:p>
            <a:pPr marL="531813" indent="-192088">
              <a:buClrTx/>
              <a:buSzPct val="100000"/>
              <a:buFont typeface="Arial" pitchFamily="34" charset="0"/>
              <a:buChar char="•"/>
            </a:pPr>
            <a:r>
              <a:rPr lang="id-ID" sz="1800" dirty="0" smtClean="0"/>
              <a:t>Identifying criteria (indicators): NER and GER</a:t>
            </a:r>
          </a:p>
          <a:p>
            <a:pPr marL="531813" indent="-192088">
              <a:buClrTx/>
              <a:buSzPct val="100000"/>
              <a:buFont typeface="Arial" pitchFamily="34" charset="0"/>
              <a:buChar char="•"/>
            </a:pPr>
            <a:r>
              <a:rPr lang="id-ID" sz="1800" dirty="0" smtClean="0"/>
              <a:t>Determining audit samples</a:t>
            </a:r>
          </a:p>
          <a:p>
            <a:pPr marL="531813" indent="-192088">
              <a:buClrTx/>
              <a:buSzPct val="100000"/>
              <a:buFont typeface="Arial" pitchFamily="34" charset="0"/>
              <a:buChar char="•"/>
            </a:pPr>
            <a:r>
              <a:rPr lang="id-ID" sz="1800" dirty="0" smtClean="0"/>
              <a:t>Developing audit program</a:t>
            </a:r>
            <a:endParaRPr lang="en-US" sz="1800" dirty="0" smtClean="0"/>
          </a:p>
          <a:p>
            <a:pPr marL="355600" indent="-355600">
              <a:buClrTx/>
              <a:buSzPct val="100000"/>
              <a:buFont typeface="+mj-lt"/>
              <a:buAutoNum type="arabicPeriod" startAt="2"/>
            </a:pPr>
            <a:r>
              <a:rPr lang="en-US" sz="2400" b="1" dirty="0" smtClean="0">
                <a:latin typeface="+mj-lt"/>
              </a:rPr>
              <a:t>F</a:t>
            </a:r>
            <a:r>
              <a:rPr lang="id-ID" sz="2400" b="1" dirty="0" smtClean="0">
                <a:latin typeface="+mj-lt"/>
              </a:rPr>
              <a:t>ield-work Stage</a:t>
            </a:r>
            <a:endParaRPr lang="en-US" sz="2400" b="1" dirty="0" smtClean="0">
              <a:latin typeface="+mj-lt"/>
            </a:endParaRPr>
          </a:p>
          <a:p>
            <a:pPr marL="531813" indent="-176213">
              <a:buClrTx/>
              <a:buSzPct val="100000"/>
              <a:buFont typeface="Arial" pitchFamily="34" charset="0"/>
              <a:buChar char="•"/>
            </a:pPr>
            <a:r>
              <a:rPr lang="id-ID" sz="1800" dirty="0" smtClean="0"/>
              <a:t>Assessing data and information</a:t>
            </a:r>
          </a:p>
          <a:p>
            <a:pPr marL="531813" indent="-176213">
              <a:buClrTx/>
              <a:buSzPct val="100000"/>
              <a:buFont typeface="Arial" pitchFamily="34" charset="0"/>
              <a:buChar char="•"/>
            </a:pPr>
            <a:r>
              <a:rPr lang="id-ID" sz="1800" dirty="0" smtClean="0"/>
              <a:t>Obtaining evidence</a:t>
            </a:r>
          </a:p>
          <a:p>
            <a:pPr marL="531813" indent="-176213">
              <a:buClrTx/>
              <a:buSzPct val="100000"/>
              <a:buFont typeface="Arial" pitchFamily="34" charset="0"/>
              <a:buChar char="•"/>
            </a:pPr>
            <a:r>
              <a:rPr lang="id-ID" sz="1800" dirty="0" smtClean="0"/>
              <a:t>Identifying audit findings</a:t>
            </a:r>
            <a:r>
              <a:rPr lang="en-US" sz="1800" dirty="0" smtClean="0"/>
              <a:t> </a:t>
            </a:r>
            <a:endParaRPr lang="id-ID" sz="1800" dirty="0" smtClean="0"/>
          </a:p>
          <a:p>
            <a:pPr marL="355600" indent="-355600">
              <a:buClrTx/>
              <a:buSzPct val="100000"/>
              <a:buFont typeface="+mj-lt"/>
              <a:buAutoNum type="arabicPeriod" startAt="3"/>
            </a:pPr>
            <a:r>
              <a:rPr lang="id-ID" sz="2400" b="1" dirty="0" smtClean="0">
                <a:latin typeface="+mj-lt"/>
              </a:rPr>
              <a:t>Reporting Stage</a:t>
            </a:r>
          </a:p>
          <a:p>
            <a:pPr marL="531813" indent="-176213">
              <a:buClrTx/>
              <a:buSzPct val="100000"/>
              <a:buFont typeface="Arial" pitchFamily="34" charset="0"/>
              <a:buChar char="•"/>
            </a:pPr>
            <a:endParaRPr lang="id-ID" sz="2000" b="1" dirty="0" smtClean="0">
              <a:latin typeface="+mj-lt"/>
            </a:endParaRPr>
          </a:p>
          <a:p>
            <a:pPr marL="355600" indent="-355600">
              <a:buClrTx/>
              <a:buSzPct val="100000"/>
              <a:buFont typeface="+mj-lt"/>
              <a:buAutoNum type="arabicPeriod" startAt="3"/>
            </a:pPr>
            <a:endParaRPr lang="en-US" sz="2400" b="1" dirty="0" smtClean="0">
              <a:latin typeface="+mj-lt"/>
            </a:endParaRPr>
          </a:p>
          <a:p>
            <a:pPr>
              <a:buNone/>
            </a:pPr>
            <a:endParaRPr lang="en-US" sz="2800" dirty="0" smtClean="0">
              <a:latin typeface="Agency FB" pitchFamily="34" charset="0"/>
            </a:endParaRPr>
          </a:p>
          <a:p>
            <a:pPr>
              <a:buNone/>
            </a:pPr>
            <a:r>
              <a:rPr lang="en-US" sz="2800" dirty="0" smtClean="0">
                <a:latin typeface="Agency FB" pitchFamily="34" charset="0"/>
              </a:rPr>
              <a:t>  </a:t>
            </a:r>
          </a:p>
          <a:p>
            <a:pPr>
              <a:buNone/>
            </a:pPr>
            <a:endParaRPr lang="en-US" sz="2800" dirty="0" smtClean="0">
              <a:latin typeface="Agency FB" pitchFamily="34" charset="0"/>
            </a:endParaRPr>
          </a:p>
          <a:p>
            <a:endParaRPr lang="en-US" sz="2800" dirty="0" smtClean="0">
              <a:latin typeface="Agency FB" pitchFamily="34" charset="0"/>
            </a:endParaRPr>
          </a:p>
        </p:txBody>
      </p:sp>
      <p:sp>
        <p:nvSpPr>
          <p:cNvPr id="4" name="Footer Placeholder 3"/>
          <p:cNvSpPr>
            <a:spLocks noGrp="1"/>
          </p:cNvSpPr>
          <p:nvPr>
            <p:ph type="ftr" sz="quarter" idx="11"/>
          </p:nvPr>
        </p:nvSpPr>
        <p:spPr/>
        <p:txBody>
          <a:bodyPr/>
          <a:lstStyle/>
          <a:p>
            <a:pPr algn="l">
              <a:defRPr/>
            </a:pPr>
            <a:r>
              <a:rPr lang="id-ID" dirty="0" smtClean="0"/>
              <a:t>5</a:t>
            </a:r>
            <a:r>
              <a:rPr lang="en-US" dirty="0" err="1" smtClean="0"/>
              <a:t>th</a:t>
            </a:r>
            <a:r>
              <a:rPr lang="en-US" dirty="0" smtClean="0"/>
              <a:t> KNIWG Meeting, </a:t>
            </a:r>
            <a:endParaRPr lang="id-ID" dirty="0"/>
          </a:p>
        </p:txBody>
      </p:sp>
      <p:sp>
        <p:nvSpPr>
          <p:cNvPr id="5" name="Slide Number Placeholder 4"/>
          <p:cNvSpPr>
            <a:spLocks noGrp="1"/>
          </p:cNvSpPr>
          <p:nvPr>
            <p:ph type="sldNum" sz="quarter" idx="12"/>
          </p:nvPr>
        </p:nvSpPr>
        <p:spPr/>
        <p:txBody>
          <a:bodyPr/>
          <a:lstStyle/>
          <a:p>
            <a:pPr>
              <a:defRPr/>
            </a:pPr>
            <a:fld id="{51FD7291-A196-4D90-A9C9-A8A989A1790C}" type="slidenum">
              <a:rPr lang="id-ID" smtClean="0"/>
              <a:pPr>
                <a:defRPr/>
              </a:pPr>
              <a:t>15</a:t>
            </a:fld>
            <a:endParaRPr lang="id-ID"/>
          </a:p>
        </p:txBody>
      </p:sp>
      <p:sp>
        <p:nvSpPr>
          <p:cNvPr id="6" name="Title 1"/>
          <p:cNvSpPr txBox="1">
            <a:spLocks/>
          </p:cNvSpPr>
          <p:nvPr/>
        </p:nvSpPr>
        <p:spPr>
          <a:xfrm rot="16200000">
            <a:off x="5286380" y="3000372"/>
            <a:ext cx="6572296" cy="857256"/>
          </a:xfrm>
          <a:prstGeom prst="rect">
            <a:avLst/>
          </a:prstGeom>
        </p:spPr>
        <p:txBody>
          <a:bodyPr vert="horz" lIns="45720" tIns="0" rIns="45720" bIns="0" anchor="ctr"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 Case: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  </a:t>
            </a: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Audit on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education</a:t>
            </a:r>
            <a:endParaRPr kumimoji="0" lang="id-ID" sz="3200" b="1" i="0" u="none" strike="noStrike" kern="1200" cap="all" spc="0" normalizeH="0" baseline="0" noProof="0" dirty="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1462"/>
            <a:ext cx="6842862" cy="1143000"/>
          </a:xfrm>
        </p:spPr>
        <p:txBody>
          <a:bodyPr>
            <a:normAutofit/>
          </a:bodyPr>
          <a:lstStyle/>
          <a:p>
            <a:r>
              <a:rPr lang="id-ID" sz="2200" dirty="0" smtClean="0"/>
              <a:t>Audit strategy: </a:t>
            </a:r>
            <a:r>
              <a:rPr lang="id-ID" dirty="0" smtClean="0"/>
              <a:t/>
            </a:r>
            <a:br>
              <a:rPr lang="id-ID" dirty="0" smtClean="0"/>
            </a:br>
            <a:r>
              <a:rPr lang="en-US" dirty="0" smtClean="0"/>
              <a:t>AUDIT </a:t>
            </a:r>
            <a:r>
              <a:rPr lang="id-ID" dirty="0" smtClean="0"/>
              <a:t>METHODOLOGY #2</a:t>
            </a:r>
            <a:endParaRPr lang="en-US" i="1" dirty="0"/>
          </a:p>
        </p:txBody>
      </p:sp>
      <p:sp>
        <p:nvSpPr>
          <p:cNvPr id="3" name="Content Placeholder 2"/>
          <p:cNvSpPr>
            <a:spLocks noGrp="1"/>
          </p:cNvSpPr>
          <p:nvPr>
            <p:ph idx="1"/>
          </p:nvPr>
        </p:nvSpPr>
        <p:spPr>
          <a:xfrm>
            <a:off x="395536" y="1268760"/>
            <a:ext cx="7605488" cy="4946322"/>
          </a:xfrm>
        </p:spPr>
        <p:txBody>
          <a:bodyPr>
            <a:noAutofit/>
          </a:bodyPr>
          <a:lstStyle/>
          <a:p>
            <a:pPr marL="457200" indent="-457200">
              <a:buClrTx/>
              <a:buSzPct val="100000"/>
              <a:buFont typeface="+mj-lt"/>
              <a:buAutoNum type="arabicPeriod" startAt="3"/>
            </a:pPr>
            <a:r>
              <a:rPr lang="id-ID" sz="2400" b="1" dirty="0" smtClean="0">
                <a:latin typeface="+mj-lt"/>
              </a:rPr>
              <a:t>Reporting Stage</a:t>
            </a:r>
            <a:endParaRPr lang="id-ID" sz="2400" b="1" dirty="0" smtClean="0">
              <a:latin typeface="Agency FB" pitchFamily="34" charset="0"/>
            </a:endParaRPr>
          </a:p>
          <a:p>
            <a:pPr marL="531813" indent="-192088">
              <a:buClrTx/>
              <a:buSzPct val="100000"/>
              <a:buFont typeface="Arial" pitchFamily="34" charset="0"/>
              <a:buChar char="•"/>
            </a:pPr>
            <a:r>
              <a:rPr lang="id-ID" sz="1800" dirty="0" smtClean="0"/>
              <a:t>Developing a draft of audit report disclosing:</a:t>
            </a:r>
          </a:p>
          <a:p>
            <a:pPr marL="778701" lvl="1" indent="-192088">
              <a:buClrTx/>
              <a:buSzPct val="100000"/>
              <a:buFont typeface="Arial" pitchFamily="34" charset="0"/>
              <a:buChar char="•"/>
            </a:pPr>
            <a:r>
              <a:rPr lang="id-ID" sz="1500" dirty="0" smtClean="0"/>
              <a:t>Fact/condition</a:t>
            </a:r>
          </a:p>
          <a:p>
            <a:pPr marL="778701" lvl="1" indent="-192088">
              <a:buClrTx/>
              <a:buSzPct val="100000"/>
              <a:buFont typeface="Arial" pitchFamily="34" charset="0"/>
              <a:buChar char="•"/>
            </a:pPr>
            <a:r>
              <a:rPr lang="id-ID" sz="1500" dirty="0" smtClean="0"/>
              <a:t>Criteria</a:t>
            </a:r>
          </a:p>
          <a:p>
            <a:pPr marL="778701" lvl="1" indent="-192088">
              <a:buClrTx/>
              <a:buSzPct val="100000"/>
              <a:buFont typeface="Arial" pitchFamily="34" charset="0"/>
              <a:buChar char="•"/>
            </a:pPr>
            <a:r>
              <a:rPr lang="id-ID" sz="1500" dirty="0" smtClean="0"/>
              <a:t>Impact/effects and Causes</a:t>
            </a:r>
          </a:p>
          <a:p>
            <a:pPr marL="778701" lvl="1" indent="-192088">
              <a:buClrTx/>
              <a:buSzPct val="100000"/>
              <a:buFont typeface="Arial" pitchFamily="34" charset="0"/>
              <a:buChar char="•"/>
            </a:pPr>
            <a:r>
              <a:rPr lang="id-ID" sz="1500" dirty="0" smtClean="0"/>
              <a:t>Recommendation</a:t>
            </a:r>
          </a:p>
          <a:p>
            <a:pPr marL="531813" indent="-192088">
              <a:buClrTx/>
              <a:buSzPct val="100000"/>
              <a:buFont typeface="Arial" pitchFamily="34" charset="0"/>
              <a:buChar char="•"/>
            </a:pPr>
            <a:r>
              <a:rPr lang="id-ID" sz="1800" dirty="0" smtClean="0"/>
              <a:t>Discussing the draft of audit report with heads of audit entitites</a:t>
            </a:r>
          </a:p>
          <a:p>
            <a:pPr marL="531813" indent="-192088">
              <a:buClrTx/>
              <a:buSzPct val="100000"/>
              <a:buFont typeface="Arial" pitchFamily="34" charset="0"/>
              <a:buChar char="•"/>
            </a:pPr>
            <a:r>
              <a:rPr lang="id-ID" sz="1800" dirty="0" smtClean="0"/>
              <a:t>Finalizing the audit report, including audit entitites’ comments</a:t>
            </a:r>
          </a:p>
          <a:p>
            <a:pPr marL="531813" indent="-176213">
              <a:buClrTx/>
              <a:buSzPct val="100000"/>
              <a:buNone/>
            </a:pPr>
            <a:endParaRPr lang="id-ID" sz="2000" b="1" dirty="0" smtClean="0">
              <a:latin typeface="+mj-lt"/>
            </a:endParaRPr>
          </a:p>
          <a:p>
            <a:pPr marL="355600" indent="-355600">
              <a:buClrTx/>
              <a:buSzPct val="100000"/>
              <a:buFont typeface="+mj-lt"/>
              <a:buAutoNum type="arabicPeriod" startAt="3"/>
            </a:pPr>
            <a:endParaRPr lang="en-US" sz="2400" b="1" dirty="0" smtClean="0">
              <a:latin typeface="+mj-lt"/>
            </a:endParaRPr>
          </a:p>
          <a:p>
            <a:pPr>
              <a:buNone/>
            </a:pPr>
            <a:endParaRPr lang="en-US" sz="2800" dirty="0" smtClean="0">
              <a:latin typeface="Agency FB" pitchFamily="34" charset="0"/>
            </a:endParaRPr>
          </a:p>
          <a:p>
            <a:pPr>
              <a:buNone/>
            </a:pPr>
            <a:r>
              <a:rPr lang="en-US" sz="2800" dirty="0" smtClean="0">
                <a:latin typeface="Agency FB" pitchFamily="34" charset="0"/>
              </a:rPr>
              <a:t>  </a:t>
            </a:r>
          </a:p>
          <a:p>
            <a:pPr>
              <a:buNone/>
            </a:pPr>
            <a:endParaRPr lang="en-US" sz="2800" dirty="0" smtClean="0">
              <a:latin typeface="Agency FB" pitchFamily="34" charset="0"/>
            </a:endParaRPr>
          </a:p>
          <a:p>
            <a:endParaRPr lang="en-US" sz="2800" dirty="0" smtClean="0">
              <a:latin typeface="Agency FB" pitchFamily="34" charset="0"/>
            </a:endParaRPr>
          </a:p>
        </p:txBody>
      </p:sp>
      <p:sp>
        <p:nvSpPr>
          <p:cNvPr id="4" name="Footer Placeholder 3"/>
          <p:cNvSpPr>
            <a:spLocks noGrp="1"/>
          </p:cNvSpPr>
          <p:nvPr>
            <p:ph type="ftr" sz="quarter" idx="11"/>
          </p:nvPr>
        </p:nvSpPr>
        <p:spPr/>
        <p:txBody>
          <a:bodyPr/>
          <a:lstStyle/>
          <a:p>
            <a:pPr algn="l">
              <a:defRPr/>
            </a:pPr>
            <a:r>
              <a:rPr lang="id-ID" dirty="0" smtClean="0"/>
              <a:t>5</a:t>
            </a:r>
            <a:r>
              <a:rPr lang="en-US" dirty="0" err="1" smtClean="0"/>
              <a:t>th</a:t>
            </a:r>
            <a:r>
              <a:rPr lang="en-US" dirty="0" smtClean="0"/>
              <a:t> KNIWG Meeting, </a:t>
            </a:r>
            <a:endParaRPr lang="id-ID" dirty="0"/>
          </a:p>
        </p:txBody>
      </p:sp>
      <p:sp>
        <p:nvSpPr>
          <p:cNvPr id="5" name="Slide Number Placeholder 4"/>
          <p:cNvSpPr>
            <a:spLocks noGrp="1"/>
          </p:cNvSpPr>
          <p:nvPr>
            <p:ph type="sldNum" sz="quarter" idx="12"/>
          </p:nvPr>
        </p:nvSpPr>
        <p:spPr/>
        <p:txBody>
          <a:bodyPr/>
          <a:lstStyle/>
          <a:p>
            <a:pPr>
              <a:defRPr/>
            </a:pPr>
            <a:fld id="{51FD7291-A196-4D90-A9C9-A8A989A1790C}" type="slidenum">
              <a:rPr lang="id-ID" smtClean="0"/>
              <a:pPr>
                <a:defRPr/>
              </a:pPr>
              <a:t>16</a:t>
            </a:fld>
            <a:endParaRPr lang="id-ID"/>
          </a:p>
        </p:txBody>
      </p:sp>
      <p:sp>
        <p:nvSpPr>
          <p:cNvPr id="6" name="Title 1"/>
          <p:cNvSpPr txBox="1">
            <a:spLocks/>
          </p:cNvSpPr>
          <p:nvPr/>
        </p:nvSpPr>
        <p:spPr>
          <a:xfrm rot="16200000">
            <a:off x="5286380" y="3000372"/>
            <a:ext cx="6572296" cy="857256"/>
          </a:xfrm>
          <a:prstGeom prst="rect">
            <a:avLst/>
          </a:prstGeom>
        </p:spPr>
        <p:txBody>
          <a:bodyPr vert="horz" lIns="45720" tIns="0" rIns="45720" bIns="0" anchor="ctr"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 Case: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  </a:t>
            </a: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Audit on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education</a:t>
            </a:r>
            <a:endParaRPr kumimoji="0" lang="id-ID" sz="3200" b="1" i="0" u="none" strike="noStrike" kern="1200" cap="all" spc="0" normalizeH="0" baseline="0" noProof="0" dirty="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62"/>
            <a:ext cx="7239000" cy="1143000"/>
          </a:xfrm>
        </p:spPr>
        <p:txBody>
          <a:bodyPr>
            <a:normAutofit/>
          </a:bodyPr>
          <a:lstStyle/>
          <a:p>
            <a:r>
              <a:rPr lang="en-US" dirty="0" smtClean="0"/>
              <a:t>AUDIT RESULTS</a:t>
            </a:r>
            <a:endParaRPr lang="en-US" i="1" dirty="0"/>
          </a:p>
        </p:txBody>
      </p:sp>
      <p:sp>
        <p:nvSpPr>
          <p:cNvPr id="3" name="Content Placeholder 2"/>
          <p:cNvSpPr>
            <a:spLocks noGrp="1"/>
          </p:cNvSpPr>
          <p:nvPr>
            <p:ph idx="1"/>
          </p:nvPr>
        </p:nvSpPr>
        <p:spPr>
          <a:xfrm>
            <a:off x="611560" y="1268760"/>
            <a:ext cx="7128792" cy="4946322"/>
          </a:xfrm>
        </p:spPr>
        <p:txBody>
          <a:bodyPr>
            <a:noAutofit/>
          </a:bodyPr>
          <a:lstStyle/>
          <a:p>
            <a:pPr marL="355600" indent="-355600">
              <a:buClrTx/>
              <a:buSzPct val="100000"/>
              <a:buFont typeface="+mj-lt"/>
              <a:buAutoNum type="arabicPeriod"/>
            </a:pPr>
            <a:r>
              <a:rPr lang="id-ID" sz="2400" dirty="0" smtClean="0"/>
              <a:t>Basic Education programs was achieved: </a:t>
            </a:r>
          </a:p>
          <a:p>
            <a:pPr marL="627063" lvl="1" indent="-271463">
              <a:buClrTx/>
              <a:buSzPct val="100000"/>
            </a:pPr>
            <a:r>
              <a:rPr lang="id-ID" sz="2000" dirty="0" smtClean="0">
                <a:solidFill>
                  <a:schemeClr val="tx1"/>
                </a:solidFill>
              </a:rPr>
              <a:t>Indicators of child enrollment (NER and GER) were achieved (above the target), although BPK found some unreliable data of NER &amp; GER.</a:t>
            </a:r>
          </a:p>
          <a:p>
            <a:pPr marL="627063" lvl="1" indent="-271463">
              <a:buClrTx/>
              <a:buSzPct val="100000"/>
            </a:pPr>
            <a:r>
              <a:rPr lang="id-ID" sz="2000" dirty="0" smtClean="0">
                <a:solidFill>
                  <a:schemeClr val="tx1"/>
                </a:solidFill>
              </a:rPr>
              <a:t>Passing grade on basic education has increased.</a:t>
            </a:r>
          </a:p>
          <a:p>
            <a:pPr marL="627063" lvl="1" indent="-271463">
              <a:buClrTx/>
              <a:buSzPct val="100000"/>
            </a:pPr>
            <a:r>
              <a:rPr lang="id-ID" sz="2000" dirty="0" smtClean="0">
                <a:solidFill>
                  <a:schemeClr val="tx1"/>
                </a:solidFill>
              </a:rPr>
              <a:t>Child involvement on further education program has increased.</a:t>
            </a:r>
          </a:p>
          <a:p>
            <a:pPr marL="355600" indent="-355600">
              <a:buClrTx/>
              <a:buSzPct val="100000"/>
              <a:buFont typeface="+mj-lt"/>
              <a:buAutoNum type="arabicPeriod"/>
            </a:pPr>
            <a:r>
              <a:rPr lang="id-ID" sz="2400" dirty="0" smtClean="0"/>
              <a:t>Teaching Management and Infrastructures for basic education program need to be improved</a:t>
            </a:r>
            <a:endParaRPr lang="en-US" sz="2400" dirty="0" smtClean="0"/>
          </a:p>
          <a:p>
            <a:pPr>
              <a:buNone/>
            </a:pPr>
            <a:r>
              <a:rPr lang="en-US" sz="3200" dirty="0" smtClean="0">
                <a:latin typeface="Agency FB" pitchFamily="34" charset="0"/>
              </a:rPr>
              <a:t> </a:t>
            </a:r>
          </a:p>
          <a:p>
            <a:pPr>
              <a:buNone/>
            </a:pPr>
            <a:endParaRPr lang="en-US" sz="3200" dirty="0" smtClean="0">
              <a:latin typeface="Agency FB" pitchFamily="34" charset="0"/>
            </a:endParaRPr>
          </a:p>
          <a:p>
            <a:pPr>
              <a:buNone/>
            </a:pPr>
            <a:r>
              <a:rPr lang="en-US" sz="3200" dirty="0" smtClean="0">
                <a:latin typeface="Agency FB" pitchFamily="34" charset="0"/>
              </a:rPr>
              <a:t>  </a:t>
            </a:r>
          </a:p>
          <a:p>
            <a:pPr>
              <a:buNone/>
            </a:pPr>
            <a:endParaRPr lang="en-US" sz="3200" dirty="0" smtClean="0">
              <a:latin typeface="Agency FB" pitchFamily="34" charset="0"/>
            </a:endParaRPr>
          </a:p>
          <a:p>
            <a:endParaRPr lang="en-US" sz="3200" dirty="0" smtClean="0">
              <a:latin typeface="Agency FB" pitchFamily="34" charset="0"/>
            </a:endParaRPr>
          </a:p>
        </p:txBody>
      </p:sp>
      <p:sp>
        <p:nvSpPr>
          <p:cNvPr id="4" name="Footer Placeholder 3"/>
          <p:cNvSpPr>
            <a:spLocks noGrp="1"/>
          </p:cNvSpPr>
          <p:nvPr>
            <p:ph type="ftr" sz="quarter" idx="11"/>
          </p:nvPr>
        </p:nvSpPr>
        <p:spPr/>
        <p:txBody>
          <a:bodyPr/>
          <a:lstStyle/>
          <a:p>
            <a:pPr algn="l">
              <a:defRPr/>
            </a:pPr>
            <a:r>
              <a:rPr lang="id-ID" dirty="0" smtClean="0"/>
              <a:t>5</a:t>
            </a:r>
            <a:r>
              <a:rPr lang="en-US" dirty="0" err="1" smtClean="0"/>
              <a:t>th</a:t>
            </a:r>
            <a:r>
              <a:rPr lang="en-US" dirty="0" smtClean="0"/>
              <a:t> KNIWG Meeting, </a:t>
            </a:r>
            <a:endParaRPr lang="id-ID" dirty="0"/>
          </a:p>
        </p:txBody>
      </p:sp>
      <p:sp>
        <p:nvSpPr>
          <p:cNvPr id="5" name="Slide Number Placeholder 4"/>
          <p:cNvSpPr>
            <a:spLocks noGrp="1"/>
          </p:cNvSpPr>
          <p:nvPr>
            <p:ph type="sldNum" sz="quarter" idx="12"/>
          </p:nvPr>
        </p:nvSpPr>
        <p:spPr/>
        <p:txBody>
          <a:bodyPr/>
          <a:lstStyle/>
          <a:p>
            <a:pPr>
              <a:defRPr/>
            </a:pPr>
            <a:fld id="{51FD7291-A196-4D90-A9C9-A8A989A1790C}" type="slidenum">
              <a:rPr lang="id-ID" smtClean="0"/>
              <a:pPr>
                <a:defRPr/>
              </a:pPr>
              <a:t>17</a:t>
            </a:fld>
            <a:endParaRPr lang="id-ID"/>
          </a:p>
        </p:txBody>
      </p:sp>
      <p:sp>
        <p:nvSpPr>
          <p:cNvPr id="6" name="Title 1"/>
          <p:cNvSpPr txBox="1">
            <a:spLocks/>
          </p:cNvSpPr>
          <p:nvPr/>
        </p:nvSpPr>
        <p:spPr>
          <a:xfrm rot="16200000">
            <a:off x="5286380" y="3000372"/>
            <a:ext cx="6572296" cy="857256"/>
          </a:xfrm>
          <a:prstGeom prst="rect">
            <a:avLst/>
          </a:prstGeom>
        </p:spPr>
        <p:txBody>
          <a:bodyPr vert="horz" lIns="45720" tIns="0" rIns="45720" bIns="0" anchor="ctr"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 Case: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  </a:t>
            </a: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Audit on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education</a:t>
            </a:r>
            <a:endParaRPr kumimoji="0" lang="id-ID" sz="3200" b="1" i="0" u="none" strike="noStrike" kern="1200" cap="all" spc="0" normalizeH="0" baseline="0" noProof="0" dirty="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1462"/>
            <a:ext cx="6914870" cy="1143000"/>
          </a:xfrm>
        </p:spPr>
        <p:txBody>
          <a:bodyPr>
            <a:normAutofit/>
          </a:bodyPr>
          <a:lstStyle/>
          <a:p>
            <a:r>
              <a:rPr lang="en-US" dirty="0" smtClean="0"/>
              <a:t>LESSONS LEARNED</a:t>
            </a:r>
            <a:endParaRPr lang="en-US" i="1" dirty="0"/>
          </a:p>
        </p:txBody>
      </p:sp>
      <p:sp>
        <p:nvSpPr>
          <p:cNvPr id="3" name="Content Placeholder 2"/>
          <p:cNvSpPr>
            <a:spLocks noGrp="1"/>
          </p:cNvSpPr>
          <p:nvPr>
            <p:ph idx="1"/>
          </p:nvPr>
        </p:nvSpPr>
        <p:spPr>
          <a:xfrm>
            <a:off x="395536" y="1268760"/>
            <a:ext cx="7605488" cy="4946322"/>
          </a:xfrm>
        </p:spPr>
        <p:txBody>
          <a:bodyPr>
            <a:noAutofit/>
          </a:bodyPr>
          <a:lstStyle/>
          <a:p>
            <a:pPr marL="457200" indent="-457200">
              <a:buClrTx/>
              <a:buSzPct val="100000"/>
              <a:buFont typeface="+mj-lt"/>
              <a:buAutoNum type="arabicPeriod"/>
            </a:pPr>
            <a:r>
              <a:rPr lang="en-US" sz="2400" dirty="0" smtClean="0"/>
              <a:t>KNI can be used as the basis in determining the criteria </a:t>
            </a:r>
            <a:r>
              <a:rPr lang="id-ID" sz="2400" dirty="0" smtClean="0"/>
              <a:t>in</a:t>
            </a:r>
            <a:r>
              <a:rPr lang="en-US" sz="2400" dirty="0" smtClean="0"/>
              <a:t> conducting performance audit</a:t>
            </a:r>
            <a:r>
              <a:rPr lang="id-ID" sz="2400" dirty="0" smtClean="0"/>
              <a:t>s</a:t>
            </a:r>
            <a:r>
              <a:rPr lang="en-US" sz="2400" dirty="0" smtClean="0"/>
              <a:t>.</a:t>
            </a:r>
          </a:p>
          <a:p>
            <a:pPr marL="457200" indent="-457200">
              <a:buClrTx/>
              <a:buSzPct val="100000"/>
              <a:buFont typeface="+mj-lt"/>
              <a:buAutoNum type="arabicPeriod"/>
            </a:pPr>
            <a:r>
              <a:rPr lang="en-US" sz="2400" dirty="0" smtClean="0"/>
              <a:t>KNI helps </a:t>
            </a:r>
            <a:r>
              <a:rPr lang="id-ID" sz="2400" dirty="0" smtClean="0"/>
              <a:t>SAIs</a:t>
            </a:r>
            <a:r>
              <a:rPr lang="en-US" sz="2400" dirty="0" smtClean="0"/>
              <a:t> in assessing achievement </a:t>
            </a:r>
            <a:r>
              <a:rPr lang="id-ID" sz="2400" dirty="0" smtClean="0"/>
              <a:t>of government</a:t>
            </a:r>
            <a:r>
              <a:rPr lang="en-US" sz="2400" dirty="0" smtClean="0"/>
              <a:t> programs.</a:t>
            </a:r>
          </a:p>
          <a:p>
            <a:pPr marL="457200" indent="-457200">
              <a:buClrTx/>
              <a:buSzPct val="100000"/>
              <a:buFont typeface="+mj-lt"/>
              <a:buAutoNum type="arabicPeriod"/>
            </a:pPr>
            <a:r>
              <a:rPr lang="id-ID" sz="2400" dirty="0" smtClean="0"/>
              <a:t>Involvement of SAIs on KNI can be in line with SAIs’ mandate by conduncting audit:</a:t>
            </a:r>
          </a:p>
          <a:p>
            <a:pPr marL="703263" lvl="1" indent="-252413">
              <a:buClrTx/>
              <a:buSzPct val="100000"/>
            </a:pPr>
            <a:r>
              <a:rPr lang="id-ID" sz="2100" dirty="0" smtClean="0">
                <a:solidFill>
                  <a:schemeClr val="tx1"/>
                </a:solidFill>
              </a:rPr>
              <a:t>Disclosing fact findings against used criteria (KNI)</a:t>
            </a:r>
          </a:p>
          <a:p>
            <a:pPr marL="703263" lvl="1" indent="-252413">
              <a:buClrTx/>
              <a:buSzPct val="100000"/>
            </a:pPr>
            <a:r>
              <a:rPr lang="id-ID" sz="2100" dirty="0" smtClean="0">
                <a:solidFill>
                  <a:schemeClr val="tx1"/>
                </a:solidFill>
              </a:rPr>
              <a:t>Proposing recommendations e.g improvement of KNI</a:t>
            </a:r>
            <a:endParaRPr lang="en-US" sz="2100" dirty="0" smtClean="0">
              <a:solidFill>
                <a:schemeClr val="tx1"/>
              </a:solidFill>
            </a:endParaRPr>
          </a:p>
          <a:p>
            <a:pPr marL="457200" indent="-457200">
              <a:buClrTx/>
              <a:buSzPct val="100000"/>
              <a:buNone/>
            </a:pPr>
            <a:endParaRPr lang="en-US" sz="2400" dirty="0" smtClean="0"/>
          </a:p>
          <a:p>
            <a:pPr>
              <a:buNone/>
            </a:pPr>
            <a:endParaRPr lang="en-US" sz="3200" dirty="0" smtClean="0">
              <a:latin typeface="Agency FB" pitchFamily="34" charset="0"/>
            </a:endParaRPr>
          </a:p>
          <a:p>
            <a:pPr>
              <a:buNone/>
            </a:pPr>
            <a:endParaRPr lang="en-US" sz="3200" dirty="0" smtClean="0">
              <a:latin typeface="Agency FB" pitchFamily="34" charset="0"/>
            </a:endParaRPr>
          </a:p>
          <a:p>
            <a:pPr>
              <a:buNone/>
            </a:pPr>
            <a:endParaRPr lang="en-US" sz="3200" dirty="0" smtClean="0">
              <a:latin typeface="Agency FB" pitchFamily="34" charset="0"/>
            </a:endParaRPr>
          </a:p>
          <a:p>
            <a:pPr>
              <a:buNone/>
            </a:pPr>
            <a:r>
              <a:rPr lang="en-US" sz="3200" dirty="0" smtClean="0">
                <a:solidFill>
                  <a:schemeClr val="tx1">
                    <a:lumMod val="50000"/>
                    <a:lumOff val="50000"/>
                  </a:schemeClr>
                </a:solidFill>
                <a:latin typeface="Agency FB" pitchFamily="34" charset="0"/>
              </a:rPr>
              <a:t>  </a:t>
            </a:r>
            <a:endParaRPr lang="en-US" sz="3200" dirty="0" smtClean="0">
              <a:latin typeface="Agency FB" pitchFamily="34" charset="0"/>
            </a:endParaRPr>
          </a:p>
          <a:p>
            <a:pPr>
              <a:buNone/>
            </a:pPr>
            <a:endParaRPr lang="en-US" sz="3200" dirty="0" smtClean="0">
              <a:latin typeface="Agency FB" pitchFamily="34" charset="0"/>
            </a:endParaRPr>
          </a:p>
          <a:p>
            <a:pPr>
              <a:buNone/>
            </a:pPr>
            <a:r>
              <a:rPr lang="en-US" sz="3200" dirty="0" smtClean="0">
                <a:latin typeface="Agency FB" pitchFamily="34" charset="0"/>
              </a:rPr>
              <a:t>  </a:t>
            </a:r>
          </a:p>
          <a:p>
            <a:pPr>
              <a:buNone/>
            </a:pPr>
            <a:endParaRPr lang="en-US" sz="3200" dirty="0" smtClean="0">
              <a:latin typeface="Agency FB" pitchFamily="34" charset="0"/>
            </a:endParaRPr>
          </a:p>
          <a:p>
            <a:endParaRPr lang="en-US" sz="3200" dirty="0" smtClean="0">
              <a:latin typeface="Agency FB" pitchFamily="34" charset="0"/>
            </a:endParaRPr>
          </a:p>
        </p:txBody>
      </p:sp>
      <p:sp>
        <p:nvSpPr>
          <p:cNvPr id="4" name="Footer Placeholder 3"/>
          <p:cNvSpPr>
            <a:spLocks noGrp="1"/>
          </p:cNvSpPr>
          <p:nvPr>
            <p:ph type="ftr" sz="quarter" idx="11"/>
          </p:nvPr>
        </p:nvSpPr>
        <p:spPr/>
        <p:txBody>
          <a:bodyPr/>
          <a:lstStyle/>
          <a:p>
            <a:pPr algn="l">
              <a:defRPr/>
            </a:pPr>
            <a:r>
              <a:rPr lang="id-ID" smtClean="0"/>
              <a:t>5</a:t>
            </a:r>
            <a:r>
              <a:rPr lang="en-US" smtClean="0"/>
              <a:t>th KNIWG Meeting, </a:t>
            </a:r>
            <a:endParaRPr lang="id-ID" dirty="0"/>
          </a:p>
        </p:txBody>
      </p:sp>
      <p:sp>
        <p:nvSpPr>
          <p:cNvPr id="5" name="Slide Number Placeholder 4"/>
          <p:cNvSpPr>
            <a:spLocks noGrp="1"/>
          </p:cNvSpPr>
          <p:nvPr>
            <p:ph type="sldNum" sz="quarter" idx="12"/>
          </p:nvPr>
        </p:nvSpPr>
        <p:spPr/>
        <p:txBody>
          <a:bodyPr/>
          <a:lstStyle/>
          <a:p>
            <a:pPr>
              <a:defRPr/>
            </a:pPr>
            <a:fld id="{51FD7291-A196-4D90-A9C9-A8A989A1790C}" type="slidenum">
              <a:rPr lang="id-ID" smtClean="0"/>
              <a:pPr>
                <a:defRPr/>
              </a:pPr>
              <a:t>18</a:t>
            </a:fld>
            <a:endParaRPr lang="id-ID"/>
          </a:p>
        </p:txBody>
      </p:sp>
      <p:sp>
        <p:nvSpPr>
          <p:cNvPr id="6" name="Title 1"/>
          <p:cNvSpPr txBox="1">
            <a:spLocks/>
          </p:cNvSpPr>
          <p:nvPr/>
        </p:nvSpPr>
        <p:spPr>
          <a:xfrm rot="16200000">
            <a:off x="5286380" y="3000372"/>
            <a:ext cx="6572296" cy="857256"/>
          </a:xfrm>
          <a:prstGeom prst="rect">
            <a:avLst/>
          </a:prstGeom>
        </p:spPr>
        <p:txBody>
          <a:bodyPr vert="horz" lIns="45720" tIns="0" rIns="45720" bIns="0" anchor="ctr"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 Case: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  </a:t>
            </a:r>
            <a:r>
              <a:rPr kumimoji="0" lang="id-ID"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Audit on </a:t>
            </a:r>
            <a:r>
              <a:rPr kumimoji="0" lang="en-US" sz="3200" b="1" i="0" u="none" strike="noStrike" kern="1200" cap="all" spc="0" normalizeH="0" baseline="0" noProof="0" smtClean="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rPr>
              <a:t>education</a:t>
            </a:r>
            <a:endParaRPr kumimoji="0" lang="id-ID" sz="3200" b="1" i="0" u="none" strike="noStrike" kern="1200" cap="all" spc="0" normalizeH="0" baseline="0" noProof="0" dirty="0">
              <a:ln w="500">
                <a:solidFill>
                  <a:schemeClr val="tx2">
                    <a:shade val="20000"/>
                    <a:satMod val="120000"/>
                  </a:schemeClr>
                </a:solidFill>
              </a:ln>
              <a:solidFill>
                <a:schemeClr val="accent2">
                  <a:lumMod val="20000"/>
                  <a:lumOff val="80000"/>
                </a:schemeClr>
              </a:solidFill>
              <a:effectLst/>
              <a:uLnTx/>
              <a:uFillTx/>
              <a:latin typeface="Agency FB" pitchFamily="34" charset="0"/>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id-ID" dirty="0" smtClean="0"/>
              <a:t>THANK YOU</a:t>
            </a:r>
          </a:p>
        </p:txBody>
      </p:sp>
      <p:sp>
        <p:nvSpPr>
          <p:cNvPr id="32771" name="Rectangle 3"/>
          <p:cNvSpPr>
            <a:spLocks noGrp="1" noChangeArrowheads="1"/>
          </p:cNvSpPr>
          <p:nvPr>
            <p:ph idx="1"/>
          </p:nvPr>
        </p:nvSpPr>
        <p:spPr/>
        <p:txBody>
          <a:bodyPr/>
          <a:lstStyle/>
          <a:p>
            <a:pPr algn="ctr" eaLnBrk="1" hangingPunct="1">
              <a:buFont typeface="Wingdings" pitchFamily="2" charset="2"/>
              <a:buNone/>
              <a:defRPr/>
            </a:pPr>
            <a:endParaRPr lang="id-ID" sz="3700" dirty="0"/>
          </a:p>
          <a:p>
            <a:pPr algn="ctr" eaLnBrk="1" hangingPunct="1">
              <a:buFont typeface="Wingdings" pitchFamily="2" charset="2"/>
              <a:buNone/>
              <a:defRPr/>
            </a:pPr>
            <a:r>
              <a:rPr lang="id-ID" sz="2000" b="1" dirty="0" smtClean="0">
                <a:effectLst>
                  <a:outerShdw blurRad="38100" dist="38100" dir="2700000" algn="tl">
                    <a:srgbClr val="FFFFFF"/>
                  </a:outerShdw>
                </a:effectLst>
              </a:rPr>
              <a:t>The Audit Board of the Republic of Indonesia (BPK)</a:t>
            </a:r>
          </a:p>
          <a:p>
            <a:pPr algn="ctr" eaLnBrk="1" hangingPunct="1">
              <a:buFont typeface="Wingdings" pitchFamily="2" charset="2"/>
              <a:buNone/>
              <a:defRPr/>
            </a:pPr>
            <a:r>
              <a:rPr lang="id-ID" sz="1600" b="1" dirty="0" smtClean="0">
                <a:effectLst>
                  <a:outerShdw blurRad="38100" dist="38100" dir="2700000" algn="tl">
                    <a:srgbClr val="FFFFFF"/>
                  </a:outerShdw>
                </a:effectLst>
              </a:rPr>
              <a:t>Jl. Gatot Suborot 31 Jakarta Indonesia 10210</a:t>
            </a:r>
          </a:p>
          <a:p>
            <a:pPr algn="ctr" eaLnBrk="1" hangingPunct="1">
              <a:buFont typeface="Wingdings" pitchFamily="2" charset="2"/>
              <a:buNone/>
              <a:defRPr/>
            </a:pPr>
            <a:r>
              <a:rPr lang="id-ID" sz="1600" b="1" dirty="0" smtClean="0">
                <a:effectLst>
                  <a:outerShdw blurRad="38100" dist="38100" dir="2700000" algn="tl">
                    <a:srgbClr val="FFFFFF"/>
                  </a:outerShdw>
                </a:effectLst>
              </a:rPr>
              <a:t>Website: </a:t>
            </a:r>
            <a:r>
              <a:rPr lang="id-ID" sz="1600" b="1" dirty="0" smtClean="0">
                <a:effectLst>
                  <a:outerShdw blurRad="38100" dist="38100" dir="2700000" algn="tl">
                    <a:srgbClr val="FFFFFF"/>
                  </a:outerShdw>
                </a:effectLst>
                <a:hlinkClick r:id="rId3"/>
              </a:rPr>
              <a:t>www.bpk.go.id</a:t>
            </a:r>
            <a:endParaRPr lang="id-ID" sz="1600" b="1" dirty="0" smtClean="0">
              <a:effectLst>
                <a:outerShdw blurRad="38100" dist="38100" dir="2700000" algn="tl">
                  <a:srgbClr val="FFFFFF"/>
                </a:outerShdw>
              </a:effectLst>
            </a:endParaRPr>
          </a:p>
          <a:p>
            <a:pPr algn="ctr" eaLnBrk="1" hangingPunct="1">
              <a:buFont typeface="Wingdings" pitchFamily="2" charset="2"/>
              <a:buNone/>
              <a:defRPr/>
            </a:pPr>
            <a:r>
              <a:rPr lang="id-ID" sz="1600" b="1" dirty="0" smtClean="0">
                <a:effectLst>
                  <a:outerShdw blurRad="38100" dist="38100" dir="2700000" algn="tl">
                    <a:srgbClr val="FFFFFF"/>
                  </a:outerShdw>
                </a:effectLst>
              </a:rPr>
              <a:t>Telephone: +62-21-570-4395 Ext. 1181</a:t>
            </a:r>
          </a:p>
          <a:p>
            <a:pPr algn="ctr" eaLnBrk="1" hangingPunct="1">
              <a:buFont typeface="Wingdings" pitchFamily="2" charset="2"/>
              <a:buNone/>
              <a:defRPr/>
            </a:pPr>
            <a:r>
              <a:rPr lang="id-ID" sz="1600" b="1" dirty="0" smtClean="0">
                <a:effectLst>
                  <a:outerShdw blurRad="38100" dist="38100" dir="2700000" algn="tl">
                    <a:srgbClr val="FFFFFF"/>
                  </a:outerShdw>
                </a:effectLst>
              </a:rPr>
              <a:t>Facsimile: +62-21-57953198</a:t>
            </a:r>
          </a:p>
          <a:p>
            <a:pPr algn="ctr" eaLnBrk="1" hangingPunct="1">
              <a:buFont typeface="Wingdings" pitchFamily="2" charset="2"/>
              <a:buNone/>
              <a:defRPr/>
            </a:pPr>
            <a:r>
              <a:rPr lang="id-ID" sz="1600" b="1" dirty="0" smtClean="0">
                <a:effectLst>
                  <a:outerShdw blurRad="38100" dist="38100" dir="2700000" algn="tl">
                    <a:srgbClr val="FFFFFF"/>
                  </a:outerShdw>
                </a:effectLst>
              </a:rPr>
              <a:t>E-mail:</a:t>
            </a:r>
          </a:p>
          <a:p>
            <a:pPr algn="ctr" eaLnBrk="1" hangingPunct="1">
              <a:buFont typeface="Wingdings" pitchFamily="2" charset="2"/>
              <a:buNone/>
              <a:defRPr/>
            </a:pPr>
            <a:r>
              <a:rPr lang="id-ID" sz="1600" b="1" dirty="0" smtClean="0">
                <a:effectLst>
                  <a:outerShdw blurRad="38100" dist="38100" dir="2700000" algn="tl">
                    <a:srgbClr val="FFFFFF"/>
                  </a:outerShdw>
                </a:effectLst>
              </a:rPr>
              <a:t> </a:t>
            </a:r>
            <a:r>
              <a:rPr lang="id-ID" sz="1600" b="1" dirty="0" smtClean="0">
                <a:effectLst>
                  <a:outerShdw blurRad="38100" dist="38100" dir="2700000" algn="tl">
                    <a:srgbClr val="FFFFFF"/>
                  </a:outerShdw>
                </a:effectLst>
                <a:hlinkClick r:id="rId4"/>
              </a:rPr>
              <a:t>hasan.b@bpk.go.id</a:t>
            </a:r>
            <a:endParaRPr lang="id-ID" sz="1600" b="1" dirty="0" smtClean="0">
              <a:effectLst>
                <a:outerShdw blurRad="38100" dist="38100" dir="2700000" algn="tl">
                  <a:srgbClr val="FFFFFF"/>
                </a:outerShdw>
              </a:effectLst>
            </a:endParaRPr>
          </a:p>
          <a:p>
            <a:pPr algn="ctr" eaLnBrk="1" hangingPunct="1">
              <a:buFont typeface="Wingdings" pitchFamily="2" charset="2"/>
              <a:buNone/>
              <a:defRPr/>
            </a:pPr>
            <a:r>
              <a:rPr lang="id-ID" sz="1600" b="1" dirty="0" smtClean="0">
                <a:effectLst>
                  <a:outerShdw blurRad="38100" dist="38100" dir="2700000" algn="tl">
                    <a:srgbClr val="FFFFFF"/>
                  </a:outerShdw>
                </a:effectLst>
                <a:hlinkClick r:id="rId5"/>
              </a:rPr>
              <a:t>bahtiar.arif@bpk.go.id</a:t>
            </a:r>
            <a:endParaRPr lang="id-ID" sz="1600" b="1" dirty="0" smtClean="0">
              <a:effectLst>
                <a:outerShdw blurRad="38100" dist="38100" dir="2700000" algn="tl">
                  <a:srgbClr val="FFFFFF"/>
                </a:outerShdw>
              </a:effectLst>
            </a:endParaRPr>
          </a:p>
          <a:p>
            <a:pPr algn="ctr" eaLnBrk="1" hangingPunct="1">
              <a:buFont typeface="Wingdings" pitchFamily="2" charset="2"/>
              <a:buNone/>
              <a:defRPr/>
            </a:pPr>
            <a:endParaRPr lang="id-ID" sz="2000" b="1" dirty="0" smtClean="0">
              <a:effectLst>
                <a:outerShdw blurRad="38100" dist="38100" dir="2700000" algn="tl">
                  <a:srgbClr val="FFFFFF"/>
                </a:outerShdw>
              </a:effectLst>
            </a:endParaRPr>
          </a:p>
          <a:p>
            <a:pPr algn="ctr" eaLnBrk="1" hangingPunct="1">
              <a:buFont typeface="Wingdings" pitchFamily="2" charset="2"/>
              <a:buNone/>
              <a:defRPr/>
            </a:pPr>
            <a:endParaRPr lang="en-GB" sz="2000" b="1" dirty="0">
              <a:effectLst>
                <a:outerShdw blurRad="38100" dist="38100" dir="2700000" algn="tl">
                  <a:srgbClr val="FFFFFF"/>
                </a:outerShdw>
              </a:effectLst>
            </a:endParaRPr>
          </a:p>
        </p:txBody>
      </p:sp>
      <p:sp>
        <p:nvSpPr>
          <p:cNvPr id="4" name="Slide Number Placeholder 3"/>
          <p:cNvSpPr>
            <a:spLocks noGrp="1"/>
          </p:cNvSpPr>
          <p:nvPr>
            <p:ph type="sldNum" sz="quarter" idx="12"/>
          </p:nvPr>
        </p:nvSpPr>
        <p:spPr/>
        <p:txBody>
          <a:bodyPr/>
          <a:lstStyle/>
          <a:p>
            <a:pPr>
              <a:defRPr/>
            </a:pPr>
            <a:fld id="{51FD7291-A196-4D90-A9C9-A8A989A1790C}" type="slidenum">
              <a:rPr lang="id-ID" smtClean="0"/>
              <a:pPr>
                <a:defRPr/>
              </a:pPr>
              <a:t>19</a:t>
            </a:fld>
            <a:endParaRPr lang="id-ID"/>
          </a:p>
        </p:txBody>
      </p:sp>
      <p:sp>
        <p:nvSpPr>
          <p:cNvPr id="5" name="Footer Placeholder 4"/>
          <p:cNvSpPr>
            <a:spLocks noGrp="1"/>
          </p:cNvSpPr>
          <p:nvPr>
            <p:ph type="ftr" sz="quarter" idx="11"/>
          </p:nvPr>
        </p:nvSpPr>
        <p:spPr/>
        <p:txBody>
          <a:bodyPr/>
          <a:lstStyle/>
          <a:p>
            <a:pPr algn="l">
              <a:defRPr/>
            </a:pPr>
            <a:r>
              <a:rPr lang="id-ID" dirty="0" smtClean="0"/>
              <a:t>5</a:t>
            </a:r>
            <a:r>
              <a:rPr lang="en-US" dirty="0" err="1" smtClean="0"/>
              <a:t>th</a:t>
            </a:r>
            <a:r>
              <a:rPr lang="en-US" dirty="0" smtClean="0"/>
              <a:t> KNIWG Meeting,</a:t>
            </a:r>
            <a:endParaRPr lang="id-ID" dirty="0"/>
          </a:p>
        </p:txBody>
      </p:sp>
    </p:spTree>
  </p:cSld>
  <p:clrMapOvr>
    <a:masterClrMapping/>
  </p:clrMapOvr>
  <p:transition spd="med">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id-ID" dirty="0" smtClean="0"/>
              <a:t>Agenda </a:t>
            </a:r>
            <a:endParaRPr lang="en-GB" dirty="0" smtClean="0"/>
          </a:p>
        </p:txBody>
      </p:sp>
      <p:sp>
        <p:nvSpPr>
          <p:cNvPr id="7171" name="Rectangle 3"/>
          <p:cNvSpPr>
            <a:spLocks noGrp="1" noChangeArrowheads="1"/>
          </p:cNvSpPr>
          <p:nvPr>
            <p:ph idx="1"/>
          </p:nvPr>
        </p:nvSpPr>
        <p:spPr>
          <a:xfrm>
            <a:off x="457200" y="1609416"/>
            <a:ext cx="7239000" cy="3187736"/>
          </a:xfrm>
        </p:spPr>
        <p:txBody>
          <a:bodyPr>
            <a:normAutofit/>
          </a:bodyPr>
          <a:lstStyle/>
          <a:p>
            <a:pPr marL="514350" indent="-514350" eaLnBrk="1" hangingPunct="1">
              <a:buSzPct val="100000"/>
              <a:buFont typeface="+mj-lt"/>
              <a:buAutoNum type="arabicPeriod"/>
            </a:pPr>
            <a:r>
              <a:rPr lang="en-US" dirty="0" smtClean="0"/>
              <a:t>Background</a:t>
            </a:r>
            <a:endParaRPr lang="id-ID" dirty="0" smtClean="0"/>
          </a:p>
          <a:p>
            <a:pPr marL="514350" indent="-514350" eaLnBrk="1" hangingPunct="1">
              <a:buSzPct val="100000"/>
              <a:buFont typeface="+mj-lt"/>
              <a:buAutoNum type="arabicPeriod"/>
            </a:pPr>
            <a:r>
              <a:rPr lang="en-US" dirty="0" smtClean="0"/>
              <a:t>Objectives</a:t>
            </a:r>
            <a:endParaRPr lang="id-ID" dirty="0" smtClean="0"/>
          </a:p>
          <a:p>
            <a:pPr marL="514350" indent="-514350" eaLnBrk="1" hangingPunct="1">
              <a:buSzPct val="100000"/>
              <a:buFont typeface="+mj-lt"/>
              <a:buAutoNum type="arabicPeriod"/>
            </a:pPr>
            <a:r>
              <a:rPr lang="en-AU" dirty="0" smtClean="0"/>
              <a:t>Indonesian KNI</a:t>
            </a:r>
            <a:endParaRPr lang="id-ID" dirty="0" smtClean="0"/>
          </a:p>
          <a:p>
            <a:pPr marL="514350" indent="-514350">
              <a:buSzPct val="100000"/>
              <a:buFont typeface="+mj-lt"/>
              <a:buAutoNum type="arabicPeriod"/>
            </a:pPr>
            <a:r>
              <a:rPr lang="en-US" dirty="0" smtClean="0"/>
              <a:t>BPK’s Experience in using KNI</a:t>
            </a:r>
            <a:endParaRPr lang="id-ID" dirty="0" smtClean="0"/>
          </a:p>
          <a:p>
            <a:pPr marL="514350" indent="-514350">
              <a:buSzPct val="100000"/>
              <a:buFont typeface="+mj-lt"/>
              <a:buAutoNum type="arabicPeriod"/>
            </a:pPr>
            <a:r>
              <a:rPr lang="id-ID" dirty="0" smtClean="0"/>
              <a:t>Lessons Learned</a:t>
            </a:r>
            <a:endParaRPr lang="en-AU" dirty="0" smtClean="0"/>
          </a:p>
          <a:p>
            <a:pPr eaLnBrk="1" hangingPunct="1">
              <a:buNone/>
            </a:pPr>
            <a:endParaRPr lang="en-GB" dirty="0" smtClean="0"/>
          </a:p>
        </p:txBody>
      </p:sp>
      <p:sp>
        <p:nvSpPr>
          <p:cNvPr id="4" name="Slide Number Placeholder 3"/>
          <p:cNvSpPr>
            <a:spLocks noGrp="1"/>
          </p:cNvSpPr>
          <p:nvPr>
            <p:ph type="sldNum" sz="quarter" idx="12"/>
          </p:nvPr>
        </p:nvSpPr>
        <p:spPr/>
        <p:txBody>
          <a:bodyPr/>
          <a:lstStyle/>
          <a:p>
            <a:pPr>
              <a:defRPr/>
            </a:pPr>
            <a:fld id="{51FD7291-A196-4D90-A9C9-A8A989A1790C}" type="slidenum">
              <a:rPr lang="id-ID" smtClean="0"/>
              <a:pPr>
                <a:defRPr/>
              </a:pPr>
              <a:t>2</a:t>
            </a:fld>
            <a:endParaRPr lang="id-ID"/>
          </a:p>
        </p:txBody>
      </p:sp>
      <p:sp>
        <p:nvSpPr>
          <p:cNvPr id="5" name="Footer Placeholder 4"/>
          <p:cNvSpPr>
            <a:spLocks noGrp="1"/>
          </p:cNvSpPr>
          <p:nvPr>
            <p:ph type="ftr" sz="quarter" idx="11"/>
          </p:nvPr>
        </p:nvSpPr>
        <p:spPr/>
        <p:txBody>
          <a:bodyPr/>
          <a:lstStyle/>
          <a:p>
            <a:pPr algn="l">
              <a:defRPr/>
            </a:pPr>
            <a:r>
              <a:rPr lang="id-ID" dirty="0" smtClean="0"/>
              <a:t>5</a:t>
            </a:r>
            <a:r>
              <a:rPr lang="en-US" dirty="0" err="1" smtClean="0"/>
              <a:t>th</a:t>
            </a:r>
            <a:r>
              <a:rPr lang="en-US" dirty="0" smtClean="0"/>
              <a:t> KNIWG Meeting</a:t>
            </a:r>
            <a:endParaRPr lang="id-ID" dirty="0"/>
          </a:p>
        </p:txBody>
      </p:sp>
    </p:spTree>
  </p:cSld>
  <p:clrMapOvr>
    <a:masterClrMapping/>
  </p:clrMapOvr>
  <p:transition spd="med">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Background (1)</a:t>
            </a:r>
            <a:endParaRPr lang="en-GB" dirty="0" smtClean="0"/>
          </a:p>
        </p:txBody>
      </p:sp>
      <p:sp>
        <p:nvSpPr>
          <p:cNvPr id="8195" name="Rectangle 3"/>
          <p:cNvSpPr>
            <a:spLocks noGrp="1" noChangeArrowheads="1"/>
          </p:cNvSpPr>
          <p:nvPr>
            <p:ph idx="1"/>
          </p:nvPr>
        </p:nvSpPr>
        <p:spPr/>
        <p:txBody>
          <a:bodyPr>
            <a:normAutofit/>
          </a:bodyPr>
          <a:lstStyle/>
          <a:p>
            <a:pPr eaLnBrk="1" hangingPunct="1">
              <a:lnSpc>
                <a:spcPct val="90000"/>
              </a:lnSpc>
            </a:pPr>
            <a:r>
              <a:rPr lang="id-ID" sz="2400" dirty="0" smtClean="0"/>
              <a:t>Mandate of Indonesian SAI: auditing management and accountability of public funds</a:t>
            </a:r>
          </a:p>
          <a:p>
            <a:pPr eaLnBrk="1" hangingPunct="1">
              <a:lnSpc>
                <a:spcPct val="90000"/>
              </a:lnSpc>
            </a:pPr>
            <a:r>
              <a:rPr lang="id-ID" sz="2400" dirty="0" smtClean="0"/>
              <a:t>Government launched its a medium-term development plan (2010 – 2014), consisting of national indicators.</a:t>
            </a:r>
          </a:p>
          <a:p>
            <a:pPr eaLnBrk="1" hangingPunct="1">
              <a:lnSpc>
                <a:spcPct val="90000"/>
              </a:lnSpc>
            </a:pPr>
            <a:r>
              <a:rPr lang="id-ID" sz="2400" dirty="0" smtClean="0"/>
              <a:t>Use of KNI by auditing projects/programs within the development plan with their indicators</a:t>
            </a:r>
          </a:p>
          <a:p>
            <a:pPr eaLnBrk="1" hangingPunct="1">
              <a:lnSpc>
                <a:spcPct val="90000"/>
              </a:lnSpc>
            </a:pPr>
            <a:endParaRPr lang="id-ID" sz="2400" dirty="0" smtClean="0"/>
          </a:p>
        </p:txBody>
      </p:sp>
      <p:sp>
        <p:nvSpPr>
          <p:cNvPr id="4" name="Slide Number Placeholder 3"/>
          <p:cNvSpPr>
            <a:spLocks noGrp="1"/>
          </p:cNvSpPr>
          <p:nvPr>
            <p:ph type="sldNum" sz="quarter" idx="12"/>
          </p:nvPr>
        </p:nvSpPr>
        <p:spPr/>
        <p:txBody>
          <a:bodyPr/>
          <a:lstStyle/>
          <a:p>
            <a:pPr>
              <a:defRPr/>
            </a:pPr>
            <a:fld id="{51FD7291-A196-4D90-A9C9-A8A989A1790C}" type="slidenum">
              <a:rPr lang="id-ID" smtClean="0"/>
              <a:pPr>
                <a:defRPr/>
              </a:pPr>
              <a:t>3</a:t>
            </a:fld>
            <a:endParaRPr lang="id-ID"/>
          </a:p>
        </p:txBody>
      </p:sp>
      <p:sp>
        <p:nvSpPr>
          <p:cNvPr id="5" name="Footer Placeholder 4"/>
          <p:cNvSpPr>
            <a:spLocks noGrp="1"/>
          </p:cNvSpPr>
          <p:nvPr>
            <p:ph type="ftr" sz="quarter" idx="11"/>
          </p:nvPr>
        </p:nvSpPr>
        <p:spPr/>
        <p:txBody>
          <a:bodyPr/>
          <a:lstStyle/>
          <a:p>
            <a:pPr algn="l">
              <a:defRPr/>
            </a:pPr>
            <a:r>
              <a:rPr lang="id-ID" dirty="0" smtClean="0"/>
              <a:t>5t</a:t>
            </a:r>
            <a:r>
              <a:rPr lang="en-US" dirty="0" smtClean="0"/>
              <a:t>h KNIWG Meeting</a:t>
            </a:r>
            <a:endParaRPr lang="id-ID" dirty="0"/>
          </a:p>
        </p:txBody>
      </p:sp>
    </p:spTree>
  </p:cSld>
  <p:clrMapOvr>
    <a:masterClrMapping/>
  </p:clrMapOvr>
  <p:transition spd="med">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Objectives</a:t>
            </a:r>
            <a:endParaRPr lang="en-GB" dirty="0" smtClean="0"/>
          </a:p>
        </p:txBody>
      </p:sp>
      <p:sp>
        <p:nvSpPr>
          <p:cNvPr id="11267" name="Rectangle 3"/>
          <p:cNvSpPr>
            <a:spLocks noGrp="1" noChangeArrowheads="1"/>
          </p:cNvSpPr>
          <p:nvPr>
            <p:ph idx="1"/>
          </p:nvPr>
        </p:nvSpPr>
        <p:spPr>
          <a:xfrm>
            <a:off x="467544" y="1628775"/>
            <a:ext cx="7747795" cy="4537075"/>
          </a:xfrm>
        </p:spPr>
        <p:txBody>
          <a:bodyPr/>
          <a:lstStyle/>
          <a:p>
            <a:pPr marL="0" indent="0">
              <a:buNone/>
            </a:pPr>
            <a:r>
              <a:rPr lang="en-US" dirty="0" smtClean="0"/>
              <a:t>Sharing experience in </a:t>
            </a:r>
            <a:r>
              <a:rPr lang="id-ID" dirty="0" smtClean="0"/>
              <a:t>using KNI through audits on a program or project.</a:t>
            </a:r>
            <a:endParaRPr lang="en-US" dirty="0" smtClean="0"/>
          </a:p>
          <a:p>
            <a:endParaRPr lang="en-US" dirty="0" smtClean="0"/>
          </a:p>
          <a:p>
            <a:endParaRPr lang="en-US" dirty="0" smtClean="0"/>
          </a:p>
          <a:p>
            <a:pPr lvl="1" eaLnBrk="1" hangingPunct="1"/>
            <a:endParaRPr lang="en-US" dirty="0" smtClean="0"/>
          </a:p>
          <a:p>
            <a:pPr marL="0" indent="0" eaLnBrk="1" hangingPunct="1">
              <a:buFont typeface="Wingdings" pitchFamily="2" charset="2"/>
              <a:buNone/>
            </a:pPr>
            <a:endParaRPr lang="en-GB" dirty="0" smtClean="0"/>
          </a:p>
        </p:txBody>
      </p:sp>
      <p:sp>
        <p:nvSpPr>
          <p:cNvPr id="4" name="Slide Number Placeholder 3"/>
          <p:cNvSpPr>
            <a:spLocks noGrp="1"/>
          </p:cNvSpPr>
          <p:nvPr>
            <p:ph type="sldNum" sz="quarter" idx="12"/>
          </p:nvPr>
        </p:nvSpPr>
        <p:spPr/>
        <p:txBody>
          <a:bodyPr/>
          <a:lstStyle/>
          <a:p>
            <a:pPr>
              <a:defRPr/>
            </a:pPr>
            <a:fld id="{51FD7291-A196-4D90-A9C9-A8A989A1790C}" type="slidenum">
              <a:rPr lang="id-ID" smtClean="0"/>
              <a:pPr>
                <a:defRPr/>
              </a:pPr>
              <a:t>4</a:t>
            </a:fld>
            <a:endParaRPr lang="id-ID"/>
          </a:p>
        </p:txBody>
      </p:sp>
      <p:sp>
        <p:nvSpPr>
          <p:cNvPr id="5" name="Footer Placeholder 4"/>
          <p:cNvSpPr>
            <a:spLocks noGrp="1"/>
          </p:cNvSpPr>
          <p:nvPr>
            <p:ph type="ftr" sz="quarter" idx="11"/>
          </p:nvPr>
        </p:nvSpPr>
        <p:spPr/>
        <p:txBody>
          <a:bodyPr/>
          <a:lstStyle/>
          <a:p>
            <a:pPr algn="l">
              <a:defRPr/>
            </a:pPr>
            <a:r>
              <a:rPr lang="id-ID" dirty="0" smtClean="0"/>
              <a:t>5</a:t>
            </a:r>
            <a:r>
              <a:rPr lang="en-US" dirty="0" err="1" smtClean="0"/>
              <a:t>th</a:t>
            </a:r>
            <a:r>
              <a:rPr lang="en-US" dirty="0" smtClean="0"/>
              <a:t> KNIWG Meeting</a:t>
            </a:r>
            <a:endParaRPr lang="id-ID" dirty="0"/>
          </a:p>
        </p:txBody>
      </p:sp>
    </p:spTree>
  </p:cSld>
  <p:clrMapOvr>
    <a:masterClrMapping/>
  </p:clrMapOvr>
  <p:transition spd="med">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Indonesian KNI</a:t>
            </a:r>
            <a:endParaRPr lang="en-US" dirty="0"/>
          </a:p>
        </p:txBody>
      </p:sp>
      <p:sp>
        <p:nvSpPr>
          <p:cNvPr id="3" name="Content Placeholder 2"/>
          <p:cNvSpPr>
            <a:spLocks noGrp="1"/>
          </p:cNvSpPr>
          <p:nvPr>
            <p:ph idx="1"/>
          </p:nvPr>
        </p:nvSpPr>
        <p:spPr/>
        <p:txBody>
          <a:bodyPr/>
          <a:lstStyle/>
          <a:p>
            <a:r>
              <a:rPr lang="en-US" dirty="0" smtClean="0"/>
              <a:t>Derived from the Government</a:t>
            </a:r>
            <a:r>
              <a:rPr lang="id-ID" dirty="0" smtClean="0"/>
              <a:t> Medium Term Development Plan</a:t>
            </a:r>
            <a:r>
              <a:rPr lang="en-US" dirty="0" smtClean="0"/>
              <a:t>: </a:t>
            </a:r>
          </a:p>
          <a:p>
            <a:pPr lvl="1"/>
            <a:r>
              <a:rPr lang="en-US" dirty="0" smtClean="0"/>
              <a:t>Vision &amp; Mission</a:t>
            </a:r>
            <a:endParaRPr lang="id-ID" dirty="0" smtClean="0"/>
          </a:p>
          <a:p>
            <a:pPr lvl="1"/>
            <a:r>
              <a:rPr lang="id-ID" dirty="0" smtClean="0"/>
              <a:t>Agenda</a:t>
            </a:r>
            <a:endParaRPr lang="en-US" dirty="0" smtClean="0"/>
          </a:p>
          <a:p>
            <a:pPr lvl="1"/>
            <a:r>
              <a:rPr lang="en-US" dirty="0" smtClean="0"/>
              <a:t>Priorities (“eleven priorities”)</a:t>
            </a:r>
            <a:endParaRPr lang="id-ID" dirty="0" smtClean="0"/>
          </a:p>
          <a:p>
            <a:pPr lvl="1"/>
            <a:r>
              <a:rPr lang="id-ID" dirty="0" smtClean="0"/>
              <a:t>National Indicators</a:t>
            </a:r>
          </a:p>
          <a:p>
            <a:pPr lvl="1"/>
            <a:r>
              <a:rPr lang="id-ID" dirty="0" smtClean="0"/>
              <a:t>Components of National Indicators</a:t>
            </a:r>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51FD7291-A196-4D90-A9C9-A8A989A1790C}" type="slidenum">
              <a:rPr lang="id-ID" smtClean="0"/>
              <a:pPr>
                <a:defRPr/>
              </a:pPr>
              <a:t>5</a:t>
            </a:fld>
            <a:endParaRPr lang="id-ID"/>
          </a:p>
        </p:txBody>
      </p:sp>
      <p:sp>
        <p:nvSpPr>
          <p:cNvPr id="5" name="Footer Placeholder 4"/>
          <p:cNvSpPr>
            <a:spLocks noGrp="1"/>
          </p:cNvSpPr>
          <p:nvPr>
            <p:ph type="ftr" sz="quarter" idx="11"/>
          </p:nvPr>
        </p:nvSpPr>
        <p:spPr/>
        <p:txBody>
          <a:bodyPr/>
          <a:lstStyle/>
          <a:p>
            <a:pPr algn="l">
              <a:defRPr/>
            </a:pPr>
            <a:r>
              <a:rPr lang="id-ID" dirty="0" smtClean="0"/>
              <a:t>5</a:t>
            </a:r>
            <a:r>
              <a:rPr lang="en-US" dirty="0" err="1" smtClean="0"/>
              <a:t>th</a:t>
            </a:r>
            <a:r>
              <a:rPr lang="en-US" dirty="0" smtClean="0"/>
              <a:t> KNIWG Meeting</a:t>
            </a:r>
            <a:r>
              <a:rPr lang="id-ID" dirty="0" smtClean="0"/>
              <a: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563563"/>
          </a:xfrm>
        </p:spPr>
        <p:txBody>
          <a:bodyPr>
            <a:normAutofit fontScale="90000"/>
          </a:bodyPr>
          <a:lstStyle/>
          <a:p>
            <a:pPr eaLnBrk="1" hangingPunct="1"/>
            <a:r>
              <a:rPr lang="id-ID" b="1" dirty="0" smtClean="0"/>
              <a:t>GOVERNMENT MEDIUM-TERM PLAN</a:t>
            </a:r>
            <a:endParaRPr lang="en-US" b="1" dirty="0" smtClean="0"/>
          </a:p>
        </p:txBody>
      </p:sp>
      <p:sp>
        <p:nvSpPr>
          <p:cNvPr id="11267" name="Slide Number Placeholder 10"/>
          <p:cNvSpPr>
            <a:spLocks noGrp="1"/>
          </p:cNvSpPr>
          <p:nvPr>
            <p:ph type="sldNum" sz="quarter" idx="12"/>
          </p:nvPr>
        </p:nvSpPr>
        <p:spPr>
          <a:noFill/>
        </p:spPr>
        <p:txBody>
          <a:bodyPr/>
          <a:lstStyle/>
          <a:p>
            <a:fld id="{1363FD7C-AF5C-41EE-8216-22FF2712B5CF}" type="slidenum">
              <a:rPr lang="en-US"/>
              <a:pPr/>
              <a:t>6</a:t>
            </a:fld>
            <a:endParaRPr lang="en-US"/>
          </a:p>
        </p:txBody>
      </p:sp>
      <p:sp>
        <p:nvSpPr>
          <p:cNvPr id="5" name="Rounded Rectangle 4"/>
          <p:cNvSpPr/>
          <p:nvPr/>
        </p:nvSpPr>
        <p:spPr>
          <a:xfrm>
            <a:off x="685800" y="1066800"/>
            <a:ext cx="7772400" cy="1143000"/>
          </a:xfrm>
          <a:prstGeom prst="roundRect">
            <a:avLst/>
          </a:prstGeom>
          <a:effectLst>
            <a:outerShdw blurRad="40000" dist="20000" dir="5400000" rotWithShape="0">
              <a:srgbClr val="000000">
                <a:alpha val="38000"/>
              </a:srgbClr>
            </a:outerShdw>
            <a:reflection blurRad="6350" stA="50000" endA="300" endPos="55000" dir="5400000" sy="-100000" algn="bl" rotWithShape="0"/>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id-ID" sz="2800" b="1" dirty="0" smtClean="0">
                <a:solidFill>
                  <a:schemeClr val="tx1"/>
                </a:solidFill>
                <a:latin typeface="Cambria" pitchFamily="18" charset="0"/>
              </a:rPr>
              <a:t>Welfare, Democratic, and Justice Indonesia</a:t>
            </a:r>
            <a:endParaRPr lang="en-US" sz="2800" dirty="0">
              <a:solidFill>
                <a:schemeClr val="tx1"/>
              </a:solidFill>
              <a:latin typeface="Cambria" pitchFamily="18" charset="0"/>
            </a:endParaRPr>
          </a:p>
        </p:txBody>
      </p:sp>
      <p:sp>
        <p:nvSpPr>
          <p:cNvPr id="6" name="Rounded Rectangle 5"/>
          <p:cNvSpPr/>
          <p:nvPr/>
        </p:nvSpPr>
        <p:spPr>
          <a:xfrm>
            <a:off x="3505200" y="609600"/>
            <a:ext cx="1752600" cy="4572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800" b="1" dirty="0" smtClean="0">
                <a:solidFill>
                  <a:schemeClr val="tx1"/>
                </a:solidFill>
                <a:latin typeface="Cambria" pitchFamily="18" charset="0"/>
              </a:rPr>
              <a:t>VISI</a:t>
            </a:r>
            <a:r>
              <a:rPr lang="id-ID" sz="2800" b="1" dirty="0" smtClean="0">
                <a:solidFill>
                  <a:schemeClr val="tx1"/>
                </a:solidFill>
                <a:latin typeface="Cambria" pitchFamily="18" charset="0"/>
              </a:rPr>
              <a:t>ON</a:t>
            </a:r>
            <a:endParaRPr lang="en-US" sz="2800" dirty="0">
              <a:solidFill>
                <a:schemeClr val="tx1"/>
              </a:solidFill>
              <a:latin typeface="Cambria" pitchFamily="18" charset="0"/>
            </a:endParaRPr>
          </a:p>
        </p:txBody>
      </p:sp>
      <p:sp>
        <p:nvSpPr>
          <p:cNvPr id="7" name="Rounded Rectangle 6"/>
          <p:cNvSpPr/>
          <p:nvPr/>
        </p:nvSpPr>
        <p:spPr>
          <a:xfrm>
            <a:off x="685800" y="2590800"/>
            <a:ext cx="7772400" cy="1371600"/>
          </a:xfrm>
          <a:prstGeom prst="roundRect">
            <a:avLst/>
          </a:prstGeom>
          <a:effectLst>
            <a:outerShdw blurRad="40000" dist="20000" dir="5400000" rotWithShape="0">
              <a:srgbClr val="000000">
                <a:alpha val="38000"/>
              </a:srgbClr>
            </a:outerShdw>
            <a:reflection blurRad="6350" stA="52000" endA="300" endPos="35000" dir="5400000" sy="-100000" algn="bl" rotWithShape="0"/>
          </a:effectLst>
        </p:spPr>
        <p:style>
          <a:lnRef idx="1">
            <a:schemeClr val="accent1"/>
          </a:lnRef>
          <a:fillRef idx="2">
            <a:schemeClr val="accent1"/>
          </a:fillRef>
          <a:effectRef idx="1">
            <a:schemeClr val="accent1"/>
          </a:effectRef>
          <a:fontRef idx="minor">
            <a:schemeClr val="dk1"/>
          </a:fontRef>
        </p:style>
        <p:txBody>
          <a:bodyPr anchor="ctr"/>
          <a:lstStyle/>
          <a:p>
            <a:pPr marL="571500" lvl="1" indent="-457200">
              <a:spcBef>
                <a:spcPct val="100000"/>
              </a:spcBef>
              <a:buFontTx/>
              <a:buAutoNum type="arabicPeriod"/>
              <a:defRPr/>
            </a:pPr>
            <a:r>
              <a:rPr lang="id-ID" sz="1600" b="1" dirty="0" smtClean="0">
                <a:solidFill>
                  <a:schemeClr val="tx1"/>
                </a:solidFill>
                <a:latin typeface="Cambria" pitchFamily="18" charset="0"/>
              </a:rPr>
              <a:t>Continuing sustainable development into welfare Indonesia</a:t>
            </a:r>
            <a:endParaRPr lang="en-US" sz="1600" b="1" dirty="0">
              <a:solidFill>
                <a:schemeClr val="tx1"/>
              </a:solidFill>
              <a:latin typeface="Cambria" pitchFamily="18" charset="0"/>
            </a:endParaRPr>
          </a:p>
          <a:p>
            <a:pPr marL="571500" lvl="1" indent="-457200">
              <a:spcBef>
                <a:spcPct val="20000"/>
              </a:spcBef>
              <a:buFont typeface="Arial" charset="0"/>
              <a:buAutoNum type="arabicPeriod"/>
              <a:defRPr/>
            </a:pPr>
            <a:r>
              <a:rPr lang="id-ID" sz="1600" b="1" dirty="0" smtClean="0">
                <a:solidFill>
                  <a:schemeClr val="tx1"/>
                </a:solidFill>
                <a:latin typeface="Cambria" pitchFamily="18" charset="0"/>
              </a:rPr>
              <a:t>Strenghtening democratic pillars</a:t>
            </a:r>
            <a:endParaRPr lang="en-US" sz="1600" b="1" dirty="0">
              <a:solidFill>
                <a:schemeClr val="tx1"/>
              </a:solidFill>
              <a:latin typeface="Cambria" pitchFamily="18" charset="0"/>
            </a:endParaRPr>
          </a:p>
          <a:p>
            <a:pPr marL="571500" lvl="1" indent="-457200">
              <a:spcBef>
                <a:spcPct val="20000"/>
              </a:spcBef>
              <a:buFont typeface="Arial" charset="0"/>
              <a:buAutoNum type="arabicPeriod"/>
              <a:defRPr/>
            </a:pPr>
            <a:r>
              <a:rPr lang="id-ID" sz="1600" b="1" dirty="0" smtClean="0">
                <a:solidFill>
                  <a:schemeClr val="tx1"/>
                </a:solidFill>
                <a:latin typeface="Cambria" pitchFamily="18" charset="0"/>
              </a:rPr>
              <a:t>Strenghtening justice dimension in all areas</a:t>
            </a:r>
            <a:endParaRPr lang="en-US" sz="1600" b="1" dirty="0">
              <a:solidFill>
                <a:schemeClr val="tx1"/>
              </a:solidFill>
              <a:latin typeface="Cambria" pitchFamily="18" charset="0"/>
            </a:endParaRPr>
          </a:p>
        </p:txBody>
      </p:sp>
      <p:sp>
        <p:nvSpPr>
          <p:cNvPr id="8" name="Rounded Rectangle 7"/>
          <p:cNvSpPr/>
          <p:nvPr/>
        </p:nvSpPr>
        <p:spPr>
          <a:xfrm>
            <a:off x="3581400" y="2286000"/>
            <a:ext cx="1752600" cy="4572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sz="2800" b="1" dirty="0" smtClean="0">
                <a:solidFill>
                  <a:schemeClr val="tx1"/>
                </a:solidFill>
                <a:latin typeface="Cambria" pitchFamily="18" charset="0"/>
              </a:rPr>
              <a:t>MIS</a:t>
            </a:r>
            <a:r>
              <a:rPr lang="id-ID" sz="2800" b="1" dirty="0" smtClean="0">
                <a:solidFill>
                  <a:schemeClr val="tx1"/>
                </a:solidFill>
                <a:latin typeface="Cambria" pitchFamily="18" charset="0"/>
              </a:rPr>
              <a:t>S</a:t>
            </a:r>
            <a:r>
              <a:rPr lang="en-US" sz="2800" b="1" dirty="0" smtClean="0">
                <a:solidFill>
                  <a:schemeClr val="tx1"/>
                </a:solidFill>
                <a:latin typeface="Cambria" pitchFamily="18" charset="0"/>
              </a:rPr>
              <a:t>I</a:t>
            </a:r>
            <a:r>
              <a:rPr lang="id-ID" sz="2800" b="1" dirty="0" smtClean="0">
                <a:solidFill>
                  <a:schemeClr val="tx1"/>
                </a:solidFill>
                <a:latin typeface="Cambria" pitchFamily="18" charset="0"/>
              </a:rPr>
              <a:t>ON</a:t>
            </a:r>
            <a:endParaRPr lang="en-US" sz="2800" dirty="0">
              <a:solidFill>
                <a:schemeClr val="tx1"/>
              </a:solidFill>
              <a:latin typeface="Cambria" pitchFamily="18" charset="0"/>
            </a:endParaRPr>
          </a:p>
        </p:txBody>
      </p:sp>
      <p:sp>
        <p:nvSpPr>
          <p:cNvPr id="9" name="Rounded Rectangle 8"/>
          <p:cNvSpPr/>
          <p:nvPr/>
        </p:nvSpPr>
        <p:spPr>
          <a:xfrm>
            <a:off x="762000" y="4495800"/>
            <a:ext cx="7772400" cy="1828800"/>
          </a:xfrm>
          <a:prstGeom prst="roundRect">
            <a:avLst/>
          </a:prstGeom>
          <a:effectLst>
            <a:outerShdw blurRad="40000" dist="20000" dir="5400000" rotWithShape="0">
              <a:srgbClr val="000000">
                <a:alpha val="38000"/>
              </a:srgbClr>
            </a:outerShdw>
            <a:reflection blurRad="6350" stA="52000" endA="300" endPos="35000" dir="5400000" sy="-100000" algn="bl" rotWithShape="0"/>
          </a:effectLst>
        </p:spPr>
        <p:style>
          <a:lnRef idx="1">
            <a:schemeClr val="accent5"/>
          </a:lnRef>
          <a:fillRef idx="2">
            <a:schemeClr val="accent5"/>
          </a:fillRef>
          <a:effectRef idx="1">
            <a:schemeClr val="accent5"/>
          </a:effectRef>
          <a:fontRef idx="minor">
            <a:schemeClr val="dk1"/>
          </a:fontRef>
        </p:style>
        <p:txBody>
          <a:bodyPr anchor="ctr"/>
          <a:lstStyle/>
          <a:p>
            <a:pPr marL="571500" lvl="1" indent="-457200">
              <a:spcBef>
                <a:spcPct val="25000"/>
              </a:spcBef>
              <a:buFontTx/>
              <a:buAutoNum type="arabicPeriod"/>
              <a:defRPr/>
            </a:pPr>
            <a:r>
              <a:rPr lang="id-ID" sz="1600" b="1" dirty="0" smtClean="0">
                <a:solidFill>
                  <a:schemeClr val="tx1"/>
                </a:solidFill>
                <a:latin typeface="Cambria" pitchFamily="18" charset="0"/>
              </a:rPr>
              <a:t>Economic development and people welfare improvement</a:t>
            </a:r>
            <a:endParaRPr lang="en-US" sz="1600" b="1" dirty="0">
              <a:solidFill>
                <a:schemeClr val="tx1"/>
              </a:solidFill>
              <a:latin typeface="Cambria" pitchFamily="18" charset="0"/>
            </a:endParaRPr>
          </a:p>
          <a:p>
            <a:pPr marL="571500" lvl="1" indent="-457200">
              <a:spcBef>
                <a:spcPct val="25000"/>
              </a:spcBef>
              <a:buFontTx/>
              <a:buAutoNum type="arabicPeriod"/>
              <a:defRPr/>
            </a:pPr>
            <a:r>
              <a:rPr lang="id-ID" sz="1600" b="1" dirty="0" smtClean="0">
                <a:solidFill>
                  <a:schemeClr val="tx1"/>
                </a:solidFill>
                <a:latin typeface="Cambria" pitchFamily="18" charset="0"/>
              </a:rPr>
              <a:t>Good governance improvement</a:t>
            </a:r>
            <a:endParaRPr lang="en-US" sz="1600" b="1" dirty="0">
              <a:solidFill>
                <a:schemeClr val="tx1"/>
              </a:solidFill>
              <a:latin typeface="Cambria" pitchFamily="18" charset="0"/>
            </a:endParaRPr>
          </a:p>
          <a:p>
            <a:pPr marL="571500" lvl="1" indent="-457200">
              <a:spcBef>
                <a:spcPct val="25000"/>
              </a:spcBef>
              <a:buFontTx/>
              <a:buAutoNum type="arabicPeriod"/>
              <a:defRPr/>
            </a:pPr>
            <a:r>
              <a:rPr lang="id-ID" sz="1600" b="1" dirty="0" smtClean="0">
                <a:solidFill>
                  <a:schemeClr val="tx1"/>
                </a:solidFill>
                <a:latin typeface="Cambria" pitchFamily="18" charset="0"/>
              </a:rPr>
              <a:t>Democratic pillars establishment</a:t>
            </a:r>
            <a:endParaRPr lang="en-US" sz="1600" b="1" dirty="0">
              <a:solidFill>
                <a:schemeClr val="tx1"/>
              </a:solidFill>
              <a:latin typeface="Cambria" pitchFamily="18" charset="0"/>
            </a:endParaRPr>
          </a:p>
          <a:p>
            <a:pPr marL="571500" lvl="1" indent="-457200">
              <a:spcBef>
                <a:spcPct val="25000"/>
              </a:spcBef>
              <a:buFontTx/>
              <a:buAutoNum type="arabicPeriod"/>
              <a:defRPr/>
            </a:pPr>
            <a:r>
              <a:rPr lang="id-ID" sz="1600" b="1" dirty="0" smtClean="0">
                <a:solidFill>
                  <a:schemeClr val="tx1"/>
                </a:solidFill>
                <a:latin typeface="Cambria" pitchFamily="18" charset="0"/>
              </a:rPr>
              <a:t>Law enforcement and corruption prevention</a:t>
            </a:r>
            <a:endParaRPr lang="en-US" sz="1600" b="1" dirty="0">
              <a:solidFill>
                <a:schemeClr val="tx1"/>
              </a:solidFill>
              <a:latin typeface="Cambria" pitchFamily="18" charset="0"/>
            </a:endParaRPr>
          </a:p>
          <a:p>
            <a:pPr marL="571500" lvl="1" indent="-457200">
              <a:spcBef>
                <a:spcPct val="25000"/>
              </a:spcBef>
              <a:buFontTx/>
              <a:buAutoNum type="arabicPeriod"/>
              <a:defRPr/>
            </a:pPr>
            <a:r>
              <a:rPr lang="id-ID" sz="1600" b="1" dirty="0" smtClean="0">
                <a:solidFill>
                  <a:schemeClr val="tx1"/>
                </a:solidFill>
                <a:latin typeface="Cambria" pitchFamily="18" charset="0"/>
              </a:rPr>
              <a:t>Inclusive and justice development</a:t>
            </a:r>
            <a:endParaRPr lang="en-US" sz="1600" dirty="0">
              <a:solidFill>
                <a:schemeClr val="tx1"/>
              </a:solidFill>
              <a:latin typeface="Cambria" pitchFamily="18" charset="0"/>
            </a:endParaRPr>
          </a:p>
        </p:txBody>
      </p:sp>
      <p:sp>
        <p:nvSpPr>
          <p:cNvPr id="10" name="Rounded Rectangle 9"/>
          <p:cNvSpPr/>
          <p:nvPr/>
        </p:nvSpPr>
        <p:spPr>
          <a:xfrm>
            <a:off x="3581400" y="4038600"/>
            <a:ext cx="1752600" cy="4572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800" b="1" dirty="0">
                <a:solidFill>
                  <a:schemeClr val="tx1"/>
                </a:solidFill>
                <a:latin typeface="Cambria" pitchFamily="18" charset="0"/>
                <a:ea typeface="Tahoma" pitchFamily="34" charset="0"/>
                <a:cs typeface="Tahoma" pitchFamily="34" charset="0"/>
              </a:rPr>
              <a:t>AGENDA</a:t>
            </a:r>
            <a:endParaRPr lang="en-US" sz="2800" dirty="0">
              <a:solidFill>
                <a:schemeClr val="tx1"/>
              </a:solidFill>
              <a:latin typeface="Cambria" pitchFamily="18" charset="0"/>
            </a:endParaRPr>
          </a:p>
        </p:txBody>
      </p:sp>
      <p:sp>
        <p:nvSpPr>
          <p:cNvPr id="11" name="Footer Placeholder 10"/>
          <p:cNvSpPr>
            <a:spLocks noGrp="1"/>
          </p:cNvSpPr>
          <p:nvPr>
            <p:ph type="ftr" sz="quarter" idx="11"/>
          </p:nvPr>
        </p:nvSpPr>
        <p:spPr/>
        <p:txBody>
          <a:bodyPr/>
          <a:lstStyle/>
          <a:p>
            <a:pPr algn="l">
              <a:defRPr/>
            </a:pPr>
            <a:r>
              <a:rPr lang="id-ID" dirty="0" smtClean="0"/>
              <a:t>5</a:t>
            </a:r>
            <a:r>
              <a:rPr lang="en-US" dirty="0" err="1" smtClean="0"/>
              <a:t>th</a:t>
            </a:r>
            <a:r>
              <a:rPr lang="en-US" dirty="0" smtClean="0"/>
              <a:t> KNIWG Meeting</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0" y="142875"/>
            <a:ext cx="9144000" cy="714375"/>
          </a:xfrm>
          <a:prstGeom prst="rect">
            <a:avLst/>
          </a:prstGeom>
        </p:spPr>
        <p:txBody>
          <a:bodyPr anchor="ctr">
            <a:normAutofit lnSpcReduction="10000"/>
          </a:bodyPr>
          <a:lstStyle/>
          <a:p>
            <a:pPr algn="ctr" fontAlgn="auto">
              <a:spcAft>
                <a:spcPts val="0"/>
              </a:spcAft>
              <a:defRPr/>
            </a:pPr>
            <a:r>
              <a:rPr lang="en-US" sz="4400" dirty="0" smtClean="0">
                <a:latin typeface="+mn-lt"/>
                <a:ea typeface="+mj-ea"/>
                <a:cs typeface="+mj-cs"/>
              </a:rPr>
              <a:t>NATIONAL</a:t>
            </a:r>
            <a:r>
              <a:rPr lang="id-ID" sz="4400" dirty="0" smtClean="0">
                <a:latin typeface="+mn-lt"/>
                <a:ea typeface="+mj-ea"/>
                <a:cs typeface="+mj-cs"/>
              </a:rPr>
              <a:t> PRIORITIES</a:t>
            </a:r>
            <a:endParaRPr lang="en-US" sz="4400" dirty="0">
              <a:latin typeface="+mn-lt"/>
              <a:ea typeface="+mj-ea"/>
              <a:cs typeface="+mj-cs"/>
            </a:endParaRPr>
          </a:p>
        </p:txBody>
      </p:sp>
      <p:sp>
        <p:nvSpPr>
          <p:cNvPr id="5" name="Rounded Rectangle 4"/>
          <p:cNvSpPr/>
          <p:nvPr/>
        </p:nvSpPr>
        <p:spPr>
          <a:xfrm>
            <a:off x="3802043" y="1270660"/>
            <a:ext cx="233001" cy="239722"/>
          </a:xfrm>
          <a:prstGeom prst="roundRect">
            <a:avLst>
              <a:gd name="adj" fmla="val 10000"/>
            </a:avLst>
          </a:prstGeom>
          <a:solidFill>
            <a:srgbClr val="006699"/>
          </a:solidFill>
          <a:effectLst/>
        </p:spPr>
        <p:style>
          <a:lnRef idx="0">
            <a:schemeClr val="accent1"/>
          </a:lnRef>
          <a:fillRef idx="3">
            <a:schemeClr val="accent1"/>
          </a:fillRef>
          <a:effectRef idx="3">
            <a:schemeClr val="accent1"/>
          </a:effectRef>
          <a:fontRef idx="minor">
            <a:schemeClr val="lt1"/>
          </a:fontRef>
        </p:style>
        <p:txBody>
          <a:bodyPr lIns="0" tIns="0" rIns="0" bIns="0" anchor="ctr" anchorCtr="1"/>
          <a:lstStyle/>
          <a:p>
            <a:pPr algn="ctr">
              <a:defRPr/>
            </a:pPr>
            <a:r>
              <a:rPr lang="en-US" sz="1200" b="1" dirty="0">
                <a:solidFill>
                  <a:srgbClr val="FFFFFF"/>
                </a:solidFill>
              </a:rPr>
              <a:t>1</a:t>
            </a:r>
          </a:p>
        </p:txBody>
      </p:sp>
      <p:sp>
        <p:nvSpPr>
          <p:cNvPr id="6" name="TextBox 4"/>
          <p:cNvSpPr txBox="1">
            <a:spLocks noChangeArrowheads="1"/>
          </p:cNvSpPr>
          <p:nvPr/>
        </p:nvSpPr>
        <p:spPr bwMode="auto">
          <a:xfrm>
            <a:off x="4035425" y="1214438"/>
            <a:ext cx="5035550" cy="307975"/>
          </a:xfrm>
          <a:prstGeom prst="rect">
            <a:avLst/>
          </a:prstGeom>
          <a:noFill/>
          <a:ln w="9525">
            <a:noFill/>
            <a:miter lim="800000"/>
            <a:headEnd/>
            <a:tailEnd/>
          </a:ln>
        </p:spPr>
        <p:txBody>
          <a:bodyPr anchor="ctr">
            <a:spAutoFit/>
          </a:bodyPr>
          <a:lstStyle/>
          <a:p>
            <a:pPr>
              <a:defRPr/>
            </a:pPr>
            <a:r>
              <a:rPr lang="id-ID" sz="1400" dirty="0" smtClean="0">
                <a:latin typeface="+mn-lt"/>
              </a:rPr>
              <a:t>Buraucratic Reform &amp; Governance</a:t>
            </a:r>
            <a:endParaRPr lang="en-US" sz="1400" dirty="0">
              <a:latin typeface="+mn-lt"/>
            </a:endParaRPr>
          </a:p>
        </p:txBody>
      </p:sp>
      <p:sp>
        <p:nvSpPr>
          <p:cNvPr id="7" name="Rounded Rectangle 6"/>
          <p:cNvSpPr/>
          <p:nvPr/>
        </p:nvSpPr>
        <p:spPr>
          <a:xfrm>
            <a:off x="3802043" y="1594190"/>
            <a:ext cx="233001" cy="239722"/>
          </a:xfrm>
          <a:prstGeom prst="roundRect">
            <a:avLst>
              <a:gd name="adj" fmla="val 10000"/>
            </a:avLst>
          </a:prstGeom>
          <a:solidFill>
            <a:srgbClr val="006699"/>
          </a:solidFill>
          <a:effectLst/>
        </p:spPr>
        <p:style>
          <a:lnRef idx="0">
            <a:schemeClr val="accent1"/>
          </a:lnRef>
          <a:fillRef idx="3">
            <a:schemeClr val="accent1"/>
          </a:fillRef>
          <a:effectRef idx="3">
            <a:schemeClr val="accent1"/>
          </a:effectRef>
          <a:fontRef idx="minor">
            <a:schemeClr val="lt1"/>
          </a:fontRef>
        </p:style>
        <p:txBody>
          <a:bodyPr lIns="0" tIns="0" rIns="0" bIns="0" anchor="ctr" anchorCtr="1"/>
          <a:lstStyle/>
          <a:p>
            <a:pPr algn="ctr">
              <a:defRPr/>
            </a:pPr>
            <a:r>
              <a:rPr lang="en-US" sz="1200" b="1" dirty="0">
                <a:solidFill>
                  <a:srgbClr val="FFFFFF"/>
                </a:solidFill>
              </a:rPr>
              <a:t>2</a:t>
            </a:r>
          </a:p>
        </p:txBody>
      </p:sp>
      <p:sp>
        <p:nvSpPr>
          <p:cNvPr id="8" name="TextBox 6"/>
          <p:cNvSpPr txBox="1">
            <a:spLocks noChangeArrowheads="1"/>
          </p:cNvSpPr>
          <p:nvPr/>
        </p:nvSpPr>
        <p:spPr bwMode="auto">
          <a:xfrm>
            <a:off x="4035425" y="1557338"/>
            <a:ext cx="5035550" cy="306387"/>
          </a:xfrm>
          <a:prstGeom prst="rect">
            <a:avLst/>
          </a:prstGeom>
          <a:noFill/>
          <a:ln w="9525">
            <a:noFill/>
            <a:miter lim="800000"/>
            <a:headEnd/>
            <a:tailEnd/>
          </a:ln>
        </p:spPr>
        <p:txBody>
          <a:bodyPr anchor="ctr">
            <a:spAutoFit/>
          </a:bodyPr>
          <a:lstStyle/>
          <a:p>
            <a:pPr>
              <a:defRPr/>
            </a:pPr>
            <a:r>
              <a:rPr lang="id-ID" sz="1400" dirty="0" smtClean="0">
                <a:latin typeface="+mn-lt"/>
              </a:rPr>
              <a:t>Education</a:t>
            </a:r>
            <a:endParaRPr lang="en-US" sz="1400" dirty="0">
              <a:latin typeface="+mn-lt"/>
            </a:endParaRPr>
          </a:p>
        </p:txBody>
      </p:sp>
      <p:sp>
        <p:nvSpPr>
          <p:cNvPr id="9" name="Rounded Rectangle 8"/>
          <p:cNvSpPr/>
          <p:nvPr/>
        </p:nvSpPr>
        <p:spPr>
          <a:xfrm>
            <a:off x="3802043" y="1925098"/>
            <a:ext cx="233001" cy="239722"/>
          </a:xfrm>
          <a:prstGeom prst="roundRect">
            <a:avLst>
              <a:gd name="adj" fmla="val 10000"/>
            </a:avLst>
          </a:prstGeom>
          <a:solidFill>
            <a:srgbClr val="006699"/>
          </a:solidFill>
          <a:effectLst/>
        </p:spPr>
        <p:style>
          <a:lnRef idx="0">
            <a:schemeClr val="accent1"/>
          </a:lnRef>
          <a:fillRef idx="3">
            <a:schemeClr val="accent1"/>
          </a:fillRef>
          <a:effectRef idx="3">
            <a:schemeClr val="accent1"/>
          </a:effectRef>
          <a:fontRef idx="minor">
            <a:schemeClr val="lt1"/>
          </a:fontRef>
        </p:style>
        <p:txBody>
          <a:bodyPr lIns="0" tIns="0" rIns="0" bIns="0" anchor="ctr" anchorCtr="1"/>
          <a:lstStyle/>
          <a:p>
            <a:pPr algn="ctr">
              <a:defRPr/>
            </a:pPr>
            <a:r>
              <a:rPr lang="en-US" sz="1200" b="1">
                <a:solidFill>
                  <a:srgbClr val="FFFFFF"/>
                </a:solidFill>
              </a:rPr>
              <a:t>3</a:t>
            </a:r>
          </a:p>
        </p:txBody>
      </p:sp>
      <p:sp>
        <p:nvSpPr>
          <p:cNvPr id="10" name="TextBox 8"/>
          <p:cNvSpPr txBox="1">
            <a:spLocks noChangeArrowheads="1"/>
          </p:cNvSpPr>
          <p:nvPr/>
        </p:nvSpPr>
        <p:spPr bwMode="auto">
          <a:xfrm>
            <a:off x="4035425" y="1884363"/>
            <a:ext cx="5035550" cy="307975"/>
          </a:xfrm>
          <a:prstGeom prst="rect">
            <a:avLst/>
          </a:prstGeom>
          <a:noFill/>
          <a:ln w="9525">
            <a:noFill/>
            <a:miter lim="800000"/>
            <a:headEnd/>
            <a:tailEnd/>
          </a:ln>
        </p:spPr>
        <p:txBody>
          <a:bodyPr anchor="ctr">
            <a:spAutoFit/>
          </a:bodyPr>
          <a:lstStyle/>
          <a:p>
            <a:pPr>
              <a:defRPr/>
            </a:pPr>
            <a:r>
              <a:rPr lang="id-ID" sz="1400" dirty="0" smtClean="0">
                <a:latin typeface="+mn-lt"/>
              </a:rPr>
              <a:t>Health</a:t>
            </a:r>
            <a:endParaRPr lang="en-US" sz="1400" dirty="0">
              <a:latin typeface="+mn-lt"/>
            </a:endParaRPr>
          </a:p>
        </p:txBody>
      </p:sp>
      <p:sp>
        <p:nvSpPr>
          <p:cNvPr id="11" name="Rounded Rectangle 10"/>
          <p:cNvSpPr/>
          <p:nvPr/>
        </p:nvSpPr>
        <p:spPr>
          <a:xfrm>
            <a:off x="3802043" y="2259710"/>
            <a:ext cx="233001" cy="239722"/>
          </a:xfrm>
          <a:prstGeom prst="roundRect">
            <a:avLst>
              <a:gd name="adj" fmla="val 10000"/>
            </a:avLst>
          </a:prstGeom>
          <a:solidFill>
            <a:srgbClr val="006699"/>
          </a:solidFill>
          <a:effectLst/>
        </p:spPr>
        <p:style>
          <a:lnRef idx="0">
            <a:schemeClr val="accent1"/>
          </a:lnRef>
          <a:fillRef idx="3">
            <a:schemeClr val="accent1"/>
          </a:fillRef>
          <a:effectRef idx="3">
            <a:schemeClr val="accent1"/>
          </a:effectRef>
          <a:fontRef idx="minor">
            <a:schemeClr val="lt1"/>
          </a:fontRef>
        </p:style>
        <p:txBody>
          <a:bodyPr lIns="0" tIns="0" rIns="0" bIns="0" anchor="ctr" anchorCtr="1"/>
          <a:lstStyle/>
          <a:p>
            <a:pPr algn="ctr">
              <a:defRPr/>
            </a:pPr>
            <a:r>
              <a:rPr lang="en-US" sz="1200" b="1">
                <a:solidFill>
                  <a:srgbClr val="FFFFFF"/>
                </a:solidFill>
              </a:rPr>
              <a:t>4</a:t>
            </a:r>
          </a:p>
        </p:txBody>
      </p:sp>
      <p:sp>
        <p:nvSpPr>
          <p:cNvPr id="12" name="TextBox 10"/>
          <p:cNvSpPr txBox="1">
            <a:spLocks noChangeArrowheads="1"/>
          </p:cNvSpPr>
          <p:nvPr/>
        </p:nvSpPr>
        <p:spPr bwMode="auto">
          <a:xfrm>
            <a:off x="4035425" y="2235200"/>
            <a:ext cx="5035550" cy="307975"/>
          </a:xfrm>
          <a:prstGeom prst="rect">
            <a:avLst/>
          </a:prstGeom>
          <a:noFill/>
          <a:ln w="9525">
            <a:noFill/>
            <a:miter lim="800000"/>
            <a:headEnd/>
            <a:tailEnd/>
          </a:ln>
        </p:spPr>
        <p:txBody>
          <a:bodyPr anchor="ctr">
            <a:spAutoFit/>
          </a:bodyPr>
          <a:lstStyle/>
          <a:p>
            <a:pPr>
              <a:defRPr/>
            </a:pPr>
            <a:r>
              <a:rPr lang="id-ID" sz="1400" dirty="0" smtClean="0">
                <a:latin typeface="+mn-lt"/>
              </a:rPr>
              <a:t>Poverty Aleviation</a:t>
            </a:r>
            <a:endParaRPr lang="en-US" sz="1400" dirty="0">
              <a:latin typeface="+mn-lt"/>
            </a:endParaRPr>
          </a:p>
        </p:txBody>
      </p:sp>
      <p:sp>
        <p:nvSpPr>
          <p:cNvPr id="13" name="Rounded Rectangle 12"/>
          <p:cNvSpPr/>
          <p:nvPr/>
        </p:nvSpPr>
        <p:spPr>
          <a:xfrm>
            <a:off x="3802043" y="2590618"/>
            <a:ext cx="233001" cy="239722"/>
          </a:xfrm>
          <a:prstGeom prst="roundRect">
            <a:avLst>
              <a:gd name="adj" fmla="val 10000"/>
            </a:avLst>
          </a:prstGeom>
          <a:solidFill>
            <a:srgbClr val="006699"/>
          </a:solidFill>
          <a:effectLst/>
        </p:spPr>
        <p:style>
          <a:lnRef idx="0">
            <a:schemeClr val="accent1"/>
          </a:lnRef>
          <a:fillRef idx="3">
            <a:schemeClr val="accent1"/>
          </a:fillRef>
          <a:effectRef idx="3">
            <a:schemeClr val="accent1"/>
          </a:effectRef>
          <a:fontRef idx="minor">
            <a:schemeClr val="lt1"/>
          </a:fontRef>
        </p:style>
        <p:txBody>
          <a:bodyPr lIns="0" tIns="0" rIns="0" bIns="0" anchor="ctr" anchorCtr="1"/>
          <a:lstStyle/>
          <a:p>
            <a:pPr algn="ctr">
              <a:defRPr/>
            </a:pPr>
            <a:r>
              <a:rPr lang="en-US" sz="1200" b="1">
                <a:solidFill>
                  <a:srgbClr val="FFFFFF"/>
                </a:solidFill>
              </a:rPr>
              <a:t>5</a:t>
            </a:r>
          </a:p>
        </p:txBody>
      </p:sp>
      <p:sp>
        <p:nvSpPr>
          <p:cNvPr id="14" name="TextBox 12"/>
          <p:cNvSpPr txBox="1">
            <a:spLocks noChangeArrowheads="1"/>
          </p:cNvSpPr>
          <p:nvPr/>
        </p:nvSpPr>
        <p:spPr bwMode="auto">
          <a:xfrm>
            <a:off x="4035425" y="2557463"/>
            <a:ext cx="5035550" cy="306387"/>
          </a:xfrm>
          <a:prstGeom prst="rect">
            <a:avLst/>
          </a:prstGeom>
          <a:noFill/>
          <a:ln w="9525">
            <a:noFill/>
            <a:miter lim="800000"/>
            <a:headEnd/>
            <a:tailEnd/>
          </a:ln>
        </p:spPr>
        <p:txBody>
          <a:bodyPr anchor="ctr">
            <a:spAutoFit/>
          </a:bodyPr>
          <a:lstStyle/>
          <a:p>
            <a:pPr>
              <a:defRPr/>
            </a:pPr>
            <a:r>
              <a:rPr lang="id-ID" sz="1400" dirty="0" smtClean="0">
                <a:latin typeface="+mn-lt"/>
              </a:rPr>
              <a:t>Basic Commodity Sustainability</a:t>
            </a:r>
            <a:endParaRPr lang="en-US" sz="1400" dirty="0">
              <a:latin typeface="+mn-lt"/>
            </a:endParaRPr>
          </a:p>
        </p:txBody>
      </p:sp>
      <p:sp>
        <p:nvSpPr>
          <p:cNvPr id="15" name="Rounded Rectangle 14"/>
          <p:cNvSpPr/>
          <p:nvPr/>
        </p:nvSpPr>
        <p:spPr>
          <a:xfrm>
            <a:off x="3802043" y="2935825"/>
            <a:ext cx="233001" cy="239722"/>
          </a:xfrm>
          <a:prstGeom prst="roundRect">
            <a:avLst>
              <a:gd name="adj" fmla="val 10000"/>
            </a:avLst>
          </a:prstGeom>
          <a:solidFill>
            <a:srgbClr val="006699"/>
          </a:solidFill>
          <a:effectLst/>
        </p:spPr>
        <p:style>
          <a:lnRef idx="0">
            <a:schemeClr val="accent1"/>
          </a:lnRef>
          <a:fillRef idx="3">
            <a:schemeClr val="accent1"/>
          </a:fillRef>
          <a:effectRef idx="3">
            <a:schemeClr val="accent1"/>
          </a:effectRef>
          <a:fontRef idx="minor">
            <a:schemeClr val="lt1"/>
          </a:fontRef>
        </p:style>
        <p:txBody>
          <a:bodyPr lIns="0" tIns="0" rIns="0" bIns="0" anchor="ctr" anchorCtr="1"/>
          <a:lstStyle/>
          <a:p>
            <a:pPr algn="ctr">
              <a:defRPr/>
            </a:pPr>
            <a:r>
              <a:rPr lang="en-US" sz="1200" b="1">
                <a:solidFill>
                  <a:srgbClr val="FFFFFF"/>
                </a:solidFill>
              </a:rPr>
              <a:t>6</a:t>
            </a:r>
          </a:p>
        </p:txBody>
      </p:sp>
      <p:sp>
        <p:nvSpPr>
          <p:cNvPr id="16" name="TextBox 14"/>
          <p:cNvSpPr txBox="1">
            <a:spLocks noChangeArrowheads="1"/>
          </p:cNvSpPr>
          <p:nvPr/>
        </p:nvSpPr>
        <p:spPr bwMode="auto">
          <a:xfrm>
            <a:off x="4035425" y="2898775"/>
            <a:ext cx="5035550" cy="307975"/>
          </a:xfrm>
          <a:prstGeom prst="rect">
            <a:avLst/>
          </a:prstGeom>
          <a:noFill/>
          <a:ln w="9525">
            <a:noFill/>
            <a:miter lim="800000"/>
            <a:headEnd/>
            <a:tailEnd/>
          </a:ln>
        </p:spPr>
        <p:txBody>
          <a:bodyPr anchor="ctr">
            <a:spAutoFit/>
          </a:bodyPr>
          <a:lstStyle/>
          <a:p>
            <a:pPr>
              <a:defRPr/>
            </a:pPr>
            <a:r>
              <a:rPr lang="id-ID" sz="1400" dirty="0" smtClean="0">
                <a:latin typeface="+mn-lt"/>
              </a:rPr>
              <a:t>Infrastructures</a:t>
            </a:r>
            <a:endParaRPr lang="en-US" sz="1400" dirty="0">
              <a:latin typeface="+mn-lt"/>
            </a:endParaRPr>
          </a:p>
        </p:txBody>
      </p:sp>
      <p:sp>
        <p:nvSpPr>
          <p:cNvPr id="17" name="Rounded Rectangle 16"/>
          <p:cNvSpPr/>
          <p:nvPr/>
        </p:nvSpPr>
        <p:spPr>
          <a:xfrm>
            <a:off x="3802043" y="3267427"/>
            <a:ext cx="233001" cy="239722"/>
          </a:xfrm>
          <a:prstGeom prst="roundRect">
            <a:avLst>
              <a:gd name="adj" fmla="val 10000"/>
            </a:avLst>
          </a:prstGeom>
          <a:solidFill>
            <a:srgbClr val="006699"/>
          </a:solidFill>
          <a:effectLst/>
        </p:spPr>
        <p:style>
          <a:lnRef idx="0">
            <a:schemeClr val="accent1"/>
          </a:lnRef>
          <a:fillRef idx="3">
            <a:schemeClr val="accent1"/>
          </a:fillRef>
          <a:effectRef idx="3">
            <a:schemeClr val="accent1"/>
          </a:effectRef>
          <a:fontRef idx="minor">
            <a:schemeClr val="lt1"/>
          </a:fontRef>
        </p:style>
        <p:txBody>
          <a:bodyPr lIns="0" tIns="0" rIns="0" bIns="0" anchor="ctr" anchorCtr="1"/>
          <a:lstStyle/>
          <a:p>
            <a:pPr algn="ctr">
              <a:defRPr/>
            </a:pPr>
            <a:r>
              <a:rPr lang="en-US" sz="1200" b="1">
                <a:solidFill>
                  <a:srgbClr val="FFFFFF"/>
                </a:solidFill>
              </a:rPr>
              <a:t>7</a:t>
            </a:r>
          </a:p>
        </p:txBody>
      </p:sp>
      <p:sp>
        <p:nvSpPr>
          <p:cNvPr id="18" name="TextBox 16"/>
          <p:cNvSpPr txBox="1">
            <a:spLocks noChangeArrowheads="1"/>
          </p:cNvSpPr>
          <p:nvPr/>
        </p:nvSpPr>
        <p:spPr bwMode="auto">
          <a:xfrm>
            <a:off x="4035425" y="3248025"/>
            <a:ext cx="5035550" cy="307777"/>
          </a:xfrm>
          <a:prstGeom prst="rect">
            <a:avLst/>
          </a:prstGeom>
          <a:noFill/>
          <a:ln w="9525">
            <a:noFill/>
            <a:miter lim="800000"/>
            <a:headEnd/>
            <a:tailEnd/>
          </a:ln>
        </p:spPr>
        <p:txBody>
          <a:bodyPr anchor="ctr">
            <a:spAutoFit/>
          </a:bodyPr>
          <a:lstStyle/>
          <a:p>
            <a:pPr>
              <a:defRPr/>
            </a:pPr>
            <a:r>
              <a:rPr lang="id-ID" sz="1400" dirty="0" smtClean="0">
                <a:latin typeface="+mn-lt"/>
              </a:rPr>
              <a:t>Investment &amp; Business Climate</a:t>
            </a:r>
            <a:endParaRPr lang="en-US" sz="1400" dirty="0">
              <a:latin typeface="+mn-lt"/>
            </a:endParaRPr>
          </a:p>
        </p:txBody>
      </p:sp>
      <p:sp>
        <p:nvSpPr>
          <p:cNvPr id="19" name="Rounded Rectangle 18"/>
          <p:cNvSpPr/>
          <p:nvPr/>
        </p:nvSpPr>
        <p:spPr>
          <a:xfrm>
            <a:off x="3802043" y="3603894"/>
            <a:ext cx="233001" cy="239722"/>
          </a:xfrm>
          <a:prstGeom prst="roundRect">
            <a:avLst>
              <a:gd name="adj" fmla="val 10000"/>
            </a:avLst>
          </a:prstGeom>
          <a:solidFill>
            <a:srgbClr val="006699"/>
          </a:solidFill>
          <a:effectLst/>
        </p:spPr>
        <p:style>
          <a:lnRef idx="0">
            <a:schemeClr val="accent1"/>
          </a:lnRef>
          <a:fillRef idx="3">
            <a:schemeClr val="accent1"/>
          </a:fillRef>
          <a:effectRef idx="3">
            <a:schemeClr val="accent1"/>
          </a:effectRef>
          <a:fontRef idx="minor">
            <a:schemeClr val="lt1"/>
          </a:fontRef>
        </p:style>
        <p:txBody>
          <a:bodyPr lIns="0" tIns="0" rIns="0" bIns="0" anchor="ctr" anchorCtr="1"/>
          <a:lstStyle/>
          <a:p>
            <a:pPr algn="ctr">
              <a:defRPr/>
            </a:pPr>
            <a:r>
              <a:rPr lang="en-US" sz="1200" b="1">
                <a:solidFill>
                  <a:srgbClr val="FFFFFF"/>
                </a:solidFill>
              </a:rPr>
              <a:t>8</a:t>
            </a:r>
          </a:p>
        </p:txBody>
      </p:sp>
      <p:sp>
        <p:nvSpPr>
          <p:cNvPr id="20" name="TextBox 18"/>
          <p:cNvSpPr txBox="1">
            <a:spLocks noChangeArrowheads="1"/>
          </p:cNvSpPr>
          <p:nvPr/>
        </p:nvSpPr>
        <p:spPr bwMode="auto">
          <a:xfrm>
            <a:off x="4035425" y="3563938"/>
            <a:ext cx="5083175" cy="307975"/>
          </a:xfrm>
          <a:prstGeom prst="rect">
            <a:avLst/>
          </a:prstGeom>
          <a:noFill/>
          <a:ln w="9525">
            <a:noFill/>
            <a:miter lim="800000"/>
            <a:headEnd/>
            <a:tailEnd/>
          </a:ln>
        </p:spPr>
        <p:txBody>
          <a:bodyPr anchor="ctr">
            <a:spAutoFit/>
          </a:bodyPr>
          <a:lstStyle/>
          <a:p>
            <a:pPr>
              <a:defRPr/>
            </a:pPr>
            <a:r>
              <a:rPr lang="id-ID" sz="1400" dirty="0" smtClean="0">
                <a:latin typeface="+mn-lt"/>
              </a:rPr>
              <a:t>Energy</a:t>
            </a:r>
            <a:endParaRPr lang="en-US" sz="1400" dirty="0">
              <a:latin typeface="+mn-lt"/>
            </a:endParaRPr>
          </a:p>
        </p:txBody>
      </p:sp>
      <p:sp>
        <p:nvSpPr>
          <p:cNvPr id="21" name="Rounded Rectangle 20"/>
          <p:cNvSpPr/>
          <p:nvPr/>
        </p:nvSpPr>
        <p:spPr>
          <a:xfrm>
            <a:off x="3802043" y="3955525"/>
            <a:ext cx="233001" cy="239722"/>
          </a:xfrm>
          <a:prstGeom prst="roundRect">
            <a:avLst>
              <a:gd name="adj" fmla="val 10000"/>
            </a:avLst>
          </a:prstGeom>
          <a:solidFill>
            <a:srgbClr val="006699"/>
          </a:solidFill>
          <a:effectLst/>
        </p:spPr>
        <p:style>
          <a:lnRef idx="0">
            <a:schemeClr val="accent1"/>
          </a:lnRef>
          <a:fillRef idx="3">
            <a:schemeClr val="accent1"/>
          </a:fillRef>
          <a:effectRef idx="3">
            <a:schemeClr val="accent1"/>
          </a:effectRef>
          <a:fontRef idx="minor">
            <a:schemeClr val="lt1"/>
          </a:fontRef>
        </p:style>
        <p:txBody>
          <a:bodyPr lIns="0" tIns="0" rIns="0" bIns="0" anchor="ctr" anchorCtr="1"/>
          <a:lstStyle/>
          <a:p>
            <a:pPr algn="ctr">
              <a:defRPr/>
            </a:pPr>
            <a:r>
              <a:rPr lang="en-US" sz="1200" b="1">
                <a:solidFill>
                  <a:srgbClr val="FFFFFF"/>
                </a:solidFill>
              </a:rPr>
              <a:t>9</a:t>
            </a:r>
          </a:p>
        </p:txBody>
      </p:sp>
      <p:sp>
        <p:nvSpPr>
          <p:cNvPr id="22" name="TextBox 20"/>
          <p:cNvSpPr txBox="1">
            <a:spLocks noChangeArrowheads="1"/>
          </p:cNvSpPr>
          <p:nvPr/>
        </p:nvSpPr>
        <p:spPr bwMode="auto">
          <a:xfrm>
            <a:off x="4035425" y="3910013"/>
            <a:ext cx="5035550" cy="307777"/>
          </a:xfrm>
          <a:prstGeom prst="rect">
            <a:avLst/>
          </a:prstGeom>
          <a:noFill/>
          <a:ln w="9525">
            <a:noFill/>
            <a:miter lim="800000"/>
            <a:headEnd/>
            <a:tailEnd/>
          </a:ln>
        </p:spPr>
        <p:txBody>
          <a:bodyPr anchor="ctr">
            <a:spAutoFit/>
          </a:bodyPr>
          <a:lstStyle/>
          <a:p>
            <a:pPr>
              <a:defRPr/>
            </a:pPr>
            <a:r>
              <a:rPr lang="id-ID" sz="1400" dirty="0" smtClean="0">
                <a:latin typeface="+mn-lt"/>
              </a:rPr>
              <a:t>Environment &amp; Disaster Management</a:t>
            </a:r>
            <a:endParaRPr lang="en-US" sz="1400" dirty="0">
              <a:latin typeface="+mn-lt"/>
            </a:endParaRPr>
          </a:p>
        </p:txBody>
      </p:sp>
      <p:sp>
        <p:nvSpPr>
          <p:cNvPr id="23" name="Rounded Rectangle 22"/>
          <p:cNvSpPr/>
          <p:nvPr/>
        </p:nvSpPr>
        <p:spPr>
          <a:xfrm>
            <a:off x="3802043" y="4286433"/>
            <a:ext cx="233001" cy="239722"/>
          </a:xfrm>
          <a:prstGeom prst="roundRect">
            <a:avLst>
              <a:gd name="adj" fmla="val 10000"/>
            </a:avLst>
          </a:prstGeom>
          <a:solidFill>
            <a:srgbClr val="006699"/>
          </a:solidFill>
          <a:effectLst/>
        </p:spPr>
        <p:style>
          <a:lnRef idx="0">
            <a:schemeClr val="accent1"/>
          </a:lnRef>
          <a:fillRef idx="3">
            <a:schemeClr val="accent1"/>
          </a:fillRef>
          <a:effectRef idx="3">
            <a:schemeClr val="accent1"/>
          </a:effectRef>
          <a:fontRef idx="minor">
            <a:schemeClr val="lt1"/>
          </a:fontRef>
        </p:style>
        <p:txBody>
          <a:bodyPr lIns="0" tIns="0" rIns="0" bIns="0" anchor="ctr" anchorCtr="1"/>
          <a:lstStyle/>
          <a:p>
            <a:pPr algn="ctr">
              <a:defRPr/>
            </a:pPr>
            <a:r>
              <a:rPr lang="en-US" sz="1200" b="1">
                <a:solidFill>
                  <a:srgbClr val="FFFFFF"/>
                </a:solidFill>
              </a:rPr>
              <a:t>10</a:t>
            </a:r>
          </a:p>
        </p:txBody>
      </p:sp>
      <p:sp>
        <p:nvSpPr>
          <p:cNvPr id="24" name="TextBox 22"/>
          <p:cNvSpPr txBox="1">
            <a:spLocks noChangeArrowheads="1"/>
          </p:cNvSpPr>
          <p:nvPr/>
        </p:nvSpPr>
        <p:spPr bwMode="auto">
          <a:xfrm>
            <a:off x="4035425" y="4252913"/>
            <a:ext cx="5035550" cy="307777"/>
          </a:xfrm>
          <a:prstGeom prst="rect">
            <a:avLst/>
          </a:prstGeom>
          <a:noFill/>
          <a:ln w="9525">
            <a:noFill/>
            <a:miter lim="800000"/>
            <a:headEnd/>
            <a:tailEnd/>
          </a:ln>
        </p:spPr>
        <p:txBody>
          <a:bodyPr anchor="ctr">
            <a:spAutoFit/>
          </a:bodyPr>
          <a:lstStyle/>
          <a:p>
            <a:pPr>
              <a:defRPr/>
            </a:pPr>
            <a:r>
              <a:rPr lang="id-ID" sz="1400" dirty="0" smtClean="0">
                <a:latin typeface="+mn-lt"/>
              </a:rPr>
              <a:t>Less Developed, Boarder, and Post Conflict Areas</a:t>
            </a:r>
            <a:endParaRPr lang="en-US" sz="1400" dirty="0">
              <a:latin typeface="+mn-lt"/>
            </a:endParaRPr>
          </a:p>
        </p:txBody>
      </p:sp>
      <p:sp>
        <p:nvSpPr>
          <p:cNvPr id="25" name="Rounded Rectangle 24"/>
          <p:cNvSpPr/>
          <p:nvPr/>
        </p:nvSpPr>
        <p:spPr>
          <a:xfrm>
            <a:off x="329824" y="2599686"/>
            <a:ext cx="3200400" cy="900752"/>
          </a:xfrm>
          <a:prstGeom prst="roundRect">
            <a:avLst/>
          </a:prstGeom>
          <a:solidFill>
            <a:srgbClr val="006699"/>
          </a:solidFill>
          <a:effectLst/>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1600" b="1" dirty="0">
                <a:solidFill>
                  <a:srgbClr val="FFFFFF"/>
                </a:solidFill>
              </a:rPr>
              <a:t>11 </a:t>
            </a:r>
            <a:r>
              <a:rPr lang="id-ID" sz="1600" b="1" dirty="0" smtClean="0">
                <a:solidFill>
                  <a:srgbClr val="FFFFFF"/>
                </a:solidFill>
              </a:rPr>
              <a:t>National Priorities</a:t>
            </a:r>
            <a:endParaRPr lang="en-US" sz="1600" b="1" dirty="0">
              <a:solidFill>
                <a:srgbClr val="FFFFFF"/>
              </a:solidFill>
            </a:endParaRPr>
          </a:p>
          <a:p>
            <a:pPr algn="ctr">
              <a:defRPr/>
            </a:pPr>
            <a:r>
              <a:rPr lang="en-US" sz="1600" b="1" dirty="0" smtClean="0">
                <a:solidFill>
                  <a:srgbClr val="FFFFFF"/>
                </a:solidFill>
              </a:rPr>
              <a:t>2009-2014</a:t>
            </a:r>
            <a:endParaRPr lang="en-US" sz="1600" b="1" dirty="0">
              <a:solidFill>
                <a:srgbClr val="FFFFFF"/>
              </a:solidFill>
            </a:endParaRPr>
          </a:p>
        </p:txBody>
      </p:sp>
      <p:grpSp>
        <p:nvGrpSpPr>
          <p:cNvPr id="2" name="Group 45"/>
          <p:cNvGrpSpPr>
            <a:grpSpLocks/>
          </p:cNvGrpSpPr>
          <p:nvPr/>
        </p:nvGrpSpPr>
        <p:grpSpPr bwMode="auto">
          <a:xfrm>
            <a:off x="2670175" y="1066800"/>
            <a:ext cx="1295400" cy="4005263"/>
            <a:chOff x="2424752" y="1143000"/>
            <a:chExt cx="1156648" cy="4419600"/>
          </a:xfrm>
        </p:grpSpPr>
        <p:cxnSp>
          <p:nvCxnSpPr>
            <p:cNvPr id="27" name="Straight Connector 26"/>
            <p:cNvCxnSpPr>
              <a:cxnSpLocks noChangeShapeType="1"/>
            </p:cNvCxnSpPr>
            <p:nvPr/>
          </p:nvCxnSpPr>
          <p:spPr bwMode="auto">
            <a:xfrm rot="5400000">
              <a:off x="2005412" y="1562340"/>
              <a:ext cx="1676400" cy="837720"/>
            </a:xfrm>
            <a:prstGeom prst="line">
              <a:avLst/>
            </a:prstGeom>
            <a:noFill/>
            <a:ln w="25400">
              <a:solidFill>
                <a:schemeClr val="tx1"/>
              </a:solidFill>
              <a:round/>
              <a:headEnd/>
              <a:tailEnd/>
            </a:ln>
            <a:effectLst>
              <a:outerShdw blurRad="63500" dist="20000" dir="5400000" rotWithShape="0">
                <a:srgbClr val="000000">
                  <a:alpha val="37999"/>
                </a:srgbClr>
              </a:outerShdw>
            </a:effectLst>
          </p:spPr>
        </p:cxnSp>
        <p:cxnSp>
          <p:nvCxnSpPr>
            <p:cNvPr id="28" name="Straight Connector 27"/>
            <p:cNvCxnSpPr>
              <a:cxnSpLocks noChangeShapeType="1"/>
            </p:cNvCxnSpPr>
            <p:nvPr/>
          </p:nvCxnSpPr>
          <p:spPr bwMode="auto">
            <a:xfrm rot="16200000" flipH="1">
              <a:off x="2005412" y="4305539"/>
              <a:ext cx="1676400" cy="837720"/>
            </a:xfrm>
            <a:prstGeom prst="line">
              <a:avLst/>
            </a:prstGeom>
            <a:noFill/>
            <a:ln w="25400">
              <a:solidFill>
                <a:schemeClr val="tx1"/>
              </a:solidFill>
              <a:round/>
              <a:headEnd/>
              <a:tailEnd/>
            </a:ln>
            <a:effectLst>
              <a:outerShdw blurRad="63500" dist="20000" dir="5400000" rotWithShape="0">
                <a:srgbClr val="000000">
                  <a:alpha val="37999"/>
                </a:srgbClr>
              </a:outerShdw>
            </a:effectLst>
          </p:spPr>
        </p:cxnSp>
        <p:cxnSp>
          <p:nvCxnSpPr>
            <p:cNvPr id="29" name="Straight Connector 28"/>
            <p:cNvCxnSpPr>
              <a:cxnSpLocks noChangeShapeType="1"/>
            </p:cNvCxnSpPr>
            <p:nvPr/>
          </p:nvCxnSpPr>
          <p:spPr bwMode="auto">
            <a:xfrm>
              <a:off x="3262472" y="1143000"/>
              <a:ext cx="318928" cy="1752"/>
            </a:xfrm>
            <a:prstGeom prst="line">
              <a:avLst/>
            </a:prstGeom>
            <a:noFill/>
            <a:ln w="25400">
              <a:solidFill>
                <a:schemeClr val="tx1"/>
              </a:solidFill>
              <a:round/>
              <a:headEnd/>
              <a:tailEnd/>
            </a:ln>
            <a:effectLst>
              <a:outerShdw blurRad="63500" dist="20000" dir="5400000" rotWithShape="0">
                <a:srgbClr val="000000">
                  <a:alpha val="37999"/>
                </a:srgbClr>
              </a:outerShdw>
            </a:effectLst>
          </p:spPr>
        </p:cxnSp>
        <p:cxnSp>
          <p:nvCxnSpPr>
            <p:cNvPr id="30" name="Straight Connector 29"/>
            <p:cNvCxnSpPr>
              <a:cxnSpLocks noChangeShapeType="1"/>
            </p:cNvCxnSpPr>
            <p:nvPr/>
          </p:nvCxnSpPr>
          <p:spPr bwMode="auto">
            <a:xfrm>
              <a:off x="3262472" y="5560848"/>
              <a:ext cx="318928" cy="1752"/>
            </a:xfrm>
            <a:prstGeom prst="line">
              <a:avLst/>
            </a:prstGeom>
            <a:noFill/>
            <a:ln w="25400">
              <a:solidFill>
                <a:schemeClr val="tx1"/>
              </a:solidFill>
              <a:round/>
              <a:headEnd/>
              <a:tailEnd/>
            </a:ln>
            <a:effectLst>
              <a:outerShdw blurRad="63500" dist="20000" dir="5400000" rotWithShape="0">
                <a:srgbClr val="000000">
                  <a:alpha val="37999"/>
                </a:srgbClr>
              </a:outerShdw>
            </a:effectLst>
          </p:spPr>
        </p:cxnSp>
      </p:grpSp>
      <p:sp>
        <p:nvSpPr>
          <p:cNvPr id="31" name="Rounded Rectangle 30"/>
          <p:cNvSpPr/>
          <p:nvPr/>
        </p:nvSpPr>
        <p:spPr>
          <a:xfrm>
            <a:off x="3802043" y="4617341"/>
            <a:ext cx="233001" cy="239722"/>
          </a:xfrm>
          <a:prstGeom prst="roundRect">
            <a:avLst>
              <a:gd name="adj" fmla="val 10000"/>
            </a:avLst>
          </a:prstGeom>
          <a:solidFill>
            <a:srgbClr val="006699"/>
          </a:solidFill>
          <a:effectLst/>
        </p:spPr>
        <p:style>
          <a:lnRef idx="0">
            <a:schemeClr val="accent1"/>
          </a:lnRef>
          <a:fillRef idx="3">
            <a:schemeClr val="accent1"/>
          </a:fillRef>
          <a:effectRef idx="3">
            <a:schemeClr val="accent1"/>
          </a:effectRef>
          <a:fontRef idx="minor">
            <a:schemeClr val="lt1"/>
          </a:fontRef>
        </p:style>
        <p:txBody>
          <a:bodyPr lIns="0" tIns="0" rIns="0" bIns="0" anchor="ctr" anchorCtr="1"/>
          <a:lstStyle/>
          <a:p>
            <a:pPr algn="ctr">
              <a:defRPr/>
            </a:pPr>
            <a:r>
              <a:rPr lang="en-US" sz="1200" b="1" dirty="0">
                <a:solidFill>
                  <a:srgbClr val="FFFFFF"/>
                </a:solidFill>
              </a:rPr>
              <a:t>11</a:t>
            </a:r>
          </a:p>
        </p:txBody>
      </p:sp>
      <p:sp>
        <p:nvSpPr>
          <p:cNvPr id="32" name="TextBox 22"/>
          <p:cNvSpPr txBox="1">
            <a:spLocks noChangeArrowheads="1"/>
          </p:cNvSpPr>
          <p:nvPr/>
        </p:nvSpPr>
        <p:spPr bwMode="auto">
          <a:xfrm>
            <a:off x="4035425" y="4572000"/>
            <a:ext cx="5035550" cy="307777"/>
          </a:xfrm>
          <a:prstGeom prst="rect">
            <a:avLst/>
          </a:prstGeom>
          <a:noFill/>
          <a:ln w="9525">
            <a:noFill/>
            <a:miter lim="800000"/>
            <a:headEnd/>
            <a:tailEnd/>
          </a:ln>
        </p:spPr>
        <p:txBody>
          <a:bodyPr anchor="ctr">
            <a:spAutoFit/>
          </a:bodyPr>
          <a:lstStyle/>
          <a:p>
            <a:pPr>
              <a:defRPr/>
            </a:pPr>
            <a:r>
              <a:rPr lang="id-ID" sz="1400" dirty="0" smtClean="0">
                <a:latin typeface="+mn-lt"/>
              </a:rPr>
              <a:t>Culture, Craetivity, and Technology Innovation</a:t>
            </a:r>
            <a:endParaRPr lang="en-US" sz="1400" dirty="0">
              <a:latin typeface="+mn-lt"/>
            </a:endParaRPr>
          </a:p>
        </p:txBody>
      </p:sp>
      <p:sp>
        <p:nvSpPr>
          <p:cNvPr id="46" name="Footer Placeholder 45"/>
          <p:cNvSpPr>
            <a:spLocks noGrp="1"/>
          </p:cNvSpPr>
          <p:nvPr>
            <p:ph type="ftr" sz="quarter" idx="11"/>
          </p:nvPr>
        </p:nvSpPr>
        <p:spPr/>
        <p:txBody>
          <a:bodyPr/>
          <a:lstStyle/>
          <a:p>
            <a:pPr algn="l">
              <a:defRPr/>
            </a:pPr>
            <a:r>
              <a:rPr lang="id-ID" dirty="0" smtClean="0"/>
              <a:t>5</a:t>
            </a:r>
            <a:r>
              <a:rPr lang="en-US" dirty="0" err="1" smtClean="0"/>
              <a:t>th</a:t>
            </a:r>
            <a:r>
              <a:rPr lang="en-US" dirty="0" smtClean="0"/>
              <a:t> KNIWG Meeting</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National indicators</a:t>
            </a:r>
            <a:endParaRPr lang="id-ID" dirty="0"/>
          </a:p>
        </p:txBody>
      </p:sp>
      <p:sp>
        <p:nvSpPr>
          <p:cNvPr id="3" name="Content Placeholder 2"/>
          <p:cNvSpPr>
            <a:spLocks noGrp="1"/>
          </p:cNvSpPr>
          <p:nvPr>
            <p:ph idx="1"/>
          </p:nvPr>
        </p:nvSpPr>
        <p:spPr/>
        <p:txBody>
          <a:bodyPr/>
          <a:lstStyle/>
          <a:p>
            <a:r>
              <a:rPr lang="id-ID" dirty="0" smtClean="0"/>
              <a:t>Core National Priorities: 11</a:t>
            </a:r>
          </a:p>
          <a:p>
            <a:r>
              <a:rPr lang="id-ID" dirty="0" smtClean="0"/>
              <a:t>National Indicators: 60</a:t>
            </a:r>
          </a:p>
          <a:p>
            <a:r>
              <a:rPr lang="id-ID" dirty="0" smtClean="0"/>
              <a:t>Components of National Indicators: 409</a:t>
            </a:r>
            <a:endParaRPr lang="id-ID" dirty="0"/>
          </a:p>
        </p:txBody>
      </p:sp>
      <p:sp>
        <p:nvSpPr>
          <p:cNvPr id="4" name="Rectangle 3"/>
          <p:cNvSpPr/>
          <p:nvPr/>
        </p:nvSpPr>
        <p:spPr>
          <a:xfrm>
            <a:off x="3071802" y="3214686"/>
            <a:ext cx="192882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11 National Priorities</a:t>
            </a:r>
            <a:endParaRPr lang="id-ID" dirty="0"/>
          </a:p>
        </p:txBody>
      </p:sp>
      <p:sp>
        <p:nvSpPr>
          <p:cNvPr id="5" name="Rectangle 4"/>
          <p:cNvSpPr/>
          <p:nvPr/>
        </p:nvSpPr>
        <p:spPr>
          <a:xfrm>
            <a:off x="3143240" y="4357694"/>
            <a:ext cx="192882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60 National Indicators</a:t>
            </a:r>
            <a:endParaRPr lang="id-ID" dirty="0"/>
          </a:p>
        </p:txBody>
      </p:sp>
      <p:sp>
        <p:nvSpPr>
          <p:cNvPr id="6" name="Rectangle 5"/>
          <p:cNvSpPr/>
          <p:nvPr/>
        </p:nvSpPr>
        <p:spPr>
          <a:xfrm>
            <a:off x="3143240" y="5500702"/>
            <a:ext cx="192882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409 Components of National Indicators</a:t>
            </a:r>
            <a:endParaRPr lang="id-ID" dirty="0"/>
          </a:p>
        </p:txBody>
      </p:sp>
      <p:sp>
        <p:nvSpPr>
          <p:cNvPr id="7" name="Down Arrow 6"/>
          <p:cNvSpPr/>
          <p:nvPr/>
        </p:nvSpPr>
        <p:spPr>
          <a:xfrm>
            <a:off x="3929058" y="4071942"/>
            <a:ext cx="21431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Down Arrow 8"/>
          <p:cNvSpPr/>
          <p:nvPr/>
        </p:nvSpPr>
        <p:spPr>
          <a:xfrm>
            <a:off x="3929058" y="5214950"/>
            <a:ext cx="21431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Slide Number Placeholder 9"/>
          <p:cNvSpPr>
            <a:spLocks noGrp="1"/>
          </p:cNvSpPr>
          <p:nvPr>
            <p:ph type="sldNum" sz="quarter" idx="12"/>
          </p:nvPr>
        </p:nvSpPr>
        <p:spPr/>
        <p:txBody>
          <a:bodyPr/>
          <a:lstStyle/>
          <a:p>
            <a:pPr>
              <a:defRPr/>
            </a:pPr>
            <a:fld id="{51FD7291-A196-4D90-A9C9-A8A989A1790C}" type="slidenum">
              <a:rPr lang="id-ID" smtClean="0"/>
              <a:pPr>
                <a:defRPr/>
              </a:pPr>
              <a:t>8</a:t>
            </a:fld>
            <a:endParaRPr lang="id-ID"/>
          </a:p>
        </p:txBody>
      </p:sp>
      <p:sp>
        <p:nvSpPr>
          <p:cNvPr id="11" name="Footer Placeholder 10"/>
          <p:cNvSpPr>
            <a:spLocks noGrp="1"/>
          </p:cNvSpPr>
          <p:nvPr>
            <p:ph type="ftr" sz="quarter" idx="11"/>
          </p:nvPr>
        </p:nvSpPr>
        <p:spPr/>
        <p:txBody>
          <a:bodyPr/>
          <a:lstStyle/>
          <a:p>
            <a:pPr>
              <a:defRPr/>
            </a:pPr>
            <a:r>
              <a:rPr lang="en-US" smtClean="0"/>
              <a:t>4th KNIWG Meeting, Helsinki, Findland, 13-14 March 2011</a:t>
            </a:r>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5286380" y="3000372"/>
            <a:ext cx="6572296" cy="857256"/>
          </a:xfrm>
        </p:spPr>
        <p:txBody>
          <a:bodyPr anchor="ctr">
            <a:normAutofit/>
          </a:bodyPr>
          <a:lstStyle/>
          <a:p>
            <a:pPr algn="ctr"/>
            <a:r>
              <a:rPr lang="id-ID" sz="3200" dirty="0" smtClean="0">
                <a:solidFill>
                  <a:schemeClr val="accent2">
                    <a:lumMod val="20000"/>
                    <a:lumOff val="80000"/>
                  </a:schemeClr>
                </a:solidFill>
                <a:latin typeface="Agency FB" pitchFamily="34" charset="0"/>
              </a:rPr>
              <a:t>A Case: </a:t>
            </a:r>
            <a:r>
              <a:rPr lang="en-US" sz="3200" dirty="0" smtClean="0">
                <a:solidFill>
                  <a:schemeClr val="accent2">
                    <a:lumMod val="20000"/>
                    <a:lumOff val="80000"/>
                  </a:schemeClr>
                </a:solidFill>
                <a:latin typeface="Agency FB" pitchFamily="34" charset="0"/>
              </a:rPr>
              <a:t>  </a:t>
            </a:r>
            <a:r>
              <a:rPr lang="id-ID" sz="3200" dirty="0" smtClean="0">
                <a:solidFill>
                  <a:schemeClr val="accent2">
                    <a:lumMod val="20000"/>
                    <a:lumOff val="80000"/>
                  </a:schemeClr>
                </a:solidFill>
                <a:latin typeface="Agency FB" pitchFamily="34" charset="0"/>
              </a:rPr>
              <a:t>Audit on </a:t>
            </a:r>
            <a:r>
              <a:rPr lang="en-US" sz="3200" dirty="0" smtClean="0">
                <a:solidFill>
                  <a:schemeClr val="accent2">
                    <a:lumMod val="20000"/>
                    <a:lumOff val="80000"/>
                  </a:schemeClr>
                </a:solidFill>
                <a:latin typeface="Agency FB" pitchFamily="34" charset="0"/>
              </a:rPr>
              <a:t>education</a:t>
            </a:r>
            <a:endParaRPr lang="id-ID" sz="3200" dirty="0">
              <a:solidFill>
                <a:schemeClr val="accent2">
                  <a:lumMod val="20000"/>
                  <a:lumOff val="80000"/>
                </a:schemeClr>
              </a:solidFill>
              <a:latin typeface="Agency FB" pitchFamily="34" charset="0"/>
            </a:endParaRPr>
          </a:p>
        </p:txBody>
      </p:sp>
      <p:sp>
        <p:nvSpPr>
          <p:cNvPr id="3" name="Content Placeholder 2"/>
          <p:cNvSpPr>
            <a:spLocks noGrp="1"/>
          </p:cNvSpPr>
          <p:nvPr>
            <p:ph idx="1"/>
          </p:nvPr>
        </p:nvSpPr>
        <p:spPr>
          <a:xfrm>
            <a:off x="467544" y="1071546"/>
            <a:ext cx="7819232" cy="5143536"/>
          </a:xfrm>
        </p:spPr>
        <p:txBody>
          <a:bodyPr>
            <a:normAutofit/>
          </a:bodyPr>
          <a:lstStyle/>
          <a:p>
            <a:pPr>
              <a:buNone/>
            </a:pPr>
            <a:r>
              <a:rPr lang="id-ID" sz="2400" dirty="0" smtClean="0"/>
              <a:t>BPK’s Performance Audit on A Basic Education Program</a:t>
            </a:r>
          </a:p>
          <a:p>
            <a:pPr marL="457200" indent="-457200">
              <a:buClrTx/>
              <a:buSzPct val="100000"/>
              <a:buAutoNum type="arabicPeriod"/>
            </a:pPr>
            <a:r>
              <a:rPr lang="id-ID" sz="2400" b="1" dirty="0" smtClean="0"/>
              <a:t>Education is the second n</a:t>
            </a:r>
            <a:r>
              <a:rPr lang="en-US" sz="2400" b="1" dirty="0" err="1" smtClean="0"/>
              <a:t>ational</a:t>
            </a:r>
            <a:r>
              <a:rPr lang="en-US" sz="2400" b="1" dirty="0" smtClean="0"/>
              <a:t> </a:t>
            </a:r>
            <a:r>
              <a:rPr lang="id-ID" sz="2400" b="1" dirty="0" smtClean="0"/>
              <a:t>p</a:t>
            </a:r>
            <a:r>
              <a:rPr lang="en-US" sz="2400" b="1" dirty="0" err="1" smtClean="0"/>
              <a:t>riority</a:t>
            </a:r>
            <a:endParaRPr lang="en-US" sz="2400" b="1" dirty="0" smtClean="0"/>
          </a:p>
          <a:p>
            <a:pPr marL="457200" indent="-457200">
              <a:buClrTx/>
              <a:buSzPct val="100000"/>
              <a:buAutoNum type="arabicPeriod"/>
            </a:pPr>
            <a:r>
              <a:rPr lang="en-US" sz="2400" b="1" dirty="0" smtClean="0"/>
              <a:t>National Indicator</a:t>
            </a:r>
            <a:r>
              <a:rPr lang="id-ID" sz="2400" b="1" dirty="0" smtClean="0">
                <a:solidFill>
                  <a:schemeClr val="tx1">
                    <a:lumMod val="50000"/>
                    <a:lumOff val="50000"/>
                  </a:schemeClr>
                </a:solidFill>
              </a:rPr>
              <a:t>: </a:t>
            </a:r>
          </a:p>
          <a:p>
            <a:pPr marL="457200" indent="-6350">
              <a:buClrTx/>
              <a:buSzPct val="100000"/>
              <a:buNone/>
            </a:pPr>
            <a:r>
              <a:rPr lang="en-US" sz="2400" dirty="0" smtClean="0">
                <a:sym typeface="Wingdings" pitchFamily="2" charset="2"/>
              </a:rPr>
              <a:t>Access to Basic Education </a:t>
            </a:r>
            <a:r>
              <a:rPr lang="en-US" sz="1200" dirty="0" smtClean="0">
                <a:sym typeface="Wingdings" pitchFamily="2" charset="2"/>
              </a:rPr>
              <a:t> </a:t>
            </a:r>
            <a:r>
              <a:rPr lang="en-US" sz="2000" dirty="0" smtClean="0"/>
              <a:t>Promote better access to the qualified, affordable, relevance,</a:t>
            </a:r>
            <a:r>
              <a:rPr lang="id-ID" sz="2000" dirty="0" smtClean="0"/>
              <a:t> a</a:t>
            </a:r>
            <a:r>
              <a:rPr lang="en-US" sz="2000" dirty="0" err="1" smtClean="0"/>
              <a:t>nd</a:t>
            </a:r>
            <a:r>
              <a:rPr lang="en-US" sz="2000" dirty="0" smtClean="0"/>
              <a:t> efficient basic education </a:t>
            </a:r>
            <a:endParaRPr lang="en-US" sz="1600" dirty="0" smtClean="0"/>
          </a:p>
          <a:p>
            <a:pPr marL="457200" indent="-457200">
              <a:buClrTx/>
              <a:buSzPct val="100000"/>
              <a:buFont typeface="+mj-lt"/>
              <a:buAutoNum type="arabicPeriod" startAt="3"/>
            </a:pPr>
            <a:r>
              <a:rPr lang="en-US" sz="2400" b="1" dirty="0" smtClean="0"/>
              <a:t>Components of National Indicators</a:t>
            </a:r>
          </a:p>
          <a:p>
            <a:pPr marL="804863" indent="-273050">
              <a:buFont typeface="Arial" pitchFamily="34" charset="0"/>
              <a:buChar char="•"/>
            </a:pPr>
            <a:r>
              <a:rPr lang="en-US" sz="2000" dirty="0" smtClean="0"/>
              <a:t>Net Enrollment Ratio (NER) on elementary school</a:t>
            </a:r>
          </a:p>
          <a:p>
            <a:pPr marL="804863" indent="-273050">
              <a:buFont typeface="Arial" pitchFamily="34" charset="0"/>
              <a:buChar char="•"/>
            </a:pPr>
            <a:r>
              <a:rPr lang="en-US" sz="2000" dirty="0" smtClean="0"/>
              <a:t>NER on middle-school</a:t>
            </a:r>
          </a:p>
          <a:p>
            <a:pPr marL="804863" indent="-273050">
              <a:buFont typeface="Arial" pitchFamily="34" charset="0"/>
              <a:buChar char="•"/>
            </a:pPr>
            <a:r>
              <a:rPr lang="en-US" sz="2000" dirty="0" smtClean="0"/>
              <a:t>Gross Enrollment Ration (GER) on high-school</a:t>
            </a:r>
            <a:endParaRPr lang="id-ID" sz="2000" dirty="0" smtClean="0"/>
          </a:p>
          <a:p>
            <a:pPr marL="457200" indent="-457200">
              <a:buClrTx/>
              <a:buSzPct val="100000"/>
              <a:buFont typeface="+mj-lt"/>
              <a:buAutoNum type="arabicPeriod" startAt="4"/>
            </a:pPr>
            <a:r>
              <a:rPr lang="id-ID" sz="2400" b="1" dirty="0" smtClean="0"/>
              <a:t>Audit Strategy</a:t>
            </a:r>
          </a:p>
          <a:p>
            <a:pPr marL="457200" indent="-457200">
              <a:buClrTx/>
              <a:buSzPct val="100000"/>
              <a:buFont typeface="+mj-lt"/>
              <a:buAutoNum type="arabicPeriod" startAt="4"/>
            </a:pPr>
            <a:r>
              <a:rPr lang="id-ID" sz="2400" b="1" dirty="0" smtClean="0"/>
              <a:t>Audit Results</a:t>
            </a:r>
          </a:p>
        </p:txBody>
      </p:sp>
      <p:sp>
        <p:nvSpPr>
          <p:cNvPr id="4" name="Footer Placeholder 3"/>
          <p:cNvSpPr>
            <a:spLocks noGrp="1"/>
          </p:cNvSpPr>
          <p:nvPr>
            <p:ph type="ftr" sz="quarter" idx="11"/>
          </p:nvPr>
        </p:nvSpPr>
        <p:spPr/>
        <p:txBody>
          <a:bodyPr/>
          <a:lstStyle/>
          <a:p>
            <a:pPr algn="l">
              <a:defRPr/>
            </a:pPr>
            <a:r>
              <a:rPr lang="id-ID" dirty="0" smtClean="0"/>
              <a:t>5</a:t>
            </a:r>
            <a:r>
              <a:rPr lang="en-US" dirty="0" err="1" smtClean="0"/>
              <a:t>th</a:t>
            </a:r>
            <a:r>
              <a:rPr lang="en-US" dirty="0" smtClean="0"/>
              <a:t> KNIWG Meeting, </a:t>
            </a:r>
            <a:endParaRPr lang="id-ID" dirty="0"/>
          </a:p>
        </p:txBody>
      </p:sp>
      <p:sp>
        <p:nvSpPr>
          <p:cNvPr id="5" name="Slide Number Placeholder 4"/>
          <p:cNvSpPr>
            <a:spLocks noGrp="1"/>
          </p:cNvSpPr>
          <p:nvPr>
            <p:ph type="sldNum" sz="quarter" idx="12"/>
          </p:nvPr>
        </p:nvSpPr>
        <p:spPr/>
        <p:txBody>
          <a:bodyPr/>
          <a:lstStyle/>
          <a:p>
            <a:pPr>
              <a:defRPr/>
            </a:pPr>
            <a:fld id="{51FD7291-A196-4D90-A9C9-A8A989A1790C}" type="slidenum">
              <a:rPr lang="id-ID" smtClean="0"/>
              <a:pPr>
                <a:defRPr/>
              </a:pPr>
              <a:t>9</a:t>
            </a:fld>
            <a:endParaRPr lang="id-ID"/>
          </a:p>
        </p:txBody>
      </p:sp>
      <p:sp>
        <p:nvSpPr>
          <p:cNvPr id="6" name="Title 1"/>
          <p:cNvSpPr txBox="1">
            <a:spLocks/>
          </p:cNvSpPr>
          <p:nvPr/>
        </p:nvSpPr>
        <p:spPr>
          <a:xfrm>
            <a:off x="428596" y="71414"/>
            <a:ext cx="7239000" cy="857256"/>
          </a:xfrm>
          <a:prstGeom prst="rect">
            <a:avLst/>
          </a:prstGeom>
        </p:spPr>
        <p:txBody>
          <a:bodyPr vert="horz" lIns="45720" tIns="0" rIns="45720" bIns="0" anchor="ctr" anchorCtr="0">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BPK’S experience</a:t>
            </a:r>
            <a:r>
              <a:rPr kumimoji="0" lang="id-ID" sz="32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t>
            </a:r>
            <a:r>
              <a:rPr kumimoji="0" lang="en-US" sz="3200" b="1" i="0" u="none" strike="noStrike" kern="1200" cap="all" spc="0" normalizeH="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in using KNI</a:t>
            </a:r>
            <a:endParaRPr kumimoji="0" lang="id-ID"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3984</TotalTime>
  <Words>2449</Words>
  <Application>Microsoft Office PowerPoint</Application>
  <PresentationFormat>On-screen Show (4:3)</PresentationFormat>
  <Paragraphs>434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 INDONESIAN EXPERIENCE IN USING KNI: A PERFORMANCE AUDIT CASE ON BASIC EDUCATION</vt:lpstr>
      <vt:lpstr>Agenda </vt:lpstr>
      <vt:lpstr>Background (1)</vt:lpstr>
      <vt:lpstr>Objectives</vt:lpstr>
      <vt:lpstr>Indonesian KNI</vt:lpstr>
      <vt:lpstr>GOVERNMENT MEDIUM-TERM PLAN</vt:lpstr>
      <vt:lpstr>Slide 7</vt:lpstr>
      <vt:lpstr>National indicators</vt:lpstr>
      <vt:lpstr>A Case:   Audit on education</vt:lpstr>
      <vt:lpstr>The definitions of components</vt:lpstr>
      <vt:lpstr>Govt’s Efforts</vt:lpstr>
      <vt:lpstr>Audit strategy</vt:lpstr>
      <vt:lpstr>Audit Strategy: Background</vt:lpstr>
      <vt:lpstr>Audit strategy:  AUDIT objectives &amp; scope</vt:lpstr>
      <vt:lpstr>Audit strategy:  AUDIT METHODOLOGY #1</vt:lpstr>
      <vt:lpstr>Audit strategy:  AUDIT METHODOLOGY #2</vt:lpstr>
      <vt:lpstr>AUDIT RESULTS</vt:lpstr>
      <vt:lpstr>LESSONS LEARNED</vt:lpstr>
      <vt:lpstr>THANK YOU</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Pembahasan Pengemabangan Pemeriksaan Kinerja di BPK TA 2010 - 2014</dc:title>
  <dc:creator>rismahardi.t</dc:creator>
  <cp:lastModifiedBy>bahtiar.arif</cp:lastModifiedBy>
  <cp:revision>203</cp:revision>
  <dcterms:created xsi:type="dcterms:W3CDTF">2010-03-22T07:00:03Z</dcterms:created>
  <dcterms:modified xsi:type="dcterms:W3CDTF">2012-03-22T03:34:22Z</dcterms:modified>
</cp:coreProperties>
</file>