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2" r:id="rId4"/>
    <p:sldId id="258" r:id="rId5"/>
    <p:sldId id="259" r:id="rId6"/>
    <p:sldId id="260" r:id="rId7"/>
    <p:sldId id="265" r:id="rId8"/>
    <p:sldId id="267" r:id="rId9"/>
    <p:sldId id="266" r:id="rId10"/>
    <p:sldId id="264" r:id="rId11"/>
    <p:sldId id="268" r:id="rId12"/>
    <p:sldId id="261" r:id="rId13"/>
  </p:sldIdLst>
  <p:sldSz cx="9144000" cy="6858000" type="screen4x3"/>
  <p:notesSz cx="6797675" cy="992822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08" autoAdjust="0"/>
  </p:normalViewPr>
  <p:slideViewPr>
    <p:cSldViewPr>
      <p:cViewPr varScale="1">
        <p:scale>
          <a:sx n="83" d="100"/>
          <a:sy n="83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DEA7EB5-EC36-4F65-9494-F11A7DEB0015}" type="datetimeFigureOut">
              <a:rPr lang="en-US"/>
              <a:pPr>
                <a:defRPr/>
              </a:pPr>
              <a:t>3/29/2012</a:t>
            </a:fld>
            <a:endParaRPr lang="en-US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en-US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6C7874-B2C9-476F-BB36-05EFFDB16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ladsholder til diasbille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0884A29-9566-41C3-872A-F8042B9E960A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Pladsholder til diasbille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lv-LV" smtClean="0"/>
          </a:p>
        </p:txBody>
      </p:sp>
      <p:sp>
        <p:nvSpPr>
          <p:cNvPr id="33795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58D8E0-A661-4796-AD97-C9C8173F0F97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Pladsholder til diasbille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lv-LV" smtClean="0"/>
          </a:p>
        </p:txBody>
      </p:sp>
      <p:sp>
        <p:nvSpPr>
          <p:cNvPr id="35843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01142B1-9670-40BB-B29D-5407BF1703A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Pladsholder til diasbille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E95CC67-4D5C-4CB1-8673-F8FEB754FBC2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Pladsholder til diasbille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6FE58BB-1306-424E-A96A-6DC24EFEFE06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Pladsholder til diasbille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lv-LV" smtClean="0"/>
          </a:p>
        </p:txBody>
      </p:sp>
      <p:sp>
        <p:nvSpPr>
          <p:cNvPr id="19459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4D2FFD-D87C-4054-A5F1-129B320E47B4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Pladsholder til diasbille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KNI is only one moment and what is needed is a dynamic dimension</a:t>
            </a:r>
          </a:p>
        </p:txBody>
      </p:sp>
      <p:sp>
        <p:nvSpPr>
          <p:cNvPr id="21507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905D67B-8605-49E3-A89D-B38DE0616FAB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Pladsholder til diasbille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E1EFAF3-076A-407F-8143-2EF266BFA460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Pladsholder til diasbille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E1C5EBF-E078-417B-9E90-62AB32999683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Pladsholder til diasbille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lv-LV" smtClean="0"/>
          </a:p>
        </p:txBody>
      </p:sp>
      <p:sp>
        <p:nvSpPr>
          <p:cNvPr id="27651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69C32EC-61B7-4885-AD4C-89E437D5359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Pladsholder til diasbille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lv-LV" smtClean="0"/>
          </a:p>
        </p:txBody>
      </p:sp>
      <p:sp>
        <p:nvSpPr>
          <p:cNvPr id="29699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29F900E-4503-4EB1-9A0A-752DC8E233C8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Pladsholder til diasbille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lv-LV" smtClean="0"/>
          </a:p>
        </p:txBody>
      </p:sp>
      <p:sp>
        <p:nvSpPr>
          <p:cNvPr id="31747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1A39D4-3012-4319-8F2D-B65A46015742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53365-ABEC-45BD-87E4-42C4AA5A1CF8}" type="datetimeFigureOut">
              <a:rPr lang="en-US"/>
              <a:pPr>
                <a:defRPr/>
              </a:pPr>
              <a:t>3/29/2012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C6947-2669-4CC6-9D16-5D557B73A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969B4-2F27-4E73-BA0B-3AC400AD56D8}" type="datetimeFigureOut">
              <a:rPr lang="en-US"/>
              <a:pPr>
                <a:defRPr/>
              </a:pPr>
              <a:t>3/29/2012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06522-B203-4DC0-948C-2FE049806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EC6DD-7739-4154-80F2-F947ECE8D8C3}" type="datetimeFigureOut">
              <a:rPr lang="en-US"/>
              <a:pPr>
                <a:defRPr/>
              </a:pPr>
              <a:t>3/29/2012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4206A-1A6A-4080-96E5-E705F0F249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786BD-4514-4A2A-9296-2F160DEAD17F}" type="datetimeFigureOut">
              <a:rPr lang="en-US"/>
              <a:pPr>
                <a:defRPr/>
              </a:pPr>
              <a:t>3/29/2012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96F84-EFEB-4931-A86C-38DF69DDD1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2BBA9-BE89-4B08-A6E1-0F33CC789CC5}" type="datetimeFigureOut">
              <a:rPr lang="en-US"/>
              <a:pPr>
                <a:defRPr/>
              </a:pPr>
              <a:t>3/29/2012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5D5A3-20A1-4205-8CE0-74A75952B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87BC7-C566-4F70-91BF-AA4FA8E97AF6}" type="datetimeFigureOut">
              <a:rPr lang="en-US"/>
              <a:pPr>
                <a:defRPr/>
              </a:pPr>
              <a:t>3/29/2012</a:t>
            </a:fld>
            <a:endParaRPr lang="en-US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91882-3DF4-4DE5-8760-73FF74E0EE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11098-990A-41B2-AC50-E0380C8B1A59}" type="datetimeFigureOut">
              <a:rPr lang="en-US"/>
              <a:pPr>
                <a:defRPr/>
              </a:pPr>
              <a:t>3/29/2012</a:t>
            </a:fld>
            <a:endParaRPr lang="en-US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FADCF-CB1D-4EF0-98DC-FC68C3367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5A1D5-0289-41D5-8B74-8A8DCB0D4EC0}" type="datetimeFigureOut">
              <a:rPr lang="en-US"/>
              <a:pPr>
                <a:defRPr/>
              </a:pPr>
              <a:t>3/29/2012</a:t>
            </a:fld>
            <a:endParaRPr lang="en-US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93971-070D-4F48-94CB-8D5885E26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3DB8D-B0D9-42C7-B1A4-0E3F82D13F85}" type="datetimeFigureOut">
              <a:rPr lang="en-US"/>
              <a:pPr>
                <a:defRPr/>
              </a:pPr>
              <a:t>3/29/2012</a:t>
            </a:fld>
            <a:endParaRPr lang="en-US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BDA53-3845-4C43-9F30-FFF5E3F4F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D716E-BCF9-4D47-81F5-E4570B496825}" type="datetimeFigureOut">
              <a:rPr lang="en-US"/>
              <a:pPr>
                <a:defRPr/>
              </a:pPr>
              <a:t>3/29/2012</a:t>
            </a:fld>
            <a:endParaRPr lang="en-US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1E920-BB7C-4E84-B5BE-43CF8324D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F1DEF-43DC-41AA-A458-22C29396DB8A}" type="datetimeFigureOut">
              <a:rPr lang="en-US"/>
              <a:pPr>
                <a:defRPr/>
              </a:pPr>
              <a:t>3/29/2012</a:t>
            </a:fld>
            <a:endParaRPr lang="en-US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47494-73E5-4A2B-AA04-7AB17619F8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  <a:endParaRPr lang="en-US" smtClean="0"/>
          </a:p>
        </p:txBody>
      </p:sp>
      <p:sp>
        <p:nvSpPr>
          <p:cNvPr id="1027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smtClean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7AD5D9-487C-410C-A9ED-D1DBB24CCCC6}" type="datetimeFigureOut">
              <a:rPr lang="en-US"/>
              <a:pPr>
                <a:defRPr/>
              </a:pPr>
              <a:t>3/29/2012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3B406F-CAA2-46E8-B58E-3CD94F8347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1"/>
          <p:cNvSpPr>
            <a:spLocks noGrp="1"/>
          </p:cNvSpPr>
          <p:nvPr>
            <p:ph type="ctrTitle"/>
          </p:nvPr>
        </p:nvSpPr>
        <p:spPr>
          <a:xfrm>
            <a:off x="684213" y="2708275"/>
            <a:ext cx="7772400" cy="1470025"/>
          </a:xfrm>
        </p:spPr>
        <p:txBody>
          <a:bodyPr/>
          <a:lstStyle/>
          <a:p>
            <a:r>
              <a:rPr lang="en-US" smtClean="0"/>
              <a:t>From the financial crisis </a:t>
            </a:r>
            <a:br>
              <a:rPr lang="en-US" smtClean="0"/>
            </a:br>
            <a:r>
              <a:rPr lang="en-US" smtClean="0"/>
              <a:t>to the debt  crisis 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31913" y="4292600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April 2012</a:t>
            </a:r>
            <a:endParaRPr lang="en-US" dirty="0"/>
          </a:p>
        </p:txBody>
      </p:sp>
      <p:sp>
        <p:nvSpPr>
          <p:cNvPr id="14339" name="Tekstboks 3"/>
          <p:cNvSpPr txBox="1">
            <a:spLocks noChangeArrowheads="1"/>
          </p:cNvSpPr>
          <p:nvPr/>
        </p:nvSpPr>
        <p:spPr bwMode="auto">
          <a:xfrm>
            <a:off x="1187450" y="577850"/>
            <a:ext cx="68548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Calibri" pitchFamily="34" charset="0"/>
              </a:rPr>
              <a:t>Rigsrevisionen</a:t>
            </a:r>
          </a:p>
          <a:p>
            <a:pPr algn="ctr"/>
            <a:r>
              <a:rPr lang="en-US" sz="3200">
                <a:latin typeface="Calibri" pitchFamily="34" charset="0"/>
              </a:rPr>
              <a:t>(The National Audit Office of Denmark)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Criteria to evaluate KNI</a:t>
            </a:r>
            <a:endParaRPr lang="da-DK" smtClean="0"/>
          </a:p>
        </p:txBody>
      </p:sp>
      <p:sp>
        <p:nvSpPr>
          <p:cNvPr id="32770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validity</a:t>
            </a:r>
            <a:endParaRPr lang="da-DK" smtClean="0"/>
          </a:p>
          <a:p>
            <a:r>
              <a:rPr lang="en-GB" smtClean="0"/>
              <a:t>logic</a:t>
            </a:r>
            <a:endParaRPr lang="da-DK" smtClean="0"/>
          </a:p>
          <a:p>
            <a:r>
              <a:rPr lang="en-GB" smtClean="0"/>
              <a:t>capturing the content</a:t>
            </a:r>
            <a:endParaRPr lang="da-DK" smtClean="0"/>
          </a:p>
          <a:p>
            <a:r>
              <a:rPr lang="en-GB" smtClean="0"/>
              <a:t>contextual specificity</a:t>
            </a:r>
            <a:endParaRPr lang="da-DK" smtClean="0"/>
          </a:p>
          <a:p>
            <a:endParaRPr lang="da-DK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Cognitive Scheme</a:t>
            </a:r>
          </a:p>
        </p:txBody>
      </p:sp>
      <p:sp>
        <p:nvSpPr>
          <p:cNvPr id="34818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KNI reflects a specific cognitive scheme </a:t>
            </a:r>
          </a:p>
          <a:p>
            <a:r>
              <a:rPr lang="en-US" smtClean="0"/>
              <a:t>The cognitive scheme are determined by the individual country’s priority</a:t>
            </a:r>
            <a:r>
              <a:rPr lang="da-DK" smtClean="0"/>
              <a:t> </a:t>
            </a:r>
            <a:r>
              <a:rPr lang="en-US" smtClean="0"/>
              <a:t>of policy instruments which is depending on the political preference</a:t>
            </a:r>
          </a:p>
          <a:p>
            <a:r>
              <a:rPr lang="en-US" smtClean="0"/>
              <a:t>Should the SAI have the capacity to analyze the cognitive scheme on which the chosen KNIs are based </a:t>
            </a:r>
          </a:p>
          <a:p>
            <a:endParaRPr lang="da-DK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Understand the agenda and the policy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governance context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 substance of the problem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Describe the policy process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How is the political agenda translated into a policy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Which concept is used for transformation the policy into a framework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tabulation process from framework to indicators with relevant scares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Content</a:t>
            </a:r>
          </a:p>
        </p:txBody>
      </p:sp>
      <p:sp>
        <p:nvSpPr>
          <p:cNvPr id="16386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development of the agenda of our working group</a:t>
            </a:r>
          </a:p>
          <a:p>
            <a:r>
              <a:rPr lang="en-US" smtClean="0"/>
              <a:t>Different political agendas and policy requires different KNI</a:t>
            </a:r>
          </a:p>
          <a:p>
            <a:r>
              <a:rPr lang="en-US" smtClean="0"/>
              <a:t>Set up a common audit methodology for different KNI </a:t>
            </a:r>
          </a:p>
          <a:p>
            <a:r>
              <a:rPr lang="en-US" smtClean="0"/>
              <a:t>The requirements of this model is that it should be applicable for different  types of KNI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Chance in the agenda of </a:t>
            </a:r>
            <a:br>
              <a:rPr lang="en-US" dirty="0" smtClean="0"/>
            </a:br>
            <a:r>
              <a:rPr lang="en-US" dirty="0" smtClean="0"/>
              <a:t>the working group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Starting point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 progress of the society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strategy for improving the living conditions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Interim theme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bail out of the financial sector and other industries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Actual theme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deficit on public sector budget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sovereign debt crisis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absence of economic growth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Future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aspiration of sustainable economic progress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avoiding social economic problems and social up raising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Breakdown of problems and solutions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New problems requires new KNI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What we are measuring is determined by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how we operationalize our concepts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which </a:t>
            </a:r>
            <a:r>
              <a:rPr lang="en-US" dirty="0" err="1" smtClean="0"/>
              <a:t>concetual</a:t>
            </a:r>
            <a:r>
              <a:rPr lang="en-US" dirty="0" smtClean="0"/>
              <a:t> frameworks we are relying 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which </a:t>
            </a:r>
            <a:r>
              <a:rPr lang="en-US" dirty="0" err="1" smtClean="0"/>
              <a:t>cognitative</a:t>
            </a:r>
            <a:r>
              <a:rPr lang="en-US" dirty="0" smtClean="0"/>
              <a:t> </a:t>
            </a:r>
            <a:r>
              <a:rPr lang="en-US" dirty="0" err="1" smtClean="0"/>
              <a:t>sheme</a:t>
            </a:r>
            <a:r>
              <a:rPr lang="en-US" dirty="0" smtClean="0"/>
              <a:t> are we using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Rating by a rating agency is an indicator on how to trust worthy a nation is.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There is a static and a dynamic dimension in each indicator.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Indicators is also lacking the dimension of distribution of wealth.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Audit of </a:t>
            </a:r>
            <a:br>
              <a:rPr lang="en-US" dirty="0" smtClean="0"/>
            </a:br>
            <a:r>
              <a:rPr lang="en-US" dirty="0" smtClean="0"/>
              <a:t>Key National </a:t>
            </a:r>
            <a:r>
              <a:rPr lang="en-US" dirty="0"/>
              <a:t>I</a:t>
            </a:r>
            <a:r>
              <a:rPr lang="en-US" dirty="0" smtClean="0"/>
              <a:t>ndicators</a:t>
            </a:r>
            <a:endParaRPr lang="en-US" dirty="0"/>
          </a:p>
        </p:txBody>
      </p:sp>
      <p:sp>
        <p:nvSpPr>
          <p:cNvPr id="22530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KNI reflect one problem on the agenda </a:t>
            </a:r>
          </a:p>
          <a:p>
            <a:r>
              <a:rPr lang="en-US" smtClean="0"/>
              <a:t>Development of method of auditing of KNI</a:t>
            </a:r>
          </a:p>
          <a:p>
            <a:r>
              <a:rPr lang="en-US" smtClean="0"/>
              <a:t>Set op a audit process for KNI </a:t>
            </a:r>
          </a:p>
          <a:p>
            <a:r>
              <a:rPr lang="en-US" smtClean="0"/>
              <a:t>A methodological framework for auditing KNI</a:t>
            </a:r>
          </a:p>
          <a:p>
            <a:r>
              <a:rPr lang="en-US" smtClean="0"/>
              <a:t>Use of theoretical and methodological concepts as a basis for the audit strategy of KNI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575" y="333375"/>
            <a:ext cx="5410200" cy="641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kstboks 1"/>
          <p:cNvSpPr txBox="1"/>
          <p:nvPr/>
        </p:nvSpPr>
        <p:spPr>
          <a:xfrm>
            <a:off x="342256" y="332656"/>
            <a:ext cx="1661993" cy="6192688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latin typeface="+mn-lt"/>
                <a:cs typeface="+mn-cs"/>
              </a:rPr>
              <a:t>A scheme for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latin typeface="+mn-lt"/>
                <a:cs typeface="+mn-cs"/>
              </a:rPr>
              <a:t>an audit model for KNI</a:t>
            </a:r>
            <a:endParaRPr lang="en-US" sz="48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Challenges within the model</a:t>
            </a:r>
          </a:p>
        </p:txBody>
      </p:sp>
      <p:sp>
        <p:nvSpPr>
          <p:cNvPr id="26626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Interfaces between the different phases in the translation and tabulation process</a:t>
            </a:r>
          </a:p>
          <a:p>
            <a:r>
              <a:rPr lang="da-DK" smtClean="0"/>
              <a:t>The translation from agenda to policy is a </a:t>
            </a:r>
            <a:r>
              <a:rPr lang="en-US" smtClean="0"/>
              <a:t>construction of governing principles</a:t>
            </a:r>
          </a:p>
          <a:p>
            <a:r>
              <a:rPr lang="en-US" smtClean="0"/>
              <a:t>The tabulation is creating implementation tools for the policy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52563" y="238125"/>
            <a:ext cx="6238875" cy="638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333375"/>
            <a:ext cx="8353425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1641</TotalTime>
  <Words>406</Words>
  <Application>Microsoft Office PowerPoint</Application>
  <PresentationFormat>On-screen Show (4:3)</PresentationFormat>
  <Paragraphs>72</Paragraphs>
  <Slides>12</Slides>
  <Notes>12</Notes>
  <HiddenSlides>0</HiddenSlides>
  <MMClips>0</MMClips>
  <ScaleCrop>false</ScaleCrop>
  <HeadingPairs>
    <vt:vector size="6" baseType="variant">
      <vt:variant>
        <vt:lpstr>Lietotie fonti</vt:lpstr>
      </vt:variant>
      <vt:variant>
        <vt:i4>2</vt:i4>
      </vt:variant>
      <vt:variant>
        <vt:lpstr>Noformējuma veidne</vt:lpstr>
      </vt:variant>
      <vt:variant>
        <vt:i4>1</vt:i4>
      </vt:variant>
      <vt:variant>
        <vt:lpstr>Slaidu virsraksti</vt:lpstr>
      </vt:variant>
      <vt:variant>
        <vt:i4>12</vt:i4>
      </vt:variant>
    </vt:vector>
  </HeadingPairs>
  <TitlesOfParts>
    <vt:vector size="15" baseType="lpstr">
      <vt:lpstr>Calibri</vt:lpstr>
      <vt:lpstr>Arial</vt:lpstr>
      <vt:lpstr>Kontortema</vt:lpstr>
      <vt:lpstr>From the financial crisis  to the debt  crisis </vt:lpstr>
      <vt:lpstr>Content</vt:lpstr>
      <vt:lpstr>Chance in the agenda of  the working group</vt:lpstr>
      <vt:lpstr>Breakdown of problems and solutions</vt:lpstr>
      <vt:lpstr>Audit of  Key National Indicators</vt:lpstr>
      <vt:lpstr>Slaids 6</vt:lpstr>
      <vt:lpstr>Challenges within the model</vt:lpstr>
      <vt:lpstr>Slaids 8</vt:lpstr>
      <vt:lpstr>Slaids 9</vt:lpstr>
      <vt:lpstr>Criteria to evaluate KNI</vt:lpstr>
      <vt:lpstr>Cognitive Scheme</vt:lpstr>
      <vt:lpstr>Conclusion</vt:lpstr>
    </vt:vector>
  </TitlesOfParts>
  <Company>Rigsrevisionen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the financial crisis to the debt  to the debt crisis. </dc:title>
  <dc:creator>Rolf Elm-Larsen</dc:creator>
  <cp:lastModifiedBy>MK</cp:lastModifiedBy>
  <cp:revision>22</cp:revision>
  <cp:lastPrinted>2012-03-28T09:05:42Z</cp:lastPrinted>
  <dcterms:created xsi:type="dcterms:W3CDTF">2012-02-07T13:35:10Z</dcterms:created>
  <dcterms:modified xsi:type="dcterms:W3CDTF">2012-03-29T09:20:05Z</dcterms:modified>
</cp:coreProperties>
</file>