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0" r:id="rId5"/>
    <p:sldId id="259" r:id="rId6"/>
    <p:sldId id="271" r:id="rId7"/>
    <p:sldId id="267" r:id="rId8"/>
    <p:sldId id="272" r:id="rId9"/>
    <p:sldId id="273" r:id="rId10"/>
    <p:sldId id="268" r:id="rId11"/>
    <p:sldId id="269" r:id="rId12"/>
    <p:sldId id="264" r:id="rId13"/>
    <p:sldId id="274" r:id="rId14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63" autoAdjust="0"/>
  </p:normalViewPr>
  <p:slideViewPr>
    <p:cSldViewPr snapToGrid="0" snapToObjects="1">
      <p:cViewPr varScale="1">
        <p:scale>
          <a:sx n="84" d="100"/>
          <a:sy n="84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997599A-FBA2-454B-A736-CA2063A38DD1}" type="datetimeFigureOut">
              <a:rPr lang="de-DE"/>
              <a:pPr>
                <a:defRPr/>
              </a:pPr>
              <a:t>26.03.2012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C894286-E665-4C58-A2F3-EEDDF3DA2D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B75AE88F-4553-4E77-8D37-DCABF4B3BC1B}" type="datetimeFigureOut">
              <a:rPr lang="de-DE"/>
              <a:pPr>
                <a:defRPr/>
              </a:pPr>
              <a:t>26.03.2012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noProof="0" smtClean="0"/>
              <a:t>Mastertextformat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F934B16-6394-4DFA-A945-69CE3F6E3EA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648000"/>
            <a:ext cx="6786490" cy="3816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9D27-46EA-43D3-9299-3AAC3D3F90DF}" type="datetime1">
              <a:rPr lang="de-AT"/>
              <a:pPr>
                <a:defRPr/>
              </a:pPr>
              <a:t>26.03.2012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Ulrike KATTERL, SAI of Austria,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2FE6-B16D-4D80-9FCA-A2DC38BF2F1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648000"/>
            <a:ext cx="6786490" cy="3816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3626-D7AC-4817-B3DA-0AD9EAA5FB0E}" type="datetime1">
              <a:rPr lang="de-AT"/>
              <a:pPr>
                <a:defRPr/>
              </a:pPr>
              <a:t>26.03.2012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Ulrike KATTERL, SAI of Austria,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D5FC-A1CA-4FAA-B462-56A1B2249A6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  <a:lvl3pPr marL="198000" indent="0">
              <a:defRPr/>
            </a:lvl3pPr>
            <a:lvl4pPr indent="0">
              <a:defRPr/>
            </a:lvl4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332FB-2A19-443C-8021-CAEC07FABB9A}" type="datetime1">
              <a:rPr lang="de-AT"/>
              <a:pPr>
                <a:defRPr/>
              </a:pPr>
              <a:t>26.03.2012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Ulrike KATTERL, SAI of Austria,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F226-2C3D-40E7-9E19-9B7CD8D6295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 algn="l">
              <a:spcAft>
                <a:spcPts val="1200"/>
              </a:spcAft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9535D-FFE1-49EA-87B0-33918B4C258A}" type="datetime1">
              <a:rPr lang="de-AT"/>
              <a:pPr>
                <a:defRPr/>
              </a:pPr>
              <a:t>26.03.2012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Ulrike KATTERL, SAI of Austria, 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1D99-A8C0-47EA-93B6-D8CE1EE3FF6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216EC-B42A-43C4-B801-8E2F475C6DCF}" type="datetime1">
              <a:rPr lang="de-AT"/>
              <a:pPr>
                <a:defRPr/>
              </a:pPr>
              <a:t>26.03.2012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Ulrike KATTERL, SAI of Austria, 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909ED-7320-48A0-A4F2-F97A1748158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9" descr="zahlenbalken_ppt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7938"/>
            <a:ext cx="8382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92100"/>
            <a:ext cx="668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fld id="{047019E5-4033-445D-AF8F-DAAB1BD15AA1}" type="datetime1">
              <a:rPr lang="de-AT"/>
              <a:pPr>
                <a:defRPr/>
              </a:pPr>
              <a:t>26.03.2012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233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accent1"/>
                </a:solidFill>
                <a:latin typeface="Lucida Sans"/>
                <a:ea typeface="+mn-ea"/>
                <a:cs typeface="Lucida Sans"/>
              </a:defRPr>
            </a:lvl1pPr>
          </a:lstStyle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40663" y="6356350"/>
            <a:ext cx="8461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fld id="{42357E6D-407B-487B-A712-523EFA4E1C6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32" name="Bild 6" descr="RH Logo Claim_RGB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67588" y="274638"/>
            <a:ext cx="1320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49" r:id="rId5"/>
  </p:sldLayoutIdLst>
  <p:hf sldNum="0"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accent2"/>
          </a:solidFill>
          <a:latin typeface="Lucida Sans"/>
          <a:ea typeface="ＭＳ Ｐゴシック" pitchFamily="-107" charset="-128"/>
          <a:cs typeface="Lucida San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Lucida San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Lucida San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Lucida San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Lucida Sans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fontAlgn="base">
        <a:spcBef>
          <a:spcPct val="0"/>
        </a:spcBef>
        <a:spcAft>
          <a:spcPts val="1400"/>
        </a:spcAft>
        <a:buSzPct val="75000"/>
        <a:buFont typeface="Arial" charset="0"/>
        <a:defRPr sz="2400" b="1" kern="1200">
          <a:solidFill>
            <a:schemeClr val="tx1"/>
          </a:solidFill>
          <a:latin typeface="Lucida Sans"/>
          <a:ea typeface="ＭＳ Ｐゴシック" pitchFamily="-107" charset="-128"/>
          <a:cs typeface="Lucida Sans"/>
        </a:defRPr>
      </a:lvl1pPr>
      <a:lvl2pPr marL="177800" indent="-177800" algn="l" defTabSz="457200" rtl="0" fontAlgn="base">
        <a:lnSpc>
          <a:spcPts val="3000"/>
        </a:lnSpc>
        <a:spcBef>
          <a:spcPct val="0"/>
        </a:spcBef>
        <a:spcAft>
          <a:spcPts val="1400"/>
        </a:spcAft>
        <a:buSzPct val="80000"/>
        <a:buFont typeface="Arial" charset="0"/>
        <a:buChar char="•"/>
        <a:defRPr sz="22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2pPr>
      <a:lvl3pPr marL="179388" algn="l" defTabSz="457200" rtl="0" fontAlgn="base">
        <a:spcBef>
          <a:spcPct val="0"/>
        </a:spcBef>
        <a:spcAft>
          <a:spcPts val="1000"/>
        </a:spcAft>
        <a:buFont typeface="Symbol" pitchFamily="18" charset="2"/>
        <a:defRPr sz="20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3pPr>
      <a:lvl4pPr marL="444500" algn="l" defTabSz="1871663" rtl="0" fontAlgn="base">
        <a:spcBef>
          <a:spcPct val="0"/>
        </a:spcBef>
        <a:spcAft>
          <a:spcPts val="600"/>
        </a:spcAft>
        <a:buFont typeface="Arial" charset="0"/>
        <a:defRPr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4pPr>
      <a:lvl5pPr marL="444500" algn="l" defTabSz="1871663" rtl="0" fontAlgn="base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atterl@rechnungshof.gv.a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/>
          <p:cNvSpPr>
            <a:spLocks noGrp="1"/>
          </p:cNvSpPr>
          <p:nvPr>
            <p:ph type="ctrTitle"/>
          </p:nvPr>
        </p:nvSpPr>
        <p:spPr>
          <a:xfrm>
            <a:off x="360363" y="647700"/>
            <a:ext cx="6786562" cy="382588"/>
          </a:xfrm>
        </p:spPr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5th Meeting of the INTOSAI Working Group on Key National Indicators </a:t>
            </a:r>
          </a:p>
        </p:txBody>
      </p:sp>
      <p:sp>
        <p:nvSpPr>
          <p:cNvPr id="9218" name="Untertitel 2"/>
          <p:cNvSpPr>
            <a:spLocks noGrp="1"/>
          </p:cNvSpPr>
          <p:nvPr>
            <p:ph type="subTitle" idx="1"/>
          </p:nvPr>
        </p:nvSpPr>
        <p:spPr>
          <a:xfrm>
            <a:off x="417513" y="2592388"/>
            <a:ext cx="8229600" cy="1752600"/>
          </a:xfrm>
        </p:spPr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A performance audit on indicators measuring fiscal long term sustainability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Ulrike KATTERL, SAI </a:t>
            </a:r>
            <a:r>
              <a:rPr lang="de-DE" dirty="0" err="1"/>
              <a:t>of</a:t>
            </a:r>
            <a:r>
              <a:rPr lang="de-DE" dirty="0"/>
              <a:t> Austria 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Data requirements III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Long-term </a:t>
            </a:r>
            <a:r>
              <a:rPr lang="de-DE" dirty="0" err="1"/>
              <a:t>care</a:t>
            </a:r>
            <a:r>
              <a:rPr lang="de-DE" dirty="0"/>
              <a:t> </a:t>
            </a:r>
            <a:r>
              <a:rPr lang="de-DE" dirty="0" err="1"/>
              <a:t>expenditures</a:t>
            </a:r>
            <a:endParaRPr lang="de-DE" dirty="0"/>
          </a:p>
          <a:p>
            <a:pPr marL="342900" indent="-342900">
              <a:buFont typeface="Arial"/>
              <a:buChar char="•"/>
              <a:defRPr/>
            </a:pP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cross</a:t>
            </a:r>
            <a:r>
              <a:rPr lang="de-DE" dirty="0" err="1"/>
              <a:t>-</a:t>
            </a:r>
            <a:r>
              <a:rPr lang="de-DE" dirty="0" err="1" smtClean="0"/>
              <a:t>states</a:t>
            </a:r>
            <a:r>
              <a:rPr lang="de-DE" dirty="0" smtClean="0"/>
              <a:t> </a:t>
            </a:r>
            <a:r>
              <a:rPr lang="de-DE" dirty="0" err="1" smtClean="0"/>
              <a:t>comparability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in-kind </a:t>
            </a:r>
            <a:r>
              <a:rPr lang="de-DE" dirty="0" err="1" smtClean="0"/>
              <a:t>transfers</a:t>
            </a:r>
            <a:r>
              <a:rPr lang="de-DE" dirty="0" smtClean="0"/>
              <a:t> (</a:t>
            </a:r>
            <a:r>
              <a:rPr lang="de-DE" dirty="0" err="1" smtClean="0"/>
              <a:t>nursery</a:t>
            </a:r>
            <a:r>
              <a:rPr lang="de-DE" dirty="0" smtClean="0"/>
              <a:t> </a:t>
            </a:r>
            <a:r>
              <a:rPr lang="de-DE" dirty="0" err="1" smtClean="0"/>
              <a:t>homes</a:t>
            </a:r>
            <a:r>
              <a:rPr lang="de-DE" dirty="0" smtClean="0"/>
              <a:t>, etc.)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 err="1" smtClean="0"/>
              <a:t>Classification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care</a:t>
            </a:r>
            <a:r>
              <a:rPr lang="de-DE" dirty="0" smtClean="0"/>
              <a:t> </a:t>
            </a:r>
            <a:r>
              <a:rPr lang="de-DE" dirty="0" err="1" smtClean="0"/>
              <a:t>expenditures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benefits</a:t>
            </a:r>
            <a:r>
              <a:rPr lang="de-DE" dirty="0" smtClean="0"/>
              <a:t>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 err="1" smtClean="0"/>
              <a:t>Spending</a:t>
            </a:r>
            <a:r>
              <a:rPr lang="de-DE" dirty="0" smtClean="0"/>
              <a:t> on „</a:t>
            </a:r>
            <a:r>
              <a:rPr lang="de-DE" dirty="0" err="1" smtClean="0"/>
              <a:t>home</a:t>
            </a:r>
            <a:r>
              <a:rPr lang="de-DE" dirty="0" smtClean="0"/>
              <a:t> </a:t>
            </a:r>
            <a:r>
              <a:rPr lang="de-DE" dirty="0" err="1" smtClean="0"/>
              <a:t>care</a:t>
            </a:r>
            <a:r>
              <a:rPr lang="de-DE" dirty="0" smtClean="0"/>
              <a:t>“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illustrate</a:t>
            </a:r>
            <a:r>
              <a:rPr lang="de-DE" dirty="0" smtClean="0"/>
              <a:t> (</a:t>
            </a:r>
            <a:r>
              <a:rPr lang="de-DE" dirty="0" err="1" smtClean="0"/>
              <a:t>compared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institutional</a:t>
            </a:r>
            <a:r>
              <a:rPr lang="de-DE" dirty="0" smtClean="0"/>
              <a:t> </a:t>
            </a:r>
            <a:r>
              <a:rPr lang="de-DE" dirty="0" err="1" smtClean="0"/>
              <a:t>care</a:t>
            </a:r>
            <a:r>
              <a:rPr lang="de-DE" dirty="0" smtClean="0"/>
              <a:t>) 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ACA Recommendations </a:t>
            </a:r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Improve data coverage, notably data generated by the states (data on teachers employed by the states, spending on long-term care, health expenditures)</a:t>
            </a:r>
          </a:p>
          <a:p>
            <a:pPr marL="342900" indent="-342900">
              <a:buFont typeface="Arial" charset="0"/>
              <a:buChar char="•"/>
            </a:pP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Enhance data quality, i.e. improved age-related information (e.g. hospitals)</a:t>
            </a:r>
          </a:p>
          <a:p>
            <a:pPr marL="342900" indent="-342900">
              <a:buFont typeface="Arial" charset="0"/>
              <a:buChar char="•"/>
            </a:pP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Improved cooperation among the federal level and the states to ease the illustration of the fiscal sustainability of the economy as a whole</a:t>
            </a:r>
          </a:p>
          <a:p>
            <a:pPr marL="342900" indent="-342900">
              <a:buFont typeface="Arial" charset="0"/>
              <a:buChar char="•"/>
            </a:pPr>
            <a:endParaRPr lang="de-DE" smtClean="0">
              <a:latin typeface="Lucida Sans" pitchFamily="34" charset="0"/>
              <a:ea typeface="ＭＳ Ｐゴシック" pitchFamily="34" charset="-128"/>
              <a:cs typeface="Lucida Sans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Lesson learnt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de-DE" sz="3600" dirty="0" err="1" smtClean="0"/>
              <a:t>It</a:t>
            </a:r>
            <a:r>
              <a:rPr lang="de-DE" sz="3600" dirty="0" smtClean="0"/>
              <a:t> </a:t>
            </a:r>
            <a:r>
              <a:rPr lang="de-DE" sz="3600" dirty="0" err="1" smtClean="0"/>
              <a:t>is</a:t>
            </a:r>
            <a:r>
              <a:rPr lang="de-DE" sz="3600" dirty="0" smtClean="0"/>
              <a:t> </a:t>
            </a:r>
            <a:r>
              <a:rPr lang="de-DE" sz="3600" dirty="0" err="1" smtClean="0"/>
              <a:t>difficult</a:t>
            </a:r>
            <a:r>
              <a:rPr lang="de-DE" sz="3600" dirty="0" smtClean="0"/>
              <a:t> </a:t>
            </a:r>
            <a:r>
              <a:rPr lang="de-DE" sz="3600" dirty="0" err="1" smtClean="0"/>
              <a:t>to</a:t>
            </a:r>
            <a:r>
              <a:rPr lang="de-DE" sz="3600" dirty="0" smtClean="0"/>
              <a:t> </a:t>
            </a:r>
            <a:r>
              <a:rPr lang="de-DE" sz="3600" dirty="0" err="1" smtClean="0"/>
              <a:t>evaluate</a:t>
            </a:r>
            <a:r>
              <a:rPr lang="de-DE" sz="3600" dirty="0" smtClean="0"/>
              <a:t> </a:t>
            </a:r>
            <a:r>
              <a:rPr lang="de-DE" sz="3600" dirty="0" err="1" smtClean="0"/>
              <a:t>indicators</a:t>
            </a:r>
            <a:r>
              <a:rPr lang="de-DE" sz="3600" dirty="0" smtClean="0"/>
              <a:t> per se, </a:t>
            </a:r>
          </a:p>
          <a:p>
            <a:pPr algn="ctr">
              <a:defRPr/>
            </a:pPr>
            <a:r>
              <a:rPr lang="de-DE" sz="3600" dirty="0" err="1" smtClean="0"/>
              <a:t>however</a:t>
            </a:r>
            <a:r>
              <a:rPr lang="de-DE" sz="3600" dirty="0" smtClean="0"/>
              <a:t>, promising </a:t>
            </a:r>
            <a:r>
              <a:rPr lang="de-DE" sz="3600" dirty="0" err="1" smtClean="0"/>
              <a:t>to</a:t>
            </a:r>
            <a:r>
              <a:rPr lang="de-DE" sz="3600" dirty="0" smtClean="0"/>
              <a:t> </a:t>
            </a:r>
            <a:r>
              <a:rPr lang="de-DE" sz="3600" dirty="0" err="1" smtClean="0"/>
              <a:t>evaluate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</a:t>
            </a:r>
            <a:r>
              <a:rPr lang="de-DE" sz="3600" dirty="0" err="1" smtClean="0"/>
              <a:t>underlying</a:t>
            </a:r>
            <a:r>
              <a:rPr lang="de-DE" sz="3600" dirty="0" smtClean="0"/>
              <a:t> </a:t>
            </a:r>
            <a:r>
              <a:rPr lang="de-DE" sz="3600" dirty="0" err="1" smtClean="0"/>
              <a:t>data</a:t>
            </a:r>
            <a:r>
              <a:rPr lang="de-DE" sz="3600" dirty="0" smtClean="0"/>
              <a:t>. </a:t>
            </a:r>
          </a:p>
          <a:p>
            <a:pPr marL="342900" indent="-342900">
              <a:buFont typeface="Arial"/>
              <a:buChar char="•"/>
              <a:defRPr/>
            </a:pPr>
            <a:endParaRPr lang="de-DE" dirty="0" smtClean="0"/>
          </a:p>
          <a:p>
            <a:pPr marL="342900" indent="-342900">
              <a:buFont typeface="Arial"/>
              <a:buChar char="•"/>
              <a:defRPr/>
            </a:pPr>
            <a:endParaRPr lang="de-DE" dirty="0"/>
          </a:p>
          <a:p>
            <a:pPr marL="342900" indent="-342900">
              <a:buFont typeface="Arial"/>
              <a:buChar char="•"/>
              <a:defRPr/>
            </a:pPr>
            <a:endParaRPr lang="de-DE" dirty="0" smtClean="0"/>
          </a:p>
          <a:p>
            <a:pPr marL="342900" indent="-342900"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4"/>
          <p:cNvSpPr>
            <a:spLocks noGrp="1"/>
          </p:cNvSpPr>
          <p:nvPr>
            <p:ph type="ctrTitle"/>
          </p:nvPr>
        </p:nvSpPr>
        <p:spPr>
          <a:xfrm>
            <a:off x="360363" y="647700"/>
            <a:ext cx="6786562" cy="382588"/>
          </a:xfrm>
        </p:spPr>
        <p:txBody>
          <a:bodyPr/>
          <a:lstStyle/>
          <a:p>
            <a:endParaRPr lang="lv-LV" smtClean="0">
              <a:latin typeface="Lucida Sans" pitchFamily="34" charset="0"/>
              <a:ea typeface="ＭＳ Ｐゴシック" pitchFamily="34" charset="-128"/>
              <a:cs typeface="Lucida Sans" pitchFamily="34" charset="0"/>
            </a:endParaRPr>
          </a:p>
        </p:txBody>
      </p:sp>
      <p:sp>
        <p:nvSpPr>
          <p:cNvPr id="21506" name="Untertitel 5"/>
          <p:cNvSpPr>
            <a:spLocks noGrp="1"/>
          </p:cNvSpPr>
          <p:nvPr>
            <p:ph type="subTitle" idx="1"/>
          </p:nvPr>
        </p:nvSpPr>
        <p:spPr>
          <a:xfrm>
            <a:off x="417513" y="2592388"/>
            <a:ext cx="8229600" cy="1752600"/>
          </a:xfrm>
        </p:spPr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Ulrike KATTERL</a:t>
            </a:r>
          </a:p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  <a:hlinkClick r:id="rId2"/>
              </a:rPr>
              <a:t>katterl@rechnungshof.gv.at</a:t>
            </a:r>
            <a:endParaRPr lang="de-DE" smtClean="0">
              <a:latin typeface="Lucida Sans" pitchFamily="34" charset="0"/>
              <a:ea typeface="ＭＳ Ｐゴシック" pitchFamily="34" charset="-128"/>
              <a:cs typeface="Lucida Sans" pitchFamily="34" charset="0"/>
            </a:endParaRPr>
          </a:p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Phone: 0043 711 71 - 8620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Content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/>
              <a:buChar char="•"/>
              <a:defRPr/>
            </a:pPr>
            <a:endParaRPr lang="de-DE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DE" sz="2800" dirty="0" err="1" smtClean="0"/>
              <a:t>Scope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audit</a:t>
            </a:r>
            <a:endParaRPr lang="de-DE" sz="2800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DE" sz="2800" dirty="0" err="1" smtClean="0"/>
              <a:t>Sustainability</a:t>
            </a:r>
            <a:endParaRPr lang="de-DE" sz="2800" dirty="0" smtClean="0"/>
          </a:p>
          <a:p>
            <a:pPr marL="520700" lvl="1" indent="-342900">
              <a:buFont typeface="Arial"/>
              <a:buChar char="•"/>
              <a:defRPr/>
            </a:pPr>
            <a:r>
              <a:rPr lang="de-DE" sz="2600" dirty="0" smtClean="0"/>
              <a:t>S2-Indicator</a:t>
            </a:r>
          </a:p>
          <a:p>
            <a:pPr marL="520700" lvl="1" indent="-342900">
              <a:buFont typeface="Arial"/>
              <a:buChar char="•"/>
              <a:defRPr/>
            </a:pPr>
            <a:r>
              <a:rPr lang="de-DE" sz="2600" dirty="0" smtClean="0"/>
              <a:t>Additional </a:t>
            </a:r>
            <a:r>
              <a:rPr lang="de-DE" sz="2600" dirty="0" err="1" smtClean="0"/>
              <a:t>costs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an </a:t>
            </a:r>
            <a:r>
              <a:rPr lang="de-DE" sz="2600" dirty="0" err="1" smtClean="0"/>
              <a:t>ageing</a:t>
            </a:r>
            <a:r>
              <a:rPr lang="de-DE" sz="2600" dirty="0" smtClean="0"/>
              <a:t> </a:t>
            </a:r>
            <a:r>
              <a:rPr lang="de-DE" sz="2600" dirty="0" err="1" smtClean="0"/>
              <a:t>population</a:t>
            </a:r>
            <a:endParaRPr lang="de-DE" sz="2600" dirty="0" smtClean="0"/>
          </a:p>
          <a:p>
            <a:pPr marL="520700" lvl="1" indent="-342900">
              <a:buFont typeface="Arial"/>
              <a:buChar char="•"/>
              <a:defRPr/>
            </a:pPr>
            <a:r>
              <a:rPr lang="de-DE" sz="2600" dirty="0" smtClean="0"/>
              <a:t>Data </a:t>
            </a:r>
            <a:r>
              <a:rPr lang="de-DE" sz="2600" dirty="0" err="1" smtClean="0"/>
              <a:t>coverage</a:t>
            </a:r>
            <a:r>
              <a:rPr lang="de-DE" sz="2600" dirty="0" smtClean="0"/>
              <a:t>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err="1" smtClean="0"/>
              <a:t>quality</a:t>
            </a:r>
            <a:endParaRPr lang="de-DE" sz="2600" dirty="0" smtClean="0"/>
          </a:p>
          <a:p>
            <a:pPr marL="520700" lvl="1" indent="-342900">
              <a:buFont typeface="Arial"/>
              <a:buChar char="•"/>
              <a:defRPr/>
            </a:pPr>
            <a:r>
              <a:rPr lang="de-DE" sz="2600" dirty="0" smtClean="0"/>
              <a:t>Date </a:t>
            </a:r>
            <a:r>
              <a:rPr lang="de-DE" sz="2600" dirty="0" err="1" smtClean="0"/>
              <a:t>requirements</a:t>
            </a:r>
            <a:endParaRPr lang="de-DE" sz="2600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DE" sz="2800" dirty="0" smtClean="0"/>
              <a:t>ACA </a:t>
            </a:r>
            <a:r>
              <a:rPr lang="de-DE" sz="2800" dirty="0" err="1" smtClean="0"/>
              <a:t>recommendations</a:t>
            </a:r>
            <a:endParaRPr lang="de-DE" sz="2800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DE" sz="2800" dirty="0" err="1" smtClean="0"/>
              <a:t>Lesson</a:t>
            </a:r>
            <a:r>
              <a:rPr lang="de-DE" sz="2800" dirty="0" smtClean="0"/>
              <a:t> </a:t>
            </a:r>
            <a:r>
              <a:rPr lang="de-DE" sz="2800" dirty="0" err="1" smtClean="0"/>
              <a:t>learnt</a:t>
            </a:r>
            <a:endParaRPr lang="de-DE" sz="2800" dirty="0" smtClean="0"/>
          </a:p>
          <a:p>
            <a:pPr marL="342900" indent="-342900">
              <a:buFont typeface="Arial"/>
              <a:buChar char="•"/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Scope of the audit</a:t>
            </a:r>
          </a:p>
        </p:txBody>
      </p:sp>
      <p:sp>
        <p:nvSpPr>
          <p:cNvPr id="1126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Performance audit on the national budget planning process:  Focus on long term budgeting, i.e. fiscal sustainability </a:t>
            </a:r>
          </a:p>
          <a:p>
            <a:pPr marL="342900" indent="-342900">
              <a:buFont typeface="Arial" charset="0"/>
              <a:buChar char="•"/>
            </a:pP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Legal obligations to pursue sustainable public finances: constitutional law; national budget law; </a:t>
            </a:r>
            <a:b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</a:b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EU regulations </a:t>
            </a:r>
          </a:p>
          <a:p>
            <a:pPr marL="342900" indent="-342900">
              <a:buFont typeface="Arial" charset="0"/>
              <a:buChar char="•"/>
            </a:pP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Risk: „Sustainability gap“ which can result from demographic developments</a:t>
            </a:r>
          </a:p>
          <a:p>
            <a:pPr marL="342900" indent="-342900">
              <a:buFont typeface="Arial" charset="0"/>
              <a:buChar char="•"/>
            </a:pP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„S2“ – Indicator to measure long term fiscal sustainability challenges that countries face</a:t>
            </a:r>
          </a:p>
          <a:p>
            <a:pPr marL="342900" indent="-342900">
              <a:buFont typeface="Arial" charset="0"/>
              <a:buChar char="•"/>
            </a:pPr>
            <a:endParaRPr lang="de-DE" smtClean="0">
              <a:latin typeface="Lucida Sans" pitchFamily="34" charset="0"/>
              <a:ea typeface="ＭＳ Ｐゴシック" pitchFamily="34" charset="-128"/>
              <a:cs typeface="Lucida Sans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de-DE" smtClean="0">
              <a:latin typeface="Lucida Sans" pitchFamily="34" charset="0"/>
              <a:ea typeface="ＭＳ Ｐゴシック" pitchFamily="34" charset="-128"/>
              <a:cs typeface="Lucida Sans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Sustainability</a:t>
            </a:r>
          </a:p>
        </p:txBody>
      </p:sp>
      <p:sp>
        <p:nvSpPr>
          <p:cNvPr id="1229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Sustainability relates to the ability of a government to assume the financial burden of its debt currently </a:t>
            </a:r>
            <a:r>
              <a:rPr lang="de-DE" u="sng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and</a:t>
            </a: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 in the future</a:t>
            </a:r>
          </a:p>
          <a:p>
            <a:endParaRPr lang="de-DE" smtClean="0">
              <a:latin typeface="Lucida Sans" pitchFamily="34" charset="0"/>
              <a:ea typeface="ＭＳ Ｐゴシック" pitchFamily="34" charset="-128"/>
              <a:cs typeface="Lucida Sans" pitchFamily="34" charset="0"/>
            </a:endParaRPr>
          </a:p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The sustainability indicators provide a firm basis to identify the size and the main source of risks to public finance sustainability in a long-term perspective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S2 indicator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de-DE" dirty="0" smtClean="0"/>
              <a:t>S2 </a:t>
            </a:r>
            <a:r>
              <a:rPr lang="de-DE" dirty="0" err="1" smtClean="0"/>
              <a:t>indicator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err="1" smtClean="0"/>
              <a:t>shows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durable </a:t>
            </a:r>
            <a:r>
              <a:rPr lang="de-DE" dirty="0" err="1"/>
              <a:t>adjustment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balance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fulfil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infinite </a:t>
            </a:r>
            <a:r>
              <a:rPr lang="de-DE" dirty="0" err="1"/>
              <a:t>horizon</a:t>
            </a:r>
            <a:r>
              <a:rPr lang="de-DE" dirty="0"/>
              <a:t> intertemporal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dirty="0" err="1"/>
              <a:t>constraints</a:t>
            </a:r>
            <a:r>
              <a:rPr lang="de-DE" dirty="0"/>
              <a:t>,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paying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additional </a:t>
            </a:r>
            <a:r>
              <a:rPr lang="de-DE" dirty="0" err="1"/>
              <a:t>expenditure</a:t>
            </a:r>
            <a:r>
              <a:rPr lang="de-DE" dirty="0"/>
              <a:t> </a:t>
            </a:r>
            <a:r>
              <a:rPr lang="de-DE" dirty="0" err="1"/>
              <a:t>arising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an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 smtClean="0"/>
              <a:t>population</a:t>
            </a:r>
            <a:endParaRPr lang="de-DE" dirty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decomposed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endParaRPr lang="de-DE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DE" dirty="0" smtClean="0"/>
              <a:t>a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/>
              <a:t>relates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starting</a:t>
            </a:r>
            <a:r>
              <a:rPr lang="de-DE" dirty="0"/>
              <a:t> </a:t>
            </a:r>
            <a:r>
              <a:rPr lang="de-DE" dirty="0" err="1"/>
              <a:t>fiscal</a:t>
            </a:r>
            <a:r>
              <a:rPr lang="de-DE" dirty="0"/>
              <a:t> </a:t>
            </a:r>
            <a:r>
              <a:rPr lang="de-DE" dirty="0" err="1"/>
              <a:t>position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endParaRPr lang="de-DE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DE" dirty="0" smtClean="0"/>
              <a:t>a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relates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u="sng" dirty="0"/>
              <a:t>additional </a:t>
            </a:r>
            <a:r>
              <a:rPr lang="de-DE" u="sng" dirty="0" err="1"/>
              <a:t>costs</a:t>
            </a:r>
            <a:r>
              <a:rPr lang="de-DE" u="sng" dirty="0"/>
              <a:t> </a:t>
            </a:r>
            <a:r>
              <a:rPr lang="de-DE" u="sng" dirty="0" err="1"/>
              <a:t>of</a:t>
            </a:r>
            <a:r>
              <a:rPr lang="de-DE" u="sng" dirty="0"/>
              <a:t> an </a:t>
            </a:r>
            <a:r>
              <a:rPr lang="de-DE" u="sng" dirty="0" err="1"/>
              <a:t>ageing</a:t>
            </a:r>
            <a:r>
              <a:rPr lang="de-DE" u="sng" dirty="0"/>
              <a:t> </a:t>
            </a:r>
            <a:r>
              <a:rPr lang="de-DE" u="sng" dirty="0" err="1" smtClean="0"/>
              <a:t>population</a:t>
            </a:r>
            <a:endParaRPr lang="de-DE" u="sng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/>
            </a:r>
            <a:b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</a:br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Additional costs of an ageing population</a:t>
            </a:r>
            <a:b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</a:br>
            <a:endParaRPr lang="de-DE" smtClean="0">
              <a:latin typeface="Lucida Sans" pitchFamily="34" charset="0"/>
              <a:ea typeface="ＭＳ Ｐゴシック" pitchFamily="34" charset="-128"/>
              <a:cs typeface="Lucida San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de-DE" i="1" dirty="0"/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Public pensions </a:t>
            </a:r>
            <a:r>
              <a:rPr lang="de-DE" dirty="0" err="1"/>
              <a:t>expenditures</a:t>
            </a:r>
            <a:r>
              <a:rPr lang="de-DE" dirty="0"/>
              <a:t> </a:t>
            </a:r>
          </a:p>
          <a:p>
            <a:pPr marL="342900" indent="-342900">
              <a:buFont typeface="Arial"/>
              <a:buChar char="•"/>
              <a:defRPr/>
            </a:pPr>
            <a:endParaRPr lang="de-DE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DE" dirty="0" err="1" smtClean="0"/>
              <a:t>Healthcare</a:t>
            </a:r>
            <a:r>
              <a:rPr lang="de-DE" dirty="0" smtClean="0"/>
              <a:t> </a:t>
            </a:r>
            <a:r>
              <a:rPr lang="de-DE" dirty="0" err="1" smtClean="0"/>
              <a:t>expenditures</a:t>
            </a:r>
            <a:endParaRPr lang="de-DE" dirty="0" smtClean="0"/>
          </a:p>
          <a:p>
            <a:pPr marL="342900" indent="-342900">
              <a:buFont typeface="Arial"/>
              <a:buChar char="•"/>
              <a:defRPr/>
            </a:pPr>
            <a:endParaRPr lang="de-DE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DE" dirty="0" smtClean="0"/>
              <a:t>Long-term </a:t>
            </a:r>
            <a:r>
              <a:rPr lang="de-DE" dirty="0" err="1" smtClean="0"/>
              <a:t>care</a:t>
            </a:r>
            <a:r>
              <a:rPr lang="de-DE" dirty="0" smtClean="0"/>
              <a:t> </a:t>
            </a:r>
            <a:r>
              <a:rPr lang="de-DE" dirty="0" err="1" smtClean="0"/>
              <a:t>expenditures</a:t>
            </a:r>
            <a:endParaRPr lang="de-DE" dirty="0" smtClean="0"/>
          </a:p>
          <a:p>
            <a:pPr marL="787400" lvl="3" indent="-342900">
              <a:buFont typeface="Arial"/>
              <a:buChar char="•"/>
              <a:defRPr/>
            </a:pPr>
            <a:endParaRPr lang="de-DE" dirty="0" smtClean="0"/>
          </a:p>
          <a:p>
            <a:pPr>
              <a:defRPr/>
            </a:pPr>
            <a:endParaRPr lang="de-DE" i="1" dirty="0" smtClean="0"/>
          </a:p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Data coverage and quality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dirty="0" smtClean="0"/>
              <a:t>Austria </a:t>
            </a:r>
            <a:r>
              <a:rPr lang="de-DE" dirty="0" err="1" smtClean="0"/>
              <a:t>transmits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on pensions,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care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term</a:t>
            </a:r>
            <a:r>
              <a:rPr lang="de-DE" dirty="0" smtClean="0"/>
              <a:t> </a:t>
            </a:r>
            <a:r>
              <a:rPr lang="de-DE" dirty="0" err="1" smtClean="0"/>
              <a:t>care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European </a:t>
            </a:r>
            <a:r>
              <a:rPr lang="de-DE" dirty="0" err="1" smtClean="0"/>
              <a:t>Commission</a:t>
            </a:r>
            <a:r>
              <a:rPr lang="de-DE" dirty="0" smtClean="0"/>
              <a:t> (EC). The EC </a:t>
            </a:r>
            <a:r>
              <a:rPr lang="de-DE" dirty="0" err="1" smtClean="0"/>
              <a:t>services</a:t>
            </a:r>
            <a:r>
              <a:rPr lang="de-DE" dirty="0" smtClean="0"/>
              <a:t> carry out –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- </a:t>
            </a:r>
            <a:r>
              <a:rPr lang="de-DE" dirty="0" err="1" smtClean="0"/>
              <a:t>the</a:t>
            </a:r>
            <a:r>
              <a:rPr lang="de-DE" dirty="0" smtClean="0"/>
              <a:t> so </a:t>
            </a:r>
            <a:r>
              <a:rPr lang="de-DE" dirty="0" err="1" smtClean="0"/>
              <a:t>called</a:t>
            </a:r>
            <a:r>
              <a:rPr lang="de-DE" dirty="0" smtClean="0"/>
              <a:t> „</a:t>
            </a:r>
            <a:r>
              <a:rPr lang="de-DE" dirty="0" err="1" smtClean="0"/>
              <a:t>ageing</a:t>
            </a:r>
            <a:r>
              <a:rPr lang="de-DE" dirty="0" smtClean="0"/>
              <a:t> </a:t>
            </a:r>
            <a:r>
              <a:rPr lang="de-DE" dirty="0" err="1" smtClean="0"/>
              <a:t>projections</a:t>
            </a:r>
            <a:r>
              <a:rPr lang="de-DE" dirty="0" smtClean="0"/>
              <a:t>“. </a:t>
            </a:r>
          </a:p>
          <a:p>
            <a:pPr>
              <a:defRPr/>
            </a:pPr>
            <a:r>
              <a:rPr lang="de-DE" dirty="0" smtClean="0"/>
              <a:t>The </a:t>
            </a:r>
            <a:r>
              <a:rPr lang="de-DE" dirty="0" err="1" smtClean="0"/>
              <a:t>audit</a:t>
            </a:r>
            <a:r>
              <a:rPr lang="de-DE" dirty="0" smtClean="0"/>
              <a:t> </a:t>
            </a:r>
            <a:r>
              <a:rPr lang="de-DE" dirty="0" err="1" smtClean="0"/>
              <a:t>pursued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ACA </a:t>
            </a:r>
            <a:r>
              <a:rPr lang="de-DE" dirty="0" err="1" smtClean="0"/>
              <a:t>showed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coverage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improved</a:t>
            </a:r>
            <a:r>
              <a:rPr lang="de-DE" dirty="0" smtClean="0"/>
              <a:t>. </a:t>
            </a:r>
          </a:p>
          <a:p>
            <a:pPr>
              <a:defRPr/>
            </a:pPr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coverage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significance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. </a:t>
            </a:r>
          </a:p>
          <a:p>
            <a:pPr marL="342900" indent="-342900">
              <a:buFont typeface="Arial"/>
              <a:buChar char="•"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Data requirements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de-DE" dirty="0"/>
              <a:t>Public pensions </a:t>
            </a:r>
            <a:r>
              <a:rPr lang="de-DE" dirty="0" err="1"/>
              <a:t>expenditures</a:t>
            </a:r>
            <a:r>
              <a:rPr lang="de-DE" dirty="0"/>
              <a:t>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Some </a:t>
            </a:r>
            <a:r>
              <a:rPr lang="de-DE" dirty="0" err="1"/>
              <a:t>expenditures</a:t>
            </a:r>
            <a:r>
              <a:rPr lang="de-DE" dirty="0"/>
              <a:t> not </a:t>
            </a:r>
            <a:r>
              <a:rPr lang="de-DE" dirty="0" err="1"/>
              <a:t>directly</a:t>
            </a:r>
            <a:r>
              <a:rPr lang="de-DE" dirty="0"/>
              <a:t> </a:t>
            </a:r>
            <a:r>
              <a:rPr lang="de-DE" dirty="0" err="1" smtClean="0"/>
              <a:t>linked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/>
              <a:t>pension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rehabilitation</a:t>
            </a:r>
            <a:r>
              <a:rPr lang="de-DE" dirty="0" smtClean="0"/>
              <a:t>, administrative </a:t>
            </a:r>
            <a:r>
              <a:rPr lang="de-DE" dirty="0" err="1"/>
              <a:t>costs</a:t>
            </a:r>
            <a:r>
              <a:rPr lang="de-DE" dirty="0"/>
              <a:t>, etc.)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projections</a:t>
            </a:r>
            <a:r>
              <a:rPr lang="de-DE" dirty="0"/>
              <a:t>. These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pension</a:t>
            </a:r>
            <a:r>
              <a:rPr lang="de-DE" dirty="0"/>
              <a:t> </a:t>
            </a:r>
            <a:r>
              <a:rPr lang="de-DE" dirty="0" err="1"/>
              <a:t>expenditures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approximately</a:t>
            </a:r>
            <a:r>
              <a:rPr lang="de-DE" dirty="0"/>
              <a:t> 0.9% </a:t>
            </a:r>
            <a:r>
              <a:rPr lang="de-DE" dirty="0" err="1"/>
              <a:t>of</a:t>
            </a:r>
            <a:r>
              <a:rPr lang="de-DE" dirty="0"/>
              <a:t> GDP. </a:t>
            </a:r>
            <a:endParaRPr lang="de-DE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DE" dirty="0" err="1" smtClean="0"/>
              <a:t>Means</a:t>
            </a:r>
            <a:r>
              <a:rPr lang="de-DE" dirty="0" err="1"/>
              <a:t>-tested</a:t>
            </a:r>
            <a:r>
              <a:rPr lang="de-DE" dirty="0"/>
              <a:t> </a:t>
            </a:r>
            <a:r>
              <a:rPr lang="de-DE" dirty="0" err="1"/>
              <a:t>minimum</a:t>
            </a:r>
            <a:r>
              <a:rPr lang="de-DE" dirty="0"/>
              <a:t> pensions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assistance</a:t>
            </a:r>
            <a:r>
              <a:rPr lang="de-DE" dirty="0"/>
              <a:t> </a:t>
            </a:r>
            <a:r>
              <a:rPr lang="de-DE" dirty="0" err="1"/>
              <a:t>scheme</a:t>
            </a:r>
            <a:r>
              <a:rPr lang="de-DE" dirty="0"/>
              <a:t> (“Ausgleichszulagen”)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/>
              <a:t>excluded</a:t>
            </a:r>
            <a:r>
              <a:rPr lang="de-DE" dirty="0"/>
              <a:t> (</a:t>
            </a:r>
            <a:r>
              <a:rPr lang="de-DE" dirty="0" smtClean="0"/>
              <a:t>0.3</a:t>
            </a:r>
            <a:r>
              <a:rPr lang="de-DE" dirty="0"/>
              <a:t>% </a:t>
            </a:r>
            <a:r>
              <a:rPr lang="de-DE" dirty="0" err="1"/>
              <a:t>of</a:t>
            </a:r>
            <a:r>
              <a:rPr lang="de-DE" dirty="0"/>
              <a:t> GDP)</a:t>
            </a:r>
            <a:r>
              <a:rPr lang="de-DE" dirty="0" smtClean="0"/>
              <a:t>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u="sng" dirty="0" err="1" smtClean="0"/>
              <a:t>Unclear</a:t>
            </a:r>
            <a:r>
              <a:rPr lang="de-DE" u="sng" dirty="0" smtClean="0"/>
              <a:t> </a:t>
            </a:r>
            <a:r>
              <a:rPr lang="de-DE" u="sng" dirty="0" err="1" smtClean="0"/>
              <a:t>defining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pension</a:t>
            </a:r>
            <a:r>
              <a:rPr lang="de-DE" u="sng" dirty="0" smtClean="0"/>
              <a:t> </a:t>
            </a:r>
            <a:r>
              <a:rPr lang="de-DE" u="sng" dirty="0" err="1" smtClean="0"/>
              <a:t>payments</a:t>
            </a:r>
            <a:r>
              <a:rPr lang="de-DE" u="sng" dirty="0" smtClean="0"/>
              <a:t> </a:t>
            </a:r>
            <a:r>
              <a:rPr lang="de-DE" u="sng" dirty="0" err="1" smtClean="0"/>
              <a:t>for</a:t>
            </a:r>
            <a:r>
              <a:rPr lang="de-DE" u="sng" dirty="0" smtClean="0"/>
              <a:t> </a:t>
            </a:r>
            <a:r>
              <a:rPr lang="de-DE" u="sng" dirty="0" err="1" smtClean="0"/>
              <a:t>civil</a:t>
            </a:r>
            <a:r>
              <a:rPr lang="de-DE" u="sng" dirty="0" smtClean="0"/>
              <a:t> </a:t>
            </a:r>
            <a:r>
              <a:rPr lang="de-DE" u="sng" dirty="0" err="1" smtClean="0"/>
              <a:t>servants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states</a:t>
            </a:r>
            <a:r>
              <a:rPr lang="de-DE" u="sng" dirty="0" smtClean="0"/>
              <a:t> </a:t>
            </a:r>
            <a:r>
              <a:rPr lang="de-DE" u="sng" dirty="0" err="1" smtClean="0"/>
              <a:t>and</a:t>
            </a:r>
            <a:r>
              <a:rPr lang="de-DE" u="sng" dirty="0" smtClean="0"/>
              <a:t> </a:t>
            </a:r>
            <a:r>
              <a:rPr lang="de-DE" u="sng" dirty="0" err="1" smtClean="0"/>
              <a:t>municipalities</a:t>
            </a:r>
            <a:r>
              <a:rPr lang="de-DE" u="sng" dirty="0" smtClean="0"/>
              <a:t> e.g. </a:t>
            </a:r>
            <a:r>
              <a:rPr lang="de-DE" u="sng" dirty="0" err="1" smtClean="0"/>
              <a:t>teachers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states</a:t>
            </a:r>
            <a:r>
              <a:rPr lang="de-DE" u="sng" dirty="0" smtClean="0"/>
              <a:t> </a:t>
            </a:r>
            <a:r>
              <a:rPr lang="de-DE" u="sng" dirty="0" err="1" smtClean="0"/>
              <a:t>compared</a:t>
            </a:r>
            <a:r>
              <a:rPr lang="de-DE" u="sng" dirty="0" smtClean="0"/>
              <a:t> </a:t>
            </a:r>
            <a:r>
              <a:rPr lang="de-DE" u="sng" dirty="0" err="1" smtClean="0"/>
              <a:t>to</a:t>
            </a:r>
            <a:r>
              <a:rPr lang="de-DE" u="sng" dirty="0" smtClean="0"/>
              <a:t> </a:t>
            </a:r>
            <a:r>
              <a:rPr lang="de-DE" u="sng" dirty="0" err="1" smtClean="0"/>
              <a:t>other</a:t>
            </a:r>
            <a:r>
              <a:rPr lang="de-DE" u="sng" dirty="0" smtClean="0"/>
              <a:t> </a:t>
            </a:r>
            <a:r>
              <a:rPr lang="de-DE" u="sng" dirty="0" err="1" smtClean="0"/>
              <a:t>civil</a:t>
            </a:r>
            <a:r>
              <a:rPr lang="de-DE" u="sng" dirty="0" smtClean="0"/>
              <a:t> </a:t>
            </a:r>
            <a:r>
              <a:rPr lang="de-DE" u="sng" dirty="0" err="1" smtClean="0"/>
              <a:t>servants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states</a:t>
            </a:r>
            <a:endParaRPr lang="de-DE" dirty="0"/>
          </a:p>
          <a:p>
            <a:pPr marL="342900" indent="-342900">
              <a:buFont typeface="Arial"/>
              <a:buChar char="•"/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Lucida Sans" pitchFamily="34" charset="0"/>
                <a:ea typeface="ＭＳ Ｐゴシック" pitchFamily="34" charset="-128"/>
                <a:cs typeface="Lucida Sans" pitchFamily="34" charset="0"/>
              </a:rPr>
              <a:t>Data requirements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care</a:t>
            </a:r>
            <a:r>
              <a:rPr lang="de-DE" dirty="0" smtClean="0"/>
              <a:t> </a:t>
            </a:r>
            <a:r>
              <a:rPr lang="de-DE" dirty="0" err="1" smtClean="0"/>
              <a:t>expenditures</a:t>
            </a:r>
            <a:r>
              <a:rPr lang="de-DE" dirty="0" smtClean="0"/>
              <a:t>: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- </a:t>
            </a:r>
            <a:r>
              <a:rPr lang="de-DE" dirty="0" err="1" smtClean="0"/>
              <a:t>and</a:t>
            </a:r>
            <a:r>
              <a:rPr lang="de-DE" dirty="0" smtClean="0"/>
              <a:t> gender-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outpatient</a:t>
            </a:r>
            <a:r>
              <a:rPr lang="de-DE" dirty="0" smtClean="0"/>
              <a:t> </a:t>
            </a:r>
            <a:r>
              <a:rPr lang="de-DE" dirty="0" err="1" smtClean="0"/>
              <a:t>clinic</a:t>
            </a:r>
            <a:r>
              <a:rPr lang="de-DE" dirty="0" smtClean="0"/>
              <a:t> (</a:t>
            </a:r>
            <a:r>
              <a:rPr lang="de-DE" dirty="0" err="1" smtClean="0"/>
              <a:t>ambulance</a:t>
            </a:r>
            <a:r>
              <a:rPr lang="de-DE" dirty="0" smtClean="0"/>
              <a:t>); just lump-</a:t>
            </a:r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 smtClean="0"/>
              <a:t>consideration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Ulrike KATTERL, SAI of Austria, </a:t>
            </a: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H Design">
  <a:themeElements>
    <a:clrScheme name="RH Farben">
      <a:dk1>
        <a:srgbClr val="333399"/>
      </a:dk1>
      <a:lt1>
        <a:srgbClr val="FFFFFF"/>
      </a:lt1>
      <a:dk2>
        <a:srgbClr val="FFFFFF"/>
      </a:dk2>
      <a:lt2>
        <a:srgbClr val="FFFFFF"/>
      </a:lt2>
      <a:accent1>
        <a:srgbClr val="999999"/>
      </a:accent1>
      <a:accent2>
        <a:srgbClr val="666666"/>
      </a:accent2>
      <a:accent3>
        <a:srgbClr val="333399"/>
      </a:accent3>
      <a:accent4>
        <a:srgbClr val="62649B"/>
      </a:accent4>
      <a:accent5>
        <a:srgbClr val="88869A"/>
      </a:accent5>
      <a:accent6>
        <a:srgbClr val="777ACF"/>
      </a:accent6>
      <a:hlink>
        <a:srgbClr val="000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 Design.thmx</Template>
  <TotalTime>0</TotalTime>
  <Words>548</Words>
  <Application>Microsoft Macintosh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Noformējuma veidne</vt:lpstr>
      </vt:variant>
      <vt:variant>
        <vt:i4>1</vt:i4>
      </vt:variant>
      <vt:variant>
        <vt:lpstr>Slaidu virsraksti</vt:lpstr>
      </vt:variant>
      <vt:variant>
        <vt:i4>13</vt:i4>
      </vt:variant>
    </vt:vector>
  </HeadingPairs>
  <TitlesOfParts>
    <vt:vector size="20" baseType="lpstr">
      <vt:lpstr>Arial</vt:lpstr>
      <vt:lpstr>ＭＳ Ｐゴシック</vt:lpstr>
      <vt:lpstr>Lucida Sans</vt:lpstr>
      <vt:lpstr>ITC Officina Sans Book</vt:lpstr>
      <vt:lpstr>Symbol</vt:lpstr>
      <vt:lpstr>Calibri</vt:lpstr>
      <vt:lpstr>RH Design</vt:lpstr>
      <vt:lpstr>5th Meeting of the INTOSAI Working Group on Key National Indicators </vt:lpstr>
      <vt:lpstr>Content</vt:lpstr>
      <vt:lpstr>Scope of the audit</vt:lpstr>
      <vt:lpstr>Sustainability</vt:lpstr>
      <vt:lpstr>S2 indicator </vt:lpstr>
      <vt:lpstr> Additional costs of an ageing population </vt:lpstr>
      <vt:lpstr>Data coverage and quality</vt:lpstr>
      <vt:lpstr>Data requirements I</vt:lpstr>
      <vt:lpstr>Data requirements II</vt:lpstr>
      <vt:lpstr>Data requirements III</vt:lpstr>
      <vt:lpstr>ACA Recommendations </vt:lpstr>
      <vt:lpstr>Lesson learnt</vt:lpstr>
      <vt:lpstr>Slaids 13</vt:lpstr>
    </vt:vector>
  </TitlesOfParts>
  <Company>Rechnungshof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Meeting of the INTOSAI Working Group on Key National Indicators </dc:title>
  <dc:creator>Ulrike Katterl</dc:creator>
  <cp:lastModifiedBy>MK</cp:lastModifiedBy>
  <cp:revision>21</cp:revision>
  <dcterms:created xsi:type="dcterms:W3CDTF">2012-03-12T10:22:44Z</dcterms:created>
  <dcterms:modified xsi:type="dcterms:W3CDTF">2012-03-26T14:05:13Z</dcterms:modified>
</cp:coreProperties>
</file>