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6" r:id="rId6"/>
    <p:sldMasterId id="2147483660" r:id="rId7"/>
    <p:sldMasterId id="2147483672" r:id="rId8"/>
  </p:sldMasterIdLst>
  <p:notesMasterIdLst>
    <p:notesMasterId r:id="rId16"/>
  </p:notesMasterIdLst>
  <p:handoutMasterIdLst>
    <p:handoutMasterId r:id="rId17"/>
  </p:handoutMasterIdLst>
  <p:sldIdLst>
    <p:sldId id="284" r:id="rId9"/>
    <p:sldId id="288" r:id="rId10"/>
    <p:sldId id="301" r:id="rId11"/>
    <p:sldId id="302" r:id="rId12"/>
    <p:sldId id="303" r:id="rId13"/>
    <p:sldId id="306" r:id="rId14"/>
    <p:sldId id="280" r:id="rId15"/>
  </p:sldIdLst>
  <p:sldSz cx="9144000" cy="5715000" type="screen16x10"/>
  <p:notesSz cx="6888163" cy="100203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650" y="-133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FF0D6B1-248E-5848-A9D8-460E48B5143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B9281C-3E93-7446-B859-95EC807E5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8E3E501-3C54-4E46-8342-EA18D6ADB403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0888"/>
            <a:ext cx="60118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671DC05-44F7-6040-AAB9-2752DF9A0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6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3" y="5260506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82C5-A937-46FF-A91E-6CDDBBE52307}" type="datetime1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F057-7CAC-4931-BED5-C147FA9E3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6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926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" y="1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30671" y="191729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68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0765" y="358059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6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88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1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8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71" y="191729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68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5" y="358059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9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1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1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1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3" y="354270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5" y="358059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28" y="4848163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9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4"/>
            <a:ext cx="6033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cs typeface="PT Sans"/>
              </a:rPr>
              <a:t>INTOSAI WORKING GROUP ON KEY NATIONAL INDICATORS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801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1800" b="1" dirty="0">
                <a:solidFill>
                  <a:srgbClr val="1CA6C0"/>
                </a:solidFill>
                <a:ea typeface="+mn-ea"/>
                <a:cs typeface="PT Sans"/>
              </a:rPr>
              <a:t>Dmitry </a:t>
            </a:r>
            <a:r>
              <a:rPr lang="en-US" sz="1800" b="1" dirty="0" err="1">
                <a:solidFill>
                  <a:srgbClr val="1CA6C0"/>
                </a:solidFill>
                <a:ea typeface="+mn-ea"/>
                <a:cs typeface="PT Sans"/>
              </a:rPr>
              <a:t>Zaytsev</a:t>
            </a:r>
            <a:endParaRPr lang="en-US" sz="1800" b="1" dirty="0">
              <a:solidFill>
                <a:srgbClr val="1CA6C0"/>
              </a:solidFill>
              <a:ea typeface="+mn-ea"/>
              <a:cs typeface="PT Sans"/>
            </a:endParaRPr>
          </a:p>
          <a:p>
            <a:pPr algn="l"/>
            <a:r>
              <a:rPr lang="id-ID" sz="1800" b="1" dirty="0" smtClean="0">
                <a:solidFill>
                  <a:srgbClr val="1CA6C0"/>
                </a:solidFill>
                <a:ea typeface="+mn-ea"/>
                <a:cs typeface="PT Sans"/>
              </a:rPr>
              <a:t>Accounts </a:t>
            </a:r>
            <a:r>
              <a:rPr lang="id-ID" sz="1800" b="1" dirty="0">
                <a:solidFill>
                  <a:srgbClr val="1CA6C0"/>
                </a:solidFill>
                <a:ea typeface="+mn-ea"/>
                <a:cs typeface="PT Sans"/>
              </a:rPr>
              <a:t>Chamber</a:t>
            </a:r>
            <a:r>
              <a:rPr lang="en-US" sz="1800" b="1" dirty="0">
                <a:solidFill>
                  <a:srgbClr val="1CA6C0"/>
                </a:solidFill>
                <a:ea typeface="+mn-ea"/>
                <a:cs typeface="PT Sans"/>
              </a:rPr>
              <a:t> of the Russian Federation</a:t>
            </a:r>
            <a:endParaRPr lang="ru-RU" sz="1800" b="1" dirty="0">
              <a:solidFill>
                <a:srgbClr val="00B0F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8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Brasilia, Brazil, April 26, 2017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41734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IX MEETING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907" y="2956956"/>
            <a:ext cx="729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WORKING GROUP PLAN FOR 2017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</a:t>
            </a:r>
            <a:r>
              <a:rPr lang="en-US" b="1" dirty="0" smtClean="0">
                <a:solidFill>
                  <a:schemeClr val="bg1"/>
                </a:solidFill>
              </a:rPr>
              <a:t>2016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58918"/>
              </p:ext>
            </p:extLst>
          </p:nvPr>
        </p:nvGraphicFramePr>
        <p:xfrm>
          <a:off x="403762" y="1425039"/>
          <a:ext cx="8253351" cy="37169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63955"/>
                <a:gridCol w="3375536"/>
                <a:gridCol w="1888177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79564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10th meeting of the Working Group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April </a:t>
                      </a:r>
                      <a:r>
                        <a:rPr 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25-27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201</a:t>
                      </a:r>
                      <a:r>
                        <a:rPr lang="ru-RU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Brasilia, (Brazil))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SAI of Brazil,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6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Professional standard on auditing the use and development of key national indicators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60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2.1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the subproject “Key national indicators systems and public governance</a:t>
                      </a:r>
                      <a:endParaRPr lang="ru-RU" sz="16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March, 2018</a:t>
                      </a:r>
                      <a:endParaRPr lang="ru-RU" sz="16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SAI of Brazil, 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WG members</a:t>
                      </a:r>
                    </a:p>
                  </a:txBody>
                  <a:tcPr marL="68580" marR="68580" marT="0" marB="0" anchor="ctr"/>
                </a:tc>
              </a:tr>
              <a:tr h="81939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2.2.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Agreeing the Initial assessment and the Project proposal with the 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April, 2017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Secretariat,</a:t>
                      </a:r>
                      <a:endParaRPr lang="ru-RU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</a:t>
            </a:r>
            <a:r>
              <a:rPr lang="en-US" b="1" dirty="0" smtClean="0">
                <a:solidFill>
                  <a:schemeClr val="bg1"/>
                </a:solidFill>
              </a:rPr>
              <a:t>2016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42553"/>
              </p:ext>
            </p:extLst>
          </p:nvPr>
        </p:nvGraphicFramePr>
        <p:xfrm>
          <a:off x="486889" y="1425039"/>
          <a:ext cx="8170224" cy="36994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8011"/>
                <a:gridCol w="3455448"/>
                <a:gridCol w="1927177"/>
                <a:gridCol w="2169588"/>
              </a:tblGrid>
              <a:tr h="46936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98214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2.3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Agreeing the Initial assessment and the Project proposal with the KSC Steering Committee and the FIPP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November, 2017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2.4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the draft ISSAI on auditing the use and development of key national indicators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Secretariat,</a:t>
                      </a:r>
                      <a:endParaRPr lang="ru-RU" sz="1600" b="1" kern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111125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9th KSC Steering Committee Meeting, August 23-25, 2017, Bali, Indonesia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295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3.1.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Preparing the report on the Working Group activities 2016-2017 and agreeing it with the WG members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August 1, 2017</a:t>
                      </a:r>
                      <a:endParaRPr lang="ru-RU" sz="1600" b="1" kern="1200" baseline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Secretariat,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1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</a:t>
            </a:r>
            <a:r>
              <a:rPr lang="en-US" b="1" dirty="0" smtClean="0">
                <a:solidFill>
                  <a:schemeClr val="bg1"/>
                </a:solidFill>
              </a:rPr>
              <a:t>2016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33392"/>
              </p:ext>
            </p:extLst>
          </p:nvPr>
        </p:nvGraphicFramePr>
        <p:xfrm>
          <a:off x="618654" y="1298121"/>
          <a:ext cx="8004885" cy="385618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375536"/>
                <a:gridCol w="1888177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5225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3.2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Presentation of the report on the Working Group activities 2015-2016 at the 9th KSC Steering Committee Meeting</a:t>
                      </a:r>
                      <a:endParaRPr lang="ru-RU" sz="16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August 23-25, 2017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755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70th INTOSAI Governing Board Meeting, November 6- 7,  2017, Graz, Austria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60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4.1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Preparing the report on the Working Group activities 2016-2017 and agreeing it with the 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October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1, 201</a:t>
                      </a:r>
                      <a:r>
                        <a:rPr lang="ru-RU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Secretariat,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4.2.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Presentation of the report on the Working Group activities for 2016-2017 at the 70th INTOSAI Governing Board Meeting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November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6-7, 2017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</a:t>
            </a:r>
            <a:r>
              <a:rPr lang="en-US" b="1" dirty="0" smtClean="0">
                <a:solidFill>
                  <a:schemeClr val="bg1"/>
                </a:solidFill>
              </a:rPr>
              <a:t>2016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09310"/>
              </p:ext>
            </p:extLst>
          </p:nvPr>
        </p:nvGraphicFramePr>
        <p:xfrm>
          <a:off x="652227" y="1444089"/>
          <a:ext cx="8004885" cy="372386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375536"/>
                <a:gridCol w="443098"/>
                <a:gridCol w="1445079"/>
                <a:gridCol w="402771"/>
                <a:gridCol w="1722912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59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.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Knowledge Base on KNI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5.1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Developing the website of the Knowledge Base on KNI 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111125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111125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 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5.2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member-states designated persons providing the Secretariat with the information about national SAI to be placed on the Knowledge Base website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111125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 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002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5.3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Monitoring of the international initiatives in the sphere of the assessment of the socio-economic development taking into account recent developments in this sphere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r>
                        <a:rPr lang="ru-RU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4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930" y="338734"/>
            <a:ext cx="34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WORKING GROUP PLAN FOR </a:t>
            </a:r>
            <a:r>
              <a:rPr lang="en-US" b="1" dirty="0" smtClean="0">
                <a:solidFill>
                  <a:schemeClr val="bg1"/>
                </a:solidFill>
              </a:rPr>
              <a:t>2016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785758"/>
              </p:ext>
            </p:extLst>
          </p:nvPr>
        </p:nvGraphicFramePr>
        <p:xfrm>
          <a:off x="606530" y="1263832"/>
          <a:ext cx="8004885" cy="408145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489"/>
                <a:gridCol w="3530832"/>
                <a:gridCol w="1732881"/>
                <a:gridCol w="2125683"/>
              </a:tblGrid>
              <a:tr h="4512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ru-RU" dirty="0"/>
                    </a:p>
                  </a:txBody>
                  <a:tcPr/>
                </a:tc>
              </a:tr>
              <a:tr h="593222">
                <a:tc>
                  <a:txBody>
                    <a:bodyPr/>
                    <a:lstStyle/>
                    <a:p>
                      <a:pPr marL="21590" lv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6.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New framework agreement between INTOSAI and OECD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9666">
                <a:tc>
                  <a:txBody>
                    <a:bodyPr/>
                    <a:lstStyle/>
                    <a:p>
                      <a:pPr marL="21590" lv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Developing the Initial assessment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US" sz="16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Project proposal 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auditing the macroeconomic forecasts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5646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Developing contacts with the UN, the WB and other organizations on the SDG 2030 issues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r>
                        <a:rPr lang="ru-RU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8288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Developing cooperation with the INTOSAI Working Groups and regional economic organizations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</a:t>
                      </a:r>
                      <a:r>
                        <a:rPr lang="ru-RU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11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Preparing the 11th meeting of the Working Group on KNI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Entire period</a:t>
                      </a:r>
                      <a:endParaRPr lang="ru-RU" sz="16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SAI of Italy, 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Secretariat,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WG members</a:t>
                      </a:r>
                      <a:endParaRPr lang="ru-RU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6980" y="781955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IX MEETING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0795" y="2848199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6291" y="486888"/>
            <a:ext cx="6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6334b5-d259-44e6-bd9b-b4f02e616251">AUUPZJ3A7SR7-118-134</_dlc_DocId>
    <_dlc_DocIdUrl xmlns="c36334b5-d259-44e6-bd9b-b4f02e616251">
      <Url>http://portal/departments/analitic/_layouts/DocIdRedir.aspx?ID=AUUPZJ3A7SR7-118-134</Url>
      <Description>AUUPZJ3A7SR7-118-134</Description>
    </_dlc_DocIdUrl>
    <AproveDate xmlns="BD5D7F97-43DC-4B9B-BA58-7AFF08FDADA5" xsi:nil="true"/>
    <FullName xmlns="BD5D7F97-43DC-4B9B-BA58-7AFF08FDADA5">&lt;div&gt;Презентация плана 2015&lt;/div&gt;</FullName>
    <PositionInView xmlns="BD5D7F97-43DC-4B9B-BA58-7AFF08FDADA5">100</PositionInView>
    <Position xmlns="BD5D7F97-43DC-4B9B-BA58-7AFF08FDADA5">100</Position>
    <StatusExt xmlns="BD5D7F97-43DC-4B9B-BA58-7AFF08FDADA5">Без статуса</StatusExt>
    <PublishDate xmlns="BD5D7F97-43DC-4B9B-BA58-7AFF08FDADA5">2015-04-08T20:00:00+00:00</PublishDate>
    <DoPublic xmlns="BD5D7F97-43DC-4B9B-BA58-7AFF08FDADA5">true</DoPubli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 с атрибутами" ma:contentTypeID="0x0101001CCE6BEE340741958E57C96A5CC68E3700FB805C5CE7476E48998072AD1D3A7CD4" ma:contentTypeVersion="5" ma:contentTypeDescription="Документ с атрибутами" ma:contentTypeScope="" ma:versionID="d1dec39bc06d390bb223c83623e73b46">
  <xsd:schema xmlns:xsd="http://www.w3.org/2001/XMLSchema" xmlns:xs="http://www.w3.org/2001/XMLSchema" xmlns:p="http://schemas.microsoft.com/office/2006/metadata/properties" xmlns:ns2="BD5D7F97-43DC-4B9B-BA58-7AFF08FDADA5" xmlns:ns3="c36334b5-d259-44e6-bd9b-b4f02e616251" targetNamespace="http://schemas.microsoft.com/office/2006/metadata/properties" ma:root="true" ma:fieldsID="db350c28ca1a6c97ef79c7acde0bc4de" ns2:_="" ns3:_="">
    <xsd:import namespace="BD5D7F97-43DC-4B9B-BA58-7AFF08FDADA5"/>
    <xsd:import namespace="c36334b5-d259-44e6-bd9b-b4f02e616251"/>
    <xsd:element name="properties">
      <xsd:complexType>
        <xsd:sequence>
          <xsd:element name="documentManagement">
            <xsd:complexType>
              <xsd:all>
                <xsd:element ref="ns2:FullName" minOccurs="0"/>
                <xsd:element ref="ns2:PublishDate" minOccurs="0"/>
                <xsd:element ref="ns2:AproveDate" minOccurs="0"/>
                <xsd:element ref="ns2:StatusExt"/>
                <xsd:element ref="ns2:Position"/>
                <xsd:element ref="ns2:DoPublic"/>
                <xsd:element ref="ns2:PositionInView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D7F97-43DC-4B9B-BA58-7AFF08FDADA5" elementFormDefault="qualified">
    <xsd:import namespace="http://schemas.microsoft.com/office/2006/documentManagement/types"/>
    <xsd:import namespace="http://schemas.microsoft.com/office/infopath/2007/PartnerControls"/>
    <xsd:element name="FullName" ma:index="7" nillable="true" ma:displayName="Полное наименование" ma:internalName="FullName" ma:showField="TRUE">
      <xsd:simpleType>
        <xsd:restriction base="dms:Note">
          <xsd:maxLength value="1024"/>
        </xsd:restriction>
      </xsd:simpleType>
    </xsd:element>
    <xsd:element name="PublishDate" ma:index="8" nillable="true" ma:displayName="Дата публикации" ma:default="[today]" ma:format="DateOnly" ma:internalName="PublishDate" ma:showField="TRUE">
      <xsd:simpleType>
        <xsd:restriction base="dms:DateTime"/>
      </xsd:simpleType>
    </xsd:element>
    <xsd:element name="AproveDate" ma:index="9" nillable="true" ma:displayName="Дата утверждения" ma:format="DateOnly" ma:internalName="AproveDate" ma:showField="TRUE">
      <xsd:simpleType>
        <xsd:restriction base="dms:DateTime"/>
      </xsd:simpleType>
    </xsd:element>
    <xsd:element name="StatusExt" ma:index="10" ma:displayName="Статус" ma:default="Без статуса" ma:format="Dropdown" ma:internalName="StatusExt" ma:showField="TRUE">
      <xsd:simpleType>
        <xsd:restriction base="dms:Choice">
          <xsd:enumeration value="Без статуса"/>
          <xsd:enumeration value="Утверждён"/>
          <xsd:enumeration value="Проект"/>
          <xsd:enumeration value="Утратил силу"/>
        </xsd:restriction>
      </xsd:simpleType>
    </xsd:element>
    <xsd:element name="Position" ma:index="11" ma:displayName="Позиция в анонсах на главной странице" ma:decimals="0" ma:default="100" ma:internalName="Position" ma:showField="TRUE">
      <xsd:simpleType>
        <xsd:restriction base="dms:Number">
          <xsd:minInclusive value="0"/>
        </xsd:restriction>
      </xsd:simpleType>
    </xsd:element>
    <xsd:element name="DoPublic" ma:index="12" ma:displayName="Публиковать в анонсах на главной странице" ma:default="1" ma:internalName="DoPublic" ma:showField="TRUE">
      <xsd:simpleType>
        <xsd:restriction base="dms:Boolean"/>
      </xsd:simpleType>
    </xsd:element>
    <xsd:element name="PositionInView" ma:index="13" ma:displayName="Позиция в представлении" ma:decimals="0" ma:default="100" ma:internalName="PositionInView" ma:showField="TRUE">
      <xsd:simpleType>
        <xsd:restriction base="dms:Number"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334b5-d259-44e6-bd9b-b4f02e61625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5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277A3-94B8-4461-96E8-258749978551}">
  <ds:schemaRefs>
    <ds:schemaRef ds:uri="http://purl.org/dc/elements/1.1/"/>
    <ds:schemaRef ds:uri="http://purl.org/dc/terms/"/>
    <ds:schemaRef ds:uri="http://schemas.microsoft.com/office/infopath/2007/PartnerControls"/>
    <ds:schemaRef ds:uri="c36334b5-d259-44e6-bd9b-b4f02e616251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BD5D7F97-43DC-4B9B-BA58-7AFF08FDAD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F090404-0357-4CAA-9270-AC89314DC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D7F97-43DC-4B9B-BA58-7AFF08FDADA5"/>
    <ds:schemaRef ds:uri="c36334b5-d259-44e6-bd9b-b4f02e616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27EA53-8695-4F6D-9C13-FD68D1E84E4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A2B0AC4-1273-4AAD-8655-F10291AE67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516</Words>
  <Application>Microsoft Office PowerPoint</Application>
  <PresentationFormat>Экран (16:10)</PresentationFormat>
  <Paragraphs>127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user</cp:lastModifiedBy>
  <cp:revision>130</cp:revision>
  <cp:lastPrinted>2017-04-12T13:04:06Z</cp:lastPrinted>
  <dcterms:created xsi:type="dcterms:W3CDTF">2014-09-22T05:50:31Z</dcterms:created>
  <dcterms:modified xsi:type="dcterms:W3CDTF">2017-05-04T10:58:18Z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3b23ea6b-a55a-4903-9a5c-4f5eedae29fc</vt:lpwstr>
  </property>
  <property fmtid="{D5CDD505-2E9C-101B-9397-08002B2CF9AE}" pid="3" name="ContentTypeId">
    <vt:lpwstr>0x0101001CCE6BEE340741958E57C96A5CC68E3700FB805C5CE7476E48998072AD1D3A7CD4</vt:lpwstr>
  </property>
</Properties>
</file>