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6" r:id="rId6"/>
    <p:sldMasterId id="2147483660" r:id="rId7"/>
    <p:sldMasterId id="2147483672" r:id="rId8"/>
  </p:sldMasterIdLst>
  <p:notesMasterIdLst>
    <p:notesMasterId r:id="rId19"/>
  </p:notesMasterIdLst>
  <p:handoutMasterIdLst>
    <p:handoutMasterId r:id="rId20"/>
  </p:handoutMasterIdLst>
  <p:sldIdLst>
    <p:sldId id="256" r:id="rId9"/>
    <p:sldId id="281" r:id="rId10"/>
    <p:sldId id="298" r:id="rId11"/>
    <p:sldId id="312" r:id="rId12"/>
    <p:sldId id="301" r:id="rId13"/>
    <p:sldId id="314" r:id="rId14"/>
    <p:sldId id="313" r:id="rId15"/>
    <p:sldId id="307" r:id="rId16"/>
    <p:sldId id="309" r:id="rId17"/>
    <p:sldId id="311" r:id="rId18"/>
  </p:sldIdLst>
  <p:sldSz cx="9144000" cy="5715000" type="screen16x10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650" y="-133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0D6B1-248E-5848-A9D8-460E48B5143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281C-3E93-7446-B859-95EC807E5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3E501-3C54-4E46-8342-EA18D6ADB403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DC05-44F7-6040-AAB9-2752DF9A0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7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927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7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5" y="5260507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82C5-A937-46FF-A91E-6CDDBBE52307}" type="datetime1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F057-7CAC-4931-BED5-C147FA9E3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0BC4-74B6-46DB-99F4-0802C45A4F61}" type="datetime1">
              <a:rPr lang="ru-RU" altLang="zh-CN"/>
              <a:pPr>
                <a:defRPr/>
              </a:pPr>
              <a:t>04.05.2017</a:t>
            </a:fld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DBD8-01A3-4D09-A209-3E79A5EEFEE0}" type="slidenum">
              <a:rPr lang="zh-CN" altLang="ru-RU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40584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7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88" r:id="rId4"/>
    <p:sldLayoutId id="2147483691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8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9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2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2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5" y="354271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30" y="4848164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9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2"/>
            <a:ext cx="6033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INTOSAI WORKING GROUP ON KEY NATIONAL INDICATORS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798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WORKING GROUP ACTIVITIES REPORT (2016 – 2017) </a:t>
            </a:r>
          </a:p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endParaRPr lang="ru-RU" sz="2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ru-RU" sz="2700" b="1" dirty="0">
              <a:solidFill>
                <a:srgbClr val="1CA6C0"/>
              </a:solidFill>
              <a:cs typeface="PT Sans"/>
            </a:endParaRPr>
          </a:p>
          <a:p>
            <a:pPr algn="l">
              <a:lnSpc>
                <a:spcPct val="120000"/>
              </a:lnSpc>
            </a:pPr>
            <a:r>
              <a:rPr lang="en-US" sz="2700" b="1" dirty="0" smtClean="0">
                <a:solidFill>
                  <a:srgbClr val="1CA6C0"/>
                </a:solidFill>
                <a:cs typeface="PT Sans"/>
              </a:rPr>
              <a:t>Dmitry </a:t>
            </a:r>
            <a:r>
              <a:rPr lang="en-US" sz="2700" b="1" dirty="0" err="1" smtClean="0">
                <a:solidFill>
                  <a:srgbClr val="1CA6C0"/>
                </a:solidFill>
                <a:cs typeface="PT Sans"/>
              </a:rPr>
              <a:t>Zaytsev</a:t>
            </a:r>
            <a:endParaRPr lang="en-US" sz="2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id-ID" sz="2700" b="1" dirty="0">
                <a:solidFill>
                  <a:srgbClr val="1CA6C0"/>
                </a:solidFill>
                <a:cs typeface="PT Sans"/>
              </a:rPr>
              <a:t>Accounts Chamber</a:t>
            </a:r>
            <a:r>
              <a:rPr lang="en-US" sz="2700" b="1" dirty="0">
                <a:solidFill>
                  <a:srgbClr val="1CA6C0"/>
                </a:solidFill>
                <a:cs typeface="PT Sans"/>
              </a:rPr>
              <a:t> of the Russian Federation</a:t>
            </a:r>
            <a:endParaRPr lang="ru-RU" sz="2700" b="1" dirty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8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Brasilia,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Brazil, April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26, 2017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5187" y="781955"/>
            <a:ext cx="3921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8270" y="2848199"/>
            <a:ext cx="273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171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770" y="2019231"/>
            <a:ext cx="79173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Analysis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opportunities on the use of KNI for international comparisons in the context of sustainable development and recommendations 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SAI of Hungary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just">
              <a:defRPr/>
            </a:pP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Guidance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document ‘Key National Indicators: Guidance for Supreme Audit Institutions’</a:t>
            </a:r>
          </a:p>
          <a:p>
            <a:pPr algn="just">
              <a:defRPr/>
            </a:pP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New format of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Knowledge base on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KNI</a:t>
            </a:r>
          </a:p>
          <a:p>
            <a:pPr marL="342900" lvl="1" indent="-342900" algn="just"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N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ew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subproject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studying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issue of the government audits in the KNI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framework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629" y="1487823"/>
            <a:ext cx="90133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9th MEETING OF THE INTOSAI WG ON KNI IN ARMENIA (TSAGHKADZOR) IN APRIL 2016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925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2142" y="2185909"/>
            <a:ext cx="7349962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Font typeface="Arial" pitchFamily="34" charset="0"/>
              <a:buChar char="•"/>
            </a:pP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en-US" sz="21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INTOSAI KSC 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Steering Committee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Meeting</a:t>
            </a:r>
          </a:p>
          <a:p>
            <a:pPr lvl="0" algn="l"/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(September 2016, Mexico)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ru-RU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68</a:t>
            </a:r>
            <a:r>
              <a:rPr lang="en-US" sz="2100" b="1" baseline="30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INTOSAI Governing Board</a:t>
            </a:r>
            <a:r>
              <a:rPr lang="ru-RU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Meeting </a:t>
            </a:r>
          </a:p>
          <a:p>
            <a:pPr algn="l"/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                                                                          (December 2016, Abu-Dhabi)</a:t>
            </a:r>
          </a:p>
          <a:p>
            <a:pPr algn="l"/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XXII INCOSAI</a:t>
            </a:r>
            <a:r>
              <a:rPr lang="ru-RU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r"/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(December 2016, Abu-Dhabi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ru-RU" sz="21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062" y="1665405"/>
            <a:ext cx="7327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INTOSAI WORKING GROUP ON KNI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423" y="26006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2142" y="2185909"/>
            <a:ext cx="7349962" cy="1814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draft of the Project proposal in accordance with the Due process for INTOSAI Framework of Professional Pronouncements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(adopted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the Congress in December 2016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062" y="1665405"/>
            <a:ext cx="7327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 ON AUDITING THE USE AND DEVELOPMENT OF KNI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423" y="26006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1"/>
            <a:ext cx="882468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8389" y="1416815"/>
            <a:ext cx="3075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BASE ON KNI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049" y="2381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2" cstate="print"/>
          <a:srcRect l="6532" t="2140" r="9020" b="8560"/>
          <a:stretch/>
        </p:blipFill>
        <p:spPr bwMode="auto">
          <a:xfrm>
            <a:off x="207820" y="1234414"/>
            <a:ext cx="4833258" cy="3718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 cstate="print"/>
          <a:srcRect l="6065" t="2724" r="9487" b="12257"/>
          <a:stretch/>
        </p:blipFill>
        <p:spPr bwMode="auto">
          <a:xfrm>
            <a:off x="3858971" y="1816925"/>
            <a:ext cx="4791718" cy="3731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6312" y="5296395"/>
            <a:ext cx="349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270DE5"/>
                </a:solidFill>
              </a:rPr>
              <a:t>kniknowledgebase.org</a:t>
            </a:r>
          </a:p>
        </p:txBody>
      </p:sp>
    </p:spTree>
    <p:extLst>
      <p:ext uri="{BB962C8B-B14F-4D97-AF65-F5344CB8AC3E}">
        <p14:creationId xmlns:p14="http://schemas.microsoft.com/office/powerpoint/2010/main" val="13737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9014" y="1850072"/>
            <a:ext cx="7655203" cy="3208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1" algn="just">
              <a:defRPr/>
            </a:pP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Key National Indicator Systems and Public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Governance </a:t>
            </a:r>
            <a:r>
              <a:rPr lang="ru-RU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SAI of Brazil</a:t>
            </a:r>
            <a:r>
              <a:rPr lang="ru-RU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14300" lvl="1" algn="just">
              <a:defRPr/>
            </a:pPr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 indent="-342900" algn="just">
              <a:buFont typeface="Arial" pitchFamily="34" charset="0"/>
              <a:buChar char="•"/>
              <a:defRPr/>
            </a:pP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he title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the </a:t>
            </a:r>
            <a:r>
              <a:rPr lang="en-US" sz="21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subprobject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was defined and agreed upon</a:t>
            </a:r>
          </a:p>
          <a:p>
            <a:pPr lvl="1" indent="-342900" algn="just"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tentative survey to evaluate the preparedness of governments and SAIs with regards to KNI and public governance</a:t>
            </a:r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14300" lvl="1" algn="just">
              <a:defRPr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</a:t>
            </a:r>
            <a:endParaRPr lang="en-US" sz="21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cs typeface="PT Sans"/>
              </a:rPr>
              <a:t>ACTIVITIES REPORT 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451" y="1568892"/>
            <a:ext cx="7618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defRPr/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INTOSAI WORKING GROUP ON KNI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SUBPROJECT  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36" y="4159250"/>
            <a:ext cx="2131763" cy="105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8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9014" y="1850071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dirty="0" smtClean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18191"/>
            <a:ext cx="89539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defRPr/>
            </a:pP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9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MEETING OF THE EXPERT GROUP ON KNI OF THE CIS MEMBER-STATES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14300" lvl="1" algn="ctr">
              <a:defRPr/>
            </a:pP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(KYRGYZSTAN, MAY 2016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772" y="2245702"/>
            <a:ext cx="7513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lvl="1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 new subproject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aimed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at knowledge sharing in the field of sustainable development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goals</a:t>
            </a:r>
          </a:p>
          <a:p>
            <a:pPr marL="0" lvl="1" algn="just">
              <a:spcBef>
                <a:spcPct val="0"/>
              </a:spcBef>
              <a:defRPr/>
            </a:pP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lvl="1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 videoconference sessions with the members of the Expert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group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via the Knowledge base  on KNI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4426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8986" y="1463838"/>
            <a:ext cx="7655203" cy="419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INTOSAI AND OECD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3785" y="2269452"/>
            <a:ext cx="7145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55</a:t>
            </a:r>
            <a:r>
              <a:rPr lang="en-US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 OECD Forum 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                            (June 2016)</a:t>
            </a:r>
          </a:p>
          <a:p>
            <a:pPr marL="342900" indent="-342900">
              <a:spcBef>
                <a:spcPct val="0"/>
              </a:spcBef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draft framework agreement between INTOSAI and OECD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is at the stage of agreement within the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OECD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0047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143" y="1628496"/>
            <a:ext cx="7980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MAIN ACTIVITIES OF THE INTOSAI WORKING GROUP ON KNI IN 2017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239" y="2249042"/>
            <a:ext cx="7885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starting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standard development</a:t>
            </a: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joining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efforts of SDG implementation </a:t>
            </a: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developing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Knowledge base on KNI</a:t>
            </a: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approving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draft framework agreement on cooperation between INTOSAI and the OECD </a:t>
            </a: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subproject “Key national indicators systems and public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governance”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new subproject on the audit of macroeconomic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forecasts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3195" y="831273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PT Sans"/>
              </a:rPr>
              <a:t>WORKING GROUP ACTIVITIES REPORT 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6358" y="29568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6334b5-d259-44e6-bd9b-b4f02e616251">AUUPZJ3A7SR7-118-125</_dlc_DocId>
    <_dlc_DocIdUrl xmlns="c36334b5-d259-44e6-bd9b-b4f02e616251">
      <Url>http://portal/departments/analitic/_layouts/DocIdRedir.aspx?ID=AUUPZJ3A7SR7-118-125</Url>
      <Description>AUUPZJ3A7SR7-118-125</Description>
    </_dlc_DocIdUrl>
    <AproveDate xmlns="BD5D7F97-43DC-4B9B-BA58-7AFF08FDADA5" xsi:nil="true"/>
    <FullName xmlns="BD5D7F97-43DC-4B9B-BA58-7AFF08FDADA5">&lt;div&gt;Презентацию к отчёту о деятельности Рабочей группы за прошедший период&lt;/div&gt;</FullName>
    <PositionInView xmlns="BD5D7F97-43DC-4B9B-BA58-7AFF08FDADA5">100</PositionInView>
    <Position xmlns="BD5D7F97-43DC-4B9B-BA58-7AFF08FDADA5">100</Position>
    <StatusExt xmlns="BD5D7F97-43DC-4B9B-BA58-7AFF08FDADA5">Без статуса</StatusExt>
    <PublishDate xmlns="BD5D7F97-43DC-4B9B-BA58-7AFF08FDADA5">2015-04-08T20:00:00+00:00</PublishDate>
    <DoPublic xmlns="BD5D7F97-43DC-4B9B-BA58-7AFF08FDADA5">true</DoPublic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 с атрибутами" ma:contentTypeID="0x0101001CCE6BEE340741958E57C96A5CC68E3700FB805C5CE7476E48998072AD1D3A7CD4" ma:contentTypeVersion="5" ma:contentTypeDescription="Документ с атрибутами" ma:contentTypeScope="" ma:versionID="d1dec39bc06d390bb223c83623e73b46">
  <xsd:schema xmlns:xsd="http://www.w3.org/2001/XMLSchema" xmlns:xs="http://www.w3.org/2001/XMLSchema" xmlns:p="http://schemas.microsoft.com/office/2006/metadata/properties" xmlns:ns2="BD5D7F97-43DC-4B9B-BA58-7AFF08FDADA5" xmlns:ns3="c36334b5-d259-44e6-bd9b-b4f02e616251" targetNamespace="http://schemas.microsoft.com/office/2006/metadata/properties" ma:root="true" ma:fieldsID="db350c28ca1a6c97ef79c7acde0bc4de" ns2:_="" ns3:_="">
    <xsd:import namespace="BD5D7F97-43DC-4B9B-BA58-7AFF08FDADA5"/>
    <xsd:import namespace="c36334b5-d259-44e6-bd9b-b4f02e616251"/>
    <xsd:element name="properties">
      <xsd:complexType>
        <xsd:sequence>
          <xsd:element name="documentManagement">
            <xsd:complexType>
              <xsd:all>
                <xsd:element ref="ns2:FullName" minOccurs="0"/>
                <xsd:element ref="ns2:PublishDate" minOccurs="0"/>
                <xsd:element ref="ns2:AproveDate" minOccurs="0"/>
                <xsd:element ref="ns2:StatusExt"/>
                <xsd:element ref="ns2:Position"/>
                <xsd:element ref="ns2:DoPublic"/>
                <xsd:element ref="ns2:PositionInView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D7F97-43DC-4B9B-BA58-7AFF08FDADA5" elementFormDefault="qualified">
    <xsd:import namespace="http://schemas.microsoft.com/office/2006/documentManagement/types"/>
    <xsd:import namespace="http://schemas.microsoft.com/office/infopath/2007/PartnerControls"/>
    <xsd:element name="FullName" ma:index="7" nillable="true" ma:displayName="Полное наименование" ma:internalName="FullName" ma:showField="TRUE">
      <xsd:simpleType>
        <xsd:restriction base="dms:Note">
          <xsd:maxLength value="1024"/>
        </xsd:restriction>
      </xsd:simpleType>
    </xsd:element>
    <xsd:element name="PublishDate" ma:index="8" nillable="true" ma:displayName="Дата публикации" ma:default="[today]" ma:format="DateOnly" ma:internalName="PublishDate" ma:showField="TRUE">
      <xsd:simpleType>
        <xsd:restriction base="dms:DateTime"/>
      </xsd:simpleType>
    </xsd:element>
    <xsd:element name="AproveDate" ma:index="9" nillable="true" ma:displayName="Дата утверждения" ma:format="DateOnly" ma:internalName="AproveDate" ma:showField="TRUE">
      <xsd:simpleType>
        <xsd:restriction base="dms:DateTime"/>
      </xsd:simpleType>
    </xsd:element>
    <xsd:element name="StatusExt" ma:index="10" ma:displayName="Статус" ma:default="Без статуса" ma:format="Dropdown" ma:internalName="StatusExt" ma:showField="TRUE">
      <xsd:simpleType>
        <xsd:restriction base="dms:Choice">
          <xsd:enumeration value="Без статуса"/>
          <xsd:enumeration value="Утверждён"/>
          <xsd:enumeration value="Проект"/>
          <xsd:enumeration value="Утратил силу"/>
        </xsd:restriction>
      </xsd:simpleType>
    </xsd:element>
    <xsd:element name="Position" ma:index="11" ma:displayName="Позиция в анонсах на главной странице" ma:decimals="0" ma:default="100" ma:internalName="Position" ma:showField="TRUE">
      <xsd:simpleType>
        <xsd:restriction base="dms:Number">
          <xsd:minInclusive value="0"/>
        </xsd:restriction>
      </xsd:simpleType>
    </xsd:element>
    <xsd:element name="DoPublic" ma:index="12" ma:displayName="Публиковать в анонсах на главной странице" ma:default="1" ma:internalName="DoPublic" ma:showField="TRUE">
      <xsd:simpleType>
        <xsd:restriction base="dms:Boolean"/>
      </xsd:simpleType>
    </xsd:element>
    <xsd:element name="PositionInView" ma:index="13" ma:displayName="Позиция в представлении" ma:decimals="0" ma:default="100" ma:internalName="PositionInView" ma:showField="TRUE">
      <xsd:simpleType>
        <xsd:restriction base="dms:Number"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334b5-d259-44e6-bd9b-b4f02e61625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5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7B5C1-F325-4D19-8F67-37D3036362B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c36334b5-d259-44e6-bd9b-b4f02e616251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D5D7F97-43DC-4B9B-BA58-7AFF08FDADA5"/>
  </ds:schemaRefs>
</ds:datastoreItem>
</file>

<file path=customXml/itemProps2.xml><?xml version="1.0" encoding="utf-8"?>
<ds:datastoreItem xmlns:ds="http://schemas.openxmlformats.org/officeDocument/2006/customXml" ds:itemID="{6CE72C4B-4F19-40A6-AAB4-B060689CA12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D1D5ADE-6486-4650-A22F-35E7CD7A4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D7F97-43DC-4B9B-BA58-7AFF08FDADA5"/>
    <ds:schemaRef ds:uri="c36334b5-d259-44e6-bd9b-b4f02e616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F2B2A3E-98FE-4D14-9271-4846AE532E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471</Words>
  <Application>Microsoft Office PowerPoint</Application>
  <PresentationFormat>Экран (16:10)</PresentationFormat>
  <Paragraphs>76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user</cp:lastModifiedBy>
  <cp:revision>153</cp:revision>
  <cp:lastPrinted>2016-04-21T12:51:37Z</cp:lastPrinted>
  <dcterms:created xsi:type="dcterms:W3CDTF">2014-09-22T05:50:31Z</dcterms:created>
  <dcterms:modified xsi:type="dcterms:W3CDTF">2017-05-04T10:58:43Z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18e6cd20-d0ff-4ce2-8520-62a477ffd528</vt:lpwstr>
  </property>
  <property fmtid="{D5CDD505-2E9C-101B-9397-08002B2CF9AE}" pid="3" name="ContentTypeId">
    <vt:lpwstr>0x0101001CCE6BEE340741958E57C96A5CC68E3700FB805C5CE7476E48998072AD1D3A7CD4</vt:lpwstr>
  </property>
</Properties>
</file>