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6" r:id="rId6"/>
    <p:sldMasterId id="2147483660" r:id="rId7"/>
    <p:sldMasterId id="2147483672" r:id="rId8"/>
  </p:sldMasterIdLst>
  <p:notesMasterIdLst>
    <p:notesMasterId r:id="rId24"/>
  </p:notesMasterIdLst>
  <p:handoutMasterIdLst>
    <p:handoutMasterId r:id="rId25"/>
  </p:handoutMasterIdLst>
  <p:sldIdLst>
    <p:sldId id="256" r:id="rId9"/>
    <p:sldId id="321" r:id="rId10"/>
    <p:sldId id="320" r:id="rId11"/>
    <p:sldId id="324" r:id="rId12"/>
    <p:sldId id="322" r:id="rId13"/>
    <p:sldId id="323" r:id="rId14"/>
    <p:sldId id="319" r:id="rId15"/>
    <p:sldId id="314" r:id="rId16"/>
    <p:sldId id="315" r:id="rId17"/>
    <p:sldId id="325" r:id="rId18"/>
    <p:sldId id="316" r:id="rId19"/>
    <p:sldId id="326" r:id="rId20"/>
    <p:sldId id="317" r:id="rId21"/>
    <p:sldId id="318" r:id="rId22"/>
    <p:sldId id="312" r:id="rId23"/>
  </p:sldIdLst>
  <p:sldSz cx="9144000" cy="5715000" type="screen16x10"/>
  <p:notesSz cx="6888163" cy="100203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912" y="-111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EFF0D6B1-248E-5848-A9D8-460E48B51439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9B9281C-3E93-7446-B859-95EC807E5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8E3E501-3C54-4E46-8342-EA18D6ADB403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671DC05-44F7-6040-AAB9-2752DF9A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7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5" y="5260507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7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927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7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8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9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2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2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5" y="354271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30" y="4848164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8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Development of a new pronouncement within the INTOSAI’s framework of professional pronouncements </a:t>
            </a:r>
          </a:p>
          <a:p>
            <a:pPr algn="l"/>
            <a:endParaRPr lang="en-US" sz="1700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2700" dirty="0" smtClean="0">
                <a:solidFill>
                  <a:srgbClr val="1CA6C0"/>
                </a:solidFill>
                <a:cs typeface="PT Sans"/>
              </a:rPr>
              <a:t>Mr. Dmitry </a:t>
            </a:r>
            <a:r>
              <a:rPr lang="en-US" sz="2700" dirty="0" err="1" smtClean="0">
                <a:solidFill>
                  <a:srgbClr val="1CA6C0"/>
                </a:solidFill>
                <a:cs typeface="PT Sans"/>
              </a:rPr>
              <a:t>Zaytsev</a:t>
            </a:r>
            <a:r>
              <a:rPr lang="id-ID" sz="2700" dirty="0" smtClean="0">
                <a:solidFill>
                  <a:srgbClr val="1CA6C0"/>
                </a:solidFill>
                <a:cs typeface="PT Sans"/>
              </a:rPr>
              <a:t> </a:t>
            </a:r>
            <a:endParaRPr lang="ru-RU" sz="2700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ru-RU" sz="2700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id-ID" sz="2700" dirty="0" smtClean="0">
                <a:solidFill>
                  <a:srgbClr val="1CA6C0"/>
                </a:solidFill>
                <a:cs typeface="PT Sans"/>
              </a:rPr>
              <a:t>Accounts </a:t>
            </a:r>
            <a:r>
              <a:rPr lang="id-ID" sz="2700" dirty="0">
                <a:solidFill>
                  <a:srgbClr val="1CA6C0"/>
                </a:solidFill>
                <a:cs typeface="PT Sans"/>
              </a:rPr>
              <a:t>Chamber</a:t>
            </a:r>
            <a:r>
              <a:rPr lang="en-US" sz="2700" dirty="0">
                <a:solidFill>
                  <a:srgbClr val="1CA6C0"/>
                </a:solidFill>
                <a:cs typeface="PT Sans"/>
              </a:rPr>
              <a:t> of the Russian Federation</a:t>
            </a:r>
            <a:endParaRPr lang="ru-RU" sz="2700" dirty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Brasilia, April 26, 2017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8409" y="2152777"/>
            <a:ext cx="84940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Approving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modified IA and PP by the WG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Approving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IA and PP by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KSC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Approving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IA and PP by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FIPP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Publishing the PP on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issai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Developing and agreeing the preliminary draft with the WG (optional)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Publishing the preliminary draft on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issai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 (optional)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574" y="1426582"/>
            <a:ext cx="84940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Stage 1 </a:t>
            </a:r>
          </a:p>
        </p:txBody>
      </p:sp>
    </p:spTree>
    <p:extLst>
      <p:ext uri="{BB962C8B-B14F-4D97-AF65-F5344CB8AC3E}">
        <p14:creationId xmlns:p14="http://schemas.microsoft.com/office/powerpoint/2010/main" val="37806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777" y="1564396"/>
            <a:ext cx="824061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Stage 2 </a:t>
            </a:r>
          </a:p>
          <a:p>
            <a:pPr marL="342900" lvl="0" indent="-342900">
              <a:buFont typeface="+mj-lt"/>
              <a:buAutoNum type="arabicPeriod"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Developing and agreeing the exposure draft with the WG members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Approving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exposure draft by the FIPP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Posting the exposure draft on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issai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Notifying all INTOSAI members and other relevant stakeholders of the exposure period (normally 90 days)</a:t>
            </a:r>
          </a:p>
          <a:p>
            <a:pPr marL="342900" indent="-342900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777" y="1564396"/>
            <a:ext cx="82406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Stage 3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Posting the collected comments on www.issai.org no later than 30 days after the exposure period has expired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Analyzing the collected comments on exposure draft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Forwarding the considerations regarding the received comments to FIPP</a:t>
            </a:r>
            <a:endParaRPr lang="ru-RU" dirty="0" err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Considering and consulting with FIPP whether the re-exposure of the pronouncement will be required </a:t>
            </a:r>
            <a:endParaRPr lang="ru-RU" dirty="0" err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777" y="1564396"/>
            <a:ext cx="824061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Stage 3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Approving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endorsement version by the FIPP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Posting the approved endorsement version on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issai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Translating of the approved endorsement version into 5 official INTOSAI languages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5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Reporting the Standard development process and presenting  the draft Standard at the 10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KSC Steering Committee meeting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777" y="1458725"/>
            <a:ext cx="82406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Stage 4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KSC presents the endorsement versions to the GB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GB considers the endorsement version and refers it to INCOSAI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INCOSAI endorses the final pronouncement in INTOSAI’s framework of professional pronouncements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WG works out executive summaries for publication on the INTOSAI website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WG decides on an appropriate frequency of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pronouncement’s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regular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8943" y="456602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7115" y="2848199"/>
            <a:ext cx="273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777" y="1564396"/>
            <a:ext cx="8240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proposa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0172" y="2493410"/>
            <a:ext cx="63538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purpose of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future standard  -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support the SAIs efforts to ensure that relevant and reliable information is available and properly applied throughout the strategic decision making process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4929" y="1649674"/>
            <a:ext cx="7160963" cy="356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future standard is to be developed within the IFPP: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Lima and Mexico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Declaration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Transparency and Accountability of SAI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Ethics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Fundamental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of public sector auditing </a:t>
            </a: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Fundamental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of performance auditing </a:t>
            </a: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performance auditing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Sustainable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Development: The Role of Supreme Audit Institutions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Guidelines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 evaluation of public policies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INTOSAI Framework of Professional Pronouncements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4737" y="1574654"/>
            <a:ext cx="7502487" cy="372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main tasks within the standard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to answer the following questions: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KNI and what is a KNI system?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the role of KNI verifying the goal attainment in the sphere of the socio-economic development?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data quality defined?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the role of auditing the use and development of KNI in strategic task solving and strategic goal attainment?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the peculiarities of using the KNI in knowledge-based economies and in developing economies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Besides the document should deal with 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for SAIs application of KNI, role of SAIs in the development and use of KNI systems</a:t>
            </a:r>
          </a:p>
        </p:txBody>
      </p:sp>
    </p:spTree>
    <p:extLst>
      <p:ext uri="{BB962C8B-B14F-4D97-AF65-F5344CB8AC3E}">
        <p14:creationId xmlns:p14="http://schemas.microsoft.com/office/powerpoint/2010/main" val="29119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9316" y="1584252"/>
            <a:ext cx="7910110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no Guidance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other internationally recognized, regional or national standard setters on audit of the use and development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KNI.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Though there are some important insights on the topic in the following documents:</a:t>
            </a:r>
          </a:p>
          <a:p>
            <a:pPr marL="285750" indent="-28575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Macroprudential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Policy: an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Organising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Framework, IMF 2011.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 Aspects of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Macroprudential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Policy, IMF, 2013.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Framework to Measure the Progress of Societies, OECD, 2010.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Handbook on Constructing Composite Indicators. Methodology and User Guide, OECD, 2008.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OECD Guidelines on Measuring Subjective Well-Being, OECD, 2013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692" y="1648592"/>
            <a:ext cx="8240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target group of the developing standard 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3365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Heads and Audit Directors of SAIs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External Governmental Auditors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Internal Auditors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777" y="1564396"/>
            <a:ext cx="8240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supposed timeline of the future standard development</a:t>
            </a: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423" y="2733947"/>
            <a:ext cx="422332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Proposal – by August 2017;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Exposure Draft – by August 2018;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Endorsement version – by August 2019;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Final Standard – by November 2019.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777" y="1564396"/>
            <a:ext cx="82406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stages in developing professional pronouncements </a:t>
            </a:r>
          </a:p>
          <a:p>
            <a:endParaRPr lang="en-US" b="1" dirty="0" smtClean="0"/>
          </a:p>
          <a:p>
            <a:endParaRPr lang="ru-RU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Stage 1: 				  Stage 2: 			      Stage 3:		      Stage 4:</a:t>
            </a:r>
            <a:r>
              <a:rPr lang="en-US" dirty="0" smtClean="0"/>
              <a:t> 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proposal Preliminary draft 	Exposure draft		 Endorsement version	Final pronouncement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(optional)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83046" y="3260993"/>
            <a:ext cx="7844009" cy="22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8409" y="2172696"/>
            <a:ext cx="84940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Developing the drafts of the IA and the PP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Approving the draft IA and the draft PP by the Working group members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Asking the FIPP to assign one of its members as liaison to the WG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Agreeing the IA and the PP with the KSC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Modifying the IA and the PP in accordance with the KSC and FIPP remarks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574" y="1507973"/>
            <a:ext cx="84940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Stage 1 </a:t>
            </a:r>
          </a:p>
        </p:txBody>
      </p:sp>
    </p:spTree>
    <p:extLst>
      <p:ext uri="{BB962C8B-B14F-4D97-AF65-F5344CB8AC3E}">
        <p14:creationId xmlns:p14="http://schemas.microsoft.com/office/powerpoint/2010/main" val="1729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 с атрибутами" ma:contentTypeID="0x0101001CCE6BEE340741958E57C96A5CC68E3700FB805C5CE7476E48998072AD1D3A7CD4" ma:contentTypeVersion="5" ma:contentTypeDescription="Документ с атрибутами" ma:contentTypeScope="" ma:versionID="d1dec39bc06d390bb223c83623e73b46">
  <xsd:schema xmlns:xsd="http://www.w3.org/2001/XMLSchema" xmlns:xs="http://www.w3.org/2001/XMLSchema" xmlns:p="http://schemas.microsoft.com/office/2006/metadata/properties" xmlns:ns2="BD5D7F97-43DC-4B9B-BA58-7AFF08FDADA5" xmlns:ns3="c36334b5-d259-44e6-bd9b-b4f02e616251" targetNamespace="http://schemas.microsoft.com/office/2006/metadata/properties" ma:root="true" ma:fieldsID="db350c28ca1a6c97ef79c7acde0bc4de" ns2:_="" ns3:_="">
    <xsd:import namespace="BD5D7F97-43DC-4B9B-BA58-7AFF08FDADA5"/>
    <xsd:import namespace="c36334b5-d259-44e6-bd9b-b4f02e616251"/>
    <xsd:element name="properties">
      <xsd:complexType>
        <xsd:sequence>
          <xsd:element name="documentManagement">
            <xsd:complexType>
              <xsd:all>
                <xsd:element ref="ns2:FullName" minOccurs="0"/>
                <xsd:element ref="ns2:PublishDate" minOccurs="0"/>
                <xsd:element ref="ns2:AproveDate" minOccurs="0"/>
                <xsd:element ref="ns2:StatusExt"/>
                <xsd:element ref="ns2:Position"/>
                <xsd:element ref="ns2:DoPublic"/>
                <xsd:element ref="ns2:PositionInView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7F97-43DC-4B9B-BA58-7AFF08FDADA5" elementFormDefault="qualified">
    <xsd:import namespace="http://schemas.microsoft.com/office/2006/documentManagement/types"/>
    <xsd:import namespace="http://schemas.microsoft.com/office/infopath/2007/PartnerControls"/>
    <xsd:element name="FullName" ma:index="7" nillable="true" ma:displayName="Полное наименование" ma:internalName="FullName" ma:showField="TRUE">
      <xsd:simpleType>
        <xsd:restriction base="dms:Note">
          <xsd:maxLength value="1024"/>
        </xsd:restriction>
      </xsd:simpleType>
    </xsd:element>
    <xsd:element name="PublishDate" ma:index="8" nillable="true" ma:displayName="Дата публикации" ma:default="[today]" ma:format="DateOnly" ma:internalName="PublishDate" ma:showField="TRUE">
      <xsd:simpleType>
        <xsd:restriction base="dms:DateTime"/>
      </xsd:simpleType>
    </xsd:element>
    <xsd:element name="AproveDate" ma:index="9" nillable="true" ma:displayName="Дата утверждения" ma:format="DateOnly" ma:internalName="AproveDate" ma:showField="TRUE">
      <xsd:simpleType>
        <xsd:restriction base="dms:DateTime"/>
      </xsd:simpleType>
    </xsd:element>
    <xsd:element name="StatusExt" ma:index="10" ma:displayName="Статус" ma:default="Без статуса" ma:format="Dropdown" ma:internalName="StatusExt" ma:showField="TRUE">
      <xsd:simpleType>
        <xsd:restriction base="dms:Choice">
          <xsd:enumeration value="Без статуса"/>
          <xsd:enumeration value="Утверждён"/>
          <xsd:enumeration value="Проект"/>
          <xsd:enumeration value="Утратил силу"/>
        </xsd:restriction>
      </xsd:simpleType>
    </xsd:element>
    <xsd:element name="Position" ma:index="11" ma:displayName="Позиция в анонсах на главной странице" ma:decimals="0" ma:default="100" ma:internalName="Position" ma:showField="TRUE">
      <xsd:simpleType>
        <xsd:restriction base="dms:Number">
          <xsd:minInclusive value="0"/>
        </xsd:restriction>
      </xsd:simpleType>
    </xsd:element>
    <xsd:element name="DoPublic" ma:index="12" ma:displayName="Публиковать в анонсах на главной странице" ma:default="1" ma:internalName="DoPublic" ma:showField="TRUE">
      <xsd:simpleType>
        <xsd:restriction base="dms:Boolean"/>
      </xsd:simpleType>
    </xsd:element>
    <xsd:element name="PositionInView" ma:index="13" ma:displayName="Позиция в представлении" ma:decimals="0" ma:default="100" ma:internalName="PositionInView" ma:showField="TRUE">
      <xsd:simpleType>
        <xsd:restriction base="dms:Number"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334b5-d259-44e6-bd9b-b4f02e61625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5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6334b5-d259-44e6-bd9b-b4f02e616251">AUUPZJ3A7SR7-118-125</_dlc_DocId>
    <_dlc_DocIdUrl xmlns="c36334b5-d259-44e6-bd9b-b4f02e616251">
      <Url>http://portal/departments/analitic/_layouts/DocIdRedir.aspx?ID=AUUPZJ3A7SR7-118-125</Url>
      <Description>AUUPZJ3A7SR7-118-125</Description>
    </_dlc_DocIdUrl>
    <AproveDate xmlns="BD5D7F97-43DC-4B9B-BA58-7AFF08FDADA5" xsi:nil="true"/>
    <FullName xmlns="BD5D7F97-43DC-4B9B-BA58-7AFF08FDADA5">&lt;div&gt;Презентацию к отчёту о деятельности Рабочей группы за прошедший период&lt;/div&gt;</FullName>
    <PositionInView xmlns="BD5D7F97-43DC-4B9B-BA58-7AFF08FDADA5">100</PositionInView>
    <Position xmlns="BD5D7F97-43DC-4B9B-BA58-7AFF08FDADA5">100</Position>
    <StatusExt xmlns="BD5D7F97-43DC-4B9B-BA58-7AFF08FDADA5">Без статуса</StatusExt>
    <PublishDate xmlns="BD5D7F97-43DC-4B9B-BA58-7AFF08FDADA5">2015-04-08T20:00:00+00:00</PublishDate>
    <DoPublic xmlns="BD5D7F97-43DC-4B9B-BA58-7AFF08FDADA5">true</DoPublic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D5ADE-6486-4650-A22F-35E7CD7A4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7F97-43DC-4B9B-BA58-7AFF08FDADA5"/>
    <ds:schemaRef ds:uri="c36334b5-d259-44e6-bd9b-b4f02e616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E72C4B-4F19-40A6-AAB4-B060689CA1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3B7B5C1-F325-4D19-8F67-37D3036362BF}">
  <ds:schemaRefs>
    <ds:schemaRef ds:uri="http://schemas.microsoft.com/office/2006/documentManagement/types"/>
    <ds:schemaRef ds:uri="c36334b5-d259-44e6-bd9b-b4f02e616251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BD5D7F97-43DC-4B9B-BA58-7AFF08FDADA5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F2B2A3E-98FE-4D14-9271-4846AE532E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836</Words>
  <Application>Microsoft Office PowerPoint</Application>
  <PresentationFormat>Экран (16:10)</PresentationFormat>
  <Paragraphs>117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user</cp:lastModifiedBy>
  <cp:revision>228</cp:revision>
  <cp:lastPrinted>2017-04-21T06:01:09Z</cp:lastPrinted>
  <dcterms:created xsi:type="dcterms:W3CDTF">2014-09-22T05:50:31Z</dcterms:created>
  <dcterms:modified xsi:type="dcterms:W3CDTF">2017-04-21T13:58:24Z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18e6cd20-d0ff-4ce2-8520-62a477ffd528</vt:lpwstr>
  </property>
  <property fmtid="{D5CDD505-2E9C-101B-9397-08002B2CF9AE}" pid="3" name="ContentTypeId">
    <vt:lpwstr>0x0101001CCE6BEE340741958E57C96A5CC68E3700FB805C5CE7476E48998072AD1D3A7CD4</vt:lpwstr>
  </property>
</Properties>
</file>