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753" r:id="rId4"/>
  </p:sldMasterIdLst>
  <p:notesMasterIdLst>
    <p:notesMasterId r:id="rId25"/>
  </p:notesMasterIdLst>
  <p:handoutMasterIdLst>
    <p:handoutMasterId r:id="rId26"/>
  </p:handoutMasterIdLst>
  <p:sldIdLst>
    <p:sldId id="262" r:id="rId5"/>
    <p:sldId id="272" r:id="rId6"/>
    <p:sldId id="273" r:id="rId7"/>
    <p:sldId id="311" r:id="rId8"/>
    <p:sldId id="312" r:id="rId9"/>
    <p:sldId id="274" r:id="rId10"/>
    <p:sldId id="326" r:id="rId11"/>
    <p:sldId id="322" r:id="rId12"/>
    <p:sldId id="324" r:id="rId13"/>
    <p:sldId id="325" r:id="rId14"/>
    <p:sldId id="275" r:id="rId15"/>
    <p:sldId id="327" r:id="rId16"/>
    <p:sldId id="315" r:id="rId17"/>
    <p:sldId id="278" r:id="rId18"/>
    <p:sldId id="328" r:id="rId19"/>
    <p:sldId id="329" r:id="rId20"/>
    <p:sldId id="330" r:id="rId21"/>
    <p:sldId id="331" r:id="rId22"/>
    <p:sldId id="332" r:id="rId23"/>
    <p:sldId id="295" r:id="rId24"/>
  </p:sldIdLst>
  <p:sldSz cx="9906000" cy="6858000" type="A4"/>
  <p:notesSz cx="9926638" cy="6797675"/>
  <p:embeddedFontLst>
    <p:embeddedFont>
      <p:font typeface="Verdana" panose="020B0604030504040204" pitchFamily="34" charset="0"/>
      <p:regular r:id="rId27"/>
      <p:bold r:id="rId28"/>
      <p:italic r:id="rId29"/>
      <p:boldItalic r:id="rId30"/>
    </p:embeddedFont>
    <p:embeddedFont>
      <p:font typeface="Calibri" panose="020F0502020204030204" pitchFamily="34" charset="0"/>
      <p:regular r:id="rId31"/>
      <p:bold r:id="rId32"/>
      <p:italic r:id="rId33"/>
      <p:boldItalic r:id="rId34"/>
    </p:embeddedFont>
  </p:embeddedFontLst>
  <p:defaultTextStyle>
    <a:defPPr>
      <a:defRPr lang="it-IT"/>
    </a:defPPr>
    <a:lvl1pPr marL="0" algn="l" defTabSz="914296" rtl="0" eaLnBrk="1" latinLnBrk="0" hangingPunct="1">
      <a:defRPr sz="1800" kern="1200">
        <a:solidFill>
          <a:schemeClr val="tx1"/>
        </a:solidFill>
        <a:latin typeface="+mn-lt"/>
        <a:ea typeface="+mn-ea"/>
        <a:cs typeface="+mn-cs"/>
      </a:defRPr>
    </a:lvl1pPr>
    <a:lvl2pPr marL="457148" algn="l" defTabSz="914296" rtl="0" eaLnBrk="1" latinLnBrk="0" hangingPunct="1">
      <a:defRPr sz="1800" kern="1200">
        <a:solidFill>
          <a:schemeClr val="tx1"/>
        </a:solidFill>
        <a:latin typeface="+mn-lt"/>
        <a:ea typeface="+mn-ea"/>
        <a:cs typeface="+mn-cs"/>
      </a:defRPr>
    </a:lvl2pPr>
    <a:lvl3pPr marL="914296" algn="l" defTabSz="914296" rtl="0" eaLnBrk="1" latinLnBrk="0" hangingPunct="1">
      <a:defRPr sz="1800" kern="1200">
        <a:solidFill>
          <a:schemeClr val="tx1"/>
        </a:solidFill>
        <a:latin typeface="+mn-lt"/>
        <a:ea typeface="+mn-ea"/>
        <a:cs typeface="+mn-cs"/>
      </a:defRPr>
    </a:lvl3pPr>
    <a:lvl4pPr marL="1371445" algn="l" defTabSz="914296" rtl="0" eaLnBrk="1" latinLnBrk="0" hangingPunct="1">
      <a:defRPr sz="1800" kern="1200">
        <a:solidFill>
          <a:schemeClr val="tx1"/>
        </a:solidFill>
        <a:latin typeface="+mn-lt"/>
        <a:ea typeface="+mn-ea"/>
        <a:cs typeface="+mn-cs"/>
      </a:defRPr>
    </a:lvl4pPr>
    <a:lvl5pPr marL="1828592" algn="l" defTabSz="914296" rtl="0" eaLnBrk="1" latinLnBrk="0" hangingPunct="1">
      <a:defRPr sz="1800" kern="1200">
        <a:solidFill>
          <a:schemeClr val="tx1"/>
        </a:solidFill>
        <a:latin typeface="+mn-lt"/>
        <a:ea typeface="+mn-ea"/>
        <a:cs typeface="+mn-cs"/>
      </a:defRPr>
    </a:lvl5pPr>
    <a:lvl6pPr marL="2285740" algn="l" defTabSz="914296" rtl="0" eaLnBrk="1" latinLnBrk="0" hangingPunct="1">
      <a:defRPr sz="1800" kern="1200">
        <a:solidFill>
          <a:schemeClr val="tx1"/>
        </a:solidFill>
        <a:latin typeface="+mn-lt"/>
        <a:ea typeface="+mn-ea"/>
        <a:cs typeface="+mn-cs"/>
      </a:defRPr>
    </a:lvl6pPr>
    <a:lvl7pPr marL="2742888" algn="l" defTabSz="914296" rtl="0" eaLnBrk="1" latinLnBrk="0" hangingPunct="1">
      <a:defRPr sz="1800" kern="1200">
        <a:solidFill>
          <a:schemeClr val="tx1"/>
        </a:solidFill>
        <a:latin typeface="+mn-lt"/>
        <a:ea typeface="+mn-ea"/>
        <a:cs typeface="+mn-cs"/>
      </a:defRPr>
    </a:lvl7pPr>
    <a:lvl8pPr marL="3200036" algn="l" defTabSz="914296" rtl="0" eaLnBrk="1" latinLnBrk="0" hangingPunct="1">
      <a:defRPr sz="1800" kern="1200">
        <a:solidFill>
          <a:schemeClr val="tx1"/>
        </a:solidFill>
        <a:latin typeface="+mn-lt"/>
        <a:ea typeface="+mn-ea"/>
        <a:cs typeface="+mn-cs"/>
      </a:defRPr>
    </a:lvl8pPr>
    <a:lvl9pPr marL="3657184" algn="l" defTabSz="91429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000"/>
    <a:srgbClr val="48484A"/>
    <a:srgbClr val="A92A1A"/>
    <a:srgbClr val="484A4A"/>
    <a:srgbClr val="BCC3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6" autoAdjust="0"/>
    <p:restoredTop sz="95405" autoAdjust="0"/>
  </p:normalViewPr>
  <p:slideViewPr>
    <p:cSldViewPr snapToGrid="0">
      <p:cViewPr varScale="1">
        <p:scale>
          <a:sx n="85" d="100"/>
          <a:sy n="85" d="100"/>
        </p:scale>
        <p:origin x="1200" y="58"/>
      </p:cViewPr>
      <p:guideLst>
        <p:guide orient="horz" pos="2160"/>
        <p:guide pos="3120"/>
      </p:guideLst>
    </p:cSldViewPr>
  </p:slideViewPr>
  <p:outlineViewPr>
    <p:cViewPr>
      <p:scale>
        <a:sx n="33" d="100"/>
        <a:sy n="33" d="100"/>
      </p:scale>
      <p:origin x="0" y="2169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4" d="100"/>
          <a:sy n="94" d="100"/>
        </p:scale>
        <p:origin x="205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font" Target="fonts/font8.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openxmlformats.org/officeDocument/2006/relationships/font" Target="fonts/font7.fntdata"/><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6.fntdata"/><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2.fntdata"/><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5.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4301543" cy="341064"/>
          </a:xfrm>
          <a:prstGeom prst="rect">
            <a:avLst/>
          </a:prstGeom>
        </p:spPr>
        <p:txBody>
          <a:bodyPr vert="horz" lIns="93177" tIns="46589" rIns="93177" bIns="46589" rtlCol="0"/>
          <a:lstStyle>
            <a:lvl1pPr algn="l">
              <a:defRPr sz="1200"/>
            </a:lvl1pPr>
          </a:lstStyle>
          <a:p>
            <a:endParaRPr lang="it-IT" dirty="0">
              <a:latin typeface="Arial" panose="020B0604020202020204" pitchFamily="34" charset="0"/>
              <a:ea typeface="Verdana" panose="020B0604030504040204" pitchFamily="34" charset="0"/>
              <a:cs typeface="Arial" panose="020B0604020202020204" pitchFamily="34" charset="0"/>
            </a:endParaRPr>
          </a:p>
        </p:txBody>
      </p:sp>
      <p:sp>
        <p:nvSpPr>
          <p:cNvPr id="3" name="Segnaposto data 2"/>
          <p:cNvSpPr>
            <a:spLocks noGrp="1"/>
          </p:cNvSpPr>
          <p:nvPr>
            <p:ph type="dt" sz="quarter" idx="1"/>
          </p:nvPr>
        </p:nvSpPr>
        <p:spPr>
          <a:xfrm>
            <a:off x="5622799" y="1"/>
            <a:ext cx="4301543" cy="341064"/>
          </a:xfrm>
          <a:prstGeom prst="rect">
            <a:avLst/>
          </a:prstGeom>
        </p:spPr>
        <p:txBody>
          <a:bodyPr vert="horz" lIns="93177" tIns="46589" rIns="93177" bIns="46589" rtlCol="0"/>
          <a:lstStyle>
            <a:lvl1pPr algn="r">
              <a:defRPr sz="1200"/>
            </a:lvl1pPr>
          </a:lstStyle>
          <a:p>
            <a:r>
              <a:rPr lang="it-IT" dirty="0" smtClean="0">
                <a:latin typeface="Arial" panose="020B0604020202020204" pitchFamily="34" charset="0"/>
                <a:ea typeface="Verdana" panose="020B0604030504040204" pitchFamily="34" charset="0"/>
                <a:cs typeface="Arial" panose="020B0604020202020204" pitchFamily="34" charset="0"/>
              </a:rPr>
              <a:t>GG/MM/AAAA</a:t>
            </a:r>
            <a:endParaRPr lang="it-IT" dirty="0">
              <a:latin typeface="Arial" panose="020B0604020202020204" pitchFamily="34" charset="0"/>
              <a:ea typeface="Verdana" panose="020B0604030504040204" pitchFamily="34" charset="0"/>
              <a:cs typeface="Arial" panose="020B0604020202020204" pitchFamily="34" charset="0"/>
            </a:endParaRPr>
          </a:p>
        </p:txBody>
      </p:sp>
      <p:sp>
        <p:nvSpPr>
          <p:cNvPr id="4" name="Segnaposto piè di pagina 3"/>
          <p:cNvSpPr>
            <a:spLocks noGrp="1"/>
          </p:cNvSpPr>
          <p:nvPr>
            <p:ph type="ftr" sz="quarter" idx="2"/>
          </p:nvPr>
        </p:nvSpPr>
        <p:spPr>
          <a:xfrm>
            <a:off x="0" y="6456612"/>
            <a:ext cx="4301543" cy="341063"/>
          </a:xfrm>
          <a:prstGeom prst="rect">
            <a:avLst/>
          </a:prstGeom>
        </p:spPr>
        <p:txBody>
          <a:bodyPr vert="horz" lIns="93177" tIns="46589" rIns="93177" bIns="46589" rtlCol="0" anchor="b"/>
          <a:lstStyle>
            <a:lvl1pPr algn="l">
              <a:defRPr sz="1200"/>
            </a:lvl1pPr>
          </a:lstStyle>
          <a:p>
            <a:endParaRPr lang="it-IT" dirty="0">
              <a:latin typeface="Arial" panose="020B0604020202020204" pitchFamily="34" charset="0"/>
              <a:ea typeface="Verdana" panose="020B0604030504040204" pitchFamily="34" charset="0"/>
              <a:cs typeface="Arial" panose="020B0604020202020204" pitchFamily="34" charset="0"/>
            </a:endParaRPr>
          </a:p>
        </p:txBody>
      </p:sp>
      <p:sp>
        <p:nvSpPr>
          <p:cNvPr id="5" name="Segnaposto numero diapositiva 4"/>
          <p:cNvSpPr>
            <a:spLocks noGrp="1"/>
          </p:cNvSpPr>
          <p:nvPr>
            <p:ph type="sldNum" sz="quarter" idx="3"/>
          </p:nvPr>
        </p:nvSpPr>
        <p:spPr>
          <a:xfrm>
            <a:off x="5622799" y="6456612"/>
            <a:ext cx="4301543" cy="341063"/>
          </a:xfrm>
          <a:prstGeom prst="rect">
            <a:avLst/>
          </a:prstGeom>
        </p:spPr>
        <p:txBody>
          <a:bodyPr vert="horz" lIns="93177" tIns="46589" rIns="93177" bIns="46589" rtlCol="0" anchor="b"/>
          <a:lstStyle>
            <a:lvl1pPr algn="r">
              <a:defRPr sz="1200"/>
            </a:lvl1pPr>
          </a:lstStyle>
          <a:p>
            <a:fld id="{2A16AC6B-00E4-4508-BC8C-D8895D543C71}" type="slidenum">
              <a:rPr lang="it-IT" smtClean="0">
                <a:latin typeface="Arial" panose="020B0604020202020204" pitchFamily="34" charset="0"/>
                <a:ea typeface="Verdana" panose="020B0604030504040204" pitchFamily="34" charset="0"/>
                <a:cs typeface="Arial" panose="020B0604020202020204" pitchFamily="34" charset="0"/>
              </a:rPr>
              <a:pPr/>
              <a:t>‹N›</a:t>
            </a:fld>
            <a:endParaRPr lang="it-IT" dirty="0">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785594287"/>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4301543" cy="341064"/>
          </a:xfrm>
          <a:prstGeom prst="rect">
            <a:avLst/>
          </a:prstGeom>
        </p:spPr>
        <p:txBody>
          <a:bodyPr vert="horz" lIns="93177" tIns="46589" rIns="93177" bIns="46589" rtlCol="0"/>
          <a:lstStyle>
            <a:lvl1pPr algn="l">
              <a:defRPr sz="1200">
                <a:latin typeface="Arial" panose="020B0604020202020204" pitchFamily="34" charset="0"/>
                <a:cs typeface="Arial" panose="020B0604020202020204" pitchFamily="34" charset="0"/>
              </a:defRPr>
            </a:lvl1pPr>
          </a:lstStyle>
          <a:p>
            <a:endParaRPr lang="it-IT" dirty="0"/>
          </a:p>
        </p:txBody>
      </p:sp>
      <p:sp>
        <p:nvSpPr>
          <p:cNvPr id="3" name="Segnaposto data 2"/>
          <p:cNvSpPr>
            <a:spLocks noGrp="1"/>
          </p:cNvSpPr>
          <p:nvPr>
            <p:ph type="dt" idx="1"/>
          </p:nvPr>
        </p:nvSpPr>
        <p:spPr>
          <a:xfrm>
            <a:off x="5622799" y="1"/>
            <a:ext cx="4301543" cy="341064"/>
          </a:xfrm>
          <a:prstGeom prst="rect">
            <a:avLst/>
          </a:prstGeom>
        </p:spPr>
        <p:txBody>
          <a:bodyPr vert="horz" lIns="93177" tIns="46589" rIns="93177" bIns="46589" rtlCol="0"/>
          <a:lstStyle>
            <a:lvl1pPr algn="r">
              <a:defRPr sz="1200">
                <a:latin typeface="Arial" panose="020B0604020202020204" pitchFamily="34" charset="0"/>
                <a:cs typeface="Arial" panose="020B0604020202020204" pitchFamily="34" charset="0"/>
              </a:defRPr>
            </a:lvl1pPr>
          </a:lstStyle>
          <a:p>
            <a:r>
              <a:rPr lang="it-IT" dirty="0" smtClean="0"/>
              <a:t>GG/MM/AAAA</a:t>
            </a:r>
            <a:endParaRPr lang="it-IT" dirty="0"/>
          </a:p>
        </p:txBody>
      </p:sp>
      <p:sp>
        <p:nvSpPr>
          <p:cNvPr id="4" name="Segnaposto immagine diapositiva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3177" tIns="46589" rIns="93177" bIns="46589" rtlCol="0" anchor="ctr"/>
          <a:lstStyle/>
          <a:p>
            <a:endParaRPr lang="it-IT"/>
          </a:p>
        </p:txBody>
      </p:sp>
      <p:sp>
        <p:nvSpPr>
          <p:cNvPr id="5" name="Segnaposto note 4"/>
          <p:cNvSpPr>
            <a:spLocks noGrp="1"/>
          </p:cNvSpPr>
          <p:nvPr>
            <p:ph type="body" sz="quarter" idx="3"/>
          </p:nvPr>
        </p:nvSpPr>
        <p:spPr>
          <a:xfrm>
            <a:off x="992664" y="3271380"/>
            <a:ext cx="7941310" cy="2676586"/>
          </a:xfrm>
          <a:prstGeom prst="rect">
            <a:avLst/>
          </a:prstGeom>
        </p:spPr>
        <p:txBody>
          <a:bodyPr vert="horz" lIns="93177" tIns="46589" rIns="93177" bIns="46589" rtlCol="0"/>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piè di pagina 5"/>
          <p:cNvSpPr>
            <a:spLocks noGrp="1"/>
          </p:cNvSpPr>
          <p:nvPr>
            <p:ph type="ftr" sz="quarter" idx="4"/>
          </p:nvPr>
        </p:nvSpPr>
        <p:spPr>
          <a:xfrm>
            <a:off x="0" y="6456612"/>
            <a:ext cx="4301543" cy="341063"/>
          </a:xfrm>
          <a:prstGeom prst="rect">
            <a:avLst/>
          </a:prstGeom>
        </p:spPr>
        <p:txBody>
          <a:bodyPr vert="horz" lIns="93177" tIns="46589" rIns="93177" bIns="46589" rtlCol="0" anchor="b"/>
          <a:lstStyle>
            <a:lvl1pPr algn="l">
              <a:defRPr sz="1200">
                <a:latin typeface="Arial" panose="020B0604020202020204" pitchFamily="34" charset="0"/>
                <a:cs typeface="Arial" panose="020B0604020202020204" pitchFamily="34" charset="0"/>
              </a:defRPr>
            </a:lvl1pPr>
          </a:lstStyle>
          <a:p>
            <a:endParaRPr lang="it-IT" dirty="0"/>
          </a:p>
        </p:txBody>
      </p:sp>
      <p:sp>
        <p:nvSpPr>
          <p:cNvPr id="7" name="Segnaposto numero diapositiva 6"/>
          <p:cNvSpPr>
            <a:spLocks noGrp="1"/>
          </p:cNvSpPr>
          <p:nvPr>
            <p:ph type="sldNum" sz="quarter" idx="5"/>
          </p:nvPr>
        </p:nvSpPr>
        <p:spPr>
          <a:xfrm>
            <a:off x="5622799" y="6456612"/>
            <a:ext cx="4301543" cy="341063"/>
          </a:xfrm>
          <a:prstGeom prst="rect">
            <a:avLst/>
          </a:prstGeom>
        </p:spPr>
        <p:txBody>
          <a:bodyPr vert="horz" lIns="93177" tIns="46589" rIns="93177" bIns="46589" rtlCol="0" anchor="b"/>
          <a:lstStyle>
            <a:lvl1pPr algn="r">
              <a:defRPr sz="1200">
                <a:latin typeface="Arial" panose="020B0604020202020204" pitchFamily="34" charset="0"/>
                <a:cs typeface="Arial" panose="020B0604020202020204" pitchFamily="34" charset="0"/>
              </a:defRPr>
            </a:lvl1pPr>
          </a:lstStyle>
          <a:p>
            <a:fld id="{D5DC97A9-5722-494F-AE43-1EE15BCBF86B}" type="slidenum">
              <a:rPr lang="it-IT" smtClean="0"/>
              <a:pPr/>
              <a:t>‹N›</a:t>
            </a:fld>
            <a:endParaRPr lang="it-IT" dirty="0"/>
          </a:p>
        </p:txBody>
      </p:sp>
    </p:spTree>
    <p:extLst>
      <p:ext uri="{BB962C8B-B14F-4D97-AF65-F5344CB8AC3E}">
        <p14:creationId xmlns:p14="http://schemas.microsoft.com/office/powerpoint/2010/main" val="3301688626"/>
      </p:ext>
    </p:extLst>
  </p:cSld>
  <p:clrMap bg1="lt1" tx1="dk1" bg2="lt2" tx2="dk2" accent1="accent1" accent2="accent2" accent3="accent3" accent4="accent4" accent5="accent5" accent6="accent6" hlink="hlink" folHlink="folHlink"/>
  <p:hf/>
  <p:notesStyle>
    <a:lvl1pPr marL="0" algn="l" defTabSz="914296"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148" algn="l" defTabSz="914296"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296" algn="l" defTabSz="914296"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445" algn="l" defTabSz="914296"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592" algn="l" defTabSz="914296"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5740" algn="l" defTabSz="914296" rtl="0" eaLnBrk="1" latinLnBrk="0" hangingPunct="1">
      <a:defRPr sz="1200" kern="1200">
        <a:solidFill>
          <a:schemeClr val="tx1"/>
        </a:solidFill>
        <a:latin typeface="+mn-lt"/>
        <a:ea typeface="+mn-ea"/>
        <a:cs typeface="+mn-cs"/>
      </a:defRPr>
    </a:lvl6pPr>
    <a:lvl7pPr marL="2742888" algn="l" defTabSz="914296" rtl="0" eaLnBrk="1" latinLnBrk="0" hangingPunct="1">
      <a:defRPr sz="1200" kern="1200">
        <a:solidFill>
          <a:schemeClr val="tx1"/>
        </a:solidFill>
        <a:latin typeface="+mn-lt"/>
        <a:ea typeface="+mn-ea"/>
        <a:cs typeface="+mn-cs"/>
      </a:defRPr>
    </a:lvl7pPr>
    <a:lvl8pPr marL="3200036" algn="l" defTabSz="914296" rtl="0" eaLnBrk="1" latinLnBrk="0" hangingPunct="1">
      <a:defRPr sz="1200" kern="1200">
        <a:solidFill>
          <a:schemeClr val="tx1"/>
        </a:solidFill>
        <a:latin typeface="+mn-lt"/>
        <a:ea typeface="+mn-ea"/>
        <a:cs typeface="+mn-cs"/>
      </a:defRPr>
    </a:lvl8pPr>
    <a:lvl9pPr marL="3657184" algn="l" defTabSz="91429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endParaRPr lang="it-IT" dirty="0"/>
          </a:p>
        </p:txBody>
      </p:sp>
      <p:sp>
        <p:nvSpPr>
          <p:cNvPr id="5" name="Segnaposto data 4"/>
          <p:cNvSpPr>
            <a:spLocks noGrp="1"/>
          </p:cNvSpPr>
          <p:nvPr>
            <p:ph type="dt" idx="11"/>
          </p:nvPr>
        </p:nvSpPr>
        <p:spPr/>
        <p:txBody>
          <a:bodyPr/>
          <a:lstStyle/>
          <a:p>
            <a:r>
              <a:rPr lang="it-IT" smtClean="0"/>
              <a:t>GG/MM/AAAA</a:t>
            </a:r>
            <a:endParaRPr lang="it-IT" dirty="0"/>
          </a:p>
        </p:txBody>
      </p:sp>
      <p:sp>
        <p:nvSpPr>
          <p:cNvPr id="6" name="Segnaposto piè di pagina 5"/>
          <p:cNvSpPr>
            <a:spLocks noGrp="1"/>
          </p:cNvSpPr>
          <p:nvPr>
            <p:ph type="ftr" sz="quarter" idx="12"/>
          </p:nvPr>
        </p:nvSpPr>
        <p:spPr/>
        <p:txBody>
          <a:bodyPr/>
          <a:lstStyle/>
          <a:p>
            <a:endParaRPr lang="it-IT" dirty="0"/>
          </a:p>
        </p:txBody>
      </p:sp>
      <p:sp>
        <p:nvSpPr>
          <p:cNvPr id="7" name="Segnaposto numero diapositiva 6"/>
          <p:cNvSpPr>
            <a:spLocks noGrp="1"/>
          </p:cNvSpPr>
          <p:nvPr>
            <p:ph type="sldNum" sz="quarter" idx="13"/>
          </p:nvPr>
        </p:nvSpPr>
        <p:spPr/>
        <p:txBody>
          <a:bodyPr/>
          <a:lstStyle/>
          <a:p>
            <a:fld id="{D5DC97A9-5722-494F-AE43-1EE15BCBF86B}" type="slidenum">
              <a:rPr lang="it-IT" smtClean="0"/>
              <a:pPr/>
              <a:t>8</a:t>
            </a:fld>
            <a:endParaRPr lang="it-IT" dirty="0"/>
          </a:p>
        </p:txBody>
      </p:sp>
    </p:spTree>
    <p:extLst>
      <p:ext uri="{BB962C8B-B14F-4D97-AF65-F5344CB8AC3E}">
        <p14:creationId xmlns:p14="http://schemas.microsoft.com/office/powerpoint/2010/main" val="32681583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eprtinaCdc">
    <p:bg>
      <p:bgPr>
        <a:blipFill dpi="0" rotWithShape="1">
          <a:blip r:embed="rId2">
            <a:lum/>
          </a:blip>
          <a:srcRect/>
          <a:stretch>
            <a:fillRect l="-12000" r="-12000"/>
          </a:stretch>
        </a:blipFill>
        <a:effectLst/>
      </p:bgPr>
    </p:bg>
    <p:spTree>
      <p:nvGrpSpPr>
        <p:cNvPr id="1" name=""/>
        <p:cNvGrpSpPr/>
        <p:nvPr/>
      </p:nvGrpSpPr>
      <p:grpSpPr>
        <a:xfrm>
          <a:off x="0" y="0"/>
          <a:ext cx="0" cy="0"/>
          <a:chOff x="0" y="0"/>
          <a:chExt cx="0" cy="0"/>
        </a:xfrm>
      </p:grpSpPr>
      <p:sp>
        <p:nvSpPr>
          <p:cNvPr id="22" name="Segnaposto testo 21"/>
          <p:cNvSpPr>
            <a:spLocks noGrp="1"/>
          </p:cNvSpPr>
          <p:nvPr>
            <p:ph type="body" sz="quarter" idx="10" hasCustomPrompt="1"/>
          </p:nvPr>
        </p:nvSpPr>
        <p:spPr>
          <a:xfrm>
            <a:off x="2745808" y="3726667"/>
            <a:ext cx="4312783" cy="549381"/>
          </a:xfrm>
        </p:spPr>
        <p:txBody>
          <a:bodyPr wrap="none">
            <a:spAutoFit/>
          </a:bodyPr>
          <a:lstStyle>
            <a:lvl1pPr marL="0" indent="0" algn="ctr">
              <a:buNone/>
              <a:defRPr sz="3300" b="1" baseline="0">
                <a:latin typeface="Arial" panose="020B0604020202020204" pitchFamily="34" charset="0"/>
                <a:ea typeface="Verdana" panose="020B0604030504040204" pitchFamily="34" charset="0"/>
                <a:cs typeface="Arial" panose="020B0604020202020204" pitchFamily="34" charset="0"/>
              </a:defRPr>
            </a:lvl1pPr>
          </a:lstStyle>
          <a:p>
            <a:pPr lvl="0"/>
            <a:r>
              <a:rPr lang="it-IT" dirty="0" smtClean="0"/>
              <a:t>Titolo Presentazione</a:t>
            </a:r>
            <a:endParaRPr lang="it-IT" dirty="0"/>
          </a:p>
        </p:txBody>
      </p:sp>
      <p:sp>
        <p:nvSpPr>
          <p:cNvPr id="24" name="Segnaposto testo 23"/>
          <p:cNvSpPr>
            <a:spLocks noGrp="1"/>
          </p:cNvSpPr>
          <p:nvPr>
            <p:ph type="body" sz="quarter" idx="11" hasCustomPrompt="1"/>
          </p:nvPr>
        </p:nvSpPr>
        <p:spPr>
          <a:xfrm>
            <a:off x="3190040" y="4490403"/>
            <a:ext cx="3424335" cy="410882"/>
          </a:xfrm>
        </p:spPr>
        <p:txBody>
          <a:bodyPr wrap="none">
            <a:spAutoFit/>
          </a:bodyPr>
          <a:lstStyle>
            <a:lvl1pPr marL="0" indent="0" algn="ctr">
              <a:buNone/>
              <a:defRPr sz="2300" i="1" baseline="0">
                <a:solidFill>
                  <a:srgbClr val="A92A1A"/>
                </a:solidFill>
                <a:latin typeface="Arial" panose="020B0604020202020204" pitchFamily="34" charset="0"/>
                <a:ea typeface="Verdana" panose="020B0604030504040204" pitchFamily="34" charset="0"/>
                <a:cs typeface="Arial" panose="020B0604020202020204" pitchFamily="34" charset="0"/>
              </a:defRPr>
            </a:lvl1pPr>
          </a:lstStyle>
          <a:p>
            <a:pPr lvl="0"/>
            <a:r>
              <a:rPr lang="it-IT" dirty="0" smtClean="0"/>
              <a:t>Sottotitolo presentazione</a:t>
            </a:r>
            <a:endParaRPr lang="it-IT" dirty="0"/>
          </a:p>
        </p:txBody>
      </p:sp>
    </p:spTree>
    <p:extLst>
      <p:ext uri="{BB962C8B-B14F-4D97-AF65-F5344CB8AC3E}">
        <p14:creationId xmlns:p14="http://schemas.microsoft.com/office/powerpoint/2010/main" val="34148839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237174" y="1459399"/>
            <a:ext cx="8997949" cy="507831"/>
          </a:xfrm>
        </p:spPr>
        <p:txBody>
          <a:bodyPr anchor="b">
            <a:spAutoFit/>
          </a:bodyPr>
          <a:lstStyle>
            <a:lvl1pPr algn="l">
              <a:defRPr sz="1500" b="1">
                <a:solidFill>
                  <a:srgbClr val="48484A"/>
                </a:solidFill>
                <a:latin typeface="Arial" panose="020B0604020202020204" pitchFamily="34" charset="0"/>
                <a:ea typeface="Verdana" panose="020B0604030504040204" pitchFamily="34" charset="0"/>
                <a:cs typeface="Arial" panose="020B0604020202020204" pitchFamily="34" charset="0"/>
              </a:defRPr>
            </a:lvl1pPr>
          </a:lstStyle>
          <a:p>
            <a:r>
              <a:rPr lang="it-IT" dirty="0" smtClean="0"/>
              <a:t>Fare clic per modificare lo stile del titolo</a:t>
            </a:r>
            <a:br>
              <a:rPr lang="it-IT" dirty="0" smtClean="0"/>
            </a:br>
            <a:endParaRPr lang="it-IT" dirty="0"/>
          </a:p>
        </p:txBody>
      </p:sp>
      <p:sp>
        <p:nvSpPr>
          <p:cNvPr id="3" name="Sottotitolo 2"/>
          <p:cNvSpPr>
            <a:spLocks noGrp="1"/>
          </p:cNvSpPr>
          <p:nvPr>
            <p:ph type="subTitle" idx="1" hasCustomPrompt="1"/>
          </p:nvPr>
        </p:nvSpPr>
        <p:spPr>
          <a:xfrm>
            <a:off x="238878" y="2191384"/>
            <a:ext cx="8974219" cy="3356303"/>
          </a:xfrm>
        </p:spPr>
        <p:txBody>
          <a:bodyPr>
            <a:spAutoFit/>
          </a:bodyPr>
          <a:lstStyle>
            <a:lvl1pPr marL="0" indent="0" algn="l">
              <a:buNone/>
              <a:defRPr sz="1300">
                <a:solidFill>
                  <a:srgbClr val="48484A"/>
                </a:solidFill>
                <a:latin typeface="Arial" panose="020B0604020202020204" pitchFamily="34" charset="0"/>
                <a:ea typeface="Verdana" panose="020B0604030504040204" pitchFamily="34" charset="0"/>
                <a:cs typeface="Arial" panose="020B0604020202020204" pitchFamily="34" charset="0"/>
              </a:defRPr>
            </a:lvl1pPr>
            <a:lvl2pPr marL="278621" indent="0" algn="ctr">
              <a:buNone/>
              <a:defRPr sz="1219"/>
            </a:lvl2pPr>
            <a:lvl3pPr marL="557240" indent="0" algn="ctr">
              <a:buNone/>
              <a:defRPr sz="1097"/>
            </a:lvl3pPr>
            <a:lvl4pPr marL="835861" indent="0" algn="ctr">
              <a:buNone/>
              <a:defRPr sz="975"/>
            </a:lvl4pPr>
            <a:lvl5pPr marL="1114481" indent="0" algn="ctr">
              <a:buNone/>
              <a:defRPr sz="975"/>
            </a:lvl5pPr>
            <a:lvl6pPr marL="1393101" indent="0" algn="ctr">
              <a:buNone/>
              <a:defRPr sz="975"/>
            </a:lvl6pPr>
            <a:lvl7pPr marL="1671722" indent="0" algn="ctr">
              <a:buNone/>
              <a:defRPr sz="975"/>
            </a:lvl7pPr>
            <a:lvl8pPr marL="1950341" indent="0" algn="ctr">
              <a:buNone/>
              <a:defRPr sz="975"/>
            </a:lvl8pPr>
            <a:lvl9pPr marL="2228962" indent="0" algn="ctr">
              <a:buNone/>
              <a:defRPr sz="975"/>
            </a:lvl9pPr>
          </a:lstStyle>
          <a:p>
            <a:r>
              <a:rPr lang="it-IT" dirty="0" smtClean="0"/>
              <a:t>Fare clic per inserire il testo</a:t>
            </a:r>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a:p>
        </p:txBody>
      </p:sp>
      <p:sp>
        <p:nvSpPr>
          <p:cNvPr id="4" name="Segnaposto data 3"/>
          <p:cNvSpPr>
            <a:spLocks noGrp="1"/>
          </p:cNvSpPr>
          <p:nvPr>
            <p:ph type="dt" sz="half" idx="10"/>
          </p:nvPr>
        </p:nvSpPr>
        <p:spPr/>
        <p:txBody>
          <a:bodyPr/>
          <a:lstStyle>
            <a:lvl1pPr>
              <a:defRPr>
                <a:solidFill>
                  <a:srgbClr val="48484A"/>
                </a:solidFill>
                <a:latin typeface="Arial" panose="020B0604020202020204" pitchFamily="34" charset="0"/>
                <a:ea typeface="Verdana" panose="020B0604030504040204" pitchFamily="34" charset="0"/>
                <a:cs typeface="Arial" panose="020B0604020202020204" pitchFamily="34" charset="0"/>
              </a:defRPr>
            </a:lvl1pPr>
          </a:lstStyle>
          <a:p>
            <a:r>
              <a:rPr lang="it-IT" dirty="0" smtClean="0"/>
              <a:t>30/03/2017</a:t>
            </a:r>
            <a:endParaRPr lang="it-IT" dirty="0"/>
          </a:p>
        </p:txBody>
      </p:sp>
      <p:sp>
        <p:nvSpPr>
          <p:cNvPr id="5" name="Segnaposto piè di pagina 4"/>
          <p:cNvSpPr>
            <a:spLocks noGrp="1"/>
          </p:cNvSpPr>
          <p:nvPr>
            <p:ph type="ftr" sz="quarter" idx="11"/>
          </p:nvPr>
        </p:nvSpPr>
        <p:spPr>
          <a:xfrm>
            <a:off x="2930980" y="6356356"/>
            <a:ext cx="3693660" cy="365125"/>
          </a:xfrm>
        </p:spPr>
        <p:txBody>
          <a:bodyPr/>
          <a:lstStyle>
            <a:lvl1pPr algn="ctr">
              <a:defRPr>
                <a:solidFill>
                  <a:srgbClr val="48484A"/>
                </a:solidFill>
                <a:latin typeface="Arial" panose="020B0604020202020204" pitchFamily="34" charset="0"/>
                <a:ea typeface="Verdana" panose="020B0604030504040204" pitchFamily="34" charset="0"/>
                <a:cs typeface="Arial" panose="020B0604020202020204" pitchFamily="34" charset="0"/>
              </a:defRPr>
            </a:lvl1pPr>
          </a:lstStyle>
          <a:p>
            <a:r>
              <a:rPr lang="en-US" sz="1000" b="1" dirty="0" err="1" smtClean="0"/>
              <a:t>III</a:t>
            </a:r>
            <a:r>
              <a:rPr lang="en-US" sz="1000" b="1" baseline="30000" dirty="0" err="1" smtClean="0"/>
              <a:t>rd</a:t>
            </a:r>
            <a:r>
              <a:rPr lang="en-US" sz="1000" b="1" baseline="30000" dirty="0" smtClean="0"/>
              <a:t> </a:t>
            </a:r>
            <a:r>
              <a:rPr lang="en-US" sz="1000" b="1" dirty="0" smtClean="0"/>
              <a:t>meeting of the EUROSAI Working Group on the Audit of Funds allocated to Disasters and Catastrophes</a:t>
            </a:r>
            <a:endParaRPr lang="it-IT" dirty="0"/>
          </a:p>
        </p:txBody>
      </p:sp>
      <p:sp>
        <p:nvSpPr>
          <p:cNvPr id="6" name="Segnaposto numero diapositiva 5"/>
          <p:cNvSpPr>
            <a:spLocks noGrp="1"/>
          </p:cNvSpPr>
          <p:nvPr>
            <p:ph type="sldNum" sz="quarter" idx="12"/>
          </p:nvPr>
        </p:nvSpPr>
        <p:spPr/>
        <p:txBody>
          <a:bodyPr/>
          <a:lstStyle>
            <a:lvl1pPr>
              <a:defRPr>
                <a:solidFill>
                  <a:srgbClr val="48484A"/>
                </a:solidFill>
                <a:latin typeface="Arial" panose="020B0604020202020204" pitchFamily="34" charset="0"/>
                <a:ea typeface="Verdana" panose="020B0604030504040204" pitchFamily="34" charset="0"/>
                <a:cs typeface="Arial" panose="020B0604020202020204" pitchFamily="34" charset="0"/>
              </a:defRPr>
            </a:lvl1pPr>
          </a:lstStyle>
          <a:p>
            <a:fld id="{1C97FF98-940A-4A06-8159-30D93523CFB8}" type="slidenum">
              <a:rPr lang="it-IT" smtClean="0"/>
              <a:pPr/>
              <a:t>‹N›</a:t>
            </a:fld>
            <a:endParaRPr lang="it-IT" dirty="0"/>
          </a:p>
        </p:txBody>
      </p:sp>
      <p:sp>
        <p:nvSpPr>
          <p:cNvPr id="7" name="CasellaDiTesto 6"/>
          <p:cNvSpPr txBox="1"/>
          <p:nvPr userDrawn="1"/>
        </p:nvSpPr>
        <p:spPr>
          <a:xfrm>
            <a:off x="2743200" y="469250"/>
            <a:ext cx="5520267" cy="271710"/>
          </a:xfrm>
          <a:prstGeom prst="rect">
            <a:avLst/>
          </a:prstGeom>
          <a:solidFill>
            <a:schemeClr val="bg1"/>
          </a:solidFill>
          <a:ln>
            <a:noFill/>
          </a:ln>
        </p:spPr>
        <p:txBody>
          <a:bodyPr vert="horz" wrap="square" lIns="55721" tIns="27861" rIns="55721" bIns="27861" rtlCol="0" anchor="ctr">
            <a:spAutoFit/>
          </a:bodyPr>
          <a:lstStyle/>
          <a:p>
            <a:pPr marL="0" marR="0" lvl="0" indent="0" algn="ctr" defTabSz="914296" rtl="0" eaLnBrk="1" fontAlgn="auto" latinLnBrk="0" hangingPunct="1">
              <a:lnSpc>
                <a:spcPct val="100000"/>
              </a:lnSpc>
              <a:spcBef>
                <a:spcPts val="0"/>
              </a:spcBef>
              <a:spcAft>
                <a:spcPts val="0"/>
              </a:spcAft>
              <a:buClrTx/>
              <a:buSzTx/>
              <a:buFontTx/>
              <a:buNone/>
              <a:tabLst/>
              <a:defRPr/>
            </a:pPr>
            <a:r>
              <a:rPr lang="en-US" sz="1300" baseline="0" dirty="0" smtClean="0">
                <a:solidFill>
                  <a:srgbClr val="A92A1A"/>
                </a:solidFill>
                <a:latin typeface="Arial" panose="020B0604020202020204" pitchFamily="34" charset="0"/>
                <a:ea typeface="Verdana" panose="020B0604030504040204" pitchFamily="34" charset="0"/>
                <a:cs typeface="Arial" panose="020B0604020202020204" pitchFamily="34" charset="0"/>
              </a:rPr>
              <a:t> </a:t>
            </a:r>
            <a:r>
              <a:rPr lang="en-US" sz="1400" i="1" dirty="0" smtClean="0">
                <a:solidFill>
                  <a:srgbClr val="FF0000"/>
                </a:solidFill>
              </a:rPr>
              <a:t>The role of the</a:t>
            </a:r>
            <a:r>
              <a:rPr lang="en-US" sz="1400" i="1" baseline="0" dirty="0" smtClean="0">
                <a:solidFill>
                  <a:srgbClr val="FF0000"/>
                </a:solidFill>
              </a:rPr>
              <a:t> KNI in achieving the Sustainable Development Goals in Italy</a:t>
            </a:r>
            <a:endParaRPr lang="it-IT" sz="1400" dirty="0">
              <a:solidFill>
                <a:srgbClr val="FF0000"/>
              </a:solidFill>
            </a:endParaRPr>
          </a:p>
        </p:txBody>
      </p:sp>
    </p:spTree>
    <p:extLst>
      <p:ext uri="{BB962C8B-B14F-4D97-AF65-F5344CB8AC3E}">
        <p14:creationId xmlns:p14="http://schemas.microsoft.com/office/powerpoint/2010/main" val="37923440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50746" y="1415904"/>
            <a:ext cx="3171470" cy="507831"/>
          </a:xfrm>
        </p:spPr>
        <p:txBody>
          <a:bodyPr anchor="b">
            <a:spAutoFit/>
          </a:bodyPr>
          <a:lstStyle>
            <a:lvl1pPr>
              <a:defRPr sz="1500" b="1">
                <a:latin typeface="Arial" panose="020B0604020202020204" pitchFamily="34" charset="0"/>
                <a:ea typeface="Verdana" panose="020B0604030504040204" pitchFamily="34" charset="0"/>
                <a:cs typeface="Arial" panose="020B0604020202020204" pitchFamily="34" charset="0"/>
              </a:defRPr>
            </a:lvl1pPr>
          </a:lstStyle>
          <a:p>
            <a:r>
              <a:rPr lang="it-IT" dirty="0" smtClean="0"/>
              <a:t>Fare clic per modificare lo stile del titolo</a:t>
            </a:r>
            <a:endParaRPr lang="it-IT" dirty="0"/>
          </a:p>
        </p:txBody>
      </p:sp>
      <p:sp>
        <p:nvSpPr>
          <p:cNvPr id="3" name="Segnaposto immagine 2"/>
          <p:cNvSpPr>
            <a:spLocks noGrp="1"/>
          </p:cNvSpPr>
          <p:nvPr>
            <p:ph type="pic" idx="1"/>
          </p:nvPr>
        </p:nvSpPr>
        <p:spPr>
          <a:xfrm>
            <a:off x="4211342" y="1383030"/>
            <a:ext cx="5014913" cy="4384277"/>
          </a:xfrm>
        </p:spPr>
        <p:txBody>
          <a:bodyPr>
            <a:spAutoFit/>
          </a:bodyPr>
          <a:lstStyle>
            <a:lvl1pPr marL="0" indent="0">
              <a:buNone/>
              <a:defRPr sz="1300">
                <a:latin typeface="Arial" panose="020B0604020202020204" pitchFamily="34" charset="0"/>
                <a:ea typeface="Verdana" panose="020B0604030504040204" pitchFamily="34" charset="0"/>
                <a:cs typeface="Arial" panose="020B0604020202020204" pitchFamily="34" charset="0"/>
              </a:defRPr>
            </a:lvl1pPr>
            <a:lvl2pPr marL="278621" indent="0">
              <a:buNone/>
              <a:defRPr sz="1706"/>
            </a:lvl2pPr>
            <a:lvl3pPr marL="557240" indent="0">
              <a:buNone/>
              <a:defRPr sz="1463"/>
            </a:lvl3pPr>
            <a:lvl4pPr marL="835861" indent="0">
              <a:buNone/>
              <a:defRPr sz="1219"/>
            </a:lvl4pPr>
            <a:lvl5pPr marL="1114481" indent="0">
              <a:buNone/>
              <a:defRPr sz="1219"/>
            </a:lvl5pPr>
            <a:lvl6pPr marL="1393101" indent="0">
              <a:buNone/>
              <a:defRPr sz="1219"/>
            </a:lvl6pPr>
            <a:lvl7pPr marL="1671722" indent="0">
              <a:buNone/>
              <a:defRPr sz="1219"/>
            </a:lvl7pPr>
            <a:lvl8pPr marL="1950341" indent="0">
              <a:buNone/>
              <a:defRPr sz="1219"/>
            </a:lvl8pPr>
            <a:lvl9pPr marL="2228962" indent="0">
              <a:buNone/>
              <a:defRPr sz="1219"/>
            </a:lvl9pPr>
          </a:lstStyle>
          <a:p>
            <a:r>
              <a:rPr lang="it-IT" dirty="0" smtClean="0"/>
              <a:t>Fare clic sull'icona per inserire un'immagine</a:t>
            </a:r>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p:txBody>
      </p:sp>
      <p:sp>
        <p:nvSpPr>
          <p:cNvPr id="4" name="Segnaposto testo 3"/>
          <p:cNvSpPr>
            <a:spLocks noGrp="1"/>
          </p:cNvSpPr>
          <p:nvPr>
            <p:ph type="body" sz="half" idx="2"/>
          </p:nvPr>
        </p:nvSpPr>
        <p:spPr>
          <a:xfrm>
            <a:off x="250745" y="2049465"/>
            <a:ext cx="3171469" cy="3793346"/>
          </a:xfrm>
        </p:spPr>
        <p:txBody>
          <a:bodyPr>
            <a:spAutoFit/>
          </a:bodyPr>
          <a:lstStyle>
            <a:lvl1pPr marL="0" indent="0">
              <a:buNone/>
              <a:defRPr sz="1300">
                <a:latin typeface="Arial" panose="020B0604020202020204" pitchFamily="34" charset="0"/>
                <a:ea typeface="Verdana" panose="020B0604030504040204" pitchFamily="34" charset="0"/>
                <a:cs typeface="Arial" panose="020B0604020202020204" pitchFamily="34" charset="0"/>
              </a:defRPr>
            </a:lvl1pPr>
            <a:lvl2pPr marL="278621" indent="0">
              <a:buNone/>
              <a:defRPr sz="854"/>
            </a:lvl2pPr>
            <a:lvl3pPr marL="557240" indent="0">
              <a:buNone/>
              <a:defRPr sz="731"/>
            </a:lvl3pPr>
            <a:lvl4pPr marL="835861" indent="0">
              <a:buNone/>
              <a:defRPr sz="610"/>
            </a:lvl4pPr>
            <a:lvl5pPr marL="1114481" indent="0">
              <a:buNone/>
              <a:defRPr sz="610"/>
            </a:lvl5pPr>
            <a:lvl6pPr marL="1393101" indent="0">
              <a:buNone/>
              <a:defRPr sz="610"/>
            </a:lvl6pPr>
            <a:lvl7pPr marL="1671722" indent="0">
              <a:buNone/>
              <a:defRPr sz="610"/>
            </a:lvl7pPr>
            <a:lvl8pPr marL="1950341" indent="0">
              <a:buNone/>
              <a:defRPr sz="610"/>
            </a:lvl8pPr>
            <a:lvl9pPr marL="2228962" indent="0">
              <a:buNone/>
              <a:defRPr sz="610"/>
            </a:lvl9pPr>
          </a:lstStyle>
          <a:p>
            <a:pPr lvl="0"/>
            <a:r>
              <a:rPr lang="it-IT" dirty="0" smtClean="0"/>
              <a:t>Fare clic per modificare stili del testo dello schema</a:t>
            </a:r>
          </a:p>
          <a:p>
            <a:pPr lvl="0"/>
            <a:endParaRPr lang="it-IT" dirty="0" smtClean="0"/>
          </a:p>
          <a:p>
            <a:pPr lvl="0"/>
            <a:endParaRPr lang="it-IT" dirty="0" smtClean="0"/>
          </a:p>
          <a:p>
            <a:pPr lvl="0"/>
            <a:endParaRPr lang="it-IT" dirty="0" smtClean="0"/>
          </a:p>
          <a:p>
            <a:pPr lvl="0"/>
            <a:endParaRPr lang="it-IT" dirty="0" smtClean="0"/>
          </a:p>
          <a:p>
            <a:pPr lvl="0"/>
            <a:endParaRPr lang="it-IT" dirty="0" smtClean="0"/>
          </a:p>
          <a:p>
            <a:pPr lvl="0"/>
            <a:endParaRPr lang="it-IT" dirty="0" smtClean="0"/>
          </a:p>
          <a:p>
            <a:pPr lvl="0"/>
            <a:endParaRPr lang="it-IT" dirty="0" smtClean="0"/>
          </a:p>
          <a:p>
            <a:pPr lvl="0"/>
            <a:endParaRPr lang="it-IT" dirty="0" smtClean="0"/>
          </a:p>
          <a:p>
            <a:pPr lvl="0"/>
            <a:endParaRPr lang="it-IT" dirty="0" smtClean="0"/>
          </a:p>
          <a:p>
            <a:pPr lvl="0"/>
            <a:endParaRPr lang="it-IT" dirty="0" smtClean="0"/>
          </a:p>
          <a:p>
            <a:pPr lvl="0"/>
            <a:endParaRPr lang="it-IT" dirty="0" smtClean="0"/>
          </a:p>
          <a:p>
            <a:pPr lvl="0"/>
            <a:endParaRPr lang="it-IT" dirty="0" smtClean="0"/>
          </a:p>
          <a:p>
            <a:pPr lvl="0"/>
            <a:endParaRPr lang="it-IT" dirty="0" smtClean="0"/>
          </a:p>
        </p:txBody>
      </p:sp>
      <p:sp>
        <p:nvSpPr>
          <p:cNvPr id="5" name="Segnaposto data 4"/>
          <p:cNvSpPr>
            <a:spLocks noGrp="1"/>
          </p:cNvSpPr>
          <p:nvPr>
            <p:ph type="dt" sz="half" idx="10"/>
          </p:nvPr>
        </p:nvSpPr>
        <p:spPr/>
        <p:txBody>
          <a:bodyPr/>
          <a:lstStyle>
            <a:lvl1pPr>
              <a:defRPr>
                <a:latin typeface="Arial" panose="020B0604020202020204" pitchFamily="34" charset="0"/>
                <a:ea typeface="Verdana" panose="020B0604030504040204" pitchFamily="34" charset="0"/>
                <a:cs typeface="Arial" panose="020B0604020202020204" pitchFamily="34" charset="0"/>
              </a:defRPr>
            </a:lvl1pPr>
          </a:lstStyle>
          <a:p>
            <a:r>
              <a:rPr lang="it-IT" smtClean="0"/>
              <a:t>20/09/2016</a:t>
            </a:r>
            <a:endParaRPr lang="it-IT" dirty="0"/>
          </a:p>
        </p:txBody>
      </p:sp>
      <p:sp>
        <p:nvSpPr>
          <p:cNvPr id="6" name="Segnaposto piè di pagina 5"/>
          <p:cNvSpPr>
            <a:spLocks noGrp="1"/>
          </p:cNvSpPr>
          <p:nvPr>
            <p:ph type="ftr" sz="quarter" idx="11"/>
          </p:nvPr>
        </p:nvSpPr>
        <p:spPr/>
        <p:txBody>
          <a:bodyPr/>
          <a:lstStyle>
            <a:lvl1pPr>
              <a:defRPr>
                <a:latin typeface="Arial" panose="020B0604020202020204" pitchFamily="34" charset="0"/>
                <a:ea typeface="Verdana" panose="020B0604030504040204" pitchFamily="34" charset="0"/>
                <a:cs typeface="Arial" panose="020B0604020202020204" pitchFamily="34" charset="0"/>
              </a:defRPr>
            </a:lvl1pPr>
          </a:lstStyle>
          <a:p>
            <a:r>
              <a:rPr lang="en-US" smtClean="0"/>
              <a:t>XII JSF CONFERENCE Oslo, 19-21 September 2016</a:t>
            </a:r>
            <a:endParaRPr lang="it-IT" dirty="0"/>
          </a:p>
        </p:txBody>
      </p:sp>
      <p:sp>
        <p:nvSpPr>
          <p:cNvPr id="7" name="Segnaposto numero diapositiva 6"/>
          <p:cNvSpPr>
            <a:spLocks noGrp="1"/>
          </p:cNvSpPr>
          <p:nvPr>
            <p:ph type="sldNum" sz="quarter" idx="12"/>
          </p:nvPr>
        </p:nvSpPr>
        <p:spPr/>
        <p:txBody>
          <a:bodyPr/>
          <a:lstStyle>
            <a:lvl1pPr>
              <a:defRPr>
                <a:latin typeface="Arial" panose="020B0604020202020204" pitchFamily="34" charset="0"/>
                <a:ea typeface="Verdana" panose="020B0604030504040204" pitchFamily="34" charset="0"/>
                <a:cs typeface="Arial" panose="020B0604020202020204" pitchFamily="34" charset="0"/>
              </a:defRPr>
            </a:lvl1pPr>
          </a:lstStyle>
          <a:p>
            <a:fld id="{1C97FF98-940A-4A06-8159-30D93523CFB8}" type="slidenum">
              <a:rPr lang="it-IT" smtClean="0"/>
              <a:pPr/>
              <a:t>‹N›</a:t>
            </a:fld>
            <a:endParaRPr lang="it-IT" dirty="0"/>
          </a:p>
        </p:txBody>
      </p:sp>
      <p:sp>
        <p:nvSpPr>
          <p:cNvPr id="10" name="CasellaDiTesto 9"/>
          <p:cNvSpPr txBox="1"/>
          <p:nvPr userDrawn="1"/>
        </p:nvSpPr>
        <p:spPr>
          <a:xfrm>
            <a:off x="3819970" y="522567"/>
            <a:ext cx="5213029" cy="287099"/>
          </a:xfrm>
          <a:prstGeom prst="rect">
            <a:avLst/>
          </a:prstGeom>
          <a:solidFill>
            <a:schemeClr val="bg1"/>
          </a:solidFill>
          <a:ln>
            <a:noFill/>
          </a:ln>
        </p:spPr>
        <p:txBody>
          <a:bodyPr vert="horz" wrap="none" lIns="55721" tIns="27861" rIns="55721" bIns="27861" rtlCol="0" anchor="ctr">
            <a:spAutoFit/>
          </a:bodyPr>
          <a:lstStyle/>
          <a:p>
            <a:r>
              <a:rPr lang="it-IT" sz="1500" dirty="0" smtClean="0">
                <a:solidFill>
                  <a:srgbClr val="A92A1A"/>
                </a:solidFill>
                <a:latin typeface="Arial" panose="020B0604020202020204" pitchFamily="34" charset="0"/>
                <a:ea typeface="Verdana" panose="020B0604030504040204" pitchFamily="34" charset="0"/>
                <a:cs typeface="Arial" panose="020B0604020202020204" pitchFamily="34" charset="0"/>
              </a:rPr>
              <a:t>Per</a:t>
            </a:r>
            <a:r>
              <a:rPr lang="it-IT" sz="1500" baseline="0" dirty="0" smtClean="0">
                <a:solidFill>
                  <a:srgbClr val="A92A1A"/>
                </a:solidFill>
                <a:latin typeface="Arial" panose="020B0604020202020204" pitchFamily="34" charset="0"/>
                <a:ea typeface="Verdana" panose="020B0604030504040204" pitchFamily="34" charset="0"/>
                <a:cs typeface="Arial" panose="020B0604020202020204" pitchFamily="34" charset="0"/>
              </a:rPr>
              <a:t> modificare il t</a:t>
            </a:r>
            <a:r>
              <a:rPr lang="it-IT" sz="1500" dirty="0" smtClean="0">
                <a:solidFill>
                  <a:srgbClr val="A92A1A"/>
                </a:solidFill>
                <a:latin typeface="Arial" panose="020B0604020202020204" pitchFamily="34" charset="0"/>
                <a:ea typeface="Verdana" panose="020B0604030504040204" pitchFamily="34" charset="0"/>
                <a:cs typeface="Arial" panose="020B0604020202020204" pitchFamily="34" charset="0"/>
              </a:rPr>
              <a:t>itolo vai su Visualizza&gt;Schema diapositiva</a:t>
            </a:r>
            <a:endParaRPr lang="it-IT" sz="1500" dirty="0">
              <a:solidFill>
                <a:srgbClr val="A92A1A"/>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674328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cstate="print">
            <a:lum/>
          </a:blip>
          <a:srcRect/>
          <a:stretch>
            <a:fillRect t="-1000" b="-1000"/>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250747" y="1168400"/>
            <a:ext cx="8974219" cy="522291"/>
          </a:xfrm>
          <a:prstGeom prst="rect">
            <a:avLst/>
          </a:prstGeom>
        </p:spPr>
        <p:txBody>
          <a:bodyPr vert="horz" lIns="91440" tIns="45720" rIns="91440" bIns="45720" rtlCol="0" anchor="ctr">
            <a:normAutofit/>
          </a:bodyPr>
          <a:lstStyle/>
          <a:p>
            <a:r>
              <a:rPr lang="it-IT" dirty="0" smtClean="0"/>
              <a:t>Fare clic per modificare lo stile del titolo</a:t>
            </a:r>
            <a:endParaRPr lang="it-IT" dirty="0"/>
          </a:p>
        </p:txBody>
      </p:sp>
      <p:sp>
        <p:nvSpPr>
          <p:cNvPr id="3" name="Segnaposto testo 2"/>
          <p:cNvSpPr>
            <a:spLocks noGrp="1"/>
          </p:cNvSpPr>
          <p:nvPr>
            <p:ph type="body" idx="1"/>
          </p:nvPr>
        </p:nvSpPr>
        <p:spPr>
          <a:xfrm>
            <a:off x="250747" y="1825625"/>
            <a:ext cx="8974219" cy="4351339"/>
          </a:xfrm>
          <a:prstGeom prst="rect">
            <a:avLst/>
          </a:prstGeom>
        </p:spPr>
        <p:txBody>
          <a:bodyPr vert="horz" lIns="91440" tIns="45720" rIns="91440" bIns="45720" rtlCol="0">
            <a:normAutofit/>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250746" y="6356356"/>
            <a:ext cx="2228850" cy="365125"/>
          </a:xfrm>
          <a:prstGeom prst="rect">
            <a:avLst/>
          </a:prstGeom>
        </p:spPr>
        <p:txBody>
          <a:bodyPr vert="horz" lIns="91440" tIns="45720" rIns="91440" bIns="45720" rtlCol="0" anchor="ctr"/>
          <a:lstStyle>
            <a:lvl1pPr algn="l">
              <a:defRPr sz="1300">
                <a:solidFill>
                  <a:srgbClr val="48484A"/>
                </a:solidFill>
                <a:latin typeface="Arial" panose="020B0604020202020204" pitchFamily="34" charset="0"/>
                <a:ea typeface="Verdana" panose="020B0604030504040204" pitchFamily="34" charset="0"/>
                <a:cs typeface="Arial" panose="020B0604020202020204" pitchFamily="34" charset="0"/>
              </a:defRPr>
            </a:lvl1pPr>
          </a:lstStyle>
          <a:p>
            <a:r>
              <a:rPr lang="it-IT" dirty="0" smtClean="0"/>
              <a:t>30/03/2017</a:t>
            </a:r>
            <a:endParaRPr lang="it-IT" dirty="0"/>
          </a:p>
        </p:txBody>
      </p:sp>
      <p:sp>
        <p:nvSpPr>
          <p:cNvPr id="5" name="Segnaposto piè di pagina 4"/>
          <p:cNvSpPr>
            <a:spLocks noGrp="1"/>
          </p:cNvSpPr>
          <p:nvPr>
            <p:ph type="ftr" sz="quarter" idx="3"/>
          </p:nvPr>
        </p:nvSpPr>
        <p:spPr>
          <a:xfrm>
            <a:off x="3281364" y="6356356"/>
            <a:ext cx="3343275" cy="365125"/>
          </a:xfrm>
          <a:prstGeom prst="rect">
            <a:avLst/>
          </a:prstGeom>
        </p:spPr>
        <p:txBody>
          <a:bodyPr vert="horz" lIns="91440" tIns="45720" rIns="91440" bIns="45720" rtlCol="0" anchor="ctr"/>
          <a:lstStyle>
            <a:lvl1pPr algn="ctr">
              <a:defRPr sz="1000">
                <a:solidFill>
                  <a:srgbClr val="48484A"/>
                </a:solidFill>
                <a:latin typeface="Arial" panose="020B0604020202020204" pitchFamily="34" charset="0"/>
                <a:ea typeface="Verdana" panose="020B0604030504040204" pitchFamily="34" charset="0"/>
                <a:cs typeface="Arial" panose="020B0604020202020204" pitchFamily="34" charset="0"/>
              </a:defRPr>
            </a:lvl1pPr>
          </a:lstStyle>
          <a:p>
            <a:r>
              <a:rPr lang="en-US" b="1" dirty="0" err="1" smtClean="0"/>
              <a:t>III</a:t>
            </a:r>
            <a:r>
              <a:rPr lang="en-US" b="1" baseline="30000" dirty="0" err="1" smtClean="0"/>
              <a:t>rd</a:t>
            </a:r>
            <a:r>
              <a:rPr lang="en-US" b="1" baseline="30000" dirty="0" smtClean="0"/>
              <a:t> </a:t>
            </a:r>
            <a:r>
              <a:rPr lang="en-US" b="1" dirty="0" smtClean="0"/>
              <a:t>meeting of the EUROSAI Working Group on the Audit of Funds allocated to Disasters and Catastrophes</a:t>
            </a:r>
            <a:endParaRPr lang="it-IT" dirty="0"/>
          </a:p>
        </p:txBody>
      </p:sp>
      <p:sp>
        <p:nvSpPr>
          <p:cNvPr id="6" name="Segnaposto numero diapositiva 5"/>
          <p:cNvSpPr>
            <a:spLocks noGrp="1"/>
          </p:cNvSpPr>
          <p:nvPr>
            <p:ph type="sldNum" sz="quarter" idx="4"/>
          </p:nvPr>
        </p:nvSpPr>
        <p:spPr>
          <a:xfrm>
            <a:off x="6996113" y="6356356"/>
            <a:ext cx="2228850" cy="365125"/>
          </a:xfrm>
          <a:prstGeom prst="rect">
            <a:avLst/>
          </a:prstGeom>
        </p:spPr>
        <p:txBody>
          <a:bodyPr vert="horz" lIns="91440" tIns="45720" rIns="91440" bIns="45720" rtlCol="0" anchor="ctr"/>
          <a:lstStyle>
            <a:lvl1pPr algn="r">
              <a:defRPr sz="1300">
                <a:solidFill>
                  <a:srgbClr val="48484A"/>
                </a:solidFill>
                <a:latin typeface="Arial" panose="020B0604020202020204" pitchFamily="34" charset="0"/>
                <a:ea typeface="Verdana" panose="020B0604030504040204" pitchFamily="34" charset="0"/>
                <a:cs typeface="Arial" panose="020B0604020202020204" pitchFamily="34" charset="0"/>
              </a:defRPr>
            </a:lvl1pPr>
          </a:lstStyle>
          <a:p>
            <a:fld id="{1C97FF98-940A-4A06-8159-30D93523CFB8}" type="slidenum">
              <a:rPr lang="it-IT" smtClean="0"/>
              <a:pPr/>
              <a:t>‹N›</a:t>
            </a:fld>
            <a:endParaRPr lang="it-IT" dirty="0"/>
          </a:p>
        </p:txBody>
      </p:sp>
    </p:spTree>
    <p:extLst>
      <p:ext uri="{BB962C8B-B14F-4D97-AF65-F5344CB8AC3E}">
        <p14:creationId xmlns:p14="http://schemas.microsoft.com/office/powerpoint/2010/main" val="1606224032"/>
      </p:ext>
    </p:extLst>
  </p:cSld>
  <p:clrMap bg1="lt1" tx1="dk1" bg2="lt2" tx2="dk2" accent1="accent1" accent2="accent2" accent3="accent3" accent4="accent4" accent5="accent5" accent6="accent6" hlink="hlink" folHlink="folHlink"/>
  <p:sldLayoutIdLst>
    <p:sldLayoutId id="2147483754" r:id="rId1"/>
    <p:sldLayoutId id="2147483762" r:id="rId2"/>
    <p:sldLayoutId id="2147483759" r:id="rId3"/>
  </p:sldLayoutIdLst>
  <p:timing>
    <p:tnLst>
      <p:par>
        <p:cTn id="1" dur="indefinite" restart="never" nodeType="tmRoot"/>
      </p:par>
    </p:tnLst>
  </p:timing>
  <p:hf hdr="0"/>
  <p:txStyles>
    <p:titleStyle>
      <a:lvl1pPr algn="l" defTabSz="557240" rtl="0" eaLnBrk="1" latinLnBrk="0" hangingPunct="1">
        <a:lnSpc>
          <a:spcPct val="90000"/>
        </a:lnSpc>
        <a:spcBef>
          <a:spcPct val="0"/>
        </a:spcBef>
        <a:buNone/>
        <a:defRPr sz="1500" b="1" kern="1200">
          <a:solidFill>
            <a:srgbClr val="48484A"/>
          </a:solidFill>
          <a:latin typeface="Arial" panose="020B0604020202020204" pitchFamily="34" charset="0"/>
          <a:ea typeface="Verdana" panose="020B0604030504040204" pitchFamily="34" charset="0"/>
          <a:cs typeface="Arial" panose="020B0604020202020204" pitchFamily="34" charset="0"/>
        </a:defRPr>
      </a:lvl1pPr>
    </p:titleStyle>
    <p:bodyStyle>
      <a:lvl1pPr marL="139310" indent="-139310" algn="l" defTabSz="557240" rtl="0" eaLnBrk="1" latinLnBrk="0" hangingPunct="1">
        <a:lnSpc>
          <a:spcPct val="90000"/>
        </a:lnSpc>
        <a:spcBef>
          <a:spcPts val="610"/>
        </a:spcBef>
        <a:buFont typeface="Arial" panose="020B0604020202020204" pitchFamily="34" charset="0"/>
        <a:buChar char="•"/>
        <a:defRPr sz="1300" kern="1200">
          <a:solidFill>
            <a:srgbClr val="48484A"/>
          </a:solidFill>
          <a:latin typeface="Arial" panose="020B0604020202020204" pitchFamily="34" charset="0"/>
          <a:ea typeface="Verdana" panose="020B0604030504040204" pitchFamily="34" charset="0"/>
          <a:cs typeface="Arial" panose="020B0604020202020204" pitchFamily="34" charset="0"/>
        </a:defRPr>
      </a:lvl1pPr>
      <a:lvl2pPr marL="417931" indent="-139310" algn="l" defTabSz="557240" rtl="0" eaLnBrk="1" latinLnBrk="0" hangingPunct="1">
        <a:lnSpc>
          <a:spcPct val="90000"/>
        </a:lnSpc>
        <a:spcBef>
          <a:spcPts val="304"/>
        </a:spcBef>
        <a:buFont typeface="Arial" panose="020B0604020202020204" pitchFamily="34" charset="0"/>
        <a:buChar char="•"/>
        <a:defRPr sz="1300" kern="1200">
          <a:solidFill>
            <a:srgbClr val="48484A"/>
          </a:solidFill>
          <a:latin typeface="Arial" panose="020B0604020202020204" pitchFamily="34" charset="0"/>
          <a:ea typeface="Verdana" panose="020B0604030504040204" pitchFamily="34" charset="0"/>
          <a:cs typeface="Arial" panose="020B0604020202020204" pitchFamily="34" charset="0"/>
        </a:defRPr>
      </a:lvl2pPr>
      <a:lvl3pPr marL="696551" indent="-139310" algn="l" defTabSz="557240" rtl="0" eaLnBrk="1" latinLnBrk="0" hangingPunct="1">
        <a:lnSpc>
          <a:spcPct val="90000"/>
        </a:lnSpc>
        <a:spcBef>
          <a:spcPts val="304"/>
        </a:spcBef>
        <a:buFont typeface="Arial" panose="020B0604020202020204" pitchFamily="34" charset="0"/>
        <a:buChar char="•"/>
        <a:defRPr sz="1300" kern="1200">
          <a:solidFill>
            <a:srgbClr val="48484A"/>
          </a:solidFill>
          <a:latin typeface="Arial" panose="020B0604020202020204" pitchFamily="34" charset="0"/>
          <a:ea typeface="Verdana" panose="020B0604030504040204" pitchFamily="34" charset="0"/>
          <a:cs typeface="Arial" panose="020B0604020202020204" pitchFamily="34" charset="0"/>
        </a:defRPr>
      </a:lvl3pPr>
      <a:lvl4pPr marL="975171" indent="-139310" algn="l" defTabSz="557240" rtl="0" eaLnBrk="1" latinLnBrk="0" hangingPunct="1">
        <a:lnSpc>
          <a:spcPct val="90000"/>
        </a:lnSpc>
        <a:spcBef>
          <a:spcPts val="304"/>
        </a:spcBef>
        <a:buFont typeface="Arial" panose="020B0604020202020204" pitchFamily="34" charset="0"/>
        <a:buChar char="•"/>
        <a:defRPr sz="1300" kern="1200">
          <a:solidFill>
            <a:srgbClr val="48484A"/>
          </a:solidFill>
          <a:latin typeface="Arial" panose="020B0604020202020204" pitchFamily="34" charset="0"/>
          <a:ea typeface="Verdana" panose="020B0604030504040204" pitchFamily="34" charset="0"/>
          <a:cs typeface="Arial" panose="020B0604020202020204" pitchFamily="34" charset="0"/>
        </a:defRPr>
      </a:lvl4pPr>
      <a:lvl5pPr marL="1253792" indent="-139310" algn="l" defTabSz="557240" rtl="0" eaLnBrk="1" latinLnBrk="0" hangingPunct="1">
        <a:lnSpc>
          <a:spcPct val="90000"/>
        </a:lnSpc>
        <a:spcBef>
          <a:spcPts val="304"/>
        </a:spcBef>
        <a:buFont typeface="Arial" panose="020B0604020202020204" pitchFamily="34" charset="0"/>
        <a:buChar char="•"/>
        <a:defRPr sz="1300" kern="1200">
          <a:solidFill>
            <a:srgbClr val="48484A"/>
          </a:solidFill>
          <a:latin typeface="Arial" panose="020B0604020202020204" pitchFamily="34" charset="0"/>
          <a:ea typeface="Verdana" panose="020B0604030504040204" pitchFamily="34" charset="0"/>
          <a:cs typeface="Arial" panose="020B0604020202020204" pitchFamily="34" charset="0"/>
        </a:defRPr>
      </a:lvl5pPr>
      <a:lvl6pPr marL="1532411" indent="-139310" algn="l" defTabSz="557240" rtl="0" eaLnBrk="1" latinLnBrk="0" hangingPunct="1">
        <a:lnSpc>
          <a:spcPct val="90000"/>
        </a:lnSpc>
        <a:spcBef>
          <a:spcPts val="304"/>
        </a:spcBef>
        <a:buFont typeface="Arial" panose="020B0604020202020204" pitchFamily="34" charset="0"/>
        <a:buChar char="•"/>
        <a:defRPr sz="1097" kern="1200">
          <a:solidFill>
            <a:schemeClr val="tx1"/>
          </a:solidFill>
          <a:latin typeface="+mn-lt"/>
          <a:ea typeface="+mn-ea"/>
          <a:cs typeface="+mn-cs"/>
        </a:defRPr>
      </a:lvl6pPr>
      <a:lvl7pPr marL="1811032" indent="-139310" algn="l" defTabSz="557240" rtl="0" eaLnBrk="1" latinLnBrk="0" hangingPunct="1">
        <a:lnSpc>
          <a:spcPct val="90000"/>
        </a:lnSpc>
        <a:spcBef>
          <a:spcPts val="304"/>
        </a:spcBef>
        <a:buFont typeface="Arial" panose="020B0604020202020204" pitchFamily="34" charset="0"/>
        <a:buChar char="•"/>
        <a:defRPr sz="1097" kern="1200">
          <a:solidFill>
            <a:schemeClr val="tx1"/>
          </a:solidFill>
          <a:latin typeface="+mn-lt"/>
          <a:ea typeface="+mn-ea"/>
          <a:cs typeface="+mn-cs"/>
        </a:defRPr>
      </a:lvl7pPr>
      <a:lvl8pPr marL="2089651" indent="-139310" algn="l" defTabSz="557240" rtl="0" eaLnBrk="1" latinLnBrk="0" hangingPunct="1">
        <a:lnSpc>
          <a:spcPct val="90000"/>
        </a:lnSpc>
        <a:spcBef>
          <a:spcPts val="304"/>
        </a:spcBef>
        <a:buFont typeface="Arial" panose="020B0604020202020204" pitchFamily="34" charset="0"/>
        <a:buChar char="•"/>
        <a:defRPr sz="1097" kern="1200">
          <a:solidFill>
            <a:schemeClr val="tx1"/>
          </a:solidFill>
          <a:latin typeface="+mn-lt"/>
          <a:ea typeface="+mn-ea"/>
          <a:cs typeface="+mn-cs"/>
        </a:defRPr>
      </a:lvl8pPr>
      <a:lvl9pPr marL="2368272" indent="-139310" algn="l" defTabSz="557240" rtl="0" eaLnBrk="1" latinLnBrk="0" hangingPunct="1">
        <a:lnSpc>
          <a:spcPct val="90000"/>
        </a:lnSpc>
        <a:spcBef>
          <a:spcPts val="304"/>
        </a:spcBef>
        <a:buFont typeface="Arial" panose="020B0604020202020204" pitchFamily="34" charset="0"/>
        <a:buChar char="•"/>
        <a:defRPr sz="1097" kern="1200">
          <a:solidFill>
            <a:schemeClr val="tx1"/>
          </a:solidFill>
          <a:latin typeface="+mn-lt"/>
          <a:ea typeface="+mn-ea"/>
          <a:cs typeface="+mn-cs"/>
        </a:defRPr>
      </a:lvl9pPr>
    </p:bodyStyle>
    <p:otherStyle>
      <a:defPPr>
        <a:defRPr lang="it-IT"/>
      </a:defPPr>
      <a:lvl1pPr marL="0" algn="l" defTabSz="557240" rtl="0" eaLnBrk="1" latinLnBrk="0" hangingPunct="1">
        <a:defRPr sz="1097" kern="1200">
          <a:solidFill>
            <a:schemeClr val="tx1"/>
          </a:solidFill>
          <a:latin typeface="+mn-lt"/>
          <a:ea typeface="+mn-ea"/>
          <a:cs typeface="+mn-cs"/>
        </a:defRPr>
      </a:lvl1pPr>
      <a:lvl2pPr marL="278621" algn="l" defTabSz="557240" rtl="0" eaLnBrk="1" latinLnBrk="0" hangingPunct="1">
        <a:defRPr sz="1097" kern="1200">
          <a:solidFill>
            <a:schemeClr val="tx1"/>
          </a:solidFill>
          <a:latin typeface="+mn-lt"/>
          <a:ea typeface="+mn-ea"/>
          <a:cs typeface="+mn-cs"/>
        </a:defRPr>
      </a:lvl2pPr>
      <a:lvl3pPr marL="557240" algn="l" defTabSz="557240" rtl="0" eaLnBrk="1" latinLnBrk="0" hangingPunct="1">
        <a:defRPr sz="1097" kern="1200">
          <a:solidFill>
            <a:schemeClr val="tx1"/>
          </a:solidFill>
          <a:latin typeface="+mn-lt"/>
          <a:ea typeface="+mn-ea"/>
          <a:cs typeface="+mn-cs"/>
        </a:defRPr>
      </a:lvl3pPr>
      <a:lvl4pPr marL="835861" algn="l" defTabSz="557240" rtl="0" eaLnBrk="1" latinLnBrk="0" hangingPunct="1">
        <a:defRPr sz="1097" kern="1200">
          <a:solidFill>
            <a:schemeClr val="tx1"/>
          </a:solidFill>
          <a:latin typeface="+mn-lt"/>
          <a:ea typeface="+mn-ea"/>
          <a:cs typeface="+mn-cs"/>
        </a:defRPr>
      </a:lvl4pPr>
      <a:lvl5pPr marL="1114481" algn="l" defTabSz="557240" rtl="0" eaLnBrk="1" latinLnBrk="0" hangingPunct="1">
        <a:defRPr sz="1097" kern="1200">
          <a:solidFill>
            <a:schemeClr val="tx1"/>
          </a:solidFill>
          <a:latin typeface="+mn-lt"/>
          <a:ea typeface="+mn-ea"/>
          <a:cs typeface="+mn-cs"/>
        </a:defRPr>
      </a:lvl5pPr>
      <a:lvl6pPr marL="1393101" algn="l" defTabSz="557240" rtl="0" eaLnBrk="1" latinLnBrk="0" hangingPunct="1">
        <a:defRPr sz="1097" kern="1200">
          <a:solidFill>
            <a:schemeClr val="tx1"/>
          </a:solidFill>
          <a:latin typeface="+mn-lt"/>
          <a:ea typeface="+mn-ea"/>
          <a:cs typeface="+mn-cs"/>
        </a:defRPr>
      </a:lvl6pPr>
      <a:lvl7pPr marL="1671722" algn="l" defTabSz="557240" rtl="0" eaLnBrk="1" latinLnBrk="0" hangingPunct="1">
        <a:defRPr sz="1097" kern="1200">
          <a:solidFill>
            <a:schemeClr val="tx1"/>
          </a:solidFill>
          <a:latin typeface="+mn-lt"/>
          <a:ea typeface="+mn-ea"/>
          <a:cs typeface="+mn-cs"/>
        </a:defRPr>
      </a:lvl7pPr>
      <a:lvl8pPr marL="1950341" algn="l" defTabSz="557240" rtl="0" eaLnBrk="1" latinLnBrk="0" hangingPunct="1">
        <a:defRPr sz="1097" kern="1200">
          <a:solidFill>
            <a:schemeClr val="tx1"/>
          </a:solidFill>
          <a:latin typeface="+mn-lt"/>
          <a:ea typeface="+mn-ea"/>
          <a:cs typeface="+mn-cs"/>
        </a:defRPr>
      </a:lvl8pPr>
      <a:lvl9pPr marL="2228962" algn="l" defTabSz="557240" rtl="0" eaLnBrk="1" latinLnBrk="0" hangingPunct="1">
        <a:defRPr sz="10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2000" r="-12000"/>
          </a:stretch>
        </a:blipFill>
        <a:effectLst/>
      </p:bgPr>
    </p:bg>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1336816" y="3648973"/>
            <a:ext cx="7327647" cy="2091342"/>
          </a:xfrm>
        </p:spPr>
        <p:txBody>
          <a:bodyPr/>
          <a:lstStyle/>
          <a:p>
            <a:r>
              <a:rPr lang="en-US" sz="1800" dirty="0" smtClean="0"/>
              <a:t>INTOSAI </a:t>
            </a:r>
            <a:r>
              <a:rPr lang="en-US" sz="1800" dirty="0"/>
              <a:t>Working Group </a:t>
            </a:r>
            <a:endParaRPr lang="en-US" sz="1800" dirty="0" smtClean="0"/>
          </a:p>
          <a:p>
            <a:r>
              <a:rPr lang="en-US" sz="1800" dirty="0" smtClean="0"/>
              <a:t>KEY NATIONAL INDICATORS</a:t>
            </a:r>
          </a:p>
          <a:p>
            <a:endParaRPr lang="it-IT" sz="1100" dirty="0"/>
          </a:p>
          <a:p>
            <a:r>
              <a:rPr lang="en-US" sz="1600" i="1" dirty="0" smtClean="0">
                <a:solidFill>
                  <a:schemeClr val="tx1"/>
                </a:solidFill>
              </a:rPr>
              <a:t>The Role of KNI in achieving the Sustainable Developments Goals in Italy</a:t>
            </a:r>
          </a:p>
          <a:p>
            <a:endParaRPr lang="en-US" sz="1600" i="1" dirty="0" smtClean="0">
              <a:solidFill>
                <a:schemeClr val="tx1"/>
              </a:solidFill>
            </a:endParaRPr>
          </a:p>
          <a:p>
            <a:r>
              <a:rPr lang="en-US" sz="1600" i="1" dirty="0" smtClean="0">
                <a:solidFill>
                  <a:schemeClr val="tx1"/>
                </a:solidFill>
              </a:rPr>
              <a:t>Giovanni Coppola</a:t>
            </a:r>
            <a:endParaRPr lang="en-US" sz="1600" i="1" dirty="0">
              <a:solidFill>
                <a:schemeClr val="tx1"/>
              </a:solidFill>
            </a:endParaRPr>
          </a:p>
          <a:p>
            <a:endParaRPr lang="en-US" sz="1600" i="1" dirty="0">
              <a:solidFill>
                <a:schemeClr val="tx1"/>
              </a:solidFill>
            </a:endParaRPr>
          </a:p>
        </p:txBody>
      </p:sp>
      <p:sp>
        <p:nvSpPr>
          <p:cNvPr id="3" name="Segnaposto testo 2"/>
          <p:cNvSpPr>
            <a:spLocks noGrp="1"/>
          </p:cNvSpPr>
          <p:nvPr>
            <p:ph type="body" sz="quarter" idx="11"/>
          </p:nvPr>
        </p:nvSpPr>
        <p:spPr>
          <a:xfrm>
            <a:off x="283284" y="4240306"/>
            <a:ext cx="9084834" cy="1146066"/>
          </a:xfrm>
        </p:spPr>
        <p:txBody>
          <a:bodyPr>
            <a:normAutofit/>
          </a:bodyPr>
          <a:lstStyle/>
          <a:p>
            <a:endParaRPr lang="it-IT" sz="2400" dirty="0" smtClean="0"/>
          </a:p>
          <a:p>
            <a:endParaRPr lang="it-IT" dirty="0" smtClean="0">
              <a:solidFill>
                <a:schemeClr val="tx1"/>
              </a:solidFill>
            </a:endParaRPr>
          </a:p>
          <a:p>
            <a:endParaRPr lang="it-IT" sz="6400" dirty="0">
              <a:solidFill>
                <a:schemeClr val="tx1"/>
              </a:solidFill>
            </a:endParaRPr>
          </a:p>
        </p:txBody>
      </p:sp>
    </p:spTree>
    <p:extLst>
      <p:ext uri="{BB962C8B-B14F-4D97-AF65-F5344CB8AC3E}">
        <p14:creationId xmlns:p14="http://schemas.microsoft.com/office/powerpoint/2010/main" val="3821226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42221" y="1697520"/>
            <a:ext cx="8671178" cy="3825663"/>
          </a:xfrm>
        </p:spPr>
        <p:txBody>
          <a:bodyPr/>
          <a:lstStyle/>
          <a:p>
            <a:pPr algn="just"/>
            <a:r>
              <a:rPr lang="en-US" sz="2400" dirty="0"/>
              <a:t>The National Institute of Statistics (ISTAT) is fully involved in this context and has already integrated the Italian BES indicators covering 66 SDGs indicators to provide additional elements useful for </a:t>
            </a:r>
            <a:r>
              <a:rPr lang="it-IT" sz="2400" dirty="0" err="1"/>
              <a:t>understanding</a:t>
            </a:r>
            <a:r>
              <a:rPr lang="it-IT" sz="2400" dirty="0"/>
              <a:t> and </a:t>
            </a:r>
            <a:r>
              <a:rPr lang="it-IT" sz="2400" dirty="0" err="1"/>
              <a:t>monitoring</a:t>
            </a:r>
            <a:r>
              <a:rPr lang="it-IT" sz="2400" dirty="0"/>
              <a:t> the </a:t>
            </a:r>
            <a:r>
              <a:rPr lang="en-US" sz="2400" dirty="0"/>
              <a:t>Agenda 2030 </a:t>
            </a:r>
            <a:r>
              <a:rPr lang="it-IT" sz="2400" dirty="0"/>
              <a:t>targets</a:t>
            </a:r>
            <a:r>
              <a:rPr lang="en-US" sz="2400" dirty="0"/>
              <a:t>.</a:t>
            </a:r>
            <a:endParaRPr lang="it-IT" sz="2400" dirty="0"/>
          </a:p>
          <a:p>
            <a:pPr algn="just"/>
            <a:r>
              <a:rPr lang="en-US" sz="2400" dirty="0"/>
              <a:t>Recalling the fact that the overlap of BES indicators and SDGs indicators refers to environment, I would like to underline the great attention given to the “environment domain” (in Italy, as you can remember, we analyze factors that have a direct impact on human well-being and environment through twelve domains relevant for our Country).</a:t>
            </a:r>
            <a:endParaRPr lang="it-IT" sz="2400" dirty="0"/>
          </a:p>
        </p:txBody>
      </p:sp>
      <p:sp>
        <p:nvSpPr>
          <p:cNvPr id="4" name="Segnaposto data 3"/>
          <p:cNvSpPr>
            <a:spLocks noGrp="1"/>
          </p:cNvSpPr>
          <p:nvPr>
            <p:ph type="dt" sz="half" idx="10"/>
          </p:nvPr>
        </p:nvSpPr>
        <p:spPr/>
        <p:txBody>
          <a:bodyPr/>
          <a:lstStyle/>
          <a:p>
            <a:r>
              <a:rPr lang="it-IT" dirty="0" smtClean="0"/>
              <a:t>25-27/04/2017</a:t>
            </a:r>
            <a:endParaRPr lang="it-IT" dirty="0"/>
          </a:p>
        </p:txBody>
      </p:sp>
      <p:sp>
        <p:nvSpPr>
          <p:cNvPr id="5" name="Segnaposto piè di pagina 4"/>
          <p:cNvSpPr>
            <a:spLocks noGrp="1"/>
          </p:cNvSpPr>
          <p:nvPr>
            <p:ph type="ftr" sz="quarter" idx="11"/>
          </p:nvPr>
        </p:nvSpPr>
        <p:spPr/>
        <p:txBody>
          <a:bodyPr/>
          <a:lstStyle/>
          <a:p>
            <a:r>
              <a:rPr lang="en-US" b="1" dirty="0" smtClean="0"/>
              <a:t>INTOSAI </a:t>
            </a:r>
            <a:r>
              <a:rPr lang="en-US" b="1" dirty="0"/>
              <a:t>Working Group </a:t>
            </a:r>
            <a:endParaRPr lang="en-US" b="1" dirty="0" smtClean="0"/>
          </a:p>
          <a:p>
            <a:r>
              <a:rPr lang="en-US" b="1" dirty="0" smtClean="0"/>
              <a:t>Key National </a:t>
            </a:r>
            <a:r>
              <a:rPr lang="en-US" b="1" dirty="0" err="1" smtClean="0"/>
              <a:t>INdicators</a:t>
            </a:r>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10</a:t>
            </a:fld>
            <a:endParaRPr lang="it-IT" dirty="0"/>
          </a:p>
        </p:txBody>
      </p:sp>
    </p:spTree>
    <p:extLst>
      <p:ext uri="{BB962C8B-B14F-4D97-AF65-F5344CB8AC3E}">
        <p14:creationId xmlns:p14="http://schemas.microsoft.com/office/powerpoint/2010/main" val="714580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71976" y="1927412"/>
            <a:ext cx="9102330" cy="4158061"/>
          </a:xfrm>
        </p:spPr>
        <p:txBody>
          <a:bodyPr/>
          <a:lstStyle/>
          <a:p>
            <a:pPr algn="just"/>
            <a:r>
              <a:rPr lang="en-US" sz="2400" dirty="0"/>
              <a:t>Undoubtedly, a vital and healthy environment constitutes a prerequisite to ensure authentic well-being for all components of society. To have unpolluted water, clean air and uncontaminated food we need a pristine environmental context, where the dimension of naturalness is able to integrate itself with productive and social human activities. </a:t>
            </a:r>
            <a:endParaRPr lang="it-IT" sz="2400" dirty="0"/>
          </a:p>
          <a:p>
            <a:pPr algn="just"/>
            <a:r>
              <a:rPr lang="en-US" sz="2400" dirty="0"/>
              <a:t>Unfortunately, we are assisting to emissions from human activities, which have caused climate change: temperatures are rising, drought and wild fires are starting to occur more frequently, rainfall patterns are shifting, glaciers and snow are melting, and the global mean sea level is rising with relevant geo-hydrological risks.</a:t>
            </a:r>
            <a:endParaRPr lang="it-IT" sz="2400" dirty="0"/>
          </a:p>
        </p:txBody>
      </p:sp>
      <p:sp>
        <p:nvSpPr>
          <p:cNvPr id="4" name="Segnaposto data 3"/>
          <p:cNvSpPr>
            <a:spLocks noGrp="1"/>
          </p:cNvSpPr>
          <p:nvPr>
            <p:ph type="dt" sz="half" idx="10"/>
          </p:nvPr>
        </p:nvSpPr>
        <p:spPr/>
        <p:txBody>
          <a:bodyPr/>
          <a:lstStyle/>
          <a:p>
            <a:r>
              <a:rPr lang="it-IT" dirty="0" smtClean="0"/>
              <a:t>25-27/04/2017</a:t>
            </a:r>
            <a:endParaRPr lang="it-IT" dirty="0"/>
          </a:p>
        </p:txBody>
      </p:sp>
      <p:sp>
        <p:nvSpPr>
          <p:cNvPr id="5" name="Segnaposto piè di pagina 4"/>
          <p:cNvSpPr>
            <a:spLocks noGrp="1"/>
          </p:cNvSpPr>
          <p:nvPr>
            <p:ph type="ftr" sz="quarter" idx="11"/>
          </p:nvPr>
        </p:nvSpPr>
        <p:spPr/>
        <p:txBody>
          <a:bodyPr/>
          <a:lstStyle/>
          <a:p>
            <a:r>
              <a:rPr lang="en-US" b="1" dirty="0" smtClean="0"/>
              <a:t>INTOSAI Working Group</a:t>
            </a:r>
          </a:p>
          <a:p>
            <a:r>
              <a:rPr lang="en-US" b="1" dirty="0" smtClean="0"/>
              <a:t>Key National Indicators</a:t>
            </a:r>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11</a:t>
            </a:fld>
            <a:endParaRPr lang="it-IT" dirty="0"/>
          </a:p>
        </p:txBody>
      </p:sp>
    </p:spTree>
    <p:extLst>
      <p:ext uri="{BB962C8B-B14F-4D97-AF65-F5344CB8AC3E}">
        <p14:creationId xmlns:p14="http://schemas.microsoft.com/office/powerpoint/2010/main" val="54594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84767" y="1407461"/>
            <a:ext cx="8986085" cy="3998258"/>
          </a:xfrm>
        </p:spPr>
        <p:txBody>
          <a:bodyPr/>
          <a:lstStyle/>
          <a:p>
            <a:pPr algn="just"/>
            <a:r>
              <a:rPr lang="en-US" sz="2400" dirty="0"/>
              <a:t>The potential effects of climate changes must be taken into account as underlined at point n. 13 of the SDGs and highlighted among the BES indicators.</a:t>
            </a:r>
            <a:endParaRPr lang="it-IT" sz="2400" dirty="0"/>
          </a:p>
          <a:p>
            <a:pPr algn="just"/>
            <a:r>
              <a:rPr lang="en-US" sz="2400" dirty="0"/>
              <a:t>In this regard, I would like to bring to your attention our audit report on the geo-hydrological risk.</a:t>
            </a:r>
            <a:endParaRPr lang="it-IT" sz="2400" dirty="0"/>
          </a:p>
          <a:p>
            <a:pPr algn="just"/>
            <a:r>
              <a:rPr lang="en-US" sz="2400" dirty="0"/>
              <a:t>Ten per cent of the Italian territory has high hydrogeological criticalities and the municipalities involved are over 6,000. Two-thirds of the areas exposed to risk concern the urban centers, the infrastructures and productive areas. The risk of landslides and floods covers the entire national territory.</a:t>
            </a:r>
            <a:endParaRPr lang="it-IT" sz="2400" dirty="0"/>
          </a:p>
          <a:p>
            <a:pPr lvl="0" algn="just"/>
            <a:endParaRPr lang="it-IT" sz="2400" dirty="0"/>
          </a:p>
          <a:p>
            <a:pPr lvl="0" algn="just"/>
            <a:endParaRPr lang="it-IT" sz="2400" dirty="0"/>
          </a:p>
          <a:p>
            <a:endParaRPr lang="it-IT" dirty="0"/>
          </a:p>
        </p:txBody>
      </p:sp>
      <p:sp>
        <p:nvSpPr>
          <p:cNvPr id="4" name="Segnaposto data 3"/>
          <p:cNvSpPr>
            <a:spLocks noGrp="1"/>
          </p:cNvSpPr>
          <p:nvPr>
            <p:ph type="dt" sz="half" idx="10"/>
          </p:nvPr>
        </p:nvSpPr>
        <p:spPr/>
        <p:txBody>
          <a:bodyPr/>
          <a:lstStyle/>
          <a:p>
            <a:r>
              <a:rPr lang="it-IT" dirty="0" smtClean="0"/>
              <a:t>25-27/04/2017</a:t>
            </a:r>
            <a:endParaRPr lang="it-IT" dirty="0"/>
          </a:p>
        </p:txBody>
      </p:sp>
      <p:sp>
        <p:nvSpPr>
          <p:cNvPr id="5" name="Segnaposto piè di pagina 4"/>
          <p:cNvSpPr>
            <a:spLocks noGrp="1"/>
          </p:cNvSpPr>
          <p:nvPr>
            <p:ph type="ftr" sz="quarter" idx="11"/>
          </p:nvPr>
        </p:nvSpPr>
        <p:spPr/>
        <p:txBody>
          <a:bodyPr/>
          <a:lstStyle/>
          <a:p>
            <a:r>
              <a:rPr lang="en-US" sz="1000" b="1" dirty="0" smtClean="0"/>
              <a:t>INTOSAI Working Group </a:t>
            </a:r>
          </a:p>
          <a:p>
            <a:r>
              <a:rPr lang="en-US" b="1" dirty="0" smtClean="0"/>
              <a:t>Key National </a:t>
            </a:r>
            <a:r>
              <a:rPr lang="en-US" b="1" dirty="0" err="1" smtClean="0"/>
              <a:t>INdicators</a:t>
            </a:r>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12</a:t>
            </a:fld>
            <a:endParaRPr lang="it-IT" dirty="0"/>
          </a:p>
        </p:txBody>
      </p:sp>
    </p:spTree>
    <p:extLst>
      <p:ext uri="{BB962C8B-B14F-4D97-AF65-F5344CB8AC3E}">
        <p14:creationId xmlns:p14="http://schemas.microsoft.com/office/powerpoint/2010/main" val="515357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51035" y="1900516"/>
            <a:ext cx="8653549" cy="3237809"/>
          </a:xfrm>
        </p:spPr>
        <p:txBody>
          <a:bodyPr/>
          <a:lstStyle/>
          <a:p>
            <a:r>
              <a:rPr lang="en-US" sz="2400" dirty="0"/>
              <a:t>The territorial protection policy continues to allocate most of the available resources, which remain anyhow limited, to the emergency, rather than to an actual action of prevention.</a:t>
            </a:r>
            <a:endParaRPr lang="it-IT" sz="2400" dirty="0"/>
          </a:p>
          <a:p>
            <a:r>
              <a:rPr lang="en-US" sz="2400" dirty="0"/>
              <a:t>The need for the implementation of interventions concerning the overall adjustment of the instability situations throughout the whole country is divided into the sectors of Centre-North and South.</a:t>
            </a:r>
            <a:endParaRPr lang="it-IT" sz="2400" dirty="0"/>
          </a:p>
          <a:p>
            <a:r>
              <a:rPr lang="en-US" sz="2400" dirty="0"/>
              <a:t>The allocation planning of the resources in not inserted in a strategic plan of structural interventions.</a:t>
            </a:r>
            <a:endParaRPr lang="it-IT" sz="2400" dirty="0"/>
          </a:p>
        </p:txBody>
      </p:sp>
      <p:sp>
        <p:nvSpPr>
          <p:cNvPr id="4" name="Segnaposto data 3"/>
          <p:cNvSpPr>
            <a:spLocks noGrp="1"/>
          </p:cNvSpPr>
          <p:nvPr>
            <p:ph type="dt" sz="half" idx="10"/>
          </p:nvPr>
        </p:nvSpPr>
        <p:spPr/>
        <p:txBody>
          <a:bodyPr/>
          <a:lstStyle/>
          <a:p>
            <a:r>
              <a:rPr lang="it-IT" dirty="0" smtClean="0"/>
              <a:t>25-27/04/2017</a:t>
            </a:r>
            <a:endParaRPr lang="it-IT" dirty="0"/>
          </a:p>
        </p:txBody>
      </p:sp>
      <p:sp>
        <p:nvSpPr>
          <p:cNvPr id="5" name="Segnaposto piè di pagina 4"/>
          <p:cNvSpPr>
            <a:spLocks noGrp="1"/>
          </p:cNvSpPr>
          <p:nvPr>
            <p:ph type="ftr" sz="quarter" idx="11"/>
          </p:nvPr>
        </p:nvSpPr>
        <p:spPr/>
        <p:txBody>
          <a:bodyPr/>
          <a:lstStyle/>
          <a:p>
            <a:r>
              <a:rPr lang="en-US" b="1" dirty="0" smtClean="0"/>
              <a:t>INTOSAI Working </a:t>
            </a:r>
            <a:r>
              <a:rPr lang="en-US" b="1" dirty="0"/>
              <a:t>Group </a:t>
            </a:r>
            <a:endParaRPr lang="en-US" b="1" dirty="0" smtClean="0"/>
          </a:p>
          <a:p>
            <a:r>
              <a:rPr lang="en-US" b="1" dirty="0" smtClean="0"/>
              <a:t>Key National Indicators</a:t>
            </a:r>
            <a:endParaRPr lang="en-US" b="1"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13</a:t>
            </a:fld>
            <a:endParaRPr lang="it-IT" dirty="0"/>
          </a:p>
        </p:txBody>
      </p:sp>
    </p:spTree>
    <p:extLst>
      <p:ext uri="{BB962C8B-B14F-4D97-AF65-F5344CB8AC3E}">
        <p14:creationId xmlns:p14="http://schemas.microsoft.com/office/powerpoint/2010/main" val="3351930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55191" y="1990165"/>
            <a:ext cx="8645237" cy="2676117"/>
          </a:xfrm>
        </p:spPr>
        <p:txBody>
          <a:bodyPr/>
          <a:lstStyle/>
          <a:p>
            <a:pPr algn="just"/>
            <a:r>
              <a:rPr lang="en-US" sz="2400" dirty="0"/>
              <a:t>It is fragmented in a multiplicity of interventions, which, in part, are consequential to emergencies and partly lead us to suppose the preference for the selection of criteria based primarily on the concerted action among the different institutional entities involved (regions, local and state authorities) rather than on the results of the remote sensing system analysis.</a:t>
            </a:r>
            <a:endParaRPr lang="it-IT" sz="2400" dirty="0"/>
          </a:p>
          <a:p>
            <a:endParaRPr lang="en-US" dirty="0"/>
          </a:p>
        </p:txBody>
      </p:sp>
      <p:sp>
        <p:nvSpPr>
          <p:cNvPr id="4" name="Segnaposto data 3"/>
          <p:cNvSpPr>
            <a:spLocks noGrp="1"/>
          </p:cNvSpPr>
          <p:nvPr>
            <p:ph type="dt" sz="half" idx="10"/>
          </p:nvPr>
        </p:nvSpPr>
        <p:spPr/>
        <p:txBody>
          <a:bodyPr/>
          <a:lstStyle/>
          <a:p>
            <a:r>
              <a:rPr lang="it-IT" dirty="0" smtClean="0"/>
              <a:t>25-27/04/2017</a:t>
            </a:r>
            <a:endParaRPr lang="it-IT" dirty="0"/>
          </a:p>
        </p:txBody>
      </p:sp>
      <p:sp>
        <p:nvSpPr>
          <p:cNvPr id="5" name="Segnaposto piè di pagina 4"/>
          <p:cNvSpPr>
            <a:spLocks noGrp="1"/>
          </p:cNvSpPr>
          <p:nvPr>
            <p:ph type="ftr" sz="quarter" idx="11"/>
          </p:nvPr>
        </p:nvSpPr>
        <p:spPr/>
        <p:txBody>
          <a:bodyPr/>
          <a:lstStyle/>
          <a:p>
            <a:r>
              <a:rPr lang="en-US" b="1" dirty="0" smtClean="0"/>
              <a:t>INTOSAI Working Group</a:t>
            </a:r>
          </a:p>
          <a:p>
            <a:r>
              <a:rPr lang="en-US" b="1" dirty="0" smtClean="0"/>
              <a:t>Key National </a:t>
            </a:r>
            <a:r>
              <a:rPr lang="en-US" b="1" dirty="0" err="1" smtClean="0"/>
              <a:t>INdicators</a:t>
            </a:r>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14</a:t>
            </a:fld>
            <a:endParaRPr lang="it-IT" dirty="0"/>
          </a:p>
        </p:txBody>
      </p:sp>
    </p:spTree>
    <p:extLst>
      <p:ext uri="{BB962C8B-B14F-4D97-AF65-F5344CB8AC3E}">
        <p14:creationId xmlns:p14="http://schemas.microsoft.com/office/powerpoint/2010/main" val="138923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55191" y="1990165"/>
            <a:ext cx="8645237" cy="3827202"/>
          </a:xfrm>
        </p:spPr>
        <p:txBody>
          <a:bodyPr/>
          <a:lstStyle/>
          <a:p>
            <a:pPr algn="just"/>
            <a:r>
              <a:rPr lang="it-IT" sz="2000" dirty="0"/>
              <a:t>The </a:t>
            </a:r>
            <a:r>
              <a:rPr lang="it-IT" sz="2000" dirty="0" err="1"/>
              <a:t>recommendations</a:t>
            </a:r>
            <a:r>
              <a:rPr lang="it-IT" sz="2000" dirty="0"/>
              <a:t> of the Corte dei conti in relation to the </a:t>
            </a:r>
            <a:r>
              <a:rPr lang="it-IT" sz="2000" dirty="0" err="1"/>
              <a:t>problems</a:t>
            </a:r>
            <a:r>
              <a:rPr lang="it-IT" sz="2000" dirty="0"/>
              <a:t> </a:t>
            </a:r>
            <a:r>
              <a:rPr lang="it-IT" sz="2000" dirty="0" err="1"/>
              <a:t>identified</a:t>
            </a:r>
            <a:r>
              <a:rPr lang="it-IT" sz="2000" dirty="0"/>
              <a:t> and, </a:t>
            </a:r>
            <a:r>
              <a:rPr lang="it-IT" sz="2000" dirty="0" err="1"/>
              <a:t>that</a:t>
            </a:r>
            <a:r>
              <a:rPr lang="it-IT" sz="2000" dirty="0"/>
              <a:t>, in some </a:t>
            </a:r>
            <a:r>
              <a:rPr lang="it-IT" sz="2000" dirty="0" err="1"/>
              <a:t>cases</a:t>
            </a:r>
            <a:r>
              <a:rPr lang="it-IT" sz="2000" dirty="0"/>
              <a:t>, </a:t>
            </a:r>
            <a:r>
              <a:rPr lang="it-IT" sz="2000" dirty="0" err="1"/>
              <a:t>need</a:t>
            </a:r>
            <a:r>
              <a:rPr lang="it-IT" sz="2000" dirty="0"/>
              <a:t> to be </a:t>
            </a:r>
            <a:r>
              <a:rPr lang="it-IT" sz="2000" dirty="0" err="1"/>
              <a:t>dealt</a:t>
            </a:r>
            <a:r>
              <a:rPr lang="it-IT" sz="2000" dirty="0"/>
              <a:t> with and </a:t>
            </a:r>
            <a:r>
              <a:rPr lang="it-IT" sz="2000" dirty="0" err="1"/>
              <a:t>solved</a:t>
            </a:r>
            <a:r>
              <a:rPr lang="it-IT" sz="2000" dirty="0"/>
              <a:t> by law are:</a:t>
            </a:r>
          </a:p>
          <a:p>
            <a:pPr algn="just"/>
            <a:r>
              <a:rPr lang="it-IT" sz="2000" dirty="0"/>
              <a:t>1. </a:t>
            </a:r>
            <a:r>
              <a:rPr lang="it-IT" sz="2000" dirty="0" err="1"/>
              <a:t>Overcoming</a:t>
            </a:r>
            <a:r>
              <a:rPr lang="it-IT" sz="2000" dirty="0"/>
              <a:t> a policy </a:t>
            </a:r>
            <a:r>
              <a:rPr lang="it-IT" sz="2000" dirty="0" err="1"/>
              <a:t>based</a:t>
            </a:r>
            <a:r>
              <a:rPr lang="it-IT" sz="2000" dirty="0"/>
              <a:t> on the </a:t>
            </a:r>
            <a:r>
              <a:rPr lang="it-IT" sz="2000" dirty="0" err="1"/>
              <a:t>emergency</a:t>
            </a:r>
            <a:r>
              <a:rPr lang="it-IT" sz="2000" dirty="0"/>
              <a:t> </a:t>
            </a:r>
            <a:r>
              <a:rPr lang="it-IT" sz="2000" dirty="0" err="1"/>
              <a:t>which</a:t>
            </a:r>
            <a:r>
              <a:rPr lang="it-IT" sz="2000" dirty="0"/>
              <a:t> </a:t>
            </a:r>
            <a:r>
              <a:rPr lang="it-IT" sz="2000" dirty="0" err="1"/>
              <a:t>necessarily</a:t>
            </a:r>
            <a:r>
              <a:rPr lang="it-IT" sz="2000" dirty="0"/>
              <a:t> </a:t>
            </a:r>
            <a:r>
              <a:rPr lang="it-IT" sz="2000" dirty="0" err="1"/>
              <a:t>postulates</a:t>
            </a:r>
            <a:r>
              <a:rPr lang="it-IT" sz="2000" dirty="0"/>
              <a:t> a </a:t>
            </a:r>
            <a:r>
              <a:rPr lang="it-IT" sz="2000" dirty="0" err="1"/>
              <a:t>resources</a:t>
            </a:r>
            <a:r>
              <a:rPr lang="it-IT" sz="2000" dirty="0"/>
              <a:t> </a:t>
            </a:r>
            <a:r>
              <a:rPr lang="it-IT" sz="2000" dirty="0" err="1"/>
              <a:t>program</a:t>
            </a:r>
            <a:r>
              <a:rPr lang="it-IT" sz="2000" dirty="0"/>
              <a:t> </a:t>
            </a:r>
            <a:r>
              <a:rPr lang="it-IT" sz="2000" dirty="0" err="1"/>
              <a:t>addressed</a:t>
            </a:r>
            <a:r>
              <a:rPr lang="it-IT" sz="2000" dirty="0"/>
              <a:t> to, and </a:t>
            </a:r>
            <a:r>
              <a:rPr lang="it-IT" sz="2000" dirty="0" err="1"/>
              <a:t>particularly</a:t>
            </a:r>
            <a:r>
              <a:rPr lang="it-IT" sz="2000" dirty="0"/>
              <a:t>, to </a:t>
            </a:r>
            <a:r>
              <a:rPr lang="it-IT" sz="2000" dirty="0" err="1"/>
              <a:t>structural</a:t>
            </a:r>
            <a:r>
              <a:rPr lang="it-IT" sz="2000" dirty="0"/>
              <a:t> </a:t>
            </a:r>
            <a:r>
              <a:rPr lang="it-IT" sz="2000" dirty="0" err="1"/>
              <a:t>interventions</a:t>
            </a:r>
            <a:r>
              <a:rPr lang="it-IT" sz="2000" dirty="0"/>
              <a:t> </a:t>
            </a:r>
            <a:r>
              <a:rPr lang="it-IT" sz="2000" dirty="0" err="1"/>
              <a:t>which</a:t>
            </a:r>
            <a:r>
              <a:rPr lang="it-IT" sz="2000" dirty="0"/>
              <a:t> </a:t>
            </a:r>
            <a:r>
              <a:rPr lang="it-IT" sz="2000" dirty="0" err="1"/>
              <a:t>have</a:t>
            </a:r>
            <a:r>
              <a:rPr lang="it-IT" sz="2000" dirty="0"/>
              <a:t> to </a:t>
            </a:r>
            <a:r>
              <a:rPr lang="it-IT" sz="2000" dirty="0" err="1"/>
              <a:t>abandon</a:t>
            </a:r>
            <a:r>
              <a:rPr lang="it-IT" sz="2000" dirty="0"/>
              <a:t> the </a:t>
            </a:r>
            <a:r>
              <a:rPr lang="it-IT" sz="2000" dirty="0" err="1"/>
              <a:t>resources</a:t>
            </a:r>
            <a:r>
              <a:rPr lang="it-IT" sz="2000" dirty="0"/>
              <a:t> </a:t>
            </a:r>
            <a:r>
              <a:rPr lang="it-IT" sz="2000" dirty="0" err="1"/>
              <a:t>fragmentation</a:t>
            </a:r>
            <a:r>
              <a:rPr lang="it-IT" sz="2000" dirty="0"/>
              <a:t> and </a:t>
            </a:r>
            <a:r>
              <a:rPr lang="it-IT" sz="2000" dirty="0" err="1"/>
              <a:t>parceling</a:t>
            </a:r>
            <a:r>
              <a:rPr lang="it-IT" sz="2000" dirty="0"/>
              <a:t> </a:t>
            </a:r>
            <a:r>
              <a:rPr lang="it-IT" sz="2000" dirty="0" err="1"/>
              <a:t>logic</a:t>
            </a:r>
            <a:r>
              <a:rPr lang="it-IT" sz="2000" dirty="0"/>
              <a:t>. </a:t>
            </a:r>
          </a:p>
          <a:p>
            <a:pPr algn="just"/>
            <a:r>
              <a:rPr lang="en-US" sz="2000" dirty="0"/>
              <a:t>2. Re</a:t>
            </a:r>
            <a:r>
              <a:rPr lang="it-IT" sz="2000" dirty="0"/>
              <a:t>-</a:t>
            </a:r>
            <a:r>
              <a:rPr lang="it-IT" sz="2000" dirty="0" err="1"/>
              <a:t>definition</a:t>
            </a:r>
            <a:r>
              <a:rPr lang="it-IT" sz="2000" dirty="0"/>
              <a:t> of an </a:t>
            </a:r>
            <a:r>
              <a:rPr lang="it-IT" sz="2000" dirty="0" err="1"/>
              <a:t>intervention</a:t>
            </a:r>
            <a:r>
              <a:rPr lang="it-IT" sz="2000" dirty="0"/>
              <a:t> </a:t>
            </a:r>
            <a:r>
              <a:rPr lang="it-IT" sz="2000" dirty="0" err="1"/>
              <a:t>governance</a:t>
            </a:r>
            <a:r>
              <a:rPr lang="it-IT" sz="2000" dirty="0"/>
              <a:t>, more </a:t>
            </a:r>
            <a:r>
              <a:rPr lang="it-IT" sz="2000" dirty="0" err="1"/>
              <a:t>simplified</a:t>
            </a:r>
            <a:r>
              <a:rPr lang="it-IT" sz="2000" dirty="0"/>
              <a:t> and </a:t>
            </a:r>
            <a:r>
              <a:rPr lang="it-IT" sz="2000" dirty="0" err="1"/>
              <a:t>transparent</a:t>
            </a:r>
            <a:r>
              <a:rPr lang="it-IT" sz="2000" dirty="0"/>
              <a:t>, with the </a:t>
            </a:r>
            <a:r>
              <a:rPr lang="it-IT" sz="2000" dirty="0" err="1"/>
              <a:t>solution</a:t>
            </a:r>
            <a:r>
              <a:rPr lang="it-IT" sz="2000" dirty="0"/>
              <a:t> to </a:t>
            </a:r>
            <a:r>
              <a:rPr lang="it-IT" sz="2000" dirty="0" err="1"/>
              <a:t>identify</a:t>
            </a:r>
            <a:r>
              <a:rPr lang="it-IT" sz="2000" dirty="0"/>
              <a:t> in the </a:t>
            </a:r>
            <a:r>
              <a:rPr lang="it-IT" sz="2000" dirty="0" err="1"/>
              <a:t>Presidents</a:t>
            </a:r>
            <a:r>
              <a:rPr lang="it-IT" sz="2000" dirty="0"/>
              <a:t> of the </a:t>
            </a:r>
            <a:r>
              <a:rPr lang="it-IT" sz="2000" dirty="0" err="1"/>
              <a:t>Regions</a:t>
            </a:r>
            <a:r>
              <a:rPr lang="it-IT" sz="2000" dirty="0"/>
              <a:t> and the </a:t>
            </a:r>
            <a:r>
              <a:rPr lang="it-IT" sz="2000" dirty="0" err="1"/>
              <a:t>Government</a:t>
            </a:r>
            <a:r>
              <a:rPr lang="it-IT" sz="2000" dirty="0"/>
              <a:t> </a:t>
            </a:r>
            <a:r>
              <a:rPr lang="it-IT" sz="2000" dirty="0" err="1"/>
              <a:t>Commissioners</a:t>
            </a:r>
            <a:r>
              <a:rPr lang="it-IT" sz="2000" dirty="0"/>
              <a:t> the first opportune </a:t>
            </a:r>
            <a:r>
              <a:rPr lang="it-IT" sz="2000" dirty="0" err="1"/>
              <a:t>measure</a:t>
            </a:r>
            <a:r>
              <a:rPr lang="it-IT" sz="2000" dirty="0"/>
              <a:t> for the </a:t>
            </a:r>
            <a:r>
              <a:rPr lang="it-IT" sz="2000" dirty="0" err="1"/>
              <a:t>implementation</a:t>
            </a:r>
            <a:r>
              <a:rPr lang="it-IT" sz="2000" dirty="0"/>
              <a:t> of the </a:t>
            </a:r>
            <a:r>
              <a:rPr lang="it-IT" sz="2000" dirty="0" err="1"/>
              <a:t>interventions</a:t>
            </a:r>
            <a:r>
              <a:rPr lang="it-IT" sz="2000" dirty="0"/>
              <a:t> </a:t>
            </a:r>
            <a:r>
              <a:rPr lang="it-IT" sz="2000" dirty="0" err="1"/>
              <a:t>suitable</a:t>
            </a:r>
            <a:r>
              <a:rPr lang="it-IT" sz="2000" dirty="0"/>
              <a:t> to </a:t>
            </a:r>
            <a:r>
              <a:rPr lang="it-IT" sz="2000" dirty="0" err="1"/>
              <a:t>overcome</a:t>
            </a:r>
            <a:r>
              <a:rPr lang="it-IT" sz="2000" dirty="0"/>
              <a:t> </a:t>
            </a:r>
            <a:r>
              <a:rPr lang="it-IT" sz="2000" dirty="0" err="1"/>
              <a:t>conflict</a:t>
            </a:r>
            <a:r>
              <a:rPr lang="it-IT" sz="2000" dirty="0"/>
              <a:t> </a:t>
            </a:r>
            <a:r>
              <a:rPr lang="it-IT" sz="2000" dirty="0" err="1"/>
              <a:t>situations</a:t>
            </a:r>
            <a:r>
              <a:rPr lang="it-IT" sz="2000" dirty="0"/>
              <a:t> </a:t>
            </a:r>
            <a:r>
              <a:rPr lang="it-IT" sz="2000" dirty="0" err="1"/>
              <a:t>arisen</a:t>
            </a:r>
            <a:r>
              <a:rPr lang="it-IT" sz="2000" dirty="0"/>
              <a:t> </a:t>
            </a:r>
            <a:r>
              <a:rPr lang="it-IT" sz="2000" dirty="0" err="1"/>
              <a:t>between</a:t>
            </a:r>
            <a:r>
              <a:rPr lang="it-IT" sz="2000" dirty="0"/>
              <a:t> </a:t>
            </a:r>
            <a:r>
              <a:rPr lang="it-IT" sz="2000" dirty="0" err="1"/>
              <a:t>commissioner</a:t>
            </a:r>
            <a:r>
              <a:rPr lang="it-IT" sz="2000" dirty="0"/>
              <a:t> </a:t>
            </a:r>
            <a:r>
              <a:rPr lang="it-IT" sz="2000" dirty="0" err="1"/>
              <a:t>regional</a:t>
            </a:r>
            <a:r>
              <a:rPr lang="it-IT" sz="2000" dirty="0"/>
              <a:t> </a:t>
            </a:r>
            <a:r>
              <a:rPr lang="it-IT" sz="2000" dirty="0" err="1"/>
              <a:t>bodies</a:t>
            </a:r>
            <a:r>
              <a:rPr lang="it-IT" sz="2000" dirty="0"/>
              <a:t>.</a:t>
            </a:r>
          </a:p>
          <a:p>
            <a:endParaRPr lang="en-US" dirty="0"/>
          </a:p>
        </p:txBody>
      </p:sp>
      <p:sp>
        <p:nvSpPr>
          <p:cNvPr id="4" name="Segnaposto data 3"/>
          <p:cNvSpPr>
            <a:spLocks noGrp="1"/>
          </p:cNvSpPr>
          <p:nvPr>
            <p:ph type="dt" sz="half" idx="10"/>
          </p:nvPr>
        </p:nvSpPr>
        <p:spPr/>
        <p:txBody>
          <a:bodyPr/>
          <a:lstStyle/>
          <a:p>
            <a:r>
              <a:rPr lang="it-IT" dirty="0" smtClean="0"/>
              <a:t>25-27/04/2017</a:t>
            </a:r>
            <a:endParaRPr lang="it-IT" dirty="0"/>
          </a:p>
        </p:txBody>
      </p:sp>
      <p:sp>
        <p:nvSpPr>
          <p:cNvPr id="5" name="Segnaposto piè di pagina 4"/>
          <p:cNvSpPr>
            <a:spLocks noGrp="1"/>
          </p:cNvSpPr>
          <p:nvPr>
            <p:ph type="ftr" sz="quarter" idx="11"/>
          </p:nvPr>
        </p:nvSpPr>
        <p:spPr/>
        <p:txBody>
          <a:bodyPr/>
          <a:lstStyle/>
          <a:p>
            <a:r>
              <a:rPr lang="en-US" b="1" dirty="0" smtClean="0"/>
              <a:t>INTOSAI Working Group</a:t>
            </a:r>
          </a:p>
          <a:p>
            <a:r>
              <a:rPr lang="en-US" b="1" dirty="0" smtClean="0"/>
              <a:t>Key National </a:t>
            </a:r>
            <a:r>
              <a:rPr lang="en-US" b="1" smtClean="0"/>
              <a:t>INdicators</a:t>
            </a:r>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15</a:t>
            </a:fld>
            <a:endParaRPr lang="it-IT" dirty="0"/>
          </a:p>
        </p:txBody>
      </p:sp>
    </p:spTree>
    <p:extLst>
      <p:ext uri="{BB962C8B-B14F-4D97-AF65-F5344CB8AC3E}">
        <p14:creationId xmlns:p14="http://schemas.microsoft.com/office/powerpoint/2010/main" val="1753615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55191" y="1990165"/>
            <a:ext cx="8645237" cy="3827202"/>
          </a:xfrm>
        </p:spPr>
        <p:txBody>
          <a:bodyPr/>
          <a:lstStyle/>
          <a:p>
            <a:pPr algn="just"/>
            <a:r>
              <a:rPr lang="it-IT" sz="2000" dirty="0"/>
              <a:t>3. Re-</a:t>
            </a:r>
            <a:r>
              <a:rPr lang="it-IT" sz="2000" dirty="0" err="1"/>
              <a:t>organization</a:t>
            </a:r>
            <a:r>
              <a:rPr lang="it-IT" sz="2000" dirty="0"/>
              <a:t> of the control and </a:t>
            </a:r>
            <a:r>
              <a:rPr lang="it-IT" sz="2000" dirty="0" err="1"/>
              <a:t>monitoring</a:t>
            </a:r>
            <a:r>
              <a:rPr lang="it-IT" sz="2000" dirty="0"/>
              <a:t> </a:t>
            </a:r>
            <a:r>
              <a:rPr lang="it-IT" sz="2000" dirty="0" err="1"/>
              <a:t>system</a:t>
            </a:r>
            <a:r>
              <a:rPr lang="it-IT" sz="2000" dirty="0"/>
              <a:t> of the </a:t>
            </a:r>
            <a:r>
              <a:rPr lang="it-IT" sz="2000" dirty="0" err="1"/>
              <a:t>interventions</a:t>
            </a:r>
            <a:r>
              <a:rPr lang="it-IT" sz="2000" dirty="0"/>
              <a:t>, </a:t>
            </a:r>
            <a:r>
              <a:rPr lang="it-IT" sz="2000" dirty="0" err="1"/>
              <a:t>which</a:t>
            </a:r>
            <a:r>
              <a:rPr lang="it-IT" sz="2000" dirty="0"/>
              <a:t> </a:t>
            </a:r>
            <a:r>
              <a:rPr lang="it-IT" sz="2000" dirty="0" err="1"/>
              <a:t>tends</a:t>
            </a:r>
            <a:r>
              <a:rPr lang="it-IT" sz="2000" dirty="0"/>
              <a:t> to </a:t>
            </a:r>
            <a:r>
              <a:rPr lang="it-IT" sz="2000" dirty="0" err="1"/>
              <a:t>overcome</a:t>
            </a:r>
            <a:r>
              <a:rPr lang="it-IT" sz="2000" dirty="0"/>
              <a:t> the </a:t>
            </a:r>
            <a:r>
              <a:rPr lang="it-IT" sz="2000" dirty="0" err="1"/>
              <a:t>fragmentation</a:t>
            </a:r>
            <a:r>
              <a:rPr lang="it-IT" sz="2000" dirty="0"/>
              <a:t> of the </a:t>
            </a:r>
            <a:r>
              <a:rPr lang="it-IT" sz="2000" dirty="0" err="1"/>
              <a:t>current</a:t>
            </a:r>
            <a:r>
              <a:rPr lang="it-IT" sz="2000" dirty="0"/>
              <a:t> </a:t>
            </a:r>
            <a:r>
              <a:rPr lang="it-IT" sz="2000" dirty="0" err="1"/>
              <a:t>system</a:t>
            </a:r>
            <a:r>
              <a:rPr lang="it-IT" sz="2000" dirty="0"/>
              <a:t> of data </a:t>
            </a:r>
            <a:r>
              <a:rPr lang="it-IT" sz="2000" dirty="0" err="1"/>
              <a:t>collection</a:t>
            </a:r>
            <a:r>
              <a:rPr lang="it-IT" sz="2000" dirty="0"/>
              <a:t>, </a:t>
            </a:r>
            <a:r>
              <a:rPr lang="it-IT" sz="2000" dirty="0" err="1"/>
              <a:t>distributed</a:t>
            </a:r>
            <a:r>
              <a:rPr lang="it-IT" sz="2000" dirty="0"/>
              <a:t> </a:t>
            </a:r>
            <a:r>
              <a:rPr lang="it-IT" sz="2000" dirty="0" err="1"/>
              <a:t>across</a:t>
            </a:r>
            <a:r>
              <a:rPr lang="it-IT" sz="2000" dirty="0"/>
              <a:t> multiple </a:t>
            </a:r>
            <a:r>
              <a:rPr lang="it-IT" sz="2000" dirty="0" err="1"/>
              <a:t>databases</a:t>
            </a:r>
            <a:r>
              <a:rPr lang="it-IT" sz="2000" dirty="0"/>
              <a:t>, </a:t>
            </a:r>
            <a:r>
              <a:rPr lang="it-IT" sz="2000" dirty="0" err="1"/>
              <a:t>partly</a:t>
            </a:r>
            <a:r>
              <a:rPr lang="it-IT" sz="2000" dirty="0"/>
              <a:t> </a:t>
            </a:r>
            <a:r>
              <a:rPr lang="it-IT" sz="2000" dirty="0" err="1"/>
              <a:t>overlapping</a:t>
            </a:r>
            <a:r>
              <a:rPr lang="it-IT" sz="2000" dirty="0"/>
              <a:t> </a:t>
            </a:r>
            <a:r>
              <a:rPr lang="it-IT" sz="2000" dirty="0" err="1"/>
              <a:t>each</a:t>
            </a:r>
            <a:r>
              <a:rPr lang="it-IT" sz="2000" dirty="0"/>
              <a:t> </a:t>
            </a:r>
            <a:r>
              <a:rPr lang="it-IT" sz="2000" dirty="0" err="1"/>
              <a:t>other</a:t>
            </a:r>
            <a:r>
              <a:rPr lang="it-IT" sz="2000" dirty="0"/>
              <a:t> and </a:t>
            </a:r>
            <a:r>
              <a:rPr lang="it-IT" sz="2000" dirty="0" err="1"/>
              <a:t>not</a:t>
            </a:r>
            <a:r>
              <a:rPr lang="it-IT" sz="2000" dirty="0"/>
              <a:t> </a:t>
            </a:r>
            <a:r>
              <a:rPr lang="it-IT" sz="2000" dirty="0" err="1"/>
              <a:t>dialoguing</a:t>
            </a:r>
            <a:r>
              <a:rPr lang="it-IT" sz="2000" dirty="0"/>
              <a:t>, and </a:t>
            </a:r>
            <a:r>
              <a:rPr lang="it-IT" sz="2000" dirty="0" err="1"/>
              <a:t>instead</a:t>
            </a:r>
            <a:r>
              <a:rPr lang="it-IT" sz="2000" dirty="0"/>
              <a:t> </a:t>
            </a:r>
            <a:r>
              <a:rPr lang="it-IT" sz="2000" dirty="0" err="1"/>
              <a:t>establishing</a:t>
            </a:r>
            <a:r>
              <a:rPr lang="it-IT" sz="2000" dirty="0"/>
              <a:t> a </a:t>
            </a:r>
            <a:r>
              <a:rPr lang="it-IT" sz="2000" dirty="0" err="1"/>
              <a:t>system</a:t>
            </a:r>
            <a:r>
              <a:rPr lang="it-IT" sz="2000" dirty="0"/>
              <a:t> </a:t>
            </a:r>
            <a:r>
              <a:rPr lang="it-IT" sz="2000" dirty="0" err="1"/>
              <a:t>able</a:t>
            </a:r>
            <a:r>
              <a:rPr lang="it-IT" sz="2000" dirty="0"/>
              <a:t> to </a:t>
            </a:r>
            <a:r>
              <a:rPr lang="it-IT" sz="2000" dirty="0" err="1"/>
              <a:t>ensure</a:t>
            </a:r>
            <a:r>
              <a:rPr lang="it-IT" sz="2000" dirty="0"/>
              <a:t> a </a:t>
            </a:r>
            <a:r>
              <a:rPr lang="it-IT" sz="2000" dirty="0" err="1"/>
              <a:t>continuous</a:t>
            </a:r>
            <a:r>
              <a:rPr lang="it-IT" sz="2000" dirty="0"/>
              <a:t>, </a:t>
            </a:r>
            <a:r>
              <a:rPr lang="it-IT" sz="2000" dirty="0" err="1"/>
              <a:t>timely</a:t>
            </a:r>
            <a:r>
              <a:rPr lang="it-IT" sz="2000" dirty="0"/>
              <a:t> and </a:t>
            </a:r>
            <a:r>
              <a:rPr lang="it-IT" sz="2000" dirty="0" err="1"/>
              <a:t>reliable</a:t>
            </a:r>
            <a:r>
              <a:rPr lang="it-IT" sz="2000" dirty="0"/>
              <a:t> data flow.</a:t>
            </a:r>
          </a:p>
          <a:p>
            <a:pPr algn="just"/>
            <a:r>
              <a:rPr lang="it-IT" sz="2000" dirty="0"/>
              <a:t>4. </a:t>
            </a:r>
            <a:r>
              <a:rPr lang="it-IT" sz="2000" dirty="0" err="1"/>
              <a:t>Continuing</a:t>
            </a:r>
            <a:r>
              <a:rPr lang="it-IT" sz="2000" dirty="0"/>
              <a:t> the </a:t>
            </a:r>
            <a:r>
              <a:rPr lang="it-IT" sz="2000" dirty="0" err="1"/>
              <a:t>boost</a:t>
            </a:r>
            <a:r>
              <a:rPr lang="it-IT" sz="2000" dirty="0"/>
              <a:t> </a:t>
            </a:r>
            <a:r>
              <a:rPr lang="it-IT" sz="2000" dirty="0" err="1"/>
              <a:t>action</a:t>
            </a:r>
            <a:r>
              <a:rPr lang="it-IT" sz="2000" dirty="0"/>
              <a:t> to the </a:t>
            </a:r>
            <a:r>
              <a:rPr lang="it-IT" sz="2000" dirty="0" err="1"/>
              <a:t>direction</a:t>
            </a:r>
            <a:r>
              <a:rPr lang="it-IT" sz="2000" dirty="0"/>
              <a:t> and </a:t>
            </a:r>
            <a:r>
              <a:rPr lang="it-IT" sz="2000" dirty="0" err="1"/>
              <a:t>coordination</a:t>
            </a:r>
            <a:r>
              <a:rPr lang="it-IT" sz="2000" dirty="0"/>
              <a:t> </a:t>
            </a:r>
            <a:r>
              <a:rPr lang="it-IT" sz="2000" dirty="0" err="1"/>
              <a:t>activity</a:t>
            </a:r>
            <a:r>
              <a:rPr lang="it-IT" sz="2000" dirty="0"/>
              <a:t> of the </a:t>
            </a:r>
            <a:r>
              <a:rPr lang="it-IT" sz="2000" dirty="0" err="1"/>
              <a:t>President</a:t>
            </a:r>
            <a:r>
              <a:rPr lang="it-IT" sz="2000" dirty="0"/>
              <a:t> of the </a:t>
            </a:r>
            <a:r>
              <a:rPr lang="it-IT" sz="2000" dirty="0" err="1"/>
              <a:t>Council</a:t>
            </a:r>
            <a:r>
              <a:rPr lang="it-IT" sz="2000" dirty="0"/>
              <a:t> of </a:t>
            </a:r>
            <a:r>
              <a:rPr lang="it-IT" sz="2000" dirty="0" err="1"/>
              <a:t>Ministers</a:t>
            </a:r>
            <a:r>
              <a:rPr lang="it-IT" sz="2000" dirty="0"/>
              <a:t> in the </a:t>
            </a:r>
            <a:r>
              <a:rPr lang="it-IT" sz="2000" dirty="0" err="1"/>
              <a:t>field</a:t>
            </a:r>
            <a:r>
              <a:rPr lang="it-IT" sz="2000" dirty="0"/>
              <a:t> of </a:t>
            </a:r>
            <a:r>
              <a:rPr lang="it-IT" sz="2000" dirty="0" err="1"/>
              <a:t>hydrogeological</a:t>
            </a:r>
            <a:r>
              <a:rPr lang="it-IT" sz="2000" dirty="0"/>
              <a:t> </a:t>
            </a:r>
            <a:r>
              <a:rPr lang="it-IT" sz="2000" dirty="0" err="1"/>
              <a:t>disruption</a:t>
            </a:r>
            <a:r>
              <a:rPr lang="it-IT" sz="2000" dirty="0"/>
              <a:t>.</a:t>
            </a:r>
          </a:p>
          <a:p>
            <a:pPr algn="just"/>
            <a:r>
              <a:rPr lang="it-IT" sz="2000" dirty="0" err="1"/>
              <a:t>Therefore</a:t>
            </a:r>
            <a:r>
              <a:rPr lang="it-IT" sz="2000" dirty="0"/>
              <a:t>, </a:t>
            </a:r>
            <a:r>
              <a:rPr lang="it-IT" sz="2000" dirty="0" err="1"/>
              <a:t>it</a:t>
            </a:r>
            <a:r>
              <a:rPr lang="it-IT" sz="2000" dirty="0"/>
              <a:t> </a:t>
            </a:r>
            <a:r>
              <a:rPr lang="it-IT" sz="2000" dirty="0" err="1"/>
              <a:t>is</a:t>
            </a:r>
            <a:r>
              <a:rPr lang="it-IT" sz="2000" dirty="0"/>
              <a:t> opportune to </a:t>
            </a:r>
            <a:r>
              <a:rPr lang="it-IT" sz="2000" dirty="0" err="1"/>
              <a:t>remember</a:t>
            </a:r>
            <a:r>
              <a:rPr lang="it-IT" sz="2000" dirty="0"/>
              <a:t> the </a:t>
            </a:r>
            <a:r>
              <a:rPr lang="it-IT" sz="2000" dirty="0" err="1"/>
              <a:t>recent</a:t>
            </a:r>
            <a:r>
              <a:rPr lang="it-IT" sz="2000" dirty="0"/>
              <a:t> establishment of a special </a:t>
            </a:r>
            <a:r>
              <a:rPr lang="it-IT" sz="2000" dirty="0" err="1"/>
              <a:t>mission</a:t>
            </a:r>
            <a:r>
              <a:rPr lang="it-IT" sz="2000" dirty="0"/>
              <a:t> body at the </a:t>
            </a:r>
            <a:r>
              <a:rPr lang="it-IT" sz="2000" dirty="0" err="1"/>
              <a:t>Presidency</a:t>
            </a:r>
            <a:r>
              <a:rPr lang="it-IT" sz="2000" dirty="0"/>
              <a:t> of the </a:t>
            </a:r>
            <a:r>
              <a:rPr lang="it-IT" sz="2000" dirty="0" err="1"/>
              <a:t>Council</a:t>
            </a:r>
            <a:r>
              <a:rPr lang="it-IT" sz="2000" dirty="0"/>
              <a:t> of </a:t>
            </a:r>
            <a:r>
              <a:rPr lang="it-IT" sz="2000" dirty="0" err="1"/>
              <a:t>Ministers</a:t>
            </a:r>
            <a:r>
              <a:rPr lang="it-IT" sz="2000" dirty="0"/>
              <a:t>, </a:t>
            </a:r>
            <a:r>
              <a:rPr lang="it-IT" sz="2000" dirty="0" err="1"/>
              <a:t>which</a:t>
            </a:r>
            <a:r>
              <a:rPr lang="it-IT" sz="2000" dirty="0"/>
              <a:t> </a:t>
            </a:r>
            <a:r>
              <a:rPr lang="it-IT" sz="2000" dirty="0" err="1"/>
              <a:t>constitutes</a:t>
            </a:r>
            <a:r>
              <a:rPr lang="it-IT" sz="2000" dirty="0"/>
              <a:t> a first </a:t>
            </a:r>
            <a:r>
              <a:rPr lang="it-IT" sz="2000" dirty="0" err="1"/>
              <a:t>response</a:t>
            </a:r>
            <a:r>
              <a:rPr lang="it-IT" sz="2000" dirty="0"/>
              <a:t> to the </a:t>
            </a:r>
            <a:r>
              <a:rPr lang="it-IT" sz="2000" dirty="0" err="1"/>
              <a:t>need</a:t>
            </a:r>
            <a:r>
              <a:rPr lang="it-IT" sz="2000" dirty="0"/>
              <a:t> to </a:t>
            </a:r>
            <a:r>
              <a:rPr lang="it-IT" sz="2000" dirty="0" err="1"/>
              <a:t>speed</a:t>
            </a:r>
            <a:r>
              <a:rPr lang="it-IT" sz="2000" dirty="0"/>
              <a:t> up the </a:t>
            </a:r>
            <a:r>
              <a:rPr lang="it-IT" sz="2000" dirty="0" err="1"/>
              <a:t>implementation</a:t>
            </a:r>
            <a:r>
              <a:rPr lang="it-IT" sz="2000" dirty="0"/>
              <a:t> of </a:t>
            </a:r>
            <a:r>
              <a:rPr lang="it-IT" sz="2000" dirty="0" err="1"/>
              <a:t>interventions</a:t>
            </a:r>
            <a:r>
              <a:rPr lang="it-IT" sz="2000" dirty="0"/>
              <a:t>. </a:t>
            </a:r>
          </a:p>
          <a:p>
            <a:endParaRPr lang="en-US" dirty="0"/>
          </a:p>
        </p:txBody>
      </p:sp>
      <p:sp>
        <p:nvSpPr>
          <p:cNvPr id="4" name="Segnaposto data 3"/>
          <p:cNvSpPr>
            <a:spLocks noGrp="1"/>
          </p:cNvSpPr>
          <p:nvPr>
            <p:ph type="dt" sz="half" idx="10"/>
          </p:nvPr>
        </p:nvSpPr>
        <p:spPr/>
        <p:txBody>
          <a:bodyPr/>
          <a:lstStyle/>
          <a:p>
            <a:r>
              <a:rPr lang="it-IT" dirty="0" smtClean="0"/>
              <a:t>25-27/04/2017</a:t>
            </a:r>
            <a:endParaRPr lang="it-IT" dirty="0"/>
          </a:p>
        </p:txBody>
      </p:sp>
      <p:sp>
        <p:nvSpPr>
          <p:cNvPr id="5" name="Segnaposto piè di pagina 4"/>
          <p:cNvSpPr>
            <a:spLocks noGrp="1"/>
          </p:cNvSpPr>
          <p:nvPr>
            <p:ph type="ftr" sz="quarter" idx="11"/>
          </p:nvPr>
        </p:nvSpPr>
        <p:spPr/>
        <p:txBody>
          <a:bodyPr/>
          <a:lstStyle/>
          <a:p>
            <a:r>
              <a:rPr lang="en-US" b="1" dirty="0" smtClean="0"/>
              <a:t>INTOSAI Working Group</a:t>
            </a:r>
          </a:p>
          <a:p>
            <a:r>
              <a:rPr lang="en-US" b="1" dirty="0" smtClean="0"/>
              <a:t>Key National </a:t>
            </a:r>
            <a:r>
              <a:rPr lang="en-US" b="1" smtClean="0"/>
              <a:t>INdicators</a:t>
            </a:r>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16</a:t>
            </a:fld>
            <a:endParaRPr lang="it-IT" dirty="0"/>
          </a:p>
        </p:txBody>
      </p:sp>
    </p:spTree>
    <p:extLst>
      <p:ext uri="{BB962C8B-B14F-4D97-AF65-F5344CB8AC3E}">
        <p14:creationId xmlns:p14="http://schemas.microsoft.com/office/powerpoint/2010/main" val="247936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55191" y="1990165"/>
            <a:ext cx="8645237" cy="2288319"/>
          </a:xfrm>
        </p:spPr>
        <p:txBody>
          <a:bodyPr/>
          <a:lstStyle/>
          <a:p>
            <a:pPr algn="just"/>
            <a:r>
              <a:rPr lang="it-IT" sz="2000" dirty="0"/>
              <a:t>5. Evaluation of - in a </a:t>
            </a:r>
            <a:r>
              <a:rPr lang="it-IT" sz="2000" dirty="0" err="1"/>
              <a:t>logic</a:t>
            </a:r>
            <a:r>
              <a:rPr lang="it-IT" sz="2000" dirty="0"/>
              <a:t> of </a:t>
            </a:r>
            <a:r>
              <a:rPr lang="it-IT" sz="2000" dirty="0" err="1"/>
              <a:t>compliance</a:t>
            </a:r>
            <a:r>
              <a:rPr lang="it-IT" sz="2000" dirty="0"/>
              <a:t> with the short and medium </a:t>
            </a:r>
            <a:r>
              <a:rPr lang="it-IT" sz="2000" dirty="0" err="1"/>
              <a:t>term</a:t>
            </a:r>
            <a:r>
              <a:rPr lang="it-IT" sz="2000" dirty="0"/>
              <a:t> public </a:t>
            </a:r>
            <a:r>
              <a:rPr lang="it-IT" sz="2000" dirty="0" err="1"/>
              <a:t>finance</a:t>
            </a:r>
            <a:r>
              <a:rPr lang="it-IT" sz="2000" dirty="0"/>
              <a:t> </a:t>
            </a:r>
            <a:r>
              <a:rPr lang="it-IT" sz="2000" dirty="0" err="1"/>
              <a:t>objectives</a:t>
            </a:r>
            <a:r>
              <a:rPr lang="it-IT" sz="2000" dirty="0"/>
              <a:t> - the </a:t>
            </a:r>
            <a:r>
              <a:rPr lang="it-IT" sz="2000" dirty="0" err="1"/>
              <a:t>opportunity</a:t>
            </a:r>
            <a:r>
              <a:rPr lang="it-IT" sz="2000" dirty="0"/>
              <a:t> to </a:t>
            </a:r>
            <a:r>
              <a:rPr lang="it-IT" sz="2000" dirty="0" err="1"/>
              <a:t>exclude</a:t>
            </a:r>
            <a:r>
              <a:rPr lang="it-IT" sz="2000" dirty="0"/>
              <a:t> from the </a:t>
            </a:r>
            <a:r>
              <a:rPr lang="it-IT" sz="2000" dirty="0" err="1"/>
              <a:t>constraints</a:t>
            </a:r>
            <a:r>
              <a:rPr lang="it-IT" sz="2000" dirty="0"/>
              <a:t> of the </a:t>
            </a:r>
            <a:r>
              <a:rPr lang="it-IT" sz="2000" dirty="0" err="1"/>
              <a:t>internal</a:t>
            </a:r>
            <a:r>
              <a:rPr lang="it-IT" sz="2000" dirty="0"/>
              <a:t> </a:t>
            </a:r>
            <a:r>
              <a:rPr lang="it-IT" sz="2000" dirty="0" err="1"/>
              <a:t>stability</a:t>
            </a:r>
            <a:r>
              <a:rPr lang="it-IT" sz="2000" dirty="0"/>
              <a:t> </a:t>
            </a:r>
            <a:r>
              <a:rPr lang="it-IT" sz="2000" dirty="0" err="1"/>
              <a:t>pact</a:t>
            </a:r>
            <a:r>
              <a:rPr lang="it-IT" sz="2000" dirty="0"/>
              <a:t> the </a:t>
            </a:r>
            <a:r>
              <a:rPr lang="it-IT" sz="2000" dirty="0" err="1"/>
              <a:t>expenses</a:t>
            </a:r>
            <a:r>
              <a:rPr lang="it-IT" sz="2000" dirty="0"/>
              <a:t> </a:t>
            </a:r>
            <a:r>
              <a:rPr lang="it-IT" sz="2000" dirty="0" err="1"/>
              <a:t>paid</a:t>
            </a:r>
            <a:r>
              <a:rPr lang="it-IT" sz="2000" dirty="0"/>
              <a:t> by </a:t>
            </a:r>
            <a:r>
              <a:rPr lang="it-IT" sz="2000" dirty="0" err="1"/>
              <a:t>local</a:t>
            </a:r>
            <a:r>
              <a:rPr lang="it-IT" sz="2000" dirty="0"/>
              <a:t> </a:t>
            </a:r>
            <a:r>
              <a:rPr lang="it-IT" sz="2000" dirty="0" err="1"/>
              <a:t>entities</a:t>
            </a:r>
            <a:r>
              <a:rPr lang="it-IT" sz="2000" dirty="0"/>
              <a:t> for </a:t>
            </a:r>
            <a:r>
              <a:rPr lang="it-IT" sz="2000" dirty="0" err="1"/>
              <a:t>interventions</a:t>
            </a:r>
            <a:r>
              <a:rPr lang="it-IT" sz="2000" dirty="0"/>
              <a:t> </a:t>
            </a:r>
            <a:r>
              <a:rPr lang="it-IT" sz="2000" dirty="0" err="1"/>
              <a:t>concerning</a:t>
            </a:r>
            <a:r>
              <a:rPr lang="it-IT" sz="2000" dirty="0"/>
              <a:t> the </a:t>
            </a:r>
            <a:r>
              <a:rPr lang="it-IT" sz="2000" dirty="0" err="1"/>
              <a:t>implementation</a:t>
            </a:r>
            <a:r>
              <a:rPr lang="it-IT" sz="2000" dirty="0"/>
              <a:t> of </a:t>
            </a:r>
            <a:r>
              <a:rPr lang="it-IT" sz="2000" dirty="0" err="1"/>
              <a:t>soil</a:t>
            </a:r>
            <a:r>
              <a:rPr lang="it-IT" sz="2000" dirty="0"/>
              <a:t> </a:t>
            </a:r>
            <a:r>
              <a:rPr lang="it-IT" sz="2000" dirty="0" err="1"/>
              <a:t>safety</a:t>
            </a:r>
            <a:r>
              <a:rPr lang="it-IT" sz="2000" dirty="0"/>
              <a:t>, </a:t>
            </a:r>
            <a:r>
              <a:rPr lang="it-IT" sz="2000" dirty="0" err="1"/>
              <a:t>maintenance</a:t>
            </a:r>
            <a:r>
              <a:rPr lang="it-IT" sz="2000" dirty="0"/>
              <a:t> and </a:t>
            </a:r>
            <a:r>
              <a:rPr lang="it-IT" sz="2000" dirty="0" err="1"/>
              <a:t>consolidation</a:t>
            </a:r>
            <a:r>
              <a:rPr lang="it-IT" sz="2000" dirty="0"/>
              <a:t> of the </a:t>
            </a:r>
            <a:r>
              <a:rPr lang="it-IT" sz="2000" dirty="0" err="1"/>
              <a:t>territories</a:t>
            </a:r>
            <a:r>
              <a:rPr lang="it-IT" sz="2000" dirty="0"/>
              <a:t> </a:t>
            </a:r>
            <a:r>
              <a:rPr lang="it-IT" sz="2000" dirty="0" err="1"/>
              <a:t>exposed</a:t>
            </a:r>
            <a:r>
              <a:rPr lang="it-IT" sz="2000" dirty="0"/>
              <a:t> to </a:t>
            </a:r>
            <a:r>
              <a:rPr lang="it-IT" sz="2000" dirty="0" err="1"/>
              <a:t>natural</a:t>
            </a:r>
            <a:r>
              <a:rPr lang="it-IT" sz="2000" dirty="0"/>
              <a:t> </a:t>
            </a:r>
            <a:r>
              <a:rPr lang="it-IT" sz="2000" dirty="0" err="1"/>
              <a:t>disasters</a:t>
            </a:r>
            <a:r>
              <a:rPr lang="it-IT" sz="2000" dirty="0"/>
              <a:t>, </a:t>
            </a:r>
            <a:r>
              <a:rPr lang="it-IT" sz="2000" dirty="0" err="1"/>
              <a:t>as</a:t>
            </a:r>
            <a:r>
              <a:rPr lang="it-IT" sz="2000" dirty="0"/>
              <a:t> </a:t>
            </a:r>
            <a:r>
              <a:rPr lang="it-IT" sz="2000" dirty="0" err="1"/>
              <a:t>well</a:t>
            </a:r>
            <a:r>
              <a:rPr lang="it-IT" sz="2000" dirty="0"/>
              <a:t> </a:t>
            </a:r>
            <a:r>
              <a:rPr lang="it-IT" sz="2000" dirty="0" err="1"/>
              <a:t>as</a:t>
            </a:r>
            <a:r>
              <a:rPr lang="it-IT" sz="2000" dirty="0"/>
              <a:t> </a:t>
            </a:r>
            <a:r>
              <a:rPr lang="it-IT" sz="2000" dirty="0" err="1"/>
              <a:t>structural</a:t>
            </a:r>
            <a:r>
              <a:rPr lang="it-IT" sz="2000" dirty="0"/>
              <a:t> </a:t>
            </a:r>
            <a:r>
              <a:rPr lang="it-IT" sz="2000" dirty="0" err="1"/>
              <a:t>measures</a:t>
            </a:r>
            <a:r>
              <a:rPr lang="it-IT" sz="2000" dirty="0"/>
              <a:t> </a:t>
            </a:r>
            <a:r>
              <a:rPr lang="it-IT" sz="2000" dirty="0" err="1"/>
              <a:t>aimed</a:t>
            </a:r>
            <a:r>
              <a:rPr lang="it-IT" sz="2000" dirty="0"/>
              <a:t> at </a:t>
            </a:r>
            <a:r>
              <a:rPr lang="it-IT" sz="2000" dirty="0" err="1"/>
              <a:t>facilitating</a:t>
            </a:r>
            <a:r>
              <a:rPr lang="it-IT" sz="2000" dirty="0"/>
              <a:t> the </a:t>
            </a:r>
            <a:r>
              <a:rPr lang="it-IT" sz="2000" dirty="0" err="1"/>
              <a:t>reduction</a:t>
            </a:r>
            <a:r>
              <a:rPr lang="it-IT" sz="2000" dirty="0"/>
              <a:t> of </a:t>
            </a:r>
            <a:r>
              <a:rPr lang="it-IT" sz="2000" dirty="0" err="1"/>
              <a:t>seismic</a:t>
            </a:r>
            <a:r>
              <a:rPr lang="it-IT" sz="2000" dirty="0"/>
              <a:t>, </a:t>
            </a:r>
            <a:r>
              <a:rPr lang="it-IT" sz="2000" dirty="0" err="1"/>
              <a:t>hydraulic</a:t>
            </a:r>
            <a:r>
              <a:rPr lang="it-IT" sz="2000" dirty="0"/>
              <a:t> and </a:t>
            </a:r>
            <a:r>
              <a:rPr lang="it-IT" sz="2000" dirty="0" err="1"/>
              <a:t>hydrogeological</a:t>
            </a:r>
            <a:r>
              <a:rPr lang="it-IT" sz="2000" dirty="0"/>
              <a:t> </a:t>
            </a:r>
            <a:r>
              <a:rPr lang="it-IT" sz="2000" dirty="0" err="1"/>
              <a:t>risk</a:t>
            </a:r>
            <a:r>
              <a:rPr lang="it-IT" sz="2000" dirty="0"/>
              <a:t>.</a:t>
            </a:r>
          </a:p>
          <a:p>
            <a:endParaRPr lang="en-US" dirty="0"/>
          </a:p>
        </p:txBody>
      </p:sp>
      <p:sp>
        <p:nvSpPr>
          <p:cNvPr id="4" name="Segnaposto data 3"/>
          <p:cNvSpPr>
            <a:spLocks noGrp="1"/>
          </p:cNvSpPr>
          <p:nvPr>
            <p:ph type="dt" sz="half" idx="10"/>
          </p:nvPr>
        </p:nvSpPr>
        <p:spPr/>
        <p:txBody>
          <a:bodyPr/>
          <a:lstStyle/>
          <a:p>
            <a:r>
              <a:rPr lang="it-IT" dirty="0" smtClean="0"/>
              <a:t>25-27/04/2017</a:t>
            </a:r>
            <a:endParaRPr lang="it-IT" dirty="0"/>
          </a:p>
        </p:txBody>
      </p:sp>
      <p:sp>
        <p:nvSpPr>
          <p:cNvPr id="5" name="Segnaposto piè di pagina 4"/>
          <p:cNvSpPr>
            <a:spLocks noGrp="1"/>
          </p:cNvSpPr>
          <p:nvPr>
            <p:ph type="ftr" sz="quarter" idx="11"/>
          </p:nvPr>
        </p:nvSpPr>
        <p:spPr/>
        <p:txBody>
          <a:bodyPr/>
          <a:lstStyle/>
          <a:p>
            <a:r>
              <a:rPr lang="en-US" b="1" dirty="0" smtClean="0"/>
              <a:t>INTOSAI Working Group</a:t>
            </a:r>
          </a:p>
          <a:p>
            <a:r>
              <a:rPr lang="en-US" b="1" dirty="0" smtClean="0"/>
              <a:t>Key National </a:t>
            </a:r>
            <a:r>
              <a:rPr lang="en-US" b="1" smtClean="0"/>
              <a:t>INdicators</a:t>
            </a:r>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17</a:t>
            </a:fld>
            <a:endParaRPr lang="it-IT" dirty="0"/>
          </a:p>
        </p:txBody>
      </p:sp>
    </p:spTree>
    <p:extLst>
      <p:ext uri="{BB962C8B-B14F-4D97-AF65-F5344CB8AC3E}">
        <p14:creationId xmlns:p14="http://schemas.microsoft.com/office/powerpoint/2010/main" val="24870786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55191" y="1990165"/>
            <a:ext cx="8645237" cy="3848746"/>
          </a:xfrm>
        </p:spPr>
        <p:txBody>
          <a:bodyPr/>
          <a:lstStyle/>
          <a:p>
            <a:pPr algn="just"/>
            <a:r>
              <a:rPr lang="en-US" sz="2400" dirty="0"/>
              <a:t>I would like to </a:t>
            </a:r>
            <a:r>
              <a:rPr lang="en-US" sz="2400" dirty="0" smtClean="0"/>
              <a:t>underline </a:t>
            </a:r>
            <a:r>
              <a:rPr lang="en-US" sz="2400" dirty="0"/>
              <a:t>that the path addressed to implement an effective and adequate system to check in a preventive way the possible natural disasters is a very long path.</a:t>
            </a:r>
            <a:endParaRPr lang="it-IT" sz="2400" dirty="0"/>
          </a:p>
          <a:p>
            <a:pPr algn="just"/>
            <a:r>
              <a:rPr lang="en-US" sz="2400" dirty="0"/>
              <a:t>It depends on a grave lack of attention in this sense that has determined the need to centralize the strategy. </a:t>
            </a:r>
            <a:endParaRPr lang="it-IT" sz="2400" dirty="0"/>
          </a:p>
          <a:p>
            <a:pPr algn="just"/>
            <a:r>
              <a:rPr lang="en-US" sz="2400" dirty="0"/>
              <a:t>In my view, the analysis of the Corte </a:t>
            </a:r>
            <a:r>
              <a:rPr lang="en-US" sz="2400" dirty="0" err="1"/>
              <a:t>dei</a:t>
            </a:r>
            <a:r>
              <a:rPr lang="en-US" sz="2400" dirty="0"/>
              <a:t> </a:t>
            </a:r>
            <a:r>
              <a:rPr lang="en-US" sz="2400" dirty="0" err="1"/>
              <a:t>conti</a:t>
            </a:r>
            <a:r>
              <a:rPr lang="en-US" sz="2400" dirty="0"/>
              <a:t>, had two different aims: the first one is, obviously, to highlight the actual problems and the second one is to give impulse to a public action in this crucial field</a:t>
            </a:r>
            <a:r>
              <a:rPr lang="en-US" sz="2400" dirty="0" smtClean="0"/>
              <a:t>.</a:t>
            </a:r>
          </a:p>
          <a:p>
            <a:endParaRPr lang="it-IT" sz="2000" dirty="0"/>
          </a:p>
          <a:p>
            <a:endParaRPr lang="en-US" dirty="0"/>
          </a:p>
        </p:txBody>
      </p:sp>
      <p:sp>
        <p:nvSpPr>
          <p:cNvPr id="4" name="Segnaposto data 3"/>
          <p:cNvSpPr>
            <a:spLocks noGrp="1"/>
          </p:cNvSpPr>
          <p:nvPr>
            <p:ph type="dt" sz="half" idx="10"/>
          </p:nvPr>
        </p:nvSpPr>
        <p:spPr/>
        <p:txBody>
          <a:bodyPr/>
          <a:lstStyle/>
          <a:p>
            <a:r>
              <a:rPr lang="it-IT" dirty="0" smtClean="0"/>
              <a:t>25-27/04/2017</a:t>
            </a:r>
            <a:endParaRPr lang="it-IT" dirty="0"/>
          </a:p>
        </p:txBody>
      </p:sp>
      <p:sp>
        <p:nvSpPr>
          <p:cNvPr id="5" name="Segnaposto piè di pagina 4"/>
          <p:cNvSpPr>
            <a:spLocks noGrp="1"/>
          </p:cNvSpPr>
          <p:nvPr>
            <p:ph type="ftr" sz="quarter" idx="11"/>
          </p:nvPr>
        </p:nvSpPr>
        <p:spPr/>
        <p:txBody>
          <a:bodyPr/>
          <a:lstStyle/>
          <a:p>
            <a:r>
              <a:rPr lang="en-US" b="1" dirty="0" smtClean="0"/>
              <a:t>INTOSAI Working Group</a:t>
            </a:r>
          </a:p>
          <a:p>
            <a:r>
              <a:rPr lang="en-US" b="1" dirty="0" smtClean="0"/>
              <a:t>Key National </a:t>
            </a:r>
            <a:r>
              <a:rPr lang="en-US" b="1" smtClean="0"/>
              <a:t>INdicators</a:t>
            </a:r>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18</a:t>
            </a:fld>
            <a:endParaRPr lang="it-IT" dirty="0"/>
          </a:p>
        </p:txBody>
      </p:sp>
    </p:spTree>
    <p:extLst>
      <p:ext uri="{BB962C8B-B14F-4D97-AF65-F5344CB8AC3E}">
        <p14:creationId xmlns:p14="http://schemas.microsoft.com/office/powerpoint/2010/main" val="3075110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55191" y="1990165"/>
            <a:ext cx="8645237" cy="2573012"/>
          </a:xfrm>
        </p:spPr>
        <p:txBody>
          <a:bodyPr/>
          <a:lstStyle/>
          <a:p>
            <a:pPr algn="just"/>
            <a:r>
              <a:rPr lang="en-US" sz="2400" dirty="0"/>
              <a:t>In conclusion, it is interesting to highlight that the current Italian KNI are very useful to achieve some of the Sustainable Development Goals and they are undergoing an update to monitor the achieving of all the goals above mentioned. </a:t>
            </a:r>
            <a:endParaRPr lang="it-IT" sz="2400" dirty="0"/>
          </a:p>
          <a:p>
            <a:pPr algn="just"/>
            <a:r>
              <a:rPr lang="en-US" sz="2400" dirty="0"/>
              <a:t>At the same time, our Institution play an important role in auditing the context they refer.</a:t>
            </a:r>
            <a:endParaRPr lang="it-IT" sz="2400" dirty="0"/>
          </a:p>
          <a:p>
            <a:endParaRPr lang="en-US" sz="2400" dirty="0"/>
          </a:p>
        </p:txBody>
      </p:sp>
      <p:sp>
        <p:nvSpPr>
          <p:cNvPr id="4" name="Segnaposto data 3"/>
          <p:cNvSpPr>
            <a:spLocks noGrp="1"/>
          </p:cNvSpPr>
          <p:nvPr>
            <p:ph type="dt" sz="half" idx="10"/>
          </p:nvPr>
        </p:nvSpPr>
        <p:spPr/>
        <p:txBody>
          <a:bodyPr/>
          <a:lstStyle/>
          <a:p>
            <a:r>
              <a:rPr lang="it-IT" dirty="0" smtClean="0"/>
              <a:t>25-27/04/2017</a:t>
            </a:r>
            <a:endParaRPr lang="it-IT" dirty="0"/>
          </a:p>
        </p:txBody>
      </p:sp>
      <p:sp>
        <p:nvSpPr>
          <p:cNvPr id="5" name="Segnaposto piè di pagina 4"/>
          <p:cNvSpPr>
            <a:spLocks noGrp="1"/>
          </p:cNvSpPr>
          <p:nvPr>
            <p:ph type="ftr" sz="quarter" idx="11"/>
          </p:nvPr>
        </p:nvSpPr>
        <p:spPr/>
        <p:txBody>
          <a:bodyPr/>
          <a:lstStyle/>
          <a:p>
            <a:r>
              <a:rPr lang="en-US" b="1" dirty="0" smtClean="0"/>
              <a:t>INTOSAI Working Group</a:t>
            </a:r>
          </a:p>
          <a:p>
            <a:r>
              <a:rPr lang="en-US" b="1" dirty="0" smtClean="0"/>
              <a:t>Key National </a:t>
            </a:r>
            <a:r>
              <a:rPr lang="en-US" b="1" smtClean="0"/>
              <a:t>INdicators</a:t>
            </a:r>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19</a:t>
            </a:fld>
            <a:endParaRPr lang="it-IT" dirty="0"/>
          </a:p>
        </p:txBody>
      </p:sp>
    </p:spTree>
    <p:extLst>
      <p:ext uri="{BB962C8B-B14F-4D97-AF65-F5344CB8AC3E}">
        <p14:creationId xmlns:p14="http://schemas.microsoft.com/office/powerpoint/2010/main" val="1224775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23086" y="2187388"/>
            <a:ext cx="8798820" cy="4159600"/>
          </a:xfrm>
        </p:spPr>
        <p:txBody>
          <a:bodyPr/>
          <a:lstStyle/>
          <a:p>
            <a:pPr algn="just"/>
            <a:r>
              <a:rPr lang="en-US" sz="2400" dirty="0"/>
              <a:t>Since its origin, the "Equitable and Sustainable </a:t>
            </a:r>
            <a:r>
              <a:rPr lang="en-US" sz="2400" dirty="0" smtClean="0"/>
              <a:t>Well-being“ (</a:t>
            </a:r>
            <a:r>
              <a:rPr lang="en-US" sz="2400" dirty="0"/>
              <a:t>BES) had the purpose to integrate the key indicator that records the level of economic well-being of a Country, the GDP, with other indicators that can provide a more complete picture of the overall well-being. </a:t>
            </a:r>
            <a:endParaRPr lang="en-US" sz="2400" dirty="0" smtClean="0"/>
          </a:p>
          <a:p>
            <a:pPr algn="just"/>
            <a:r>
              <a:rPr lang="en-US" sz="2400" dirty="0"/>
              <a:t>The overall well-being does not depend only on quantitative aspects but also on qualitative aspects of the human condition. In fact, the </a:t>
            </a:r>
            <a:r>
              <a:rPr lang="en-US" sz="2400" i="1" dirty="0"/>
              <a:t>Human Development Indicator</a:t>
            </a:r>
            <a:r>
              <a:rPr lang="en-US" sz="2400" dirty="0"/>
              <a:t>, the development indicator suggested by the United Nations, combines the economic dimension with human, natural and social aspects. </a:t>
            </a:r>
            <a:endParaRPr lang="it-IT" sz="2400" dirty="0"/>
          </a:p>
          <a:p>
            <a:pPr algn="just"/>
            <a:endParaRPr lang="it-IT" sz="2400" dirty="0"/>
          </a:p>
          <a:p>
            <a:endParaRPr lang="en-US" dirty="0"/>
          </a:p>
        </p:txBody>
      </p:sp>
      <p:sp>
        <p:nvSpPr>
          <p:cNvPr id="4" name="Segnaposto data 3"/>
          <p:cNvSpPr>
            <a:spLocks noGrp="1"/>
          </p:cNvSpPr>
          <p:nvPr>
            <p:ph type="dt" sz="half" idx="10"/>
          </p:nvPr>
        </p:nvSpPr>
        <p:spPr/>
        <p:txBody>
          <a:bodyPr/>
          <a:lstStyle/>
          <a:p>
            <a:r>
              <a:rPr lang="it-IT" dirty="0" smtClean="0"/>
              <a:t>25-27/04/2017</a:t>
            </a:r>
            <a:endParaRPr lang="it-IT" dirty="0"/>
          </a:p>
        </p:txBody>
      </p:sp>
      <p:sp>
        <p:nvSpPr>
          <p:cNvPr id="5" name="Segnaposto piè di pagina 4"/>
          <p:cNvSpPr>
            <a:spLocks noGrp="1"/>
          </p:cNvSpPr>
          <p:nvPr>
            <p:ph type="ftr" sz="quarter" idx="11"/>
          </p:nvPr>
        </p:nvSpPr>
        <p:spPr/>
        <p:txBody>
          <a:bodyPr/>
          <a:lstStyle/>
          <a:p>
            <a:r>
              <a:rPr lang="en-US" b="1" dirty="0" smtClean="0"/>
              <a:t>INTOSAI Working Group </a:t>
            </a:r>
          </a:p>
          <a:p>
            <a:r>
              <a:rPr lang="en-US" b="1" dirty="0" smtClean="0"/>
              <a:t>Key National Indicators</a:t>
            </a:r>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2</a:t>
            </a:fld>
            <a:endParaRPr lang="it-IT" dirty="0"/>
          </a:p>
        </p:txBody>
      </p:sp>
    </p:spTree>
    <p:extLst>
      <p:ext uri="{BB962C8B-B14F-4D97-AF65-F5344CB8AC3E}">
        <p14:creationId xmlns:p14="http://schemas.microsoft.com/office/powerpoint/2010/main" val="33224831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31179" y="2191384"/>
            <a:ext cx="8666570" cy="1657377"/>
          </a:xfrm>
        </p:spPr>
        <p:txBody>
          <a:bodyPr/>
          <a:lstStyle/>
          <a:p>
            <a:pPr algn="ctr">
              <a:lnSpc>
                <a:spcPct val="100000"/>
              </a:lnSpc>
            </a:pPr>
            <a:endParaRPr lang="en-US" sz="4000" dirty="0" smtClean="0"/>
          </a:p>
          <a:p>
            <a:pPr algn="ctr">
              <a:lnSpc>
                <a:spcPct val="100000"/>
              </a:lnSpc>
            </a:pPr>
            <a:r>
              <a:rPr lang="en-US" sz="4000" dirty="0" smtClean="0"/>
              <a:t>Thank </a:t>
            </a:r>
            <a:r>
              <a:rPr lang="en-US" sz="4000" dirty="0"/>
              <a:t>you for your </a:t>
            </a:r>
            <a:r>
              <a:rPr lang="en-US" sz="4000" dirty="0" smtClean="0"/>
              <a:t>attention!</a:t>
            </a:r>
            <a:endParaRPr lang="en-US" sz="4000" dirty="0"/>
          </a:p>
          <a:p>
            <a:pPr algn="ctr"/>
            <a:endParaRPr lang="en-US" dirty="0"/>
          </a:p>
        </p:txBody>
      </p:sp>
      <p:sp>
        <p:nvSpPr>
          <p:cNvPr id="4" name="Segnaposto data 3"/>
          <p:cNvSpPr>
            <a:spLocks noGrp="1"/>
          </p:cNvSpPr>
          <p:nvPr>
            <p:ph type="dt" sz="half" idx="10"/>
          </p:nvPr>
        </p:nvSpPr>
        <p:spPr/>
        <p:txBody>
          <a:bodyPr/>
          <a:lstStyle/>
          <a:p>
            <a:r>
              <a:rPr lang="it-IT" dirty="0" smtClean="0"/>
              <a:t>25-27/04/2017</a:t>
            </a:r>
            <a:endParaRPr lang="it-IT" dirty="0"/>
          </a:p>
        </p:txBody>
      </p:sp>
      <p:sp>
        <p:nvSpPr>
          <p:cNvPr id="5" name="Segnaposto piè di pagina 4"/>
          <p:cNvSpPr>
            <a:spLocks noGrp="1"/>
          </p:cNvSpPr>
          <p:nvPr>
            <p:ph type="ftr" sz="quarter" idx="11"/>
          </p:nvPr>
        </p:nvSpPr>
        <p:spPr/>
        <p:txBody>
          <a:bodyPr/>
          <a:lstStyle/>
          <a:p>
            <a:r>
              <a:rPr lang="en-US" b="1" dirty="0" smtClean="0"/>
              <a:t>INTOSA Working Group</a:t>
            </a:r>
          </a:p>
          <a:p>
            <a:r>
              <a:rPr lang="en-US" b="1" dirty="0" smtClean="0"/>
              <a:t>Key National Indicators</a:t>
            </a:r>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20</a:t>
            </a:fld>
            <a:endParaRPr lang="it-IT" dirty="0"/>
          </a:p>
        </p:txBody>
      </p:sp>
    </p:spTree>
    <p:extLst>
      <p:ext uri="{BB962C8B-B14F-4D97-AF65-F5344CB8AC3E}">
        <p14:creationId xmlns:p14="http://schemas.microsoft.com/office/powerpoint/2010/main" val="66304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29844" y="1597618"/>
            <a:ext cx="8650386" cy="4491999"/>
          </a:xfrm>
        </p:spPr>
        <p:txBody>
          <a:bodyPr/>
          <a:lstStyle/>
          <a:p>
            <a:pPr algn="just"/>
            <a:r>
              <a:rPr lang="en-US" sz="2400" dirty="0"/>
              <a:t>In fact, the 17 Sustainable Development Goals (SDGs) included in the 2030 Agenda (the global action plan for the people, the planet and the prosperity) refer to different areas of social, economic and environmental development, including international cooperation and the political and institutional context.</a:t>
            </a:r>
            <a:endParaRPr lang="it-IT" sz="2400" dirty="0"/>
          </a:p>
          <a:p>
            <a:pPr algn="just"/>
            <a:r>
              <a:rPr lang="en-US" sz="2400" dirty="0"/>
              <a:t>The 17 Sustainable Development Goals (SDGs) take into account the need to support universal peace and freedom, to eradicate poverty in all its forms and dimensions, achieving a sustainable transformation of the society, the economy and the environment in terms of safety, well-being and justice. </a:t>
            </a:r>
            <a:endParaRPr lang="it-IT" sz="2400" dirty="0"/>
          </a:p>
          <a:p>
            <a:endParaRPr lang="it-IT" sz="2400" dirty="0"/>
          </a:p>
          <a:p>
            <a:endParaRPr lang="en-US" dirty="0"/>
          </a:p>
        </p:txBody>
      </p:sp>
      <p:sp>
        <p:nvSpPr>
          <p:cNvPr id="4" name="Segnaposto data 3"/>
          <p:cNvSpPr>
            <a:spLocks noGrp="1"/>
          </p:cNvSpPr>
          <p:nvPr>
            <p:ph type="dt" sz="half" idx="10"/>
          </p:nvPr>
        </p:nvSpPr>
        <p:spPr/>
        <p:txBody>
          <a:bodyPr/>
          <a:lstStyle/>
          <a:p>
            <a:r>
              <a:rPr lang="it-IT" dirty="0" smtClean="0"/>
              <a:t>25-27/04/2017</a:t>
            </a:r>
            <a:endParaRPr lang="it-IT" dirty="0"/>
          </a:p>
        </p:txBody>
      </p:sp>
      <p:sp>
        <p:nvSpPr>
          <p:cNvPr id="5" name="Segnaposto piè di pagina 4"/>
          <p:cNvSpPr>
            <a:spLocks noGrp="1"/>
          </p:cNvSpPr>
          <p:nvPr>
            <p:ph type="ftr" sz="quarter" idx="11"/>
          </p:nvPr>
        </p:nvSpPr>
        <p:spPr/>
        <p:txBody>
          <a:bodyPr/>
          <a:lstStyle/>
          <a:p>
            <a:r>
              <a:rPr lang="en-US" b="1" dirty="0" smtClean="0"/>
              <a:t>INTOSAI Working Group</a:t>
            </a:r>
          </a:p>
          <a:p>
            <a:r>
              <a:rPr lang="en-US" b="1" dirty="0" smtClean="0"/>
              <a:t>Key National Indicators</a:t>
            </a:r>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3</a:t>
            </a:fld>
            <a:endParaRPr lang="it-IT" dirty="0"/>
          </a:p>
        </p:txBody>
      </p:sp>
    </p:spTree>
    <p:extLst>
      <p:ext uri="{BB962C8B-B14F-4D97-AF65-F5344CB8AC3E}">
        <p14:creationId xmlns:p14="http://schemas.microsoft.com/office/powerpoint/2010/main" val="2448176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99594" y="1165412"/>
            <a:ext cx="8749205" cy="4724400"/>
          </a:xfrm>
        </p:spPr>
        <p:txBody>
          <a:bodyPr/>
          <a:lstStyle/>
          <a:p>
            <a:pPr algn="just"/>
            <a:endParaRPr lang="en-US" sz="2400" dirty="0" smtClean="0"/>
          </a:p>
          <a:p>
            <a:r>
              <a:rPr lang="en-US" sz="2000" dirty="0"/>
              <a:t>They are:</a:t>
            </a:r>
            <a:endParaRPr lang="it-IT" sz="2000" dirty="0"/>
          </a:p>
          <a:p>
            <a:r>
              <a:rPr lang="en-US" sz="2000" dirty="0"/>
              <a:t>1. No poverty. End poverty in all its forms everywhere </a:t>
            </a:r>
            <a:endParaRPr lang="it-IT" sz="2000" dirty="0"/>
          </a:p>
          <a:p>
            <a:r>
              <a:rPr lang="en-US" sz="2000" dirty="0"/>
              <a:t>2. Zero hunger. End hunger, achieve food security and improved nutrition and promote sustainable agriculture </a:t>
            </a:r>
            <a:endParaRPr lang="it-IT" sz="2000" dirty="0"/>
          </a:p>
          <a:p>
            <a:r>
              <a:rPr lang="en-US" sz="2000" dirty="0"/>
              <a:t>3. Good health and well-being. Ensure healthy lives and promote well-being for all at all ages </a:t>
            </a:r>
            <a:endParaRPr lang="it-IT" sz="2000" dirty="0"/>
          </a:p>
          <a:p>
            <a:r>
              <a:rPr lang="en-US" sz="2000" dirty="0"/>
              <a:t>4. Quality education. Ensure inclusive and equitable quality education and promote lifelong learning opportunities for all </a:t>
            </a:r>
            <a:endParaRPr lang="it-IT" sz="2000" dirty="0"/>
          </a:p>
          <a:p>
            <a:r>
              <a:rPr lang="en-US" sz="2000" dirty="0"/>
              <a:t>5. Gender equality. Achieve gender equality and empower all women and girls </a:t>
            </a:r>
            <a:endParaRPr lang="it-IT" sz="2000" dirty="0"/>
          </a:p>
          <a:p>
            <a:r>
              <a:rPr lang="en-US" sz="2000" dirty="0"/>
              <a:t>6. Clear water and sanitation. Ensure availability and sustainable management of water and sanitation for all </a:t>
            </a:r>
            <a:endParaRPr lang="it-IT" sz="2000" dirty="0"/>
          </a:p>
        </p:txBody>
      </p:sp>
      <p:sp>
        <p:nvSpPr>
          <p:cNvPr id="4" name="Segnaposto data 3"/>
          <p:cNvSpPr>
            <a:spLocks noGrp="1"/>
          </p:cNvSpPr>
          <p:nvPr>
            <p:ph type="dt" sz="half" idx="10"/>
          </p:nvPr>
        </p:nvSpPr>
        <p:spPr/>
        <p:txBody>
          <a:bodyPr/>
          <a:lstStyle/>
          <a:p>
            <a:r>
              <a:rPr lang="it-IT" dirty="0" smtClean="0"/>
              <a:t>25-27/04/2017</a:t>
            </a:r>
            <a:endParaRPr lang="it-IT" dirty="0"/>
          </a:p>
        </p:txBody>
      </p:sp>
      <p:sp>
        <p:nvSpPr>
          <p:cNvPr id="5" name="Segnaposto piè di pagina 4"/>
          <p:cNvSpPr>
            <a:spLocks noGrp="1"/>
          </p:cNvSpPr>
          <p:nvPr>
            <p:ph type="ftr" sz="quarter" idx="11"/>
          </p:nvPr>
        </p:nvSpPr>
        <p:spPr>
          <a:xfrm>
            <a:off x="2930980" y="6185648"/>
            <a:ext cx="3693660" cy="535834"/>
          </a:xfrm>
        </p:spPr>
        <p:txBody>
          <a:bodyPr/>
          <a:lstStyle/>
          <a:p>
            <a:r>
              <a:rPr lang="en-US" b="1" dirty="0" smtClean="0"/>
              <a:t>INTOSAI Working Group </a:t>
            </a:r>
          </a:p>
          <a:p>
            <a:r>
              <a:rPr lang="it-IT" b="1" dirty="0" err="1" smtClean="0"/>
              <a:t>Key</a:t>
            </a:r>
            <a:r>
              <a:rPr lang="it-IT" b="1" dirty="0" smtClean="0"/>
              <a:t> National </a:t>
            </a:r>
            <a:r>
              <a:rPr lang="it-IT" b="1" dirty="0" err="1" smtClean="0"/>
              <a:t>INdicators</a:t>
            </a:r>
            <a:endParaRPr lang="it-IT" b="1"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4</a:t>
            </a:fld>
            <a:endParaRPr lang="it-IT" dirty="0"/>
          </a:p>
        </p:txBody>
      </p:sp>
    </p:spTree>
    <p:extLst>
      <p:ext uri="{BB962C8B-B14F-4D97-AF65-F5344CB8AC3E}">
        <p14:creationId xmlns:p14="http://schemas.microsoft.com/office/powerpoint/2010/main" val="4272388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r>
              <a:rPr lang="it-IT" dirty="0" smtClean="0"/>
              <a:t>25-27/04/2017</a:t>
            </a:r>
            <a:endParaRPr lang="it-IT" dirty="0"/>
          </a:p>
        </p:txBody>
      </p:sp>
      <p:sp>
        <p:nvSpPr>
          <p:cNvPr id="5" name="Segnaposto piè di pagina 4"/>
          <p:cNvSpPr>
            <a:spLocks noGrp="1"/>
          </p:cNvSpPr>
          <p:nvPr>
            <p:ph type="ftr" sz="quarter" idx="11"/>
          </p:nvPr>
        </p:nvSpPr>
        <p:spPr/>
        <p:txBody>
          <a:bodyPr/>
          <a:lstStyle/>
          <a:p>
            <a:r>
              <a:rPr lang="en-US" b="1" dirty="0" smtClean="0"/>
              <a:t>INTOSAI Working Group</a:t>
            </a:r>
          </a:p>
          <a:p>
            <a:r>
              <a:rPr lang="en-US" b="1" dirty="0" smtClean="0"/>
              <a:t>Key National Indicators</a:t>
            </a:r>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5</a:t>
            </a:fld>
            <a:endParaRPr lang="it-IT" dirty="0"/>
          </a:p>
        </p:txBody>
      </p:sp>
      <p:sp>
        <p:nvSpPr>
          <p:cNvPr id="10" name="Sottotitolo 2"/>
          <p:cNvSpPr>
            <a:spLocks noGrp="1"/>
          </p:cNvSpPr>
          <p:nvPr>
            <p:ph type="subTitle" idx="1"/>
          </p:nvPr>
        </p:nvSpPr>
        <p:spPr>
          <a:xfrm>
            <a:off x="615141" y="1602302"/>
            <a:ext cx="8668804" cy="4431983"/>
          </a:xfrm>
        </p:spPr>
        <p:txBody>
          <a:bodyPr/>
          <a:lstStyle/>
          <a:p>
            <a:pPr algn="just"/>
            <a:r>
              <a:rPr lang="en-US" sz="2000" dirty="0"/>
              <a:t>7. Affordable and clean energy. Ensure access to affordable, reliable, sustainable and modern energy for all </a:t>
            </a:r>
            <a:endParaRPr lang="it-IT" sz="2000" dirty="0"/>
          </a:p>
          <a:p>
            <a:pPr algn="just"/>
            <a:r>
              <a:rPr lang="en-US" sz="2000" dirty="0"/>
              <a:t>8. Decent work and economic growth. Promote sustained, inclusive and sustainable economic growth, full and productive employment and decent work for all </a:t>
            </a:r>
            <a:endParaRPr lang="it-IT" sz="2000" dirty="0"/>
          </a:p>
          <a:p>
            <a:pPr algn="just"/>
            <a:r>
              <a:rPr lang="en-US" sz="2000" dirty="0"/>
              <a:t>9. Industry innovation and infrastructure. Build resilient infrastructure, promote inclusive and sustainable industrialization and foster innovation </a:t>
            </a:r>
            <a:endParaRPr lang="it-IT" sz="2000" dirty="0"/>
          </a:p>
          <a:p>
            <a:pPr algn="just"/>
            <a:r>
              <a:rPr lang="en-US" sz="2000" dirty="0"/>
              <a:t>10. Reduced inequalities. Reduce inequality within and among countries </a:t>
            </a:r>
            <a:endParaRPr lang="it-IT" sz="2000" dirty="0"/>
          </a:p>
          <a:p>
            <a:pPr algn="just"/>
            <a:r>
              <a:rPr lang="en-US" sz="2000" dirty="0"/>
              <a:t>11. Sustainable cities and communities. Make cities and human settlements inclusive, safe, resilient and sustainable </a:t>
            </a:r>
            <a:endParaRPr lang="it-IT" sz="2000" dirty="0"/>
          </a:p>
          <a:p>
            <a:pPr algn="just"/>
            <a:r>
              <a:rPr lang="en-US" sz="2000" dirty="0"/>
              <a:t>12. Responsible consumption and production. Ensure sustainable consumption and production patterns </a:t>
            </a:r>
            <a:endParaRPr lang="it-IT" sz="2000" dirty="0"/>
          </a:p>
          <a:p>
            <a:pPr algn="just"/>
            <a:r>
              <a:rPr lang="en-US" sz="2000" dirty="0"/>
              <a:t>13. Climate action. Take urgent action to combat climate change and its impacts </a:t>
            </a:r>
            <a:endParaRPr lang="it-IT" sz="2000" dirty="0"/>
          </a:p>
        </p:txBody>
      </p:sp>
    </p:spTree>
    <p:extLst>
      <p:ext uri="{BB962C8B-B14F-4D97-AF65-F5344CB8AC3E}">
        <p14:creationId xmlns:p14="http://schemas.microsoft.com/office/powerpoint/2010/main" val="527097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30306" y="1846729"/>
            <a:ext cx="8794657" cy="3502497"/>
          </a:xfrm>
        </p:spPr>
        <p:txBody>
          <a:bodyPr/>
          <a:lstStyle/>
          <a:p>
            <a:pPr algn="just"/>
            <a:endParaRPr lang="en-US" sz="2400" dirty="0" smtClean="0"/>
          </a:p>
          <a:p>
            <a:pPr algn="just"/>
            <a:r>
              <a:rPr lang="en-US" sz="2000" dirty="0"/>
              <a:t>14. Life below water. Conserve and sustainably use the oceans, seas and marine resources for sustainable development </a:t>
            </a:r>
            <a:endParaRPr lang="it-IT" sz="2000" dirty="0"/>
          </a:p>
          <a:p>
            <a:pPr algn="just"/>
            <a:r>
              <a:rPr lang="en-US" sz="2000" dirty="0"/>
              <a:t>15. Life on land. Protect, restore and promote sustainable use of terrestrial ecosystems, sustainably manage forests, combat desertification, and halt and reverse land degradation and halt biodiversity loss </a:t>
            </a:r>
            <a:endParaRPr lang="it-IT" sz="2000" dirty="0"/>
          </a:p>
          <a:p>
            <a:pPr algn="just"/>
            <a:r>
              <a:rPr lang="en-US" sz="2000" dirty="0"/>
              <a:t>16. Peace, justice and strong institutions. Promote peaceful and inclusive societies for sustainable development, provide access to justice for all and build effective, accountable and inclusive institutions at all levels </a:t>
            </a:r>
            <a:endParaRPr lang="it-IT" sz="2000" dirty="0"/>
          </a:p>
          <a:p>
            <a:pPr algn="just"/>
            <a:r>
              <a:rPr lang="en-US" sz="2000" dirty="0"/>
              <a:t>17. Partnership for the goals. Strengthen the means of implementation and revitalize the Global Partnership for Sustainable Development. </a:t>
            </a:r>
            <a:endParaRPr lang="it-IT" sz="2000" dirty="0"/>
          </a:p>
        </p:txBody>
      </p:sp>
      <p:sp>
        <p:nvSpPr>
          <p:cNvPr id="4" name="Segnaposto data 3"/>
          <p:cNvSpPr>
            <a:spLocks noGrp="1"/>
          </p:cNvSpPr>
          <p:nvPr>
            <p:ph type="dt" sz="half" idx="10"/>
          </p:nvPr>
        </p:nvSpPr>
        <p:spPr/>
        <p:txBody>
          <a:bodyPr/>
          <a:lstStyle/>
          <a:p>
            <a:r>
              <a:rPr lang="it-IT" dirty="0" smtClean="0"/>
              <a:t>25-27/04/2017</a:t>
            </a:r>
            <a:endParaRPr lang="it-IT" dirty="0"/>
          </a:p>
        </p:txBody>
      </p:sp>
      <p:sp>
        <p:nvSpPr>
          <p:cNvPr id="5" name="Segnaposto piè di pagina 4"/>
          <p:cNvSpPr>
            <a:spLocks noGrp="1"/>
          </p:cNvSpPr>
          <p:nvPr>
            <p:ph type="ftr" sz="quarter" idx="11"/>
          </p:nvPr>
        </p:nvSpPr>
        <p:spPr/>
        <p:txBody>
          <a:bodyPr/>
          <a:lstStyle/>
          <a:p>
            <a:r>
              <a:rPr lang="en-US" b="1" dirty="0" smtClean="0"/>
              <a:t>INTOSAI Working Group</a:t>
            </a:r>
          </a:p>
          <a:p>
            <a:r>
              <a:rPr lang="en-US" b="1" dirty="0" smtClean="0"/>
              <a:t>Key National Indicators</a:t>
            </a:r>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6</a:t>
            </a:fld>
            <a:endParaRPr lang="it-IT" dirty="0"/>
          </a:p>
        </p:txBody>
      </p:sp>
    </p:spTree>
    <p:extLst>
      <p:ext uri="{BB962C8B-B14F-4D97-AF65-F5344CB8AC3E}">
        <p14:creationId xmlns:p14="http://schemas.microsoft.com/office/powerpoint/2010/main" val="3494738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38878" y="2191384"/>
            <a:ext cx="8974219" cy="3340915"/>
          </a:xfrm>
        </p:spPr>
        <p:txBody>
          <a:bodyPr/>
          <a:lstStyle/>
          <a:p>
            <a:pPr algn="just"/>
            <a:r>
              <a:rPr lang="en-US" sz="2400" dirty="0"/>
              <a:t>The Sustainable Development Goals can be considered as the set of indicators that the global community has chosen, thanks to a political agreement between the various stakeholders, to represent its values, priorities and goals. Because of their nature, the SDGs indicators are shared with almost all the experiments developed in recent years at the national and supranational level and particularly in Italy, we can observe their overlap, albeit partial, with many of the indicators identified in Italian Equitable and Sustainable Well-being – BES.</a:t>
            </a:r>
            <a:endParaRPr lang="it-IT" sz="2400" dirty="0"/>
          </a:p>
          <a:p>
            <a:endParaRPr lang="it-IT" dirty="0"/>
          </a:p>
        </p:txBody>
      </p:sp>
      <p:sp>
        <p:nvSpPr>
          <p:cNvPr id="4" name="Segnaposto data 3"/>
          <p:cNvSpPr>
            <a:spLocks noGrp="1"/>
          </p:cNvSpPr>
          <p:nvPr>
            <p:ph type="dt" sz="half" idx="10"/>
          </p:nvPr>
        </p:nvSpPr>
        <p:spPr/>
        <p:txBody>
          <a:bodyPr/>
          <a:lstStyle/>
          <a:p>
            <a:r>
              <a:rPr lang="it-IT" dirty="0" smtClean="0"/>
              <a:t>25-27/04/2017</a:t>
            </a:r>
            <a:endParaRPr lang="it-IT" dirty="0"/>
          </a:p>
        </p:txBody>
      </p:sp>
      <p:sp>
        <p:nvSpPr>
          <p:cNvPr id="5" name="Segnaposto piè di pagina 4"/>
          <p:cNvSpPr>
            <a:spLocks noGrp="1"/>
          </p:cNvSpPr>
          <p:nvPr>
            <p:ph type="ftr" sz="quarter" idx="11"/>
          </p:nvPr>
        </p:nvSpPr>
        <p:spPr/>
        <p:txBody>
          <a:bodyPr/>
          <a:lstStyle/>
          <a:p>
            <a:r>
              <a:rPr lang="en-US" sz="1000" b="1" dirty="0" smtClean="0"/>
              <a:t>INTOSAI Working Group</a:t>
            </a:r>
          </a:p>
          <a:p>
            <a:r>
              <a:rPr lang="en-US" b="1" dirty="0" smtClean="0"/>
              <a:t>Key National Indicators</a:t>
            </a:r>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7</a:t>
            </a:fld>
            <a:endParaRPr lang="it-IT" dirty="0"/>
          </a:p>
        </p:txBody>
      </p:sp>
    </p:spTree>
    <p:extLst>
      <p:ext uri="{BB962C8B-B14F-4D97-AF65-F5344CB8AC3E}">
        <p14:creationId xmlns:p14="http://schemas.microsoft.com/office/powerpoint/2010/main" val="3000892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82445" y="1828800"/>
            <a:ext cx="8419508" cy="1754326"/>
          </a:xfrm>
        </p:spPr>
        <p:txBody>
          <a:bodyPr/>
          <a:lstStyle/>
          <a:p>
            <a:pPr algn="just"/>
            <a:r>
              <a:rPr lang="en-US" sz="2400" dirty="0"/>
              <a:t>Therefore, we can consider BES indicators as the Italian chapter of the SDGs indicators and this is the demonstration how </a:t>
            </a:r>
            <a:r>
              <a:rPr lang="it-IT" sz="2400" dirty="0" err="1"/>
              <a:t>Key</a:t>
            </a:r>
            <a:r>
              <a:rPr lang="it-IT" sz="2400" dirty="0"/>
              <a:t> National </a:t>
            </a:r>
            <a:r>
              <a:rPr lang="it-IT" sz="2400" dirty="0" err="1"/>
              <a:t>Indicators</a:t>
            </a:r>
            <a:r>
              <a:rPr lang="it-IT" sz="2400" dirty="0"/>
              <a:t> play a </a:t>
            </a:r>
            <a:r>
              <a:rPr lang="it-IT" sz="2400" dirty="0" err="1"/>
              <a:t>growingly</a:t>
            </a:r>
            <a:r>
              <a:rPr lang="it-IT" sz="2400" dirty="0"/>
              <a:t> </a:t>
            </a:r>
            <a:r>
              <a:rPr lang="it-IT" sz="2400" dirty="0" err="1"/>
              <a:t>important</a:t>
            </a:r>
            <a:r>
              <a:rPr lang="it-IT" sz="2400" dirty="0"/>
              <a:t> and </a:t>
            </a:r>
            <a:r>
              <a:rPr lang="it-IT" sz="2400" dirty="0" err="1"/>
              <a:t>driving</a:t>
            </a:r>
            <a:r>
              <a:rPr lang="it-IT" sz="2400" dirty="0"/>
              <a:t> </a:t>
            </a:r>
            <a:r>
              <a:rPr lang="it-IT" sz="2400" dirty="0" err="1"/>
              <a:t>role</a:t>
            </a:r>
            <a:r>
              <a:rPr lang="it-IT" sz="2400" dirty="0"/>
              <a:t> to monitor </a:t>
            </a:r>
            <a:r>
              <a:rPr lang="en-US" sz="2400" dirty="0"/>
              <a:t>progress towards the Agenda 2030 targets. </a:t>
            </a:r>
            <a:endParaRPr lang="it-IT" sz="2400" dirty="0"/>
          </a:p>
        </p:txBody>
      </p:sp>
      <p:sp>
        <p:nvSpPr>
          <p:cNvPr id="4" name="Segnaposto data 3"/>
          <p:cNvSpPr>
            <a:spLocks noGrp="1"/>
          </p:cNvSpPr>
          <p:nvPr>
            <p:ph type="dt" sz="half" idx="10"/>
          </p:nvPr>
        </p:nvSpPr>
        <p:spPr/>
        <p:txBody>
          <a:bodyPr/>
          <a:lstStyle/>
          <a:p>
            <a:r>
              <a:rPr lang="it-IT" dirty="0" smtClean="0"/>
              <a:t>25-27/04/2017</a:t>
            </a:r>
            <a:endParaRPr lang="it-IT" dirty="0"/>
          </a:p>
        </p:txBody>
      </p:sp>
      <p:sp>
        <p:nvSpPr>
          <p:cNvPr id="5" name="Segnaposto piè di pagina 4"/>
          <p:cNvSpPr>
            <a:spLocks noGrp="1"/>
          </p:cNvSpPr>
          <p:nvPr>
            <p:ph type="ftr" sz="quarter" idx="11"/>
          </p:nvPr>
        </p:nvSpPr>
        <p:spPr>
          <a:xfrm>
            <a:off x="3281364" y="6270171"/>
            <a:ext cx="3343275" cy="451310"/>
          </a:xfrm>
        </p:spPr>
        <p:txBody>
          <a:bodyPr/>
          <a:lstStyle/>
          <a:p>
            <a:r>
              <a:rPr lang="en-US" b="1" dirty="0" smtClean="0"/>
              <a:t>INTOSAI Working Group</a:t>
            </a:r>
          </a:p>
          <a:p>
            <a:r>
              <a:rPr lang="en-US" b="1" dirty="0" smtClean="0"/>
              <a:t>Key National Indicators</a:t>
            </a:r>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8</a:t>
            </a:fld>
            <a:endParaRPr lang="it-IT" dirty="0"/>
          </a:p>
        </p:txBody>
      </p:sp>
    </p:spTree>
    <p:extLst>
      <p:ext uri="{BB962C8B-B14F-4D97-AF65-F5344CB8AC3E}">
        <p14:creationId xmlns:p14="http://schemas.microsoft.com/office/powerpoint/2010/main" val="3005354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97381" y="1639294"/>
            <a:ext cx="8642294" cy="3416320"/>
          </a:xfrm>
        </p:spPr>
        <p:txBody>
          <a:bodyPr/>
          <a:lstStyle/>
          <a:p>
            <a:pPr algn="just"/>
            <a:r>
              <a:rPr lang="en-US" sz="2400" dirty="0"/>
              <a:t>The indicators of Sustainable and Equitable Wellbeing (BES) used in SDG indicators are 19. Several of these have been used with reference to environmental objectives. The similarities between the two sets of indicators are multiple: in both cases, the set of indicators has been chosen in the light of a long-established literature, not tied to a rigid theoretical, but rather attributable to the contexts that generated them. The common scope is to offer a framework of quantitative information supplemented and enriched for measuring the welfare and sustainable development. </a:t>
            </a:r>
            <a:endParaRPr lang="it-IT" sz="2400" dirty="0"/>
          </a:p>
        </p:txBody>
      </p:sp>
      <p:sp>
        <p:nvSpPr>
          <p:cNvPr id="4" name="Segnaposto data 3"/>
          <p:cNvSpPr>
            <a:spLocks noGrp="1"/>
          </p:cNvSpPr>
          <p:nvPr>
            <p:ph type="dt" sz="half" idx="10"/>
          </p:nvPr>
        </p:nvSpPr>
        <p:spPr/>
        <p:txBody>
          <a:bodyPr/>
          <a:lstStyle/>
          <a:p>
            <a:r>
              <a:rPr lang="it-IT" dirty="0" smtClean="0"/>
              <a:t>25-27/04//2017</a:t>
            </a:r>
            <a:endParaRPr lang="it-IT" dirty="0"/>
          </a:p>
        </p:txBody>
      </p:sp>
      <p:sp>
        <p:nvSpPr>
          <p:cNvPr id="5" name="Segnaposto piè di pagina 4"/>
          <p:cNvSpPr>
            <a:spLocks noGrp="1"/>
          </p:cNvSpPr>
          <p:nvPr>
            <p:ph type="ftr" sz="quarter" idx="11"/>
          </p:nvPr>
        </p:nvSpPr>
        <p:spPr>
          <a:xfrm>
            <a:off x="3299291" y="6239435"/>
            <a:ext cx="3343275" cy="482046"/>
          </a:xfrm>
        </p:spPr>
        <p:txBody>
          <a:bodyPr/>
          <a:lstStyle/>
          <a:p>
            <a:r>
              <a:rPr lang="en-US" b="1" dirty="0"/>
              <a:t>INTOSAI Working Group</a:t>
            </a:r>
          </a:p>
          <a:p>
            <a:r>
              <a:rPr lang="en-US" b="1" dirty="0"/>
              <a:t>Key National Indicators</a:t>
            </a:r>
            <a:endParaRPr lang="it-IT" dirty="0"/>
          </a:p>
          <a:p>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9</a:t>
            </a:fld>
            <a:endParaRPr lang="it-IT" dirty="0"/>
          </a:p>
        </p:txBody>
      </p:sp>
    </p:spTree>
    <p:extLst>
      <p:ext uri="{BB962C8B-B14F-4D97-AF65-F5344CB8AC3E}">
        <p14:creationId xmlns:p14="http://schemas.microsoft.com/office/powerpoint/2010/main" val="3745191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Cd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bg1"/>
        </a:solidFill>
        <a:ln>
          <a:noFill/>
        </a:ln>
      </a:spPr>
      <a:bodyPr vert="horz" wrap="square" lIns="91440" tIns="45721" rIns="91440" bIns="45721" rtlCol="0" anchor="ctr">
        <a:noAutofit/>
      </a:bodyPr>
      <a:lstStyle>
        <a:defPPr>
          <a:defRPr sz="1500" dirty="0">
            <a:solidFill>
              <a:srgbClr val="A92A1A"/>
            </a:solidFill>
            <a:latin typeface="Myriad Pro" panose="020B0503030403020204" pitchFamily="34" charset="0"/>
          </a:defRPr>
        </a:defPPr>
      </a:lstStyle>
    </a:txDef>
  </a:objectDefaults>
  <a:extraClrSchemeLst/>
  <a:extLst>
    <a:ext uri="{05A4C25C-085E-4340-85A3-A5531E510DB2}">
      <thm15:themeFamily xmlns:thm15="http://schemas.microsoft.com/office/thememl/2012/main" name="MAR_Joint Strike Fighter F-35 Lightning II - The italian involvement in the program Recent developments" id="{7FACFA7E-5B31-4A45-A1E2-DA864D91B76A}" vid="{23026737-6311-4C25-9C08-F3470DF40482}"/>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ECAE7A3A2F09D644B27E23A16E3960B9" ma:contentTypeVersion="0" ma:contentTypeDescription="Creare un nuovo documento." ma:contentTypeScope="" ma:versionID="13266b3857251cf7711e7e7a05a431ba">
  <xsd:schema xmlns:xsd="http://www.w3.org/2001/XMLSchema" xmlns:xs="http://www.w3.org/2001/XMLSchema" xmlns:p="http://schemas.microsoft.com/office/2006/metadata/properties" targetNamespace="http://schemas.microsoft.com/office/2006/metadata/properties" ma:root="true" ma:fieldsID="de2c2bff39701977361371fca1d1563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D4E4C8E-4EDE-41D8-8DE8-B79B6FFEED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94949DC-326C-4603-9E86-B03C669312B0}">
  <ds:schemaRefs>
    <ds:schemaRef ds:uri="http://schemas.microsoft.com/sharepoint/v3/contenttype/forms"/>
  </ds:schemaRefs>
</ds:datastoreItem>
</file>

<file path=customXml/itemProps3.xml><?xml version="1.0" encoding="utf-8"?>
<ds:datastoreItem xmlns:ds="http://schemas.openxmlformats.org/officeDocument/2006/customXml" ds:itemID="{98647D15-AC84-435E-9ED1-CCB5BD55B231}">
  <ds:schemaRefs>
    <ds:schemaRef ds:uri="http://purl.org/dc/dcmitype/"/>
    <ds:schemaRef ds:uri="http://schemas.microsoft.com/office/2006/documentManagement/types"/>
    <ds:schemaRef ds:uri="http://schemas.openxmlformats.org/package/2006/metadata/core-properties"/>
    <ds:schemaRef ds:uri="http://purl.org/dc/elements/1.1/"/>
    <ds:schemaRef ds:uri="http://www.w3.org/XML/1998/namespace"/>
    <ds:schemaRef ds:uri="http://schemas.microsoft.com/office/2006/metadata/properti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6530</TotalTime>
  <Words>1874</Words>
  <Application>Microsoft Office PowerPoint</Application>
  <PresentationFormat>A4 (21x29,7 cm)</PresentationFormat>
  <Paragraphs>138</Paragraphs>
  <Slides>20</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20</vt:i4>
      </vt:variant>
    </vt:vector>
  </HeadingPairs>
  <TitlesOfParts>
    <vt:vector size="24" baseType="lpstr">
      <vt:lpstr>Verdana</vt:lpstr>
      <vt:lpstr>Arial</vt:lpstr>
      <vt:lpstr>Calibri</vt:lpstr>
      <vt:lpstr>TemaCdc</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Frattaroli Daniela</dc:creator>
  <cp:lastModifiedBy>Romagnoli Carla</cp:lastModifiedBy>
  <cp:revision>207</cp:revision>
  <cp:lastPrinted>2017-03-21T09:49:30Z</cp:lastPrinted>
  <dcterms:created xsi:type="dcterms:W3CDTF">2014-07-01T08:47:01Z</dcterms:created>
  <dcterms:modified xsi:type="dcterms:W3CDTF">2017-04-11T08:44:34Z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0x010100ECAE7A3A2F09D644B27E23A16E3960B9</vt:lpwstr>
  </property>
</Properties>
</file>