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263E9-32F2-4F7C-9CE0-DC2C00A08A2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078A9-AD65-440A-90C1-7DCDCF1E9E92}">
      <dgm:prSet phldrT="[Text]" custT="1"/>
      <dgm:spPr/>
      <dgm:t>
        <a:bodyPr/>
        <a:lstStyle/>
        <a:p>
          <a:r>
            <a:rPr lang="en-US" sz="1200" b="1" dirty="0" smtClean="0">
              <a:latin typeface="Calibri" panose="020F0502020204030204" pitchFamily="34" charset="0"/>
            </a:rPr>
            <a:t>THEME I - SDGS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76A0D00C-B416-4DCB-81F4-888F8B234930}" type="parTrans" cxnId="{6704B0C8-108F-47D5-ACA9-73F38FC9514A}">
      <dgm:prSet/>
      <dgm:spPr/>
      <dgm:t>
        <a:bodyPr/>
        <a:lstStyle/>
        <a:p>
          <a:endParaRPr lang="en-US" sz="1050"/>
        </a:p>
      </dgm:t>
    </dgm:pt>
    <dgm:pt modelId="{9C387A6D-6A04-425A-BA9A-EA138D7857A5}" type="sibTrans" cxnId="{6704B0C8-108F-47D5-ACA9-73F38FC9514A}">
      <dgm:prSet/>
      <dgm:spPr/>
      <dgm:t>
        <a:bodyPr/>
        <a:lstStyle/>
        <a:p>
          <a:endParaRPr lang="en-US" sz="1050"/>
        </a:p>
      </dgm:t>
    </dgm:pt>
    <dgm:pt modelId="{05154B38-47FB-49BE-855D-F1FE102E6DB4}">
      <dgm:prSet phldrT="[Text]" custT="1"/>
      <dgm:spPr/>
      <dgm:t>
        <a:bodyPr/>
        <a:lstStyle/>
        <a:p>
          <a:r>
            <a:rPr lang="en-US" sz="1000" b="1" dirty="0" smtClean="0">
              <a:latin typeface="Calibri" panose="020F0502020204030204" pitchFamily="34" charset="0"/>
            </a:rPr>
            <a:t>THEME II - PROFESIONALIZATION</a:t>
          </a:r>
          <a:endParaRPr lang="en-US" sz="1000" b="1" dirty="0">
            <a:latin typeface="Calibri" panose="020F0502020204030204" pitchFamily="34" charset="0"/>
          </a:endParaRPr>
        </a:p>
      </dgm:t>
    </dgm:pt>
    <dgm:pt modelId="{70D0D18E-C061-4878-93D4-0E3D60FE2069}" type="parTrans" cxnId="{21D3DED6-7787-485B-9371-9B11C865461C}">
      <dgm:prSet/>
      <dgm:spPr/>
      <dgm:t>
        <a:bodyPr/>
        <a:lstStyle/>
        <a:p>
          <a:endParaRPr lang="en-US" sz="1050"/>
        </a:p>
      </dgm:t>
    </dgm:pt>
    <dgm:pt modelId="{7DDD3ACC-63CC-4136-B30B-AEFD26EDA056}" type="sibTrans" cxnId="{21D3DED6-7787-485B-9371-9B11C865461C}">
      <dgm:prSet/>
      <dgm:spPr/>
      <dgm:t>
        <a:bodyPr/>
        <a:lstStyle/>
        <a:p>
          <a:endParaRPr lang="en-US" sz="1050"/>
        </a:p>
      </dgm:t>
    </dgm:pt>
    <dgm:pt modelId="{24BBB7CA-AB24-4292-BD0B-B0953FFF9A0B}" type="pres">
      <dgm:prSet presAssocID="{0BB263E9-32F2-4F7C-9CE0-DC2C00A08A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80657B-A1EB-439D-867E-AF18425EEF59}" type="pres">
      <dgm:prSet presAssocID="{D25078A9-AD65-440A-90C1-7DCDCF1E9E92}" presName="composite" presStyleCnt="0"/>
      <dgm:spPr/>
    </dgm:pt>
    <dgm:pt modelId="{F09C506A-1DB4-4313-92B1-D7FF67369FAB}" type="pres">
      <dgm:prSet presAssocID="{D25078A9-AD65-440A-90C1-7DCDCF1E9E9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E0980-9567-4682-9838-B9DC297D22BD}" type="pres">
      <dgm:prSet presAssocID="{D25078A9-AD65-440A-90C1-7DCDCF1E9E92}" presName="rect2" presStyleLbl="fgImgPlace1" presStyleIdx="0" presStyleCnt="2" custScaleX="133794" custLinFactNeighborX="-487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F6923E2A-5682-4EDB-A94D-9516924B59CE}" type="pres">
      <dgm:prSet presAssocID="{9C387A6D-6A04-425A-BA9A-EA138D7857A5}" presName="sibTrans" presStyleCnt="0"/>
      <dgm:spPr/>
    </dgm:pt>
    <dgm:pt modelId="{FA377F7D-F098-44B4-9FD2-E3423DFFF87A}" type="pres">
      <dgm:prSet presAssocID="{05154B38-47FB-49BE-855D-F1FE102E6DB4}" presName="composite" presStyleCnt="0"/>
      <dgm:spPr/>
    </dgm:pt>
    <dgm:pt modelId="{AD2A749C-D6A9-47F3-BE7C-99C782188362}" type="pres">
      <dgm:prSet presAssocID="{05154B38-47FB-49BE-855D-F1FE102E6DB4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9F300-52B8-4D64-A6C3-544E440EC81E}" type="pres">
      <dgm:prSet presAssocID="{05154B38-47FB-49BE-855D-F1FE102E6DB4}" presName="rect2" presStyleLbl="fgImgPlace1" presStyleIdx="1" presStyleCnt="2" custScaleX="1238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</dgm:ptLst>
  <dgm:cxnLst>
    <dgm:cxn modelId="{6704B0C8-108F-47D5-ACA9-73F38FC9514A}" srcId="{0BB263E9-32F2-4F7C-9CE0-DC2C00A08A2C}" destId="{D25078A9-AD65-440A-90C1-7DCDCF1E9E92}" srcOrd="0" destOrd="0" parTransId="{76A0D00C-B416-4DCB-81F4-888F8B234930}" sibTransId="{9C387A6D-6A04-425A-BA9A-EA138D7857A5}"/>
    <dgm:cxn modelId="{1659D59E-439E-4A06-BCF8-7E05ECE3E264}" type="presOf" srcId="{0BB263E9-32F2-4F7C-9CE0-DC2C00A08A2C}" destId="{24BBB7CA-AB24-4292-BD0B-B0953FFF9A0B}" srcOrd="0" destOrd="0" presId="urn:microsoft.com/office/officeart/2008/layout/PictureStrips"/>
    <dgm:cxn modelId="{21D3DED6-7787-485B-9371-9B11C865461C}" srcId="{0BB263E9-32F2-4F7C-9CE0-DC2C00A08A2C}" destId="{05154B38-47FB-49BE-855D-F1FE102E6DB4}" srcOrd="1" destOrd="0" parTransId="{70D0D18E-C061-4878-93D4-0E3D60FE2069}" sibTransId="{7DDD3ACC-63CC-4136-B30B-AEFD26EDA056}"/>
    <dgm:cxn modelId="{5B46811F-3986-4C0C-AFD9-2EA8AA09FE2D}" type="presOf" srcId="{D25078A9-AD65-440A-90C1-7DCDCF1E9E92}" destId="{F09C506A-1DB4-4313-92B1-D7FF67369FAB}" srcOrd="0" destOrd="0" presId="urn:microsoft.com/office/officeart/2008/layout/PictureStrips"/>
    <dgm:cxn modelId="{3B2AF12E-D5C8-4B81-B7D3-9FED4DC4C4EE}" type="presOf" srcId="{05154B38-47FB-49BE-855D-F1FE102E6DB4}" destId="{AD2A749C-D6A9-47F3-BE7C-99C782188362}" srcOrd="0" destOrd="0" presId="urn:microsoft.com/office/officeart/2008/layout/PictureStrips"/>
    <dgm:cxn modelId="{19FF87B5-E3CC-415F-AD8D-D055EA62EC0F}" type="presParOf" srcId="{24BBB7CA-AB24-4292-BD0B-B0953FFF9A0B}" destId="{F880657B-A1EB-439D-867E-AF18425EEF59}" srcOrd="0" destOrd="0" presId="urn:microsoft.com/office/officeart/2008/layout/PictureStrips"/>
    <dgm:cxn modelId="{C9CC8293-D29B-4748-9D37-0D5402E5004F}" type="presParOf" srcId="{F880657B-A1EB-439D-867E-AF18425EEF59}" destId="{F09C506A-1DB4-4313-92B1-D7FF67369FAB}" srcOrd="0" destOrd="0" presId="urn:microsoft.com/office/officeart/2008/layout/PictureStrips"/>
    <dgm:cxn modelId="{A60AA693-8EC6-4171-B329-226D13CC9CC5}" type="presParOf" srcId="{F880657B-A1EB-439D-867E-AF18425EEF59}" destId="{7F9E0980-9567-4682-9838-B9DC297D22BD}" srcOrd="1" destOrd="0" presId="urn:microsoft.com/office/officeart/2008/layout/PictureStrips"/>
    <dgm:cxn modelId="{D5BFFB05-1C9F-46AA-AF63-2E0D1A371F55}" type="presParOf" srcId="{24BBB7CA-AB24-4292-BD0B-B0953FFF9A0B}" destId="{F6923E2A-5682-4EDB-A94D-9516924B59CE}" srcOrd="1" destOrd="0" presId="urn:microsoft.com/office/officeart/2008/layout/PictureStrips"/>
    <dgm:cxn modelId="{82A5817A-6588-4AFC-B58E-615CDCC8FC5A}" type="presParOf" srcId="{24BBB7CA-AB24-4292-BD0B-B0953FFF9A0B}" destId="{FA377F7D-F098-44B4-9FD2-E3423DFFF87A}" srcOrd="2" destOrd="0" presId="urn:microsoft.com/office/officeart/2008/layout/PictureStrips"/>
    <dgm:cxn modelId="{C300D0A4-37AF-4CB1-AC36-6D962F0778EA}" type="presParOf" srcId="{FA377F7D-F098-44B4-9FD2-E3423DFFF87A}" destId="{AD2A749C-D6A9-47F3-BE7C-99C782188362}" srcOrd="0" destOrd="0" presId="urn:microsoft.com/office/officeart/2008/layout/PictureStrips"/>
    <dgm:cxn modelId="{B39E582B-70C6-48C2-9211-32F0DD2CAFD7}" type="presParOf" srcId="{FA377F7D-F098-44B4-9FD2-E3423DFFF87A}" destId="{5ED9F300-52B8-4D64-A6C3-544E440EC8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62346-CADB-4146-B870-82EC611356C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0A599F-59CE-4190-A216-F70151640527}">
      <dgm:prSet phldrT="[Text]"/>
      <dgm:spPr/>
      <dgm:t>
        <a:bodyPr/>
        <a:lstStyle/>
        <a:p>
          <a:r>
            <a:rPr lang="en-US" dirty="0" smtClean="0"/>
            <a:t>4 approach</a:t>
          </a:r>
          <a:endParaRPr lang="en-US" dirty="0"/>
        </a:p>
      </dgm:t>
    </dgm:pt>
    <dgm:pt modelId="{22AA42DC-B04F-41CA-9BE0-F8052BAAA29D}" type="parTrans" cxnId="{795BCF78-E829-477C-B792-8692EEA1C403}">
      <dgm:prSet/>
      <dgm:spPr/>
      <dgm:t>
        <a:bodyPr/>
        <a:lstStyle/>
        <a:p>
          <a:endParaRPr lang="en-US"/>
        </a:p>
      </dgm:t>
    </dgm:pt>
    <dgm:pt modelId="{3B9A12C4-A09D-47D6-8B2C-3CD15F01D178}" type="sibTrans" cxnId="{795BCF78-E829-477C-B792-8692EEA1C403}">
      <dgm:prSet/>
      <dgm:spPr/>
      <dgm:t>
        <a:bodyPr/>
        <a:lstStyle/>
        <a:p>
          <a:endParaRPr lang="en-US"/>
        </a:p>
      </dgm:t>
    </dgm:pt>
    <dgm:pt modelId="{13185C91-655B-4906-A970-8E7169A3F119}">
      <dgm:prSet phldrT="[Text]"/>
      <dgm:spPr/>
      <dgm:t>
        <a:bodyPr/>
        <a:lstStyle/>
        <a:p>
          <a:r>
            <a:rPr lang="en-US" dirty="0" smtClean="0"/>
            <a:t>Approach I</a:t>
          </a:r>
          <a:endParaRPr lang="en-US" dirty="0"/>
        </a:p>
      </dgm:t>
    </dgm:pt>
    <dgm:pt modelId="{DF86435B-0195-4FFF-A7D3-6F2044D2136E}" type="parTrans" cxnId="{40651BE9-EAA8-4171-BECD-7BECC8371D8B}">
      <dgm:prSet/>
      <dgm:spPr/>
      <dgm:t>
        <a:bodyPr/>
        <a:lstStyle/>
        <a:p>
          <a:endParaRPr lang="en-US"/>
        </a:p>
      </dgm:t>
    </dgm:pt>
    <dgm:pt modelId="{C0BFCAFD-2510-4FCB-A435-B5AAFCD5CD65}" type="sibTrans" cxnId="{40651BE9-EAA8-4171-BECD-7BECC8371D8B}">
      <dgm:prSet/>
      <dgm:spPr/>
      <dgm:t>
        <a:bodyPr/>
        <a:lstStyle/>
        <a:p>
          <a:endParaRPr lang="en-US"/>
        </a:p>
      </dgm:t>
    </dgm:pt>
    <dgm:pt modelId="{10FAE023-76B6-4375-84E7-07D1BCBBABE8}">
      <dgm:prSet phldrT="[Text]"/>
      <dgm:spPr/>
      <dgm:t>
        <a:bodyPr/>
        <a:lstStyle/>
        <a:p>
          <a:r>
            <a:rPr lang="en-US" dirty="0" smtClean="0"/>
            <a:t>Approach II</a:t>
          </a:r>
          <a:endParaRPr lang="en-US" dirty="0"/>
        </a:p>
      </dgm:t>
    </dgm:pt>
    <dgm:pt modelId="{0975F86C-F85E-4234-8D4A-D030246F04C6}" type="parTrans" cxnId="{46A79F48-B7FC-4CB1-AA8E-40C73A0CD2BA}">
      <dgm:prSet/>
      <dgm:spPr/>
      <dgm:t>
        <a:bodyPr/>
        <a:lstStyle/>
        <a:p>
          <a:endParaRPr lang="en-US"/>
        </a:p>
      </dgm:t>
    </dgm:pt>
    <dgm:pt modelId="{4775115A-5B3B-4145-884C-D63E3AEB6E03}" type="sibTrans" cxnId="{46A79F48-B7FC-4CB1-AA8E-40C73A0CD2BA}">
      <dgm:prSet/>
      <dgm:spPr/>
      <dgm:t>
        <a:bodyPr/>
        <a:lstStyle/>
        <a:p>
          <a:endParaRPr lang="en-US"/>
        </a:p>
      </dgm:t>
    </dgm:pt>
    <dgm:pt modelId="{BCE6C792-C0A4-4B2B-9722-3864B5C465F8}">
      <dgm:prSet phldrT="[Text]"/>
      <dgm:spPr/>
      <dgm:t>
        <a:bodyPr/>
        <a:lstStyle/>
        <a:p>
          <a:r>
            <a:rPr lang="en-US" dirty="0" smtClean="0"/>
            <a:t>Approach III</a:t>
          </a:r>
          <a:endParaRPr lang="en-US" dirty="0"/>
        </a:p>
      </dgm:t>
    </dgm:pt>
    <dgm:pt modelId="{FE5FBCEC-A340-467B-9264-BDE07359709A}" type="parTrans" cxnId="{108B3A9B-A52D-4C37-B33C-8C11645419AB}">
      <dgm:prSet/>
      <dgm:spPr/>
      <dgm:t>
        <a:bodyPr/>
        <a:lstStyle/>
        <a:p>
          <a:endParaRPr lang="en-US"/>
        </a:p>
      </dgm:t>
    </dgm:pt>
    <dgm:pt modelId="{2780316E-5A15-40A0-B22F-91A8B879D592}" type="sibTrans" cxnId="{108B3A9B-A52D-4C37-B33C-8C11645419AB}">
      <dgm:prSet/>
      <dgm:spPr/>
      <dgm:t>
        <a:bodyPr/>
        <a:lstStyle/>
        <a:p>
          <a:endParaRPr lang="en-US"/>
        </a:p>
      </dgm:t>
    </dgm:pt>
    <dgm:pt modelId="{203BE80A-DF81-4338-A641-BE3A077E3E14}">
      <dgm:prSet phldrT="[Text]"/>
      <dgm:spPr/>
      <dgm:t>
        <a:bodyPr/>
        <a:lstStyle/>
        <a:p>
          <a:r>
            <a:rPr lang="en-US" dirty="0" smtClean="0"/>
            <a:t>Approach IV</a:t>
          </a:r>
          <a:endParaRPr lang="en-US" dirty="0"/>
        </a:p>
      </dgm:t>
    </dgm:pt>
    <dgm:pt modelId="{26F7B62A-DC37-4A12-8FBD-0EBDCF42DEBA}" type="parTrans" cxnId="{17C4D001-5B20-4540-B851-5AC47DCBB511}">
      <dgm:prSet/>
      <dgm:spPr/>
      <dgm:t>
        <a:bodyPr/>
        <a:lstStyle/>
        <a:p>
          <a:endParaRPr lang="en-US"/>
        </a:p>
      </dgm:t>
    </dgm:pt>
    <dgm:pt modelId="{7655D42E-E8F8-468C-81AA-F8ED07475F6A}" type="sibTrans" cxnId="{17C4D001-5B20-4540-B851-5AC47DCBB511}">
      <dgm:prSet/>
      <dgm:spPr/>
      <dgm:t>
        <a:bodyPr/>
        <a:lstStyle/>
        <a:p>
          <a:endParaRPr lang="en-US"/>
        </a:p>
      </dgm:t>
    </dgm:pt>
    <dgm:pt modelId="{183C2333-EEE2-47D4-90DC-B604F620CCC2}" type="pres">
      <dgm:prSet presAssocID="{38D62346-CADB-4146-B870-82EC611356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B937A-7476-41E7-8BA6-9F90132A1252}" type="pres">
      <dgm:prSet presAssocID="{100A599F-59CE-4190-A216-F70151640527}" presName="root1" presStyleCnt="0"/>
      <dgm:spPr/>
    </dgm:pt>
    <dgm:pt modelId="{B8E65779-1CA9-4E2A-8844-F7DEDC022D32}" type="pres">
      <dgm:prSet presAssocID="{100A599F-59CE-4190-A216-F701516405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62CB6-6A05-4E93-A7A3-3A6A17EE4E9E}" type="pres">
      <dgm:prSet presAssocID="{100A599F-59CE-4190-A216-F70151640527}" presName="level2hierChild" presStyleCnt="0"/>
      <dgm:spPr/>
    </dgm:pt>
    <dgm:pt modelId="{24AEC8F3-16B2-4C39-AA79-677E6A1E87E6}" type="pres">
      <dgm:prSet presAssocID="{DF86435B-0195-4FFF-A7D3-6F2044D2136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64F3887-0A1E-41E1-940B-FF2A5E516362}" type="pres">
      <dgm:prSet presAssocID="{DF86435B-0195-4FFF-A7D3-6F2044D2136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B276D30-6CFB-4803-8FAA-3EE7584A05A8}" type="pres">
      <dgm:prSet presAssocID="{13185C91-655B-4906-A970-8E7169A3F119}" presName="root2" presStyleCnt="0"/>
      <dgm:spPr/>
    </dgm:pt>
    <dgm:pt modelId="{02E7A88E-060D-4B30-90AE-75416FCF3E50}" type="pres">
      <dgm:prSet presAssocID="{13185C91-655B-4906-A970-8E7169A3F11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6C471-76CB-414A-964F-A634198EC13B}" type="pres">
      <dgm:prSet presAssocID="{13185C91-655B-4906-A970-8E7169A3F119}" presName="level3hierChild" presStyleCnt="0"/>
      <dgm:spPr/>
    </dgm:pt>
    <dgm:pt modelId="{B0A8B1FD-26A8-4718-AD7B-BE329C824F6A}" type="pres">
      <dgm:prSet presAssocID="{0975F86C-F85E-4234-8D4A-D030246F04C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5048AF9-1950-4D80-8A6C-5B714979F84C}" type="pres">
      <dgm:prSet presAssocID="{0975F86C-F85E-4234-8D4A-D030246F04C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170F68F-1837-44A3-A2FF-12E5218B2AAA}" type="pres">
      <dgm:prSet presAssocID="{10FAE023-76B6-4375-84E7-07D1BCBBABE8}" presName="root2" presStyleCnt="0"/>
      <dgm:spPr/>
    </dgm:pt>
    <dgm:pt modelId="{53C80DDA-9991-4D5D-B2C8-A71A201CFA36}" type="pres">
      <dgm:prSet presAssocID="{10FAE023-76B6-4375-84E7-07D1BCBBABE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0EC02-9D60-4A63-87B9-96B5EBA07A6E}" type="pres">
      <dgm:prSet presAssocID="{10FAE023-76B6-4375-84E7-07D1BCBBABE8}" presName="level3hierChild" presStyleCnt="0"/>
      <dgm:spPr/>
    </dgm:pt>
    <dgm:pt modelId="{DA12A2DC-EBBB-43B2-88DC-FF01158B917E}" type="pres">
      <dgm:prSet presAssocID="{FE5FBCEC-A340-467B-9264-BDE07359709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237B557-AA79-402F-91BC-63D6B57F346C}" type="pres">
      <dgm:prSet presAssocID="{FE5FBCEC-A340-467B-9264-BDE07359709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2D7284F-17C2-4E5B-BDE2-B35FED040240}" type="pres">
      <dgm:prSet presAssocID="{BCE6C792-C0A4-4B2B-9722-3864B5C465F8}" presName="root2" presStyleCnt="0"/>
      <dgm:spPr/>
    </dgm:pt>
    <dgm:pt modelId="{3EAB4865-7D85-4F3C-BC1A-7EACBA0C3B1C}" type="pres">
      <dgm:prSet presAssocID="{BCE6C792-C0A4-4B2B-9722-3864B5C465F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CC3CD-7861-4697-B4C8-DD9B4B87FA2B}" type="pres">
      <dgm:prSet presAssocID="{BCE6C792-C0A4-4B2B-9722-3864B5C465F8}" presName="level3hierChild" presStyleCnt="0"/>
      <dgm:spPr/>
    </dgm:pt>
    <dgm:pt modelId="{A97E32FC-B0D4-475D-B345-F571939D51EA}" type="pres">
      <dgm:prSet presAssocID="{26F7B62A-DC37-4A12-8FBD-0EBDCF42DEB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556F7ED-4424-443B-ABC6-FFB93D50013B}" type="pres">
      <dgm:prSet presAssocID="{26F7B62A-DC37-4A12-8FBD-0EBDCF42DEB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44155D1-9C94-4F5B-B7E1-BEAA9478C13E}" type="pres">
      <dgm:prSet presAssocID="{203BE80A-DF81-4338-A641-BE3A077E3E14}" presName="root2" presStyleCnt="0"/>
      <dgm:spPr/>
    </dgm:pt>
    <dgm:pt modelId="{43ADCD68-0202-4271-A972-38D6C4C90209}" type="pres">
      <dgm:prSet presAssocID="{203BE80A-DF81-4338-A641-BE3A077E3E1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53A25-3507-4566-A1B2-A317CCB87BA4}" type="pres">
      <dgm:prSet presAssocID="{203BE80A-DF81-4338-A641-BE3A077E3E14}" presName="level3hierChild" presStyleCnt="0"/>
      <dgm:spPr/>
    </dgm:pt>
  </dgm:ptLst>
  <dgm:cxnLst>
    <dgm:cxn modelId="{CE1FE028-D0F4-434B-874B-920DE2AF33B1}" type="presOf" srcId="{BCE6C792-C0A4-4B2B-9722-3864B5C465F8}" destId="{3EAB4865-7D85-4F3C-BC1A-7EACBA0C3B1C}" srcOrd="0" destOrd="0" presId="urn:microsoft.com/office/officeart/2008/layout/HorizontalMultiLevelHierarchy"/>
    <dgm:cxn modelId="{F4232E91-A476-4225-9FDE-631DF30C4FBB}" type="presOf" srcId="{100A599F-59CE-4190-A216-F70151640527}" destId="{B8E65779-1CA9-4E2A-8844-F7DEDC022D32}" srcOrd="0" destOrd="0" presId="urn:microsoft.com/office/officeart/2008/layout/HorizontalMultiLevelHierarchy"/>
    <dgm:cxn modelId="{795BCF78-E829-477C-B792-8692EEA1C403}" srcId="{38D62346-CADB-4146-B870-82EC611356C0}" destId="{100A599F-59CE-4190-A216-F70151640527}" srcOrd="0" destOrd="0" parTransId="{22AA42DC-B04F-41CA-9BE0-F8052BAAA29D}" sibTransId="{3B9A12C4-A09D-47D6-8B2C-3CD15F01D178}"/>
    <dgm:cxn modelId="{97B0D6F9-76B8-46B7-A78F-564D1A041DDD}" type="presOf" srcId="{0975F86C-F85E-4234-8D4A-D030246F04C6}" destId="{E5048AF9-1950-4D80-8A6C-5B714979F84C}" srcOrd="1" destOrd="0" presId="urn:microsoft.com/office/officeart/2008/layout/HorizontalMultiLevelHierarchy"/>
    <dgm:cxn modelId="{0666BE47-9F33-4737-8B8C-F1077A389BAA}" type="presOf" srcId="{0975F86C-F85E-4234-8D4A-D030246F04C6}" destId="{B0A8B1FD-26A8-4718-AD7B-BE329C824F6A}" srcOrd="0" destOrd="0" presId="urn:microsoft.com/office/officeart/2008/layout/HorizontalMultiLevelHierarchy"/>
    <dgm:cxn modelId="{931973F0-4A54-49C2-8C99-8B2737622F32}" type="presOf" srcId="{26F7B62A-DC37-4A12-8FBD-0EBDCF42DEBA}" destId="{A97E32FC-B0D4-475D-B345-F571939D51EA}" srcOrd="0" destOrd="0" presId="urn:microsoft.com/office/officeart/2008/layout/HorizontalMultiLevelHierarchy"/>
    <dgm:cxn modelId="{CA25C267-C958-4CA5-9D1A-1122E5882E65}" type="presOf" srcId="{26F7B62A-DC37-4A12-8FBD-0EBDCF42DEBA}" destId="{7556F7ED-4424-443B-ABC6-FFB93D50013B}" srcOrd="1" destOrd="0" presId="urn:microsoft.com/office/officeart/2008/layout/HorizontalMultiLevelHierarchy"/>
    <dgm:cxn modelId="{927FD76F-DDFA-48B0-A3B5-3D286A3C4797}" type="presOf" srcId="{38D62346-CADB-4146-B870-82EC611356C0}" destId="{183C2333-EEE2-47D4-90DC-B604F620CCC2}" srcOrd="0" destOrd="0" presId="urn:microsoft.com/office/officeart/2008/layout/HorizontalMultiLevelHierarchy"/>
    <dgm:cxn modelId="{17C4D001-5B20-4540-B851-5AC47DCBB511}" srcId="{100A599F-59CE-4190-A216-F70151640527}" destId="{203BE80A-DF81-4338-A641-BE3A077E3E14}" srcOrd="3" destOrd="0" parTransId="{26F7B62A-DC37-4A12-8FBD-0EBDCF42DEBA}" sibTransId="{7655D42E-E8F8-468C-81AA-F8ED07475F6A}"/>
    <dgm:cxn modelId="{0BE86162-B49B-431C-A29A-E907D80126B5}" type="presOf" srcId="{FE5FBCEC-A340-467B-9264-BDE07359709A}" destId="{DA12A2DC-EBBB-43B2-88DC-FF01158B917E}" srcOrd="0" destOrd="0" presId="urn:microsoft.com/office/officeart/2008/layout/HorizontalMultiLevelHierarchy"/>
    <dgm:cxn modelId="{7BFA147F-A94A-45B8-9E67-CCCA95E40154}" type="presOf" srcId="{203BE80A-DF81-4338-A641-BE3A077E3E14}" destId="{43ADCD68-0202-4271-A972-38D6C4C90209}" srcOrd="0" destOrd="0" presId="urn:microsoft.com/office/officeart/2008/layout/HorizontalMultiLevelHierarchy"/>
    <dgm:cxn modelId="{3997E3C6-5171-4D1F-BD8A-816D43B561CB}" type="presOf" srcId="{13185C91-655B-4906-A970-8E7169A3F119}" destId="{02E7A88E-060D-4B30-90AE-75416FCF3E50}" srcOrd="0" destOrd="0" presId="urn:microsoft.com/office/officeart/2008/layout/HorizontalMultiLevelHierarchy"/>
    <dgm:cxn modelId="{3C2117CF-1DA3-4FFC-9CBC-DF5B78A81EB5}" type="presOf" srcId="{10FAE023-76B6-4375-84E7-07D1BCBBABE8}" destId="{53C80DDA-9991-4D5D-B2C8-A71A201CFA36}" srcOrd="0" destOrd="0" presId="urn:microsoft.com/office/officeart/2008/layout/HorizontalMultiLevelHierarchy"/>
    <dgm:cxn modelId="{40651BE9-EAA8-4171-BECD-7BECC8371D8B}" srcId="{100A599F-59CE-4190-A216-F70151640527}" destId="{13185C91-655B-4906-A970-8E7169A3F119}" srcOrd="0" destOrd="0" parTransId="{DF86435B-0195-4FFF-A7D3-6F2044D2136E}" sibTransId="{C0BFCAFD-2510-4FCB-A435-B5AAFCD5CD65}"/>
    <dgm:cxn modelId="{8DA2203D-B444-403D-8900-903F9C587869}" type="presOf" srcId="{DF86435B-0195-4FFF-A7D3-6F2044D2136E}" destId="{064F3887-0A1E-41E1-940B-FF2A5E516362}" srcOrd="1" destOrd="0" presId="urn:microsoft.com/office/officeart/2008/layout/HorizontalMultiLevelHierarchy"/>
    <dgm:cxn modelId="{46A79F48-B7FC-4CB1-AA8E-40C73A0CD2BA}" srcId="{100A599F-59CE-4190-A216-F70151640527}" destId="{10FAE023-76B6-4375-84E7-07D1BCBBABE8}" srcOrd="1" destOrd="0" parTransId="{0975F86C-F85E-4234-8D4A-D030246F04C6}" sibTransId="{4775115A-5B3B-4145-884C-D63E3AEB6E03}"/>
    <dgm:cxn modelId="{108B3A9B-A52D-4C37-B33C-8C11645419AB}" srcId="{100A599F-59CE-4190-A216-F70151640527}" destId="{BCE6C792-C0A4-4B2B-9722-3864B5C465F8}" srcOrd="2" destOrd="0" parTransId="{FE5FBCEC-A340-467B-9264-BDE07359709A}" sibTransId="{2780316E-5A15-40A0-B22F-91A8B879D592}"/>
    <dgm:cxn modelId="{89FC2B28-0F40-4D53-8ACC-924825E20FD9}" type="presOf" srcId="{FE5FBCEC-A340-467B-9264-BDE07359709A}" destId="{B237B557-AA79-402F-91BC-63D6B57F346C}" srcOrd="1" destOrd="0" presId="urn:microsoft.com/office/officeart/2008/layout/HorizontalMultiLevelHierarchy"/>
    <dgm:cxn modelId="{279234AC-0B82-4585-B08F-13D47DE2A4FE}" type="presOf" srcId="{DF86435B-0195-4FFF-A7D3-6F2044D2136E}" destId="{24AEC8F3-16B2-4C39-AA79-677E6A1E87E6}" srcOrd="0" destOrd="0" presId="urn:microsoft.com/office/officeart/2008/layout/HorizontalMultiLevelHierarchy"/>
    <dgm:cxn modelId="{16371E99-F67D-4DF9-B1EA-A1D923FEA1C8}" type="presParOf" srcId="{183C2333-EEE2-47D4-90DC-B604F620CCC2}" destId="{DB3B937A-7476-41E7-8BA6-9F90132A1252}" srcOrd="0" destOrd="0" presId="urn:microsoft.com/office/officeart/2008/layout/HorizontalMultiLevelHierarchy"/>
    <dgm:cxn modelId="{82EB6688-DA7A-4FB6-971C-758E56F2A5C6}" type="presParOf" srcId="{DB3B937A-7476-41E7-8BA6-9F90132A1252}" destId="{B8E65779-1CA9-4E2A-8844-F7DEDC022D32}" srcOrd="0" destOrd="0" presId="urn:microsoft.com/office/officeart/2008/layout/HorizontalMultiLevelHierarchy"/>
    <dgm:cxn modelId="{30AE1F3B-CBA6-4128-BE02-967DEF3BF70A}" type="presParOf" srcId="{DB3B937A-7476-41E7-8BA6-9F90132A1252}" destId="{D8662CB6-6A05-4E93-A7A3-3A6A17EE4E9E}" srcOrd="1" destOrd="0" presId="urn:microsoft.com/office/officeart/2008/layout/HorizontalMultiLevelHierarchy"/>
    <dgm:cxn modelId="{7559DF68-3F2E-4ABE-85C2-51FC659BDD21}" type="presParOf" srcId="{D8662CB6-6A05-4E93-A7A3-3A6A17EE4E9E}" destId="{24AEC8F3-16B2-4C39-AA79-677E6A1E87E6}" srcOrd="0" destOrd="0" presId="urn:microsoft.com/office/officeart/2008/layout/HorizontalMultiLevelHierarchy"/>
    <dgm:cxn modelId="{0FDF0235-F1CC-4EB3-863A-AAF9DFDF89FB}" type="presParOf" srcId="{24AEC8F3-16B2-4C39-AA79-677E6A1E87E6}" destId="{064F3887-0A1E-41E1-940B-FF2A5E516362}" srcOrd="0" destOrd="0" presId="urn:microsoft.com/office/officeart/2008/layout/HorizontalMultiLevelHierarchy"/>
    <dgm:cxn modelId="{FA88BE93-803E-471F-B2AE-6B7BE0FFA018}" type="presParOf" srcId="{D8662CB6-6A05-4E93-A7A3-3A6A17EE4E9E}" destId="{6B276D30-6CFB-4803-8FAA-3EE7584A05A8}" srcOrd="1" destOrd="0" presId="urn:microsoft.com/office/officeart/2008/layout/HorizontalMultiLevelHierarchy"/>
    <dgm:cxn modelId="{1FA53F65-4297-4039-911C-41626B5DF706}" type="presParOf" srcId="{6B276D30-6CFB-4803-8FAA-3EE7584A05A8}" destId="{02E7A88E-060D-4B30-90AE-75416FCF3E50}" srcOrd="0" destOrd="0" presId="urn:microsoft.com/office/officeart/2008/layout/HorizontalMultiLevelHierarchy"/>
    <dgm:cxn modelId="{5DD8C7FF-E2DF-44CF-8478-B60D2B07310D}" type="presParOf" srcId="{6B276D30-6CFB-4803-8FAA-3EE7584A05A8}" destId="{C036C471-76CB-414A-964F-A634198EC13B}" srcOrd="1" destOrd="0" presId="urn:microsoft.com/office/officeart/2008/layout/HorizontalMultiLevelHierarchy"/>
    <dgm:cxn modelId="{2BBE1EF8-406E-489D-A06E-FC57D5BFB6B2}" type="presParOf" srcId="{D8662CB6-6A05-4E93-A7A3-3A6A17EE4E9E}" destId="{B0A8B1FD-26A8-4718-AD7B-BE329C824F6A}" srcOrd="2" destOrd="0" presId="urn:microsoft.com/office/officeart/2008/layout/HorizontalMultiLevelHierarchy"/>
    <dgm:cxn modelId="{BF459D0B-59A1-456E-89C1-6900FDE2E5CF}" type="presParOf" srcId="{B0A8B1FD-26A8-4718-AD7B-BE329C824F6A}" destId="{E5048AF9-1950-4D80-8A6C-5B714979F84C}" srcOrd="0" destOrd="0" presId="urn:microsoft.com/office/officeart/2008/layout/HorizontalMultiLevelHierarchy"/>
    <dgm:cxn modelId="{5F26A0BF-0403-42E0-B6B0-DB461E3E3535}" type="presParOf" srcId="{D8662CB6-6A05-4E93-A7A3-3A6A17EE4E9E}" destId="{2170F68F-1837-44A3-A2FF-12E5218B2AAA}" srcOrd="3" destOrd="0" presId="urn:microsoft.com/office/officeart/2008/layout/HorizontalMultiLevelHierarchy"/>
    <dgm:cxn modelId="{FB9C153A-13E3-4A18-A071-783D3A4C1433}" type="presParOf" srcId="{2170F68F-1837-44A3-A2FF-12E5218B2AAA}" destId="{53C80DDA-9991-4D5D-B2C8-A71A201CFA36}" srcOrd="0" destOrd="0" presId="urn:microsoft.com/office/officeart/2008/layout/HorizontalMultiLevelHierarchy"/>
    <dgm:cxn modelId="{6BB49296-F8E2-43B9-9FE0-A084133367E3}" type="presParOf" srcId="{2170F68F-1837-44A3-A2FF-12E5218B2AAA}" destId="{6860EC02-9D60-4A63-87B9-96B5EBA07A6E}" srcOrd="1" destOrd="0" presId="urn:microsoft.com/office/officeart/2008/layout/HorizontalMultiLevelHierarchy"/>
    <dgm:cxn modelId="{25634DD2-B3E5-4092-B495-33B97B3BD526}" type="presParOf" srcId="{D8662CB6-6A05-4E93-A7A3-3A6A17EE4E9E}" destId="{DA12A2DC-EBBB-43B2-88DC-FF01158B917E}" srcOrd="4" destOrd="0" presId="urn:microsoft.com/office/officeart/2008/layout/HorizontalMultiLevelHierarchy"/>
    <dgm:cxn modelId="{56E65345-0189-4699-B296-5F4EBAFF41FB}" type="presParOf" srcId="{DA12A2DC-EBBB-43B2-88DC-FF01158B917E}" destId="{B237B557-AA79-402F-91BC-63D6B57F346C}" srcOrd="0" destOrd="0" presId="urn:microsoft.com/office/officeart/2008/layout/HorizontalMultiLevelHierarchy"/>
    <dgm:cxn modelId="{73D1AA6A-18AA-442F-88A3-DEA68802C2AE}" type="presParOf" srcId="{D8662CB6-6A05-4E93-A7A3-3A6A17EE4E9E}" destId="{C2D7284F-17C2-4E5B-BDE2-B35FED040240}" srcOrd="5" destOrd="0" presId="urn:microsoft.com/office/officeart/2008/layout/HorizontalMultiLevelHierarchy"/>
    <dgm:cxn modelId="{FBA98B7C-0FF6-4CE8-97CB-AA970233CD5A}" type="presParOf" srcId="{C2D7284F-17C2-4E5B-BDE2-B35FED040240}" destId="{3EAB4865-7D85-4F3C-BC1A-7EACBA0C3B1C}" srcOrd="0" destOrd="0" presId="urn:microsoft.com/office/officeart/2008/layout/HorizontalMultiLevelHierarchy"/>
    <dgm:cxn modelId="{DAF86CEA-4096-4195-AD4E-6C63CB4496DC}" type="presParOf" srcId="{C2D7284F-17C2-4E5B-BDE2-B35FED040240}" destId="{B24CC3CD-7861-4697-B4C8-DD9B4B87FA2B}" srcOrd="1" destOrd="0" presId="urn:microsoft.com/office/officeart/2008/layout/HorizontalMultiLevelHierarchy"/>
    <dgm:cxn modelId="{3F0B360C-6559-443D-92C7-5E12D4C1B08D}" type="presParOf" srcId="{D8662CB6-6A05-4E93-A7A3-3A6A17EE4E9E}" destId="{A97E32FC-B0D4-475D-B345-F571939D51EA}" srcOrd="6" destOrd="0" presId="urn:microsoft.com/office/officeart/2008/layout/HorizontalMultiLevelHierarchy"/>
    <dgm:cxn modelId="{73F500D9-5DFD-4DBD-8E0C-E7034B819029}" type="presParOf" srcId="{A97E32FC-B0D4-475D-B345-F571939D51EA}" destId="{7556F7ED-4424-443B-ABC6-FFB93D50013B}" srcOrd="0" destOrd="0" presId="urn:microsoft.com/office/officeart/2008/layout/HorizontalMultiLevelHierarchy"/>
    <dgm:cxn modelId="{597D1155-89CA-45E1-BA4F-D5946C401DBD}" type="presParOf" srcId="{D8662CB6-6A05-4E93-A7A3-3A6A17EE4E9E}" destId="{144155D1-9C94-4F5B-B7E1-BEAA9478C13E}" srcOrd="7" destOrd="0" presId="urn:microsoft.com/office/officeart/2008/layout/HorizontalMultiLevelHierarchy"/>
    <dgm:cxn modelId="{32B46B7F-9A3B-4FA2-ADDD-F4303EB2F4EA}" type="presParOf" srcId="{144155D1-9C94-4F5B-B7E1-BEAA9478C13E}" destId="{43ADCD68-0202-4271-A972-38D6C4C90209}" srcOrd="0" destOrd="0" presId="urn:microsoft.com/office/officeart/2008/layout/HorizontalMultiLevelHierarchy"/>
    <dgm:cxn modelId="{18A1157E-FCC2-4B74-83E8-132A2871DC87}" type="presParOf" srcId="{144155D1-9C94-4F5B-B7E1-BEAA9478C13E}" destId="{76D53A25-3507-4566-A1B2-A317CCB87B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C506A-1DB4-4313-92B1-D7FF67369FAB}">
      <dsp:nvSpPr>
        <dsp:cNvPr id="0" name=""/>
        <dsp:cNvSpPr/>
      </dsp:nvSpPr>
      <dsp:spPr>
        <a:xfrm>
          <a:off x="696734" y="94757"/>
          <a:ext cx="1840713" cy="5752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61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 panose="020F0502020204030204" pitchFamily="34" charset="0"/>
            </a:rPr>
            <a:t>THEME I - SDGS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696734" y="94757"/>
        <a:ext cx="1840713" cy="575222"/>
      </dsp:txXfrm>
    </dsp:sp>
    <dsp:sp modelId="{7F9E0980-9567-4682-9838-B9DC297D22BD}">
      <dsp:nvSpPr>
        <dsp:cNvPr id="0" name=""/>
        <dsp:cNvSpPr/>
      </dsp:nvSpPr>
      <dsp:spPr>
        <a:xfrm>
          <a:off x="355653" y="11670"/>
          <a:ext cx="538729" cy="6039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A749C-D6A9-47F3-BE7C-99C782188362}">
      <dsp:nvSpPr>
        <dsp:cNvPr id="0" name=""/>
        <dsp:cNvSpPr/>
      </dsp:nvSpPr>
      <dsp:spPr>
        <a:xfrm>
          <a:off x="2730463" y="94913"/>
          <a:ext cx="1839550" cy="5748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372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Calibri" panose="020F0502020204030204" pitchFamily="34" charset="0"/>
            </a:rPr>
            <a:t>THEME II - PROFESIONALIZATION</a:t>
          </a:r>
          <a:endParaRPr lang="en-US" sz="1000" b="1" kern="1200" dirty="0">
            <a:latin typeface="Calibri" panose="020F0502020204030204" pitchFamily="34" charset="0"/>
          </a:endParaRPr>
        </a:p>
      </dsp:txBody>
      <dsp:txXfrm>
        <a:off x="2730463" y="94913"/>
        <a:ext cx="1839550" cy="574859"/>
      </dsp:txXfrm>
    </dsp:sp>
    <dsp:sp modelId="{5ED9F300-52B8-4D64-A6C3-544E440EC81E}">
      <dsp:nvSpPr>
        <dsp:cNvPr id="0" name=""/>
        <dsp:cNvSpPr/>
      </dsp:nvSpPr>
      <dsp:spPr>
        <a:xfrm>
          <a:off x="2605895" y="11878"/>
          <a:ext cx="498241" cy="6036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E32FC-B0D4-475D-B345-F571939D51EA}">
      <dsp:nvSpPr>
        <dsp:cNvPr id="0" name=""/>
        <dsp:cNvSpPr/>
      </dsp:nvSpPr>
      <dsp:spPr>
        <a:xfrm>
          <a:off x="715389" y="2065713"/>
          <a:ext cx="468676" cy="133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338" y="0"/>
              </a:lnTo>
              <a:lnTo>
                <a:pt x="234338" y="1339586"/>
              </a:lnTo>
              <a:lnTo>
                <a:pt x="468676" y="133958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4247" y="2700026"/>
        <a:ext cx="70960" cy="70960"/>
      </dsp:txXfrm>
    </dsp:sp>
    <dsp:sp modelId="{DA12A2DC-EBBB-43B2-88DC-FF01158B917E}">
      <dsp:nvSpPr>
        <dsp:cNvPr id="0" name=""/>
        <dsp:cNvSpPr/>
      </dsp:nvSpPr>
      <dsp:spPr>
        <a:xfrm>
          <a:off x="715389" y="2065713"/>
          <a:ext cx="468676" cy="44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338" y="0"/>
              </a:lnTo>
              <a:lnTo>
                <a:pt x="234338" y="446528"/>
              </a:lnTo>
              <a:lnTo>
                <a:pt x="468676" y="4465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33544" y="2272794"/>
        <a:ext cx="32366" cy="32366"/>
      </dsp:txXfrm>
    </dsp:sp>
    <dsp:sp modelId="{B0A8B1FD-26A8-4718-AD7B-BE329C824F6A}">
      <dsp:nvSpPr>
        <dsp:cNvPr id="0" name=""/>
        <dsp:cNvSpPr/>
      </dsp:nvSpPr>
      <dsp:spPr>
        <a:xfrm>
          <a:off x="715389" y="1619184"/>
          <a:ext cx="468676" cy="446528"/>
        </a:xfrm>
        <a:custGeom>
          <a:avLst/>
          <a:gdLst/>
          <a:ahLst/>
          <a:cxnLst/>
          <a:rect l="0" t="0" r="0" b="0"/>
          <a:pathLst>
            <a:path>
              <a:moveTo>
                <a:pt x="0" y="446528"/>
              </a:moveTo>
              <a:lnTo>
                <a:pt x="234338" y="446528"/>
              </a:lnTo>
              <a:lnTo>
                <a:pt x="234338" y="0"/>
              </a:lnTo>
              <a:lnTo>
                <a:pt x="46867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33544" y="1826265"/>
        <a:ext cx="32366" cy="32366"/>
      </dsp:txXfrm>
    </dsp:sp>
    <dsp:sp modelId="{24AEC8F3-16B2-4C39-AA79-677E6A1E87E6}">
      <dsp:nvSpPr>
        <dsp:cNvPr id="0" name=""/>
        <dsp:cNvSpPr/>
      </dsp:nvSpPr>
      <dsp:spPr>
        <a:xfrm>
          <a:off x="715389" y="726126"/>
          <a:ext cx="468676" cy="1339586"/>
        </a:xfrm>
        <a:custGeom>
          <a:avLst/>
          <a:gdLst/>
          <a:ahLst/>
          <a:cxnLst/>
          <a:rect l="0" t="0" r="0" b="0"/>
          <a:pathLst>
            <a:path>
              <a:moveTo>
                <a:pt x="0" y="1339586"/>
              </a:moveTo>
              <a:lnTo>
                <a:pt x="234338" y="1339586"/>
              </a:lnTo>
              <a:lnTo>
                <a:pt x="234338" y="0"/>
              </a:lnTo>
              <a:lnTo>
                <a:pt x="46867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4247" y="1360439"/>
        <a:ext cx="70960" cy="70960"/>
      </dsp:txXfrm>
    </dsp:sp>
    <dsp:sp modelId="{B8E65779-1CA9-4E2A-8844-F7DEDC022D32}">
      <dsp:nvSpPr>
        <dsp:cNvPr id="0" name=""/>
        <dsp:cNvSpPr/>
      </dsp:nvSpPr>
      <dsp:spPr>
        <a:xfrm rot="16200000">
          <a:off x="-1521956" y="1708490"/>
          <a:ext cx="3760244" cy="7144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4 approach</a:t>
          </a:r>
          <a:endParaRPr lang="en-US" sz="5200" kern="1200" dirty="0"/>
        </a:p>
      </dsp:txBody>
      <dsp:txXfrm>
        <a:off x="-1521956" y="1708490"/>
        <a:ext cx="3760244" cy="714446"/>
      </dsp:txXfrm>
    </dsp:sp>
    <dsp:sp modelId="{02E7A88E-060D-4B30-90AE-75416FCF3E50}">
      <dsp:nvSpPr>
        <dsp:cNvPr id="0" name=""/>
        <dsp:cNvSpPr/>
      </dsp:nvSpPr>
      <dsp:spPr>
        <a:xfrm>
          <a:off x="1184066" y="368903"/>
          <a:ext cx="2343384" cy="7144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Approach I</a:t>
          </a:r>
          <a:endParaRPr lang="en-US" sz="3500" kern="1200" dirty="0"/>
        </a:p>
      </dsp:txBody>
      <dsp:txXfrm>
        <a:off x="1184066" y="368903"/>
        <a:ext cx="2343384" cy="714446"/>
      </dsp:txXfrm>
    </dsp:sp>
    <dsp:sp modelId="{53C80DDA-9991-4D5D-B2C8-A71A201CFA36}">
      <dsp:nvSpPr>
        <dsp:cNvPr id="0" name=""/>
        <dsp:cNvSpPr/>
      </dsp:nvSpPr>
      <dsp:spPr>
        <a:xfrm>
          <a:off x="1184066" y="1261961"/>
          <a:ext cx="2343384" cy="7144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Approach II</a:t>
          </a:r>
          <a:endParaRPr lang="en-US" sz="3500" kern="1200" dirty="0"/>
        </a:p>
      </dsp:txBody>
      <dsp:txXfrm>
        <a:off x="1184066" y="1261961"/>
        <a:ext cx="2343384" cy="714446"/>
      </dsp:txXfrm>
    </dsp:sp>
    <dsp:sp modelId="{3EAB4865-7D85-4F3C-BC1A-7EACBA0C3B1C}">
      <dsp:nvSpPr>
        <dsp:cNvPr id="0" name=""/>
        <dsp:cNvSpPr/>
      </dsp:nvSpPr>
      <dsp:spPr>
        <a:xfrm>
          <a:off x="1184066" y="2155019"/>
          <a:ext cx="2343384" cy="7144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Approach III</a:t>
          </a:r>
          <a:endParaRPr lang="en-US" sz="3500" kern="1200" dirty="0"/>
        </a:p>
      </dsp:txBody>
      <dsp:txXfrm>
        <a:off x="1184066" y="2155019"/>
        <a:ext cx="2343384" cy="714446"/>
      </dsp:txXfrm>
    </dsp:sp>
    <dsp:sp modelId="{43ADCD68-0202-4271-A972-38D6C4C90209}">
      <dsp:nvSpPr>
        <dsp:cNvPr id="0" name=""/>
        <dsp:cNvSpPr/>
      </dsp:nvSpPr>
      <dsp:spPr>
        <a:xfrm>
          <a:off x="1184066" y="3048077"/>
          <a:ext cx="2343384" cy="7144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Approach IV</a:t>
          </a:r>
          <a:endParaRPr lang="en-US" sz="3500" kern="1200" dirty="0"/>
        </a:p>
      </dsp:txBody>
      <dsp:txXfrm>
        <a:off x="1184066" y="3048077"/>
        <a:ext cx="2343384" cy="71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0740-EACF-4688-BA35-D649BC7E7BCF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3E48-A523-414D-B5D7-7D18FDF9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EAF-F1B6-4FEA-8D1D-86EC17BF3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A7F-537A-433C-B635-45F928CAD61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292C-8645-4444-970A-DD96B9025830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BC5-9B8F-4F98-A345-F1204BE9B1E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566-792D-4796-8E5C-3EC4F3C0A3C5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7632-051C-4DC7-9781-2B2004CD7FB5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A1BD-4302-4DD8-99F2-EF0F76177807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38F6-036E-48BB-BCF2-3F8228BB5E4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06CE-5033-44AD-B60F-0510AA2601E5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42E1-4C09-40C0-AC37-7BC3518C0621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8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83F-4451-4D6B-A280-1DF013E5B46B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09B8-5D81-479B-AE55-9CE926E7021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BD2-EC69-4834-A2B9-1EAFF2A21A58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3E49-4AEC-4674-BD0B-C8C5C6B5A00D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2086-737E-4238-A0BE-E02480A6477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8D91-D653-453B-A98B-89B6B9F933F1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D37E-40E2-49CF-B429-2C870297C51A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4C6-C086-4719-8212-0BC7C1CFCD60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4664F0-0493-41DF-A94F-34418F6BDE9B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pk.go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8845" y="1300785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KEY </a:t>
            </a:r>
            <a:r>
              <a:rPr lang="id-ID" dirty="0"/>
              <a:t>NATIONAL </a:t>
            </a:r>
            <a:r>
              <a:rPr lang="id-ID" dirty="0" smtClean="0"/>
              <a:t>INDICATORS</a:t>
            </a:r>
            <a:r>
              <a:rPr lang="en-US" dirty="0" smtClean="0"/>
              <a:t>, SUSTAINABLE </a:t>
            </a:r>
            <a:r>
              <a:rPr lang="en-US" dirty="0"/>
              <a:t>DEVELOPMENT GOALS (</a:t>
            </a:r>
            <a:r>
              <a:rPr lang="en-US" dirty="0" smtClean="0"/>
              <a:t>SDGs), AND </a:t>
            </a:r>
            <a:r>
              <a:rPr lang="id-ID" dirty="0"/>
              <a:t>ROLES OF THE SUPREME AUDIT INSTITUTION IN INDONESIA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845" y="3886200"/>
            <a:ext cx="8689976" cy="1371599"/>
          </a:xfrm>
        </p:spPr>
        <p:txBody>
          <a:bodyPr/>
          <a:lstStyle/>
          <a:p>
            <a:r>
              <a:rPr lang="en-US" sz="2400" dirty="0">
                <a:latin typeface="Franklin Gothic Medium Cond" pitchFamily="34" charset="0"/>
              </a:rPr>
              <a:t>The Audit Board of the Republic of Indonesia</a:t>
            </a:r>
          </a:p>
          <a:p>
            <a:r>
              <a:rPr lang="en-US" sz="2400" dirty="0">
                <a:latin typeface="Franklin Gothic Medium Cond" pitchFamily="34" charset="0"/>
              </a:rPr>
              <a:t>BRASILIA, April 26</a:t>
            </a:r>
            <a:r>
              <a:rPr lang="en-US" sz="2400" baseline="30000" dirty="0">
                <a:latin typeface="Franklin Gothic Medium Cond" pitchFamily="34" charset="0"/>
              </a:rPr>
              <a:t>th</a:t>
            </a:r>
            <a:r>
              <a:rPr lang="en-US" sz="2400" dirty="0">
                <a:latin typeface="Franklin Gothic Medium Cond" pitchFamily="34" charset="0"/>
              </a:rPr>
              <a:t> </a:t>
            </a:r>
            <a:r>
              <a:rPr lang="id-ID" sz="2400" dirty="0">
                <a:latin typeface="Franklin Gothic Medium Cond" pitchFamily="34" charset="0"/>
              </a:rPr>
              <a:t>201</a:t>
            </a:r>
            <a:r>
              <a:rPr lang="en-US" sz="2400" dirty="0">
                <a:latin typeface="Franklin Gothic Medium Cond" pitchFamily="34" charset="0"/>
              </a:rPr>
              <a:t>7</a:t>
            </a:r>
            <a:endParaRPr lang="en-GB" sz="2400" dirty="0">
              <a:latin typeface="Franklin Gothic Medium Cond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Users\rosa_chasez\Pictures\bp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3985"/>
            <a:ext cx="1972178" cy="200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FOR FUTURE IMPLEMENTATION OF SDGS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importance to assess the Preparedness of Governments especially in terms of data –  settled baseline, Proper measurement and Proper indicators;</a:t>
            </a:r>
          </a:p>
          <a:p>
            <a:r>
              <a:rPr lang="en-US" dirty="0" smtClean="0"/>
              <a:t>The example of Indonesia :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7" y="3138984"/>
            <a:ext cx="7683690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endParaRPr lang="id-ID" sz="4800" dirty="0"/>
          </a:p>
          <a:p>
            <a:pPr algn="ctr">
              <a:buNone/>
              <a:defRPr/>
            </a:pPr>
            <a:r>
              <a:rPr lang="id-ID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Audit Board of the Republic of Indonesia (BPK)</a:t>
            </a:r>
          </a:p>
          <a:p>
            <a:pPr algn="ctr">
              <a:buNone/>
              <a:defRPr/>
            </a:pP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Jl. Gatot </a:t>
            </a:r>
            <a:r>
              <a:rPr lang="id-ID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</a:t>
            </a:r>
            <a:r>
              <a:rPr lang="id-ID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 KAV.</a:t>
            </a:r>
            <a:r>
              <a:rPr lang="id-ID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31 Jakarta Indonesia 10210</a:t>
            </a:r>
          </a:p>
          <a:p>
            <a:pPr algn="ctr">
              <a:buNone/>
              <a:defRPr/>
            </a:pP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Website: </a:t>
            </a: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www.bpk.go.id</a:t>
            </a:r>
            <a:endParaRPr lang="id-ID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None/>
              <a:defRPr/>
            </a:pP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Telephone: +62-21-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2554-9000 EXT 1183</a:t>
            </a:r>
            <a:endParaRPr lang="id-ID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None/>
              <a:defRPr/>
            </a:pPr>
            <a:r>
              <a:rPr lang="id-ID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Facsimile: +62-21-57953198</a:t>
            </a:r>
          </a:p>
          <a:p>
            <a:pPr algn="ctr">
              <a:buNone/>
              <a:defRPr/>
            </a:pPr>
            <a:endParaRPr lang="id-ID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None/>
              <a:defRPr/>
            </a:pPr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Why this topic important?</a:t>
            </a:r>
          </a:p>
          <a:p>
            <a:r>
              <a:rPr lang="en-US" sz="2800" dirty="0" smtClean="0"/>
              <a:t>Relationship between Key </a:t>
            </a:r>
            <a:r>
              <a:rPr lang="en-US" sz="2800" dirty="0"/>
              <a:t>N</a:t>
            </a:r>
            <a:r>
              <a:rPr lang="en-US" sz="2800" dirty="0" smtClean="0"/>
              <a:t>ational </a:t>
            </a:r>
            <a:r>
              <a:rPr lang="en-US" sz="2800" dirty="0"/>
              <a:t>I</a:t>
            </a:r>
            <a:r>
              <a:rPr lang="en-US" sz="2800" dirty="0" smtClean="0"/>
              <a:t>ndicators and Sustainable Development Goals;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 err="1" smtClean="0"/>
              <a:t>sai</a:t>
            </a:r>
            <a:r>
              <a:rPr lang="en-US" sz="2800" dirty="0" smtClean="0"/>
              <a:t> Indonesia have done in implementing SDG with regard to KNI;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esson learned.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5559"/>
            <a:ext cx="10364451" cy="596134"/>
          </a:xfrm>
        </p:spPr>
        <p:txBody>
          <a:bodyPr/>
          <a:lstStyle/>
          <a:p>
            <a:r>
              <a:rPr lang="en-US" dirty="0" smtClean="0"/>
              <a:t>INCOSAI XXII IN ABU DHABI, UAE (2016)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090" t="10520" r="25430" b="46640"/>
          <a:stretch/>
        </p:blipFill>
        <p:spPr>
          <a:xfrm>
            <a:off x="196947" y="1672677"/>
            <a:ext cx="4474901" cy="2069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178" t="26480" r="15035" b="4640"/>
          <a:stretch/>
        </p:blipFill>
        <p:spPr>
          <a:xfrm>
            <a:off x="196948" y="3717471"/>
            <a:ext cx="4474900" cy="248936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9404665"/>
              </p:ext>
            </p:extLst>
          </p:nvPr>
        </p:nvGraphicFramePr>
        <p:xfrm>
          <a:off x="-140679" y="966359"/>
          <a:ext cx="5122015" cy="68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99857073"/>
              </p:ext>
            </p:extLst>
          </p:nvPr>
        </p:nvGraphicFramePr>
        <p:xfrm>
          <a:off x="4864163" y="1431762"/>
          <a:ext cx="3528393" cy="413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Right Arrow 8"/>
          <p:cNvSpPr/>
          <p:nvPr/>
        </p:nvSpPr>
        <p:spPr>
          <a:xfrm>
            <a:off x="196947" y="3989869"/>
            <a:ext cx="4592993" cy="864095"/>
          </a:xfrm>
          <a:prstGeom prst="rightArrow">
            <a:avLst>
              <a:gd name="adj1" fmla="val 50000"/>
              <a:gd name="adj2" fmla="val 2244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 9"/>
          <p:cNvSpPr/>
          <p:nvPr/>
        </p:nvSpPr>
        <p:spPr>
          <a:xfrm>
            <a:off x="8584870" y="1567959"/>
            <a:ext cx="3485210" cy="111897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/>
              <a:t>Assessing the preparedness of national governments to implement, monitor and report on progress of the SDGs, and subsequently     audit their operation and the reliability of the data they produce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8540741" y="2616861"/>
            <a:ext cx="3529340" cy="922528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/>
              <a:t>Undertaking performance audits that examine the economy, efficiency, and effectiveness of key government </a:t>
            </a:r>
            <a:r>
              <a:rPr lang="en-US" sz="1200" dirty="0" err="1"/>
              <a:t>programmes</a:t>
            </a:r>
            <a:r>
              <a:rPr lang="en-US" sz="1200" dirty="0"/>
              <a:t> that contribute to specific aspects of the SDGs</a:t>
            </a:r>
          </a:p>
        </p:txBody>
      </p:sp>
      <p:sp>
        <p:nvSpPr>
          <p:cNvPr id="12" name="Freeform 11"/>
          <p:cNvSpPr/>
          <p:nvPr/>
        </p:nvSpPr>
        <p:spPr>
          <a:xfrm>
            <a:off x="8525661" y="3561802"/>
            <a:ext cx="3559499" cy="922528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/>
              <a:t>Assessing and supporting the implementation of SDG 16 which relates in part to effective, accountable, and          transparent institutions</a:t>
            </a:r>
          </a:p>
        </p:txBody>
      </p:sp>
      <p:sp>
        <p:nvSpPr>
          <p:cNvPr id="13" name="Freeform 12"/>
          <p:cNvSpPr/>
          <p:nvPr/>
        </p:nvSpPr>
        <p:spPr>
          <a:xfrm>
            <a:off x="8532657" y="4384512"/>
            <a:ext cx="3495222" cy="922528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/>
              <a:t>Being models of transparency and accountability in their own operations, including auditing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6546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62" y="0"/>
            <a:ext cx="10512491" cy="1179288"/>
          </a:xfrm>
        </p:spPr>
        <p:txBody>
          <a:bodyPr/>
          <a:lstStyle/>
          <a:p>
            <a:r>
              <a:rPr lang="en-US" sz="3733" dirty="0"/>
              <a:t> 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" y="1545393"/>
            <a:ext cx="5142424" cy="528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241262" y="203200"/>
            <a:ext cx="10512491" cy="11792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 I : </a:t>
            </a:r>
          </a:p>
          <a:p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Assessing the preparedness of national governments to implement, monitor </a:t>
            </a:r>
          </a:p>
          <a:p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report on progress of the SDGs, and subsequently audit their operation </a:t>
            </a:r>
          </a:p>
          <a:p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 reliability of the data they produce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0614" y="2051321"/>
            <a:ext cx="4808569" cy="4435979"/>
            <a:chOff x="1120164" y="1185903"/>
            <a:chExt cx="1180219" cy="2594041"/>
          </a:xfrm>
        </p:grpSpPr>
        <p:sp>
          <p:nvSpPr>
            <p:cNvPr id="14" name="Freeform 13"/>
            <p:cNvSpPr/>
            <p:nvPr/>
          </p:nvSpPr>
          <p:spPr>
            <a:xfrm>
              <a:off x="1122873" y="1185903"/>
              <a:ext cx="801552" cy="545396"/>
            </a:xfrm>
            <a:custGeom>
              <a:avLst/>
              <a:gdLst>
                <a:gd name="connsiteX0" fmla="*/ 0 w 921673"/>
                <a:gd name="connsiteY0" fmla="*/ 107545 h 645141"/>
                <a:gd name="connsiteX1" fmla="*/ 107545 w 921673"/>
                <a:gd name="connsiteY1" fmla="*/ 0 h 645141"/>
                <a:gd name="connsiteX2" fmla="*/ 814128 w 921673"/>
                <a:gd name="connsiteY2" fmla="*/ 0 h 645141"/>
                <a:gd name="connsiteX3" fmla="*/ 921673 w 921673"/>
                <a:gd name="connsiteY3" fmla="*/ 107545 h 645141"/>
                <a:gd name="connsiteX4" fmla="*/ 921673 w 921673"/>
                <a:gd name="connsiteY4" fmla="*/ 537596 h 645141"/>
                <a:gd name="connsiteX5" fmla="*/ 814128 w 921673"/>
                <a:gd name="connsiteY5" fmla="*/ 645141 h 645141"/>
                <a:gd name="connsiteX6" fmla="*/ 107545 w 921673"/>
                <a:gd name="connsiteY6" fmla="*/ 645141 h 645141"/>
                <a:gd name="connsiteX7" fmla="*/ 0 w 921673"/>
                <a:gd name="connsiteY7" fmla="*/ 537596 h 645141"/>
                <a:gd name="connsiteX8" fmla="*/ 0 w 921673"/>
                <a:gd name="connsiteY8" fmla="*/ 107545 h 6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673" h="645141">
                  <a:moveTo>
                    <a:pt x="0" y="107545"/>
                  </a:moveTo>
                  <a:cubicBezTo>
                    <a:pt x="0" y="48150"/>
                    <a:pt x="48150" y="0"/>
                    <a:pt x="107545" y="0"/>
                  </a:cubicBezTo>
                  <a:lnTo>
                    <a:pt x="814128" y="0"/>
                  </a:lnTo>
                  <a:cubicBezTo>
                    <a:pt x="873523" y="0"/>
                    <a:pt x="921673" y="48150"/>
                    <a:pt x="921673" y="107545"/>
                  </a:cubicBezTo>
                  <a:lnTo>
                    <a:pt x="921673" y="537596"/>
                  </a:lnTo>
                  <a:cubicBezTo>
                    <a:pt x="921673" y="596991"/>
                    <a:pt x="873523" y="645141"/>
                    <a:pt x="814128" y="645141"/>
                  </a:cubicBezTo>
                  <a:lnTo>
                    <a:pt x="107545" y="645141"/>
                  </a:lnTo>
                  <a:cubicBezTo>
                    <a:pt x="48150" y="645141"/>
                    <a:pt x="0" y="596991"/>
                    <a:pt x="0" y="537596"/>
                  </a:cubicBezTo>
                  <a:lnTo>
                    <a:pt x="0" y="1075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79527" tIns="79527" rIns="79527" bIns="79527" numCol="1" spcCol="1270" anchor="ctr" anchorCtr="0">
              <a:noAutofit/>
            </a:bodyPr>
            <a:lstStyle/>
            <a:p>
              <a:pPr algn="ctr" defTabSz="5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</a:rPr>
                <a:t>Planning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20164" y="1845235"/>
              <a:ext cx="801552" cy="545396"/>
            </a:xfrm>
            <a:custGeom>
              <a:avLst/>
              <a:gdLst>
                <a:gd name="connsiteX0" fmla="*/ 0 w 921673"/>
                <a:gd name="connsiteY0" fmla="*/ 107545 h 645141"/>
                <a:gd name="connsiteX1" fmla="*/ 107545 w 921673"/>
                <a:gd name="connsiteY1" fmla="*/ 0 h 645141"/>
                <a:gd name="connsiteX2" fmla="*/ 814128 w 921673"/>
                <a:gd name="connsiteY2" fmla="*/ 0 h 645141"/>
                <a:gd name="connsiteX3" fmla="*/ 921673 w 921673"/>
                <a:gd name="connsiteY3" fmla="*/ 107545 h 645141"/>
                <a:gd name="connsiteX4" fmla="*/ 921673 w 921673"/>
                <a:gd name="connsiteY4" fmla="*/ 537596 h 645141"/>
                <a:gd name="connsiteX5" fmla="*/ 814128 w 921673"/>
                <a:gd name="connsiteY5" fmla="*/ 645141 h 645141"/>
                <a:gd name="connsiteX6" fmla="*/ 107545 w 921673"/>
                <a:gd name="connsiteY6" fmla="*/ 645141 h 645141"/>
                <a:gd name="connsiteX7" fmla="*/ 0 w 921673"/>
                <a:gd name="connsiteY7" fmla="*/ 537596 h 645141"/>
                <a:gd name="connsiteX8" fmla="*/ 0 w 921673"/>
                <a:gd name="connsiteY8" fmla="*/ 107545 h 6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673" h="645141">
                  <a:moveTo>
                    <a:pt x="0" y="107545"/>
                  </a:moveTo>
                  <a:cubicBezTo>
                    <a:pt x="0" y="48150"/>
                    <a:pt x="48150" y="0"/>
                    <a:pt x="107545" y="0"/>
                  </a:cubicBezTo>
                  <a:lnTo>
                    <a:pt x="814128" y="0"/>
                  </a:lnTo>
                  <a:cubicBezTo>
                    <a:pt x="873523" y="0"/>
                    <a:pt x="921673" y="48150"/>
                    <a:pt x="921673" y="107545"/>
                  </a:cubicBezTo>
                  <a:lnTo>
                    <a:pt x="921673" y="537596"/>
                  </a:lnTo>
                  <a:cubicBezTo>
                    <a:pt x="921673" y="596991"/>
                    <a:pt x="873523" y="645141"/>
                    <a:pt x="814128" y="645141"/>
                  </a:cubicBezTo>
                  <a:lnTo>
                    <a:pt x="107545" y="645141"/>
                  </a:lnTo>
                  <a:cubicBezTo>
                    <a:pt x="48150" y="645141"/>
                    <a:pt x="0" y="596991"/>
                    <a:pt x="0" y="537596"/>
                  </a:cubicBezTo>
                  <a:lnTo>
                    <a:pt x="0" y="1075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79527" tIns="79527" rIns="79527" bIns="79527" numCol="1" spcCol="1270" anchor="ctr" anchorCtr="0">
              <a:noAutofit/>
            </a:bodyPr>
            <a:lstStyle/>
            <a:p>
              <a:pPr algn="ctr" defTabSz="5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kern="0" dirty="0">
                  <a:solidFill>
                    <a:prstClr val="white"/>
                  </a:solidFill>
                  <a:latin typeface="Calibri" panose="020F0502020204030204"/>
                </a:rPr>
                <a:t>Conducting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20164" y="2515687"/>
              <a:ext cx="801552" cy="545396"/>
            </a:xfrm>
            <a:custGeom>
              <a:avLst/>
              <a:gdLst>
                <a:gd name="connsiteX0" fmla="*/ 0 w 921673"/>
                <a:gd name="connsiteY0" fmla="*/ 107545 h 645141"/>
                <a:gd name="connsiteX1" fmla="*/ 107545 w 921673"/>
                <a:gd name="connsiteY1" fmla="*/ 0 h 645141"/>
                <a:gd name="connsiteX2" fmla="*/ 814128 w 921673"/>
                <a:gd name="connsiteY2" fmla="*/ 0 h 645141"/>
                <a:gd name="connsiteX3" fmla="*/ 921673 w 921673"/>
                <a:gd name="connsiteY3" fmla="*/ 107545 h 645141"/>
                <a:gd name="connsiteX4" fmla="*/ 921673 w 921673"/>
                <a:gd name="connsiteY4" fmla="*/ 537596 h 645141"/>
                <a:gd name="connsiteX5" fmla="*/ 814128 w 921673"/>
                <a:gd name="connsiteY5" fmla="*/ 645141 h 645141"/>
                <a:gd name="connsiteX6" fmla="*/ 107545 w 921673"/>
                <a:gd name="connsiteY6" fmla="*/ 645141 h 645141"/>
                <a:gd name="connsiteX7" fmla="*/ 0 w 921673"/>
                <a:gd name="connsiteY7" fmla="*/ 537596 h 645141"/>
                <a:gd name="connsiteX8" fmla="*/ 0 w 921673"/>
                <a:gd name="connsiteY8" fmla="*/ 107545 h 6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673" h="645141">
                  <a:moveTo>
                    <a:pt x="0" y="107545"/>
                  </a:moveTo>
                  <a:cubicBezTo>
                    <a:pt x="0" y="48150"/>
                    <a:pt x="48150" y="0"/>
                    <a:pt x="107545" y="0"/>
                  </a:cubicBezTo>
                  <a:lnTo>
                    <a:pt x="814128" y="0"/>
                  </a:lnTo>
                  <a:cubicBezTo>
                    <a:pt x="873523" y="0"/>
                    <a:pt x="921673" y="48150"/>
                    <a:pt x="921673" y="107545"/>
                  </a:cubicBezTo>
                  <a:lnTo>
                    <a:pt x="921673" y="537596"/>
                  </a:lnTo>
                  <a:cubicBezTo>
                    <a:pt x="921673" y="596991"/>
                    <a:pt x="873523" y="645141"/>
                    <a:pt x="814128" y="645141"/>
                  </a:cubicBezTo>
                  <a:lnTo>
                    <a:pt x="107545" y="645141"/>
                  </a:lnTo>
                  <a:cubicBezTo>
                    <a:pt x="48150" y="645141"/>
                    <a:pt x="0" y="596991"/>
                    <a:pt x="0" y="537596"/>
                  </a:cubicBezTo>
                  <a:lnTo>
                    <a:pt x="0" y="10754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79527" tIns="79527" rIns="79527" bIns="79527" numCol="1" spcCol="1270" anchor="ctr" anchorCtr="0">
              <a:noAutofit/>
            </a:bodyPr>
            <a:lstStyle/>
            <a:p>
              <a:pPr algn="ctr" defTabSz="5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</a:rPr>
                <a:t>Reporting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20164" y="3205191"/>
              <a:ext cx="801552" cy="545396"/>
            </a:xfrm>
            <a:custGeom>
              <a:avLst/>
              <a:gdLst>
                <a:gd name="connsiteX0" fmla="*/ 0 w 921673"/>
                <a:gd name="connsiteY0" fmla="*/ 107545 h 645141"/>
                <a:gd name="connsiteX1" fmla="*/ 107545 w 921673"/>
                <a:gd name="connsiteY1" fmla="*/ 0 h 645141"/>
                <a:gd name="connsiteX2" fmla="*/ 814128 w 921673"/>
                <a:gd name="connsiteY2" fmla="*/ 0 h 645141"/>
                <a:gd name="connsiteX3" fmla="*/ 921673 w 921673"/>
                <a:gd name="connsiteY3" fmla="*/ 107545 h 645141"/>
                <a:gd name="connsiteX4" fmla="*/ 921673 w 921673"/>
                <a:gd name="connsiteY4" fmla="*/ 537596 h 645141"/>
                <a:gd name="connsiteX5" fmla="*/ 814128 w 921673"/>
                <a:gd name="connsiteY5" fmla="*/ 645141 h 645141"/>
                <a:gd name="connsiteX6" fmla="*/ 107545 w 921673"/>
                <a:gd name="connsiteY6" fmla="*/ 645141 h 645141"/>
                <a:gd name="connsiteX7" fmla="*/ 0 w 921673"/>
                <a:gd name="connsiteY7" fmla="*/ 537596 h 645141"/>
                <a:gd name="connsiteX8" fmla="*/ 0 w 921673"/>
                <a:gd name="connsiteY8" fmla="*/ 107545 h 6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673" h="645141">
                  <a:moveTo>
                    <a:pt x="0" y="107545"/>
                  </a:moveTo>
                  <a:cubicBezTo>
                    <a:pt x="0" y="48150"/>
                    <a:pt x="48150" y="0"/>
                    <a:pt x="107545" y="0"/>
                  </a:cubicBezTo>
                  <a:lnTo>
                    <a:pt x="814128" y="0"/>
                  </a:lnTo>
                  <a:cubicBezTo>
                    <a:pt x="873523" y="0"/>
                    <a:pt x="921673" y="48150"/>
                    <a:pt x="921673" y="107545"/>
                  </a:cubicBezTo>
                  <a:lnTo>
                    <a:pt x="921673" y="537596"/>
                  </a:lnTo>
                  <a:cubicBezTo>
                    <a:pt x="921673" y="596991"/>
                    <a:pt x="873523" y="645141"/>
                    <a:pt x="814128" y="645141"/>
                  </a:cubicBezTo>
                  <a:lnTo>
                    <a:pt x="107545" y="645141"/>
                  </a:lnTo>
                  <a:cubicBezTo>
                    <a:pt x="48150" y="645141"/>
                    <a:pt x="0" y="596991"/>
                    <a:pt x="0" y="537596"/>
                  </a:cubicBezTo>
                  <a:lnTo>
                    <a:pt x="0" y="107545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txBody>
            <a:bodyPr spcFirstLastPara="0" vert="horz" wrap="square" lIns="79527" tIns="79527" rIns="79527" bIns="79527" numCol="1" spcCol="1270" anchor="ctr" anchorCtr="0">
              <a:noAutofit/>
            </a:bodyPr>
            <a:lstStyle/>
            <a:p>
              <a:pPr algn="ctr" defTabSz="5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</a:rPr>
                <a:t>Follow Up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8629" y="2212220"/>
              <a:ext cx="291754" cy="84156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 defTabSz="609585">
                <a:defRPr/>
              </a:pPr>
              <a:r>
                <a:rPr lang="en-US" sz="1951" kern="0" dirty="0">
                  <a:solidFill>
                    <a:prstClr val="white"/>
                  </a:solidFill>
                  <a:latin typeface="Calibri" panose="020F0502020204030204"/>
                </a:rPr>
                <a:t>Baseline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08629" y="3124925"/>
              <a:ext cx="291754" cy="6550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 defTabSz="609585">
                <a:defRPr/>
              </a:pPr>
              <a:r>
                <a:rPr lang="en-US" sz="1467" kern="0" dirty="0">
                  <a:solidFill>
                    <a:prstClr val="white"/>
                  </a:solidFill>
                  <a:latin typeface="Calibri" panose="020F0502020204030204"/>
                </a:rPr>
                <a:t>Indicator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08629" y="1192240"/>
              <a:ext cx="291754" cy="95515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 defTabSz="609585">
                <a:defRPr/>
              </a:pPr>
              <a:r>
                <a:rPr lang="en-US" sz="13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Measurement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80214" y="4581128"/>
            <a:ext cx="5142424" cy="2112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1" name="Rectangle 20"/>
          <p:cNvSpPr/>
          <p:nvPr/>
        </p:nvSpPr>
        <p:spPr>
          <a:xfrm>
            <a:off x="9775033" y="1721059"/>
            <a:ext cx="1536171" cy="49723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40054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NATIONAL INDICATORS AND SUSTAINABLE DEVELOPMENT GOALS IN INDONESIA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10th WGKNI Meeting - Brasilia, 26 April 2017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9631" y="2006221"/>
            <a:ext cx="10340965" cy="4065985"/>
            <a:chOff x="1331913" y="1210733"/>
            <a:chExt cx="6435113" cy="5231481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331913" y="5167562"/>
              <a:ext cx="6434137" cy="79104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31913" y="1210733"/>
              <a:ext cx="6408737" cy="2829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Development Norm</a:t>
              </a:r>
              <a:endParaRPr lang="id-ID" sz="1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58289" y="2860367"/>
              <a:ext cx="6408737" cy="2966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r>
                <a:rPr lang="id-ID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evelopment Dimensions</a:t>
              </a:r>
              <a:endParaRPr lang="id-ID" sz="1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31913" y="6106168"/>
              <a:ext cx="6408737" cy="33604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QUICK WINS </a:t>
              </a:r>
              <a:r>
                <a:rPr lang="id-ID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&amp; PROGRAMS</a:t>
              </a:r>
              <a:endParaRPr lang="id-ID" sz="1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331913" y="3212579"/>
              <a:ext cx="2160587" cy="17858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id-ID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People</a:t>
              </a:r>
              <a:endParaRPr lang="en-US" sz="105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(31 Indicators)</a:t>
              </a:r>
              <a:r>
                <a:rPr lang="id-ID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id-ID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563938" y="3212579"/>
              <a:ext cx="2087562" cy="17858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id-ID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Prioritised Sectors</a:t>
              </a:r>
              <a:endParaRPr lang="en-US" sz="105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(92 Indicators)</a:t>
              </a:r>
              <a:endParaRPr lang="id-ID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724525" y="3212579"/>
              <a:ext cx="2041525" cy="17917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id-ID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Equality and Regions</a:t>
              </a:r>
              <a:endParaRPr lang="en-US" sz="105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(38 Indicators)</a:t>
              </a:r>
              <a:endParaRPr lang="id-ID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403350" y="5234475"/>
              <a:ext cx="6264275" cy="2022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Necessary Conditions</a:t>
              </a:r>
              <a:r>
                <a:rPr lang="en-US" sz="14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(35 Indicators)</a:t>
              </a:r>
              <a:endParaRPr lang="id-ID" sz="1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97025" y="5511044"/>
              <a:ext cx="1547813" cy="4074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Rule of Law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240088" y="5515504"/>
              <a:ext cx="1439862" cy="4059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Stability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730030" y="5512530"/>
              <a:ext cx="1354138" cy="4059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Politic &amp; Decmocracy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156176" y="5512530"/>
              <a:ext cx="1512589" cy="4059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Governance &amp; Bureaucratic Reform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638300" y="3851958"/>
              <a:ext cx="1547813" cy="25277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Education</a:t>
              </a:r>
              <a:endParaRPr lang="id-ID" sz="1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638300" y="4159753"/>
              <a:ext cx="1547813" cy="2200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Health</a:t>
              </a:r>
              <a:endParaRPr lang="id-ID" sz="1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638300" y="4430375"/>
              <a:ext cx="1547813" cy="2066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Housing</a:t>
              </a:r>
              <a:endParaRPr lang="id-ID" sz="1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970588" y="3755308"/>
              <a:ext cx="1549400" cy="3925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Income</a:t>
              </a:r>
              <a:endParaRPr lang="id-ID" sz="11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970588" y="4176109"/>
              <a:ext cx="1549400" cy="7181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Regions :</a:t>
              </a:r>
              <a:r>
                <a:rPr lang="en-US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(1) </a:t>
              </a: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Villages</a:t>
              </a:r>
              <a:r>
                <a:rPr lang="en-US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, (2) </a:t>
              </a: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Outer </a:t>
              </a:r>
              <a:r>
                <a:rPr lang="en-US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, (3) </a:t>
              </a: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Non Java</a:t>
              </a:r>
              <a:r>
                <a:rPr lang="en-US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, (4) </a:t>
              </a:r>
              <a:r>
                <a:rPr lang="id-ID" sz="11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Easter</a:t>
              </a:r>
              <a:endParaRPr lang="id-ID" sz="11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833813" y="3783560"/>
              <a:ext cx="1547812" cy="24237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Food Security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833813" y="4080310"/>
              <a:ext cx="1547812" cy="3077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Energy &amp; Electricity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33813" y="4468611"/>
              <a:ext cx="1547812" cy="1918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Maritime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833813" y="4724787"/>
              <a:ext cx="1547812" cy="2066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Tourism &amp; Industry</a:t>
              </a:r>
              <a:endParaRPr lang="id-ID" sz="1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331913" y="1536048"/>
              <a:ext cx="6408737" cy="98999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  <a:defRPr/>
              </a:pPr>
              <a:r>
                <a:rPr lang="id-ID" sz="1100" dirty="0" smtClean="0">
                  <a:solidFill>
                    <a:schemeClr val="bg1"/>
                  </a:solidFill>
                  <a:latin typeface="Cambria" pitchFamily="18" charset="0"/>
                </a:rPr>
                <a:t>Develop people and communtiy;</a:t>
              </a:r>
              <a:endParaRPr lang="en-US" sz="1100" dirty="0" smtClean="0">
                <a:solidFill>
                  <a:schemeClr val="bg1"/>
                </a:solidFill>
                <a:latin typeface="Cambria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  <a:defRPr/>
              </a:pPr>
              <a:r>
                <a:rPr lang="id-ID" sz="1100" dirty="0" smtClean="0">
                  <a:solidFill>
                    <a:schemeClr val="bg1"/>
                  </a:solidFill>
                  <a:latin typeface="Cambria" pitchFamily="18" charset="0"/>
                </a:rPr>
                <a:t>Improve welfare, prosperity and productivity , reduce income inequality, and focus on low and middle class productivity improvement, without  hampering and reducing  high class players as agents of development. </a:t>
              </a:r>
            </a:p>
            <a:p>
              <a:pPr marL="342900" indent="-342900">
                <a:buFont typeface="+mj-lt"/>
                <a:buAutoNum type="arabicParenR"/>
                <a:defRPr/>
              </a:pPr>
              <a:r>
                <a:rPr lang="id-ID" sz="1100" dirty="0" smtClean="0">
                  <a:solidFill>
                    <a:schemeClr val="bg1"/>
                  </a:solidFill>
                  <a:latin typeface="Cambria" pitchFamily="18" charset="0"/>
                  <a:cs typeface="Arial" pitchFamily="34" charset="0"/>
                </a:rPr>
                <a:t>Develop  without environment distruction, and without reducing evironment support and ecosystem balance. </a:t>
              </a:r>
              <a:endParaRPr lang="en-US" sz="110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583755" y="4699509"/>
              <a:ext cx="1620093" cy="19513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Mental</a:t>
              </a:r>
              <a:r>
                <a:rPr lang="id-ID" sz="12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ity/character</a:t>
              </a:r>
              <a:endParaRPr lang="id-ID" sz="1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1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6376"/>
            <a:ext cx="10364451" cy="1596177"/>
          </a:xfrm>
        </p:spPr>
        <p:txBody>
          <a:bodyPr/>
          <a:lstStyle/>
          <a:p>
            <a:r>
              <a:rPr lang="en-US" dirty="0" smtClean="0"/>
              <a:t>BPK STRATEGIC PLAN WITH REGARD TO KNI AND SUSTAINABLE DEVELOPMENT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3774" y="1864931"/>
            <a:ext cx="10364452" cy="4066146"/>
            <a:chOff x="1620213" y="1233694"/>
            <a:chExt cx="7187901" cy="3653738"/>
          </a:xfrm>
        </p:grpSpPr>
        <p:grpSp>
          <p:nvGrpSpPr>
            <p:cNvPr id="6" name="Group 5"/>
            <p:cNvGrpSpPr/>
            <p:nvPr/>
          </p:nvGrpSpPr>
          <p:grpSpPr>
            <a:xfrm>
              <a:off x="1620213" y="1233694"/>
              <a:ext cx="7187901" cy="3653738"/>
              <a:chOff x="635333" y="131219"/>
              <a:chExt cx="10670840" cy="647485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89047" y="5340225"/>
                <a:ext cx="10245011" cy="126584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56995" y="771039"/>
                <a:ext cx="10002418" cy="63712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b="1" dirty="0">
                    <a:solidFill>
                      <a:prstClr val="black"/>
                    </a:solidFill>
                  </a:rPr>
                  <a:t>CROSS DIMENSION</a:t>
                </a:r>
              </a:p>
              <a:p>
                <a:pPr algn="ctr"/>
                <a:r>
                  <a:rPr lang="id-ID" sz="1000" b="1" dirty="0">
                    <a:solidFill>
                      <a:prstClr val="black"/>
                    </a:solidFill>
                  </a:rPr>
                  <a:t>Economic and Public Finance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2352" y="1548886"/>
                <a:ext cx="2724538" cy="35642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43606" y="2500609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EDUCATION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43606" y="3079106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HEALTH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43605" y="3657603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HOUSING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43606" y="4236102"/>
                <a:ext cx="2295334" cy="4295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900" b="1" dirty="0">
                    <a:solidFill>
                      <a:prstClr val="white"/>
                    </a:solidFill>
                  </a:rPr>
                  <a:t>MENTAL/CHARACTER</a:t>
                </a:r>
                <a:endParaRPr lang="id-ID" sz="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351" y="5433532"/>
                <a:ext cx="10002418" cy="39207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b="1" dirty="0">
                    <a:solidFill>
                      <a:prstClr val="black"/>
                    </a:solidFill>
                  </a:rPr>
                  <a:t>NECESSARY CONDITION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350" y="5898505"/>
                <a:ext cx="2276674" cy="637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CERTAINTY AND LAW ENFORCEMENT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38940" y="5910542"/>
                <a:ext cx="2276674" cy="637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SECURITY AND 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ORDER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14172" y="5894997"/>
                <a:ext cx="2276674" cy="637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POLITICS AND 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DEMOCRATIC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755210" y="5898505"/>
                <a:ext cx="2276674" cy="637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GOVERNANCE AND 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id-ID" sz="1000" dirty="0">
                    <a:solidFill>
                      <a:prstClr val="black"/>
                    </a:solidFill>
                  </a:rPr>
                  <a:t>REFORM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56995" y="1716836"/>
                <a:ext cx="2575252" cy="88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b="1" dirty="0">
                    <a:solidFill>
                      <a:prstClr val="black"/>
                    </a:solidFill>
                  </a:rPr>
                  <a:t>DIMENSION OF HUMAN DEVELOPMENT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27983" y="1548886"/>
                <a:ext cx="2733849" cy="35642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35873" y="2500609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FOOD </a:t>
                </a:r>
                <a:r>
                  <a:rPr lang="id-ID" sz="900" b="1" dirty="0">
                    <a:solidFill>
                      <a:prstClr val="white"/>
                    </a:solidFill>
                  </a:rPr>
                  <a:t>SOVEREIGNTY</a:t>
                </a:r>
                <a:endParaRPr lang="id-ID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35873" y="3135089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00" b="1" dirty="0">
                    <a:solidFill>
                      <a:prstClr val="white"/>
                    </a:solidFill>
                  </a:rPr>
                  <a:t>SOVEREIGNTY </a:t>
                </a:r>
                <a:r>
                  <a:rPr lang="id-ID" sz="900" b="1" dirty="0">
                    <a:solidFill>
                      <a:prstClr val="white"/>
                    </a:solidFill>
                  </a:rPr>
                  <a:t>ENERGY</a:t>
                </a:r>
                <a:r>
                  <a:rPr lang="id-ID" sz="800" b="1" dirty="0">
                    <a:solidFill>
                      <a:prstClr val="white"/>
                    </a:solidFill>
                  </a:rPr>
                  <a:t> AND ELECTRICITY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35872" y="3769569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MARITIME AND </a:t>
                </a:r>
                <a:endParaRPr lang="en-US" sz="1000" b="1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MARINE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935873" y="4385388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TOURISM AND </a:t>
                </a:r>
                <a:endParaRPr lang="en-US" sz="1000" b="1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id-ID" sz="1000" b="1" dirty="0">
                    <a:solidFill>
                      <a:prstClr val="white"/>
                    </a:solidFill>
                  </a:rPr>
                  <a:t>INDUSTRY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49265" y="1604867"/>
                <a:ext cx="2575252" cy="88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900" b="1" dirty="0">
                    <a:solidFill>
                      <a:prstClr val="black"/>
                    </a:solidFill>
                  </a:rPr>
                  <a:t>DIMENSION</a:t>
                </a:r>
                <a:r>
                  <a:rPr lang="id-ID" sz="1000" b="1" dirty="0">
                    <a:solidFill>
                      <a:prstClr val="black"/>
                    </a:solidFill>
                  </a:rPr>
                  <a:t> OF PRIMARY SECTOR DEVELOPMENT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136294" y="1548884"/>
                <a:ext cx="2820941" cy="35642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493954" y="2500607"/>
                <a:ext cx="2127379" cy="50385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050" b="1" dirty="0">
                    <a:solidFill>
                      <a:prstClr val="white"/>
                    </a:solidFill>
                  </a:rPr>
                  <a:t>AMONG INCOME GROUPS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493954" y="3079104"/>
                <a:ext cx="2127379" cy="181889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900" b="1" dirty="0">
                    <a:solidFill>
                      <a:prstClr val="white"/>
                    </a:solidFill>
                  </a:rPr>
                  <a:t>AMONG REGION : (1) VILLAGE, (2) BORDERS, (3) OUTER, </a:t>
                </a:r>
                <a:endParaRPr lang="en-US" sz="900" b="1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id-ID" sz="900" b="1" dirty="0">
                    <a:solidFill>
                      <a:prstClr val="white"/>
                    </a:solidFill>
                  </a:rPr>
                  <a:t>(4) EASTERS REGION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307344" y="1716832"/>
                <a:ext cx="2575252" cy="637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000" b="1" dirty="0">
                    <a:solidFill>
                      <a:prstClr val="black"/>
                    </a:solidFill>
                  </a:rPr>
                  <a:t>DIMENSION OF EQUALIZATION</a:t>
                </a:r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957" y="784347"/>
                <a:ext cx="641168" cy="664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1344" y="771157"/>
                <a:ext cx="624668" cy="664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33" y="3472561"/>
                <a:ext cx="634141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312" y="2779771"/>
                <a:ext cx="619199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000" y="2043057"/>
                <a:ext cx="618512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816" y="4211348"/>
                <a:ext cx="622497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7486" y="2356873"/>
                <a:ext cx="614622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3717" y="3216726"/>
                <a:ext cx="618392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7517" y="4027654"/>
                <a:ext cx="622210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9167" y="2358517"/>
                <a:ext cx="611221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9411" y="3246368"/>
                <a:ext cx="610733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3062" y="2382473"/>
                <a:ext cx="607030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110" y="3257594"/>
                <a:ext cx="599063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6766" y="4107408"/>
                <a:ext cx="618393" cy="63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606" y="5926706"/>
                <a:ext cx="641992" cy="678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7344" y="5926706"/>
                <a:ext cx="665985" cy="678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2974862" y="131219"/>
                <a:ext cx="6166197" cy="441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latin typeface="Bell MT" panose="02020503060305020303" pitchFamily="18" charset="0"/>
                  </a:rPr>
                  <a:t>THEMES OF AUDIT IN BPK STRATEGIC PLAN 2016-2020</a:t>
                </a:r>
                <a:endParaRPr lang="id-ID" sz="1200" b="1" dirty="0">
                  <a:latin typeface="Bell MT" panose="02020503060305020303" pitchFamily="18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738" y="3468138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7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95435"/>
            <a:ext cx="10364451" cy="841795"/>
          </a:xfrm>
        </p:spPr>
        <p:txBody>
          <a:bodyPr/>
          <a:lstStyle/>
          <a:p>
            <a:r>
              <a:rPr lang="en-US" dirty="0" err="1" smtClean="0"/>
              <a:t>Bpk</a:t>
            </a:r>
            <a:r>
              <a:rPr lang="en-US" dirty="0" smtClean="0"/>
              <a:t> audit focus 2016-2020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45054"/>
              </p:ext>
            </p:extLst>
          </p:nvPr>
        </p:nvGraphicFramePr>
        <p:xfrm>
          <a:off x="913774" y="1037230"/>
          <a:ext cx="10618583" cy="4904321"/>
        </p:xfrm>
        <a:graphic>
          <a:graphicData uri="http://schemas.openxmlformats.org/drawingml/2006/table">
            <a:tbl>
              <a:tblPr/>
              <a:tblGrid>
                <a:gridCol w="18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Dimens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ion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en-US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hemes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us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fi-FI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Macro Economic Development</a:t>
                      </a:r>
                      <a:endParaRPr lang="fi-FI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National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Financial Economic Programs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fi-FI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id-ID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	</a:t>
                      </a:r>
                      <a:r>
                        <a:rPr lang="fi-FI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Economic and</a:t>
                      </a:r>
                      <a:r>
                        <a:rPr lang="fi-FI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Bureaucratic Reform Programs</a:t>
                      </a:r>
                      <a:endParaRPr lang="fi-FI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45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id-ID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	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Promoting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Productivity and Competitiveness of State Owned Enterprises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82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fi-FI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People</a:t>
                      </a:r>
                      <a:endParaRPr lang="fi-FI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on national health insurance and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21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Education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id-ID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	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12-year Compulsory Education Program</a:t>
                      </a:r>
                      <a:endParaRPr lang="id-ID" sz="120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89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74625" indent="-174625"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id-ID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	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Teacher Quality Improvement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991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id-ID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	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on Higher Education Access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56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Character and Mentality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Government National Character Improvement Programs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Family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Planning &amp; Demography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on Family Planning and Demography Programs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99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Prioritized Sectors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Food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Security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nn-N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nn-NO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Food Production and Diversification Programs</a:t>
                      </a:r>
                      <a:endParaRPr lang="nn-N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608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fi-FI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fi-FI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Supporting Infrastructure</a:t>
                      </a:r>
                      <a:r>
                        <a:rPr lang="fi-FI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for Food Security Programs</a:t>
                      </a:r>
                      <a:endParaRPr lang="fi-FI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74625" indent="-174625" algn="l" fontAlgn="t"/>
                      <a:r>
                        <a:rPr lang="nl-NL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nl-NL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Energy Security</a:t>
                      </a:r>
                      <a:endParaRPr lang="nl-N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on Energy Supply Availability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153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Maritime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Maritime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Connectivity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fi-FI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Equality of Income and Regional Development</a:t>
                      </a:r>
                      <a:endParaRPr lang="fi-FI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Regional Development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Village 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Development Programs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991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on Border Areas Development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991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>
                        <a:tabLst>
                          <a:tab pos="182563" algn="l"/>
                        </a:tabLst>
                      </a:pPr>
                      <a:r>
                        <a:rPr lang="fi-FI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fi-FI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Audits on National Connectivity</a:t>
                      </a:r>
                      <a:endParaRPr lang="fi-FI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789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Income Equality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Poverty reduction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0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marL="182563" indent="-182563" algn="l" fontAlgn="t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E. </a:t>
                      </a:r>
                      <a:r>
                        <a:rPr lang="fi-FI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Necessary Conditions</a:t>
                      </a:r>
                      <a:endParaRPr lang="fi-FI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Defense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Security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fi-FI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National Defense</a:t>
                      </a:r>
                      <a:r>
                        <a:rPr lang="fi-FI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Security Programs</a:t>
                      </a:r>
                      <a:endParaRPr lang="fi-FI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7981">
                <a:tc vMerge="1">
                  <a:txBody>
                    <a:bodyPr/>
                    <a:lstStyle/>
                    <a:p>
                      <a:pPr algn="l" fontAlgn="t"/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fi-FI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fi-FI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Governance &amp;</a:t>
                      </a:r>
                      <a:r>
                        <a:rPr lang="fi-FI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Buraucratic Reform</a:t>
                      </a:r>
                      <a:endParaRPr lang="fi-FI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Audits on Public Services Programs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5717" marR="25717" marT="0" marB="0">
                    <a:lnL w="12700" cmpd="sng">
                      <a:solidFill>
                        <a:srgbClr val="6F6F74"/>
                      </a:solidFill>
                    </a:lnL>
                    <a:lnR w="12700" cmpd="sng">
                      <a:solidFill>
                        <a:srgbClr val="6F6F74"/>
                      </a:solidFill>
                    </a:lnR>
                    <a:lnT w="12700" cmpd="sng">
                      <a:solidFill>
                        <a:srgbClr val="6F6F74"/>
                      </a:solidFill>
                    </a:lnT>
                    <a:lnB w="12700" cmpd="sng">
                      <a:solidFill>
                        <a:srgbClr val="6F6F7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82499"/>
            <a:ext cx="10364451" cy="1596177"/>
          </a:xfrm>
        </p:spPr>
        <p:txBody>
          <a:bodyPr/>
          <a:lstStyle/>
          <a:p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50878"/>
            <a:ext cx="10363826" cy="4740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a. 2015</a:t>
            </a:r>
          </a:p>
          <a:p>
            <a:r>
              <a:rPr lang="id-ID" dirty="0" smtClean="0"/>
              <a:t>Audit </a:t>
            </a:r>
            <a:r>
              <a:rPr lang="id-ID" dirty="0"/>
              <a:t>of </a:t>
            </a:r>
            <a:r>
              <a:rPr lang="en-US" dirty="0" smtClean="0"/>
              <a:t>Provincial and Districts </a:t>
            </a:r>
            <a:r>
              <a:rPr lang="id-ID" dirty="0" smtClean="0"/>
              <a:t>Gov</a:t>
            </a:r>
            <a:r>
              <a:rPr lang="en-US" dirty="0" err="1"/>
              <a:t>ernmen</a:t>
            </a:r>
            <a:r>
              <a:rPr lang="id-ID" dirty="0"/>
              <a:t>t Development </a:t>
            </a:r>
            <a:r>
              <a:rPr lang="id-ID" dirty="0" smtClean="0"/>
              <a:t>Plan</a:t>
            </a:r>
            <a:r>
              <a:rPr lang="en-US" dirty="0" smtClean="0"/>
              <a:t>s</a:t>
            </a:r>
          </a:p>
          <a:p>
            <a:r>
              <a:rPr lang="en-US" dirty="0" smtClean="0"/>
              <a:t>Audit of Health and Education Services</a:t>
            </a:r>
          </a:p>
          <a:p>
            <a:r>
              <a:rPr lang="en-US" dirty="0" smtClean="0"/>
              <a:t>Audit of Poverty Reduction Program</a:t>
            </a:r>
          </a:p>
          <a:p>
            <a:r>
              <a:rPr lang="en-US" dirty="0" smtClean="0"/>
              <a:t>Audit of State Financial Reform</a:t>
            </a:r>
          </a:p>
          <a:p>
            <a:pPr marL="0" indent="0">
              <a:buNone/>
            </a:pPr>
            <a:r>
              <a:rPr lang="en-US" dirty="0" smtClean="0"/>
              <a:t>b. 2016 </a:t>
            </a:r>
          </a:p>
          <a:p>
            <a:r>
              <a:rPr lang="id-ID" dirty="0" smtClean="0"/>
              <a:t>Audit </a:t>
            </a:r>
            <a:r>
              <a:rPr lang="id-ID" dirty="0"/>
              <a:t>of </a:t>
            </a:r>
            <a:r>
              <a:rPr lang="en-US" dirty="0"/>
              <a:t>Provincial and </a:t>
            </a:r>
            <a:r>
              <a:rPr lang="en-US" dirty="0" smtClean="0"/>
              <a:t>Districts </a:t>
            </a:r>
            <a:r>
              <a:rPr lang="id-ID" dirty="0"/>
              <a:t>Gov</a:t>
            </a:r>
            <a:r>
              <a:rPr lang="en-US" dirty="0" err="1"/>
              <a:t>ernmen</a:t>
            </a:r>
            <a:r>
              <a:rPr lang="id-ID" dirty="0"/>
              <a:t>t </a:t>
            </a:r>
            <a:r>
              <a:rPr lang="id-ID" dirty="0" smtClean="0"/>
              <a:t>Development Plan</a:t>
            </a:r>
            <a:r>
              <a:rPr lang="en-US" dirty="0" smtClean="0"/>
              <a:t>s;</a:t>
            </a:r>
          </a:p>
          <a:p>
            <a:r>
              <a:rPr lang="en-US" dirty="0" smtClean="0"/>
              <a:t>Audit of Fulfillment of Facilities for Basic and Mid Level Education;</a:t>
            </a:r>
          </a:p>
          <a:p>
            <a:r>
              <a:rPr lang="en-US" dirty="0" smtClean="0"/>
              <a:t>Audit of Family Planning – Population control;</a:t>
            </a:r>
          </a:p>
          <a:p>
            <a:r>
              <a:rPr lang="en-US" dirty="0" smtClean="0"/>
              <a:t>Audit of Health services;</a:t>
            </a:r>
          </a:p>
          <a:p>
            <a:r>
              <a:rPr lang="en-US" dirty="0" smtClean="0"/>
              <a:t>Audit of Employment – Indonesian workers in foreign countries.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8957"/>
            <a:ext cx="10364451" cy="1596177"/>
          </a:xfrm>
        </p:spPr>
        <p:txBody>
          <a:bodyPr/>
          <a:lstStyle/>
          <a:p>
            <a:r>
              <a:rPr lang="en-US" dirty="0" smtClean="0"/>
              <a:t>WHAT WE FOUND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0310"/>
            <a:ext cx="10363826" cy="4330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Results of Audits of Government Planning in 2015 and 2016 shows that:</a:t>
            </a:r>
          </a:p>
          <a:p>
            <a:pPr marL="457200" indent="-403225" algn="just">
              <a:buFont typeface="Wingdings" panose="05000000000000000000" pitchFamily="2" charset="2"/>
              <a:buChar char="ü"/>
            </a:pPr>
            <a:r>
              <a:rPr lang="en-US" b="1" dirty="0"/>
              <a:t>Ineffective control and evaluation </a:t>
            </a:r>
            <a:r>
              <a:rPr lang="en-US" dirty="0"/>
              <a:t>of the implementation of the Provincial Government Plan to synchronize with the changes made in Central Government </a:t>
            </a:r>
            <a:r>
              <a:rPr lang="en-US" dirty="0" smtClean="0"/>
              <a:t>Plan (2015);</a:t>
            </a:r>
            <a:endParaRPr lang="en-US" dirty="0"/>
          </a:p>
          <a:p>
            <a:pPr marL="457200" indent="-403225" algn="just">
              <a:buFont typeface="Wingdings" panose="05000000000000000000" pitchFamily="2" charset="2"/>
              <a:buChar char="ü"/>
            </a:pPr>
            <a:r>
              <a:rPr lang="en-US" dirty="0"/>
              <a:t>Several Provincial Government Plans audited </a:t>
            </a:r>
            <a:r>
              <a:rPr lang="en-US" b="1" dirty="0"/>
              <a:t>have not yet set certain performance indicators and targets </a:t>
            </a:r>
            <a:r>
              <a:rPr lang="en-US" dirty="0"/>
              <a:t>which makes it difficult to measure the achievement </a:t>
            </a:r>
            <a:r>
              <a:rPr lang="en-US" dirty="0" smtClean="0"/>
              <a:t>level (2015);</a:t>
            </a:r>
          </a:p>
          <a:p>
            <a:pPr marL="457200" indent="-403225" algn="just">
              <a:buFont typeface="Wingdings" panose="05000000000000000000" pitchFamily="2" charset="2"/>
              <a:buChar char="ü"/>
            </a:pPr>
            <a:r>
              <a:rPr lang="en-US" dirty="0"/>
              <a:t>Most of the audited entities </a:t>
            </a:r>
            <a:r>
              <a:rPr lang="en-US" b="1" dirty="0"/>
              <a:t>have not yet performed an evaluation </a:t>
            </a:r>
            <a:r>
              <a:rPr lang="en-US" dirty="0"/>
              <a:t>whether their Government Plans have conformed with the National Government </a:t>
            </a:r>
            <a:r>
              <a:rPr lang="en-US" dirty="0" smtClean="0"/>
              <a:t>Plan (2016);</a:t>
            </a:r>
            <a:endParaRPr lang="en-US" dirty="0"/>
          </a:p>
          <a:p>
            <a:pPr marL="457200" indent="-403225" algn="just">
              <a:buFont typeface="Wingdings" panose="05000000000000000000" pitchFamily="2" charset="2"/>
              <a:buChar char="ü"/>
            </a:pPr>
            <a:r>
              <a:rPr lang="en-US" b="1" dirty="0"/>
              <a:t>Inconsistency</a:t>
            </a:r>
            <a:r>
              <a:rPr lang="en-US" dirty="0"/>
              <a:t> in terms of programs, goals, targets, strategy and performance indicators between the Government Plan and its Annual Working </a:t>
            </a:r>
            <a:r>
              <a:rPr lang="en-US" dirty="0" smtClean="0"/>
              <a:t>Plans (2016).</a:t>
            </a:r>
            <a:endParaRPr lang="id-ID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WGKNI Meeting - Brasilia, 26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119</TotalTime>
  <Words>1013</Words>
  <Application>Microsoft Office PowerPoint</Application>
  <PresentationFormat>Widescreen</PresentationFormat>
  <Paragraphs>166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Bell MT</vt:lpstr>
      <vt:lpstr>Calibri</vt:lpstr>
      <vt:lpstr>Cambria</vt:lpstr>
      <vt:lpstr>Franklin Gothic Medium Cond</vt:lpstr>
      <vt:lpstr>Times New Roman</vt:lpstr>
      <vt:lpstr>Tw Cen MT</vt:lpstr>
      <vt:lpstr>Wingdings</vt:lpstr>
      <vt:lpstr>Droplet</vt:lpstr>
      <vt:lpstr>KEY NATIONAL INDICATORS, SUSTAINABLE DEVELOPMENT GOALS (SDGs), AND ROLES OF THE SUPREME AUDIT INSTITUTION IN INDONESIA</vt:lpstr>
      <vt:lpstr>agenda</vt:lpstr>
      <vt:lpstr>INCOSAI XXII IN ABU DHABI, UAE (2016)</vt:lpstr>
      <vt:lpstr> </vt:lpstr>
      <vt:lpstr>KEY NATIONAL INDICATORS AND SUSTAINABLE DEVELOPMENT GOALS IN INDONESIA</vt:lpstr>
      <vt:lpstr>BPK STRATEGIC PLAN WITH REGARD TO KNI AND SUSTAINABLE DEVELOPMENT GOALS</vt:lpstr>
      <vt:lpstr>Bpk audit focus 2016-2020</vt:lpstr>
      <vt:lpstr>WHAT WE HAVE DONE</vt:lpstr>
      <vt:lpstr>WHAT WE FOUND IMPORTANT</vt:lpstr>
      <vt:lpstr>What we have learned FOR FUTURE IMPLEMENTATION OF SDGS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NATIONAL INDICATORS, SUSTAINABLE DEVELOPMENT GOALS (SDGs), AND ROLES OF THE SUPREME AUDIT INSTITUTION IN INDONESIA</dc:title>
  <dc:creator>Dominika Dayvera Rosana</dc:creator>
  <cp:lastModifiedBy>Dominika Dayvera Rosana</cp:lastModifiedBy>
  <cp:revision>13</cp:revision>
  <dcterms:created xsi:type="dcterms:W3CDTF">2017-04-11T12:39:53Z</dcterms:created>
  <dcterms:modified xsi:type="dcterms:W3CDTF">2017-04-18T02:51:11Z</dcterms:modified>
</cp:coreProperties>
</file>