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59" r:id="rId14"/>
    <p:sldId id="279" r:id="rId15"/>
    <p:sldId id="266" r:id="rId16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Geneva" pitchFamily="12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445CBED9-459C-4B09-A749-8AC8AF460CC5}">
          <p14:sldIdLst>
            <p14:sldId id="256"/>
            <p14:sldId id="257"/>
            <p14:sldId id="273"/>
            <p14:sldId id="269"/>
            <p14:sldId id="270"/>
            <p14:sldId id="271"/>
            <p14:sldId id="272"/>
            <p14:sldId id="274"/>
            <p14:sldId id="275"/>
            <p14:sldId id="276"/>
            <p14:sldId id="277"/>
            <p14:sldId id="278"/>
            <p14:sldId id="259"/>
            <p14:sldId id="279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222"/>
    <a:srgbClr val="970254"/>
    <a:srgbClr val="C50084"/>
    <a:srgbClr val="DE3831"/>
    <a:srgbClr val="00B092"/>
    <a:srgbClr val="0075B0"/>
    <a:srgbClr val="8CB8C6"/>
    <a:srgbClr val="D7D3C7"/>
    <a:srgbClr val="002C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75" autoAdjust="0"/>
  </p:normalViewPr>
  <p:slideViewPr>
    <p:cSldViewPr snapToGrid="0" snapToObjects="1" showGuides="1">
      <p:cViewPr>
        <p:scale>
          <a:sx n="100" d="100"/>
          <a:sy n="100" d="100"/>
        </p:scale>
        <p:origin x="-132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1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969C694-4D94-43DA-BF23-C17ABB2838EB}" type="datetime1">
              <a:rPr lang="en-GB" altLang="fi-FI" smtClean="0"/>
              <a:t>20/04/2017</a:t>
            </a:fld>
            <a:endParaRPr lang="en-US" alt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7D3A12-3A78-429C-8356-28EF1484BE77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16158109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1A7E9B-C04B-4801-9639-6E06FB19398A}" type="datetime1">
              <a:rPr lang="en-GB" altLang="fi-FI" smtClean="0"/>
              <a:t>20/04/2017</a:t>
            </a:fld>
            <a:endParaRPr lang="en-US" alt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A0ACD1-02BD-4C62-98C2-E5DDA6EEF28F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17838129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9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>
            <a:noFill/>
          </a:ln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698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07583"/>
            <a:ext cx="8001000" cy="1979084"/>
          </a:xfrm>
        </p:spPr>
        <p:txBody>
          <a:bodyPr>
            <a:normAutofit/>
          </a:bodyPr>
          <a:lstStyle>
            <a:lvl1pPr algn="l">
              <a:defRPr sz="5000" b="1" i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86667"/>
            <a:ext cx="4603750" cy="2328334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43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7">
    <p:bg>
      <p:bgPr>
        <a:solidFill>
          <a:srgbClr val="E37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2A2274-E2C3-4BBE-9984-AEE201A2EECE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86784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sivu,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 baseline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F6AA0F-344C-4C13-B4C1-6D313797ED54}" type="datetime1">
              <a:rPr lang="en-GB" altLang="fi-FI" smtClean="0"/>
              <a:t>20/04/2017</a:t>
            </a:fld>
            <a:endParaRPr lang="en-US" altLang="fi-FI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CF5EF3-D692-4CDF-A665-7B9EC3DB961F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2902892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isältösivu, 2 palstaa väli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08628D-9D54-4F63-9250-783F81AC8F02}" type="datetime1">
              <a:rPr lang="en-GB" altLang="fi-FI" smtClean="0"/>
              <a:t>20/04/2017</a:t>
            </a:fld>
            <a:endParaRPr lang="en-US" altLang="fi-FI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36D849-7EF8-4397-96A6-7901E4535E9D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383716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/ 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cover_VTV_01_ENG_2015.g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42" t="71528"/>
          <a:stretch/>
        </p:blipFill>
        <p:spPr bwMode="auto">
          <a:xfrm>
            <a:off x="7477124" y="4905374"/>
            <a:ext cx="1666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Content Placeholder 9"/>
          <p:cNvSpPr>
            <a:spLocks noGrp="1"/>
          </p:cNvSpPr>
          <p:nvPr>
            <p:ph sz="quarter" idx="13"/>
          </p:nvPr>
        </p:nvSpPr>
        <p:spPr>
          <a:xfrm>
            <a:off x="457200" y="1512892"/>
            <a:ext cx="8229600" cy="43402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>
          <a:xfrm>
            <a:off x="793749" y="6113467"/>
            <a:ext cx="802137" cy="401637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D6C5E3-7461-481B-9CC9-616C3E720501}" type="datetime1">
              <a:rPr lang="en-GB" altLang="fi-FI" smtClean="0"/>
              <a:t>20/04/2017</a:t>
            </a:fld>
            <a:endParaRPr lang="en-US" altLang="fi-FI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1524002" y="6113467"/>
            <a:ext cx="3662363" cy="4016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457200" y="6113467"/>
            <a:ext cx="336550" cy="401637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A087F1-8FB8-480C-AA1D-040A1422189C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75556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28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sivu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PT_cover_VTV_02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407583"/>
            <a:ext cx="8001000" cy="1979084"/>
          </a:xfrm>
        </p:spPr>
        <p:txBody>
          <a:bodyPr>
            <a:normAutofit/>
          </a:bodyPr>
          <a:lstStyle>
            <a:lvl1pPr algn="l">
              <a:defRPr sz="5000" b="1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3386667"/>
            <a:ext cx="4603750" cy="2328334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06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sivu, perusmal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3749" y="6113467"/>
            <a:ext cx="802137" cy="401637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06E8AD-C7B1-44B3-84D3-EAF383E26AB8}" type="datetime1">
              <a:rPr lang="en-GB" altLang="fi-FI" smtClean="0"/>
              <a:t>20/04/2017</a:t>
            </a:fld>
            <a:endParaRPr lang="en-US" altLang="fi-F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D88ED5C-1A88-4253-A7D1-3670ACBC71FC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96857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PT_cover_VTV_01_ENG_2015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rgbClr val="0075B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9582C6-E76F-4EA0-B27F-08068019E59E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917278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2">
    <p:bg>
      <p:bgPr>
        <a:solidFill>
          <a:srgbClr val="C50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D081E42-A430-4D91-9BF9-4D445FC8E836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3408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3">
    <p:bg>
      <p:bgPr>
        <a:solidFill>
          <a:srgbClr val="8CB8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5EB45C-23FC-49A5-B6D3-131EB5591A1A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105355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4">
    <p:bg>
      <p:bgPr>
        <a:solidFill>
          <a:srgbClr val="0075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6107A2-BE08-46E4-9FF3-2FF3206B0CBF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832480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5">
    <p:bg>
      <p:bgPr>
        <a:solidFill>
          <a:srgbClr val="00B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D081E42-A430-4D91-9BF9-4D445FC8E836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2767169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sivu 06">
    <p:bg>
      <p:bgPr>
        <a:solidFill>
          <a:srgbClr val="970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518583"/>
            <a:ext cx="8001000" cy="5250392"/>
          </a:xfrm>
        </p:spPr>
        <p:txBody>
          <a:bodyPr>
            <a:normAutofit/>
          </a:bodyPr>
          <a:lstStyle>
            <a:lvl1pPr algn="l">
              <a:defRPr sz="5000" b="0" i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8D9137-0A9D-470D-9DAE-DDE58171FDD1}" type="slidenum">
              <a:rPr lang="en-US" altLang="fi-FI"/>
              <a:pPr>
                <a:defRPr/>
              </a:pPr>
              <a:t>‹#›</a:t>
            </a:fld>
            <a:endParaRPr lang="en-US" altLang="fi-FI" dirty="0"/>
          </a:p>
        </p:txBody>
      </p:sp>
    </p:spTree>
    <p:extLst>
      <p:ext uri="{BB962C8B-B14F-4D97-AF65-F5344CB8AC3E}">
        <p14:creationId xmlns:p14="http://schemas.microsoft.com/office/powerpoint/2010/main" val="3526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tyyliä napsauttamalla</a:t>
            </a:r>
            <a:endParaRPr lang="en-US" alt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tyyliä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3750" y="6113467"/>
            <a:ext cx="819390" cy="401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BB939F-E8F4-4F17-A5C7-61F48455E4F6}" type="datetime1">
              <a:rPr lang="en-GB" altLang="fi-FI" smtClean="0"/>
              <a:t>20/04/2017</a:t>
            </a:fld>
            <a:endParaRPr lang="en-US" alt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2" y="6113467"/>
            <a:ext cx="3662363" cy="401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113467"/>
            <a:ext cx="336550" cy="401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96F9E1-0714-4D1E-8657-29DCFD993B67}" type="slidenum">
              <a:rPr lang="en-US" altLang="fi-FI" smtClean="0"/>
              <a:pPr>
                <a:defRPr/>
              </a:pPr>
              <a:t>‹#›</a:t>
            </a:fld>
            <a:endParaRPr lang="en-US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8" r:id="rId6"/>
    <p:sldLayoutId id="2147483835" r:id="rId7"/>
    <p:sldLayoutId id="2147483845" r:id="rId8"/>
    <p:sldLayoutId id="2147483839" r:id="rId9"/>
    <p:sldLayoutId id="2147483837" r:id="rId10"/>
    <p:sldLayoutId id="2147483840" r:id="rId11"/>
    <p:sldLayoutId id="2147483841" r:id="rId12"/>
    <p:sldLayoutId id="2147483843" r:id="rId13"/>
    <p:sldLayoutId id="2147483844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Geneva" charset="0"/>
          <a:cs typeface="Geneva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fi-FI" dirty="0" smtClean="0">
                <a:ea typeface="Geneva" pitchFamily="-127" charset="-128"/>
              </a:rPr>
              <a:t>Reliability </a:t>
            </a:r>
            <a:r>
              <a:rPr lang="en-US" altLang="fi-FI" dirty="0">
                <a:ea typeface="Geneva" pitchFamily="-127" charset="-128"/>
              </a:rPr>
              <a:t>of macroeconomic </a:t>
            </a:r>
            <a:r>
              <a:rPr lang="en-US" altLang="fi-FI" dirty="0" smtClean="0">
                <a:ea typeface="Geneva" pitchFamily="-127" charset="-128"/>
              </a:rPr>
              <a:t>forecasts</a:t>
            </a:r>
            <a:br>
              <a:rPr lang="en-US" altLang="fi-FI" dirty="0" smtClean="0">
                <a:ea typeface="Geneva" pitchFamily="-127" charset="-128"/>
              </a:rPr>
            </a:br>
            <a:endParaRPr lang="en-US" altLang="fi-FI" sz="3100" dirty="0" smtClean="0">
              <a:ea typeface="Geneva" pitchFamily="124" charset="-128"/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fi-FI" dirty="0" smtClean="0">
              <a:ea typeface="Geneva" pitchFamily="12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fi-FI" dirty="0" smtClean="0">
                <a:ea typeface="Geneva" pitchFamily="124" charset="-128"/>
              </a:rPr>
              <a:t>Ville Vehkasalo</a:t>
            </a:r>
          </a:p>
          <a:p>
            <a:pPr eaLnBrk="1" hangingPunct="1">
              <a:spcBef>
                <a:spcPct val="0"/>
              </a:spcBef>
            </a:pPr>
            <a:endParaRPr lang="en-US" altLang="fi-FI" dirty="0" smtClean="0">
              <a:ea typeface="Geneva" pitchFamily="12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fi-FI" dirty="0" smtClean="0">
                <a:ea typeface="Geneva" pitchFamily="124" charset="-128"/>
              </a:rPr>
              <a:t>INTOSAI Working Group on </a:t>
            </a:r>
          </a:p>
          <a:p>
            <a:pPr eaLnBrk="1" hangingPunct="1">
              <a:spcBef>
                <a:spcPct val="0"/>
              </a:spcBef>
            </a:pPr>
            <a:r>
              <a:rPr lang="en-US" altLang="fi-FI" dirty="0" smtClean="0">
                <a:ea typeface="Geneva" pitchFamily="124" charset="-128"/>
              </a:rPr>
              <a:t>Key National Indicators</a:t>
            </a:r>
          </a:p>
          <a:p>
            <a:pPr eaLnBrk="1" hangingPunct="1">
              <a:spcBef>
                <a:spcPct val="0"/>
              </a:spcBef>
            </a:pPr>
            <a:r>
              <a:rPr lang="en-US" altLang="fi-FI" dirty="0" smtClean="0">
                <a:ea typeface="Geneva" pitchFamily="124" charset="-128"/>
              </a:rPr>
              <a:t>Brasília, 26.4.2017</a:t>
            </a:r>
            <a:endParaRPr lang="en-US" altLang="fi-FI" dirty="0">
              <a:ea typeface="Geneva" pitchFamily="12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fi-FI" dirty="0" smtClean="0">
              <a:ea typeface="Geneva" pitchFamily="124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fi-FI" dirty="0" smtClean="0">
              <a:ea typeface="Geneva" pitchFamily="12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Average absolute value of the forecast error (t+0) produced by different forecasting institutes between 1997 and 2014</a:t>
            </a:r>
            <a:endParaRPr lang="fi-FI" sz="2000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37" y="1009502"/>
            <a:ext cx="6823267" cy="4898755"/>
          </a:xfrm>
        </p:spPr>
      </p:pic>
    </p:spTree>
    <p:extLst>
      <p:ext uri="{BB962C8B-B14F-4D97-AF65-F5344CB8AC3E}">
        <p14:creationId xmlns:p14="http://schemas.microsoft.com/office/powerpoint/2010/main" val="25868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</a:t>
            </a:r>
            <a:r>
              <a:rPr lang="fi-FI" dirty="0" err="1" smtClean="0"/>
              <a:t>findings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preparation of the forecasts is poorly </a:t>
            </a:r>
            <a:r>
              <a:rPr lang="en-US" dirty="0" smtClean="0"/>
              <a:t>documented</a:t>
            </a:r>
          </a:p>
          <a:p>
            <a:r>
              <a:rPr lang="en-US" dirty="0"/>
              <a:t>Risks contained in the forecasts are not described in a comprehensive and clear </a:t>
            </a:r>
            <a:r>
              <a:rPr lang="en-US" dirty="0" smtClean="0"/>
              <a:t>manner</a:t>
            </a:r>
          </a:p>
          <a:p>
            <a:r>
              <a:rPr lang="en-US" dirty="0"/>
              <a:t>Forecasting by the Ministry of Finance is not fully transparent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658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</a:t>
            </a:r>
            <a:r>
              <a:rPr lang="fi-FI" dirty="0" err="1" smtClean="0"/>
              <a:t>findings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Independence of the forecasting by the Ministry of Finance is based on national </a:t>
            </a:r>
            <a:r>
              <a:rPr lang="en-US" dirty="0" smtClean="0"/>
              <a:t>legislation</a:t>
            </a:r>
          </a:p>
          <a:p>
            <a:r>
              <a:rPr lang="en-US" dirty="0"/>
              <a:t>Fiscal forecasts are prepared in close cooperation with budgetary </a:t>
            </a:r>
            <a:r>
              <a:rPr lang="en-US" dirty="0" smtClean="0"/>
              <a:t>authorities</a:t>
            </a:r>
          </a:p>
          <a:p>
            <a:r>
              <a:rPr lang="en-US" dirty="0"/>
              <a:t>Public communication is carried out in a timely manner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>
                <a:ea typeface="Geneva" pitchFamily="124" charset="-128"/>
              </a:rPr>
              <a:t>There should be more focus on ensuring that the forecasts are </a:t>
            </a:r>
            <a:r>
              <a:rPr lang="en-US" altLang="fi-FI" dirty="0" smtClean="0">
                <a:ea typeface="Geneva" pitchFamily="124" charset="-128"/>
              </a:rPr>
              <a:t>seen as </a:t>
            </a:r>
            <a:r>
              <a:rPr lang="en-US" altLang="fi-FI" dirty="0">
                <a:ea typeface="Geneva" pitchFamily="124" charset="-128"/>
              </a:rPr>
              <a:t>reliable by outsiders</a:t>
            </a:r>
            <a:endParaRPr lang="en-US" altLang="fi-FI" dirty="0" smtClean="0">
              <a:ea typeface="Geneva" pitchFamily="12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NAO’s</a:t>
            </a:r>
            <a:r>
              <a:rPr lang="fi-FI" dirty="0" smtClean="0"/>
              <a:t> </a:t>
            </a:r>
            <a:r>
              <a:rPr lang="fi-FI" dirty="0" err="1" smtClean="0"/>
              <a:t>recommendations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forecast errors in the forecasts produced by the Ministry of </a:t>
            </a:r>
            <a:r>
              <a:rPr lang="en-US" dirty="0" smtClean="0"/>
              <a:t>Finance should </a:t>
            </a:r>
            <a:r>
              <a:rPr lang="en-US" dirty="0"/>
              <a:t>be </a:t>
            </a:r>
            <a:r>
              <a:rPr lang="en-US" dirty="0" smtClean="0"/>
              <a:t>analyzed </a:t>
            </a:r>
            <a:r>
              <a:rPr lang="en-US" dirty="0"/>
              <a:t>and published on a regular </a:t>
            </a:r>
            <a:r>
              <a:rPr lang="en-US" dirty="0" smtClean="0"/>
              <a:t>basis</a:t>
            </a:r>
          </a:p>
          <a:p>
            <a:r>
              <a:rPr lang="en-US" dirty="0" smtClean="0"/>
              <a:t>The </a:t>
            </a:r>
            <a:r>
              <a:rPr lang="en-US" dirty="0"/>
              <a:t>Ministry of Finance should produce a systematic documentation </a:t>
            </a:r>
            <a:r>
              <a:rPr lang="en-US" dirty="0" smtClean="0"/>
              <a:t>of the </a:t>
            </a:r>
            <a:r>
              <a:rPr lang="en-US" dirty="0"/>
              <a:t>methods </a:t>
            </a:r>
            <a:endParaRPr lang="en-US" dirty="0" smtClean="0"/>
          </a:p>
          <a:p>
            <a:r>
              <a:rPr lang="en-US" dirty="0" smtClean="0"/>
              <a:t>Strengthening </a:t>
            </a:r>
            <a:r>
              <a:rPr lang="en-US" dirty="0"/>
              <a:t>and </a:t>
            </a:r>
            <a:r>
              <a:rPr lang="en-US" dirty="0" smtClean="0"/>
              <a:t>highlighting </a:t>
            </a:r>
            <a:r>
              <a:rPr lang="en-US" dirty="0"/>
              <a:t>the independent </a:t>
            </a:r>
            <a:r>
              <a:rPr lang="en-US" dirty="0" smtClean="0"/>
              <a:t>nature of </a:t>
            </a:r>
            <a:r>
              <a:rPr lang="en-US" dirty="0"/>
              <a:t>the </a:t>
            </a:r>
            <a:r>
              <a:rPr lang="en-US" dirty="0" smtClean="0"/>
              <a:t>forecasts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30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Otsikko 1"/>
          <p:cNvSpPr>
            <a:spLocks noGrp="1"/>
          </p:cNvSpPr>
          <p:nvPr>
            <p:ph type="ctrTitle"/>
          </p:nvPr>
        </p:nvSpPr>
        <p:spPr>
          <a:xfrm>
            <a:off x="457200" y="531283"/>
            <a:ext cx="8001000" cy="1979084"/>
          </a:xfrm>
        </p:spPr>
        <p:txBody>
          <a:bodyPr/>
          <a:lstStyle/>
          <a:p>
            <a:r>
              <a:rPr lang="en-US" altLang="fi-FI" b="0" dirty="0" smtClean="0">
                <a:ea typeface="Geneva" pitchFamily="124" charset="-128"/>
              </a:rPr>
              <a:t>Thank you!</a:t>
            </a:r>
            <a:endParaRPr lang="fi-FI" altLang="fi-FI" b="0" dirty="0" smtClean="0">
              <a:ea typeface="Geneva" pitchFamily="124" charset="-128"/>
            </a:endParaRPr>
          </a:p>
        </p:txBody>
      </p:sp>
      <p:sp>
        <p:nvSpPr>
          <p:cNvPr id="6" name="Tekstiruutu 5"/>
          <p:cNvSpPr txBox="1">
            <a:spLocks noChangeArrowheads="1"/>
          </p:cNvSpPr>
          <p:nvPr/>
        </p:nvSpPr>
        <p:spPr bwMode="auto">
          <a:xfrm>
            <a:off x="373365" y="1770063"/>
            <a:ext cx="780861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6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For details, see NAO Finland’s fiscal </a:t>
            </a:r>
            <a:r>
              <a:rPr lang="en-US" altLang="fi-FI" sz="2400" dirty="0">
                <a:solidFill>
                  <a:schemeClr val="bg1"/>
                </a:solidFill>
                <a:latin typeface="+mn-lt"/>
                <a:cs typeface="Arial" pitchFamily="34" charset="0"/>
              </a:rPr>
              <a:t>policy audit report </a:t>
            </a:r>
            <a:r>
              <a:rPr lang="en-US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11/2016 (also in English)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 sz="1200" dirty="0">
                <a:solidFill>
                  <a:schemeClr val="bg1"/>
                </a:solidFill>
                <a:latin typeface="+mn-lt"/>
                <a:cs typeface="Arial" pitchFamily="34" charset="0"/>
              </a:rPr>
              <a:t>https://www.vtv.fi/files/5277/11_2016_Reliability_of_macroeconomic_forecasts.pdf</a:t>
            </a:r>
            <a:endParaRPr lang="fi-FI" altLang="fi-FI" sz="12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fi-FI" altLang="fi-FI" sz="2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 sz="2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Further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fi-FI" altLang="fi-FI" sz="2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information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fi-FI" altLang="fi-FI" sz="2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from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the </a:t>
            </a:r>
            <a:r>
              <a:rPr lang="fi-FI" altLang="fi-FI" sz="2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fiscal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fi-FI" altLang="fi-FI" sz="2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policy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endParaRPr lang="fi-FI" altLang="fi-FI" sz="2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 sz="2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auditor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in </a:t>
            </a:r>
            <a:r>
              <a:rPr lang="fi-FI" altLang="fi-FI" sz="2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charge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, </a:t>
            </a:r>
            <a:r>
              <a:rPr lang="fi-FI" altLang="fi-FI" sz="2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Mr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fi-FI" altLang="fi-FI" sz="24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Ville Haltia, </a:t>
            </a:r>
            <a:endParaRPr lang="fi-FI" altLang="fi-FI" sz="2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fi-FI" altLang="fi-FI" sz="24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ville.haltia@vtv.fi</a:t>
            </a:r>
            <a:endParaRPr lang="fi-FI" altLang="fi-FI" sz="2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fi-FI" altLang="fi-FI" sz="2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fi-FI" altLang="fi-FI" sz="2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3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>
                <a:ea typeface="Geneva" pitchFamily="124" charset="-128"/>
              </a:rPr>
              <a:t>Contents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fi-FI" dirty="0" smtClean="0">
                <a:ea typeface="Geneva" pitchFamily="124" charset="-128"/>
              </a:rPr>
              <a:t>Motivation for the audit</a:t>
            </a:r>
            <a:endParaRPr lang="en-US" altLang="fi-FI" dirty="0">
              <a:ea typeface="Geneva" pitchFamily="124" charset="-128"/>
            </a:endParaRPr>
          </a:p>
          <a:p>
            <a:r>
              <a:rPr lang="en-US" altLang="fi-FI" dirty="0" smtClean="0">
                <a:ea typeface="Geneva" pitchFamily="124" charset="-128"/>
              </a:rPr>
              <a:t>Questions and criteria</a:t>
            </a:r>
            <a:endParaRPr lang="en-US" altLang="fi-FI" dirty="0">
              <a:ea typeface="Geneva" pitchFamily="124" charset="-128"/>
            </a:endParaRPr>
          </a:p>
          <a:p>
            <a:r>
              <a:rPr lang="en-US" altLang="fi-FI" dirty="0">
                <a:ea typeface="Geneva" pitchFamily="124" charset="-128"/>
              </a:rPr>
              <a:t>Main findings </a:t>
            </a:r>
            <a:r>
              <a:rPr lang="en-US" altLang="fi-FI" dirty="0" smtClean="0">
                <a:ea typeface="Geneva" pitchFamily="124" charset="-128"/>
              </a:rPr>
              <a:t>and recommendations</a:t>
            </a:r>
            <a:endParaRPr lang="en-US" altLang="fi-FI" dirty="0">
              <a:ea typeface="Geneva" pitchFamily="124" charset="-128"/>
            </a:endParaRPr>
          </a:p>
          <a:p>
            <a:pPr marL="1828800" lvl="4" indent="0" eaLnBrk="1" hangingPunct="1">
              <a:buNone/>
            </a:pPr>
            <a:endParaRPr lang="en-US" altLang="fi-FI" dirty="0" smtClean="0">
              <a:ea typeface="Geneva" pitchFamily="12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Reliable macroeconomic forecasts are essential for successful fiscal policy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99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Motivation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aim of this audit </a:t>
            </a:r>
            <a:r>
              <a:rPr lang="en-US" dirty="0" smtClean="0"/>
              <a:t>was </a:t>
            </a:r>
            <a:r>
              <a:rPr lang="en-US" dirty="0"/>
              <a:t>to determine whether the </a:t>
            </a:r>
            <a:r>
              <a:rPr lang="en-US" dirty="0" smtClean="0"/>
              <a:t>organization</a:t>
            </a:r>
            <a:r>
              <a:rPr lang="en-US" dirty="0"/>
              <a:t>, methods and </a:t>
            </a:r>
            <a:r>
              <a:rPr lang="en-US" dirty="0" smtClean="0"/>
              <a:t>reporting </a:t>
            </a:r>
            <a:r>
              <a:rPr lang="en-US" dirty="0"/>
              <a:t>of the forecasting work are in accordance with the legislative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The </a:t>
            </a:r>
            <a:r>
              <a:rPr lang="en-US" dirty="0"/>
              <a:t>aim </a:t>
            </a:r>
            <a:r>
              <a:rPr lang="en-US" dirty="0" smtClean="0"/>
              <a:t>was </a:t>
            </a:r>
            <a:r>
              <a:rPr lang="en-US" dirty="0"/>
              <a:t>also to determine whether the macroeconomic forecasts prepared by the Ministry of Finance give a true and fair picture of the </a:t>
            </a:r>
            <a:r>
              <a:rPr lang="en-US" dirty="0" smtClean="0"/>
              <a:t>economy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14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Questions</a:t>
            </a:r>
            <a:r>
              <a:rPr lang="fi-FI" dirty="0" smtClean="0"/>
              <a:t> and </a:t>
            </a:r>
            <a:r>
              <a:rPr lang="fi-FI" dirty="0" err="1" smtClean="0"/>
              <a:t>criteria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Are the Ministry </a:t>
            </a:r>
            <a:r>
              <a:rPr lang="en-US" dirty="0"/>
              <a:t>of Finance’s macroeconomic </a:t>
            </a:r>
            <a:r>
              <a:rPr lang="en-US" dirty="0" smtClean="0"/>
              <a:t>forecasts statistically </a:t>
            </a:r>
            <a:r>
              <a:rPr lang="en-US" dirty="0"/>
              <a:t>reliable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Criteria</a:t>
            </a:r>
            <a:r>
              <a:rPr lang="it-IT" dirty="0"/>
              <a:t>: statistical inference; statistical tests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03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Questions</a:t>
            </a:r>
            <a:r>
              <a:rPr lang="fi-FI" dirty="0"/>
              <a:t> and </a:t>
            </a:r>
            <a:r>
              <a:rPr lang="fi-FI" dirty="0" err="1"/>
              <a:t>criteria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Are </a:t>
            </a:r>
            <a:r>
              <a:rPr lang="en-US" dirty="0"/>
              <a:t>the forecasting processes and methods of </a:t>
            </a:r>
            <a:r>
              <a:rPr lang="en-US" dirty="0" smtClean="0"/>
              <a:t>the Ministry </a:t>
            </a:r>
            <a:r>
              <a:rPr lang="en-US" dirty="0"/>
              <a:t>of Finance properly explained and </a:t>
            </a:r>
            <a:r>
              <a:rPr lang="en-US" dirty="0" smtClean="0"/>
              <a:t>described in </a:t>
            </a:r>
            <a:r>
              <a:rPr lang="en-US" dirty="0"/>
              <a:t>an open and transparent manner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Criteria: Budgetary </a:t>
            </a:r>
            <a:r>
              <a:rPr lang="en-US" dirty="0"/>
              <a:t>Frameworks Directive (2011/85/EU</a:t>
            </a:r>
            <a:r>
              <a:rPr lang="en-US" dirty="0" smtClean="0"/>
              <a:t>), recommendations </a:t>
            </a:r>
            <a:r>
              <a:rPr lang="en-US" dirty="0"/>
              <a:t>based on IMF and OECD </a:t>
            </a:r>
            <a:r>
              <a:rPr lang="en-US" dirty="0" smtClean="0"/>
              <a:t>reports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2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Questions</a:t>
            </a:r>
            <a:r>
              <a:rPr lang="fi-FI" dirty="0"/>
              <a:t> and </a:t>
            </a:r>
            <a:r>
              <a:rPr lang="fi-FI" dirty="0" err="1"/>
              <a:t>criteria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3) Is </a:t>
            </a:r>
            <a:r>
              <a:rPr lang="en-US" dirty="0"/>
              <a:t>the forecasting work in the Ministry of </a:t>
            </a:r>
            <a:r>
              <a:rPr lang="en-US" dirty="0" smtClean="0"/>
              <a:t>Finance </a:t>
            </a:r>
            <a:r>
              <a:rPr lang="en-US" dirty="0" err="1" smtClean="0"/>
              <a:t>organised</a:t>
            </a:r>
            <a:r>
              <a:rPr lang="en-US" dirty="0" smtClean="0"/>
              <a:t> </a:t>
            </a:r>
            <a:r>
              <a:rPr lang="en-US" dirty="0"/>
              <a:t>and managed so that the </a:t>
            </a:r>
            <a:r>
              <a:rPr lang="en-US" dirty="0" smtClean="0"/>
              <a:t>requirement for </a:t>
            </a:r>
            <a:r>
              <a:rPr lang="en-US" dirty="0"/>
              <a:t>independence is met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Criteria</a:t>
            </a:r>
            <a:r>
              <a:rPr lang="en-US" dirty="0" smtClean="0"/>
              <a:t>: EU </a:t>
            </a:r>
            <a:r>
              <a:rPr lang="en-US" dirty="0"/>
              <a:t>legislation, reliability of the findings, </a:t>
            </a:r>
            <a:r>
              <a:rPr lang="en-US" dirty="0" smtClean="0"/>
              <a:t>openness of </a:t>
            </a:r>
            <a:r>
              <a:rPr lang="en-US" dirty="0"/>
              <a:t>documentation, best practices of the </a:t>
            </a:r>
            <a:r>
              <a:rPr lang="en-US" dirty="0" smtClean="0"/>
              <a:t>independent organization </a:t>
            </a:r>
            <a:r>
              <a:rPr lang="en-US" dirty="0"/>
              <a:t>of activities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84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 forecasts produced by the Ministry of Finance are</a:t>
            </a:r>
            <a:br>
              <a:rPr lang="en-US" dirty="0"/>
            </a:br>
            <a:r>
              <a:rPr lang="en-US" dirty="0"/>
              <a:t>statistically reliable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93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</a:t>
            </a:r>
            <a:r>
              <a:rPr lang="fi-FI" dirty="0" err="1" smtClean="0"/>
              <a:t>findings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Macroeconomic </a:t>
            </a:r>
            <a:r>
              <a:rPr lang="en-US" dirty="0"/>
              <a:t>forecasts prepared by the Ministry of Finance </a:t>
            </a:r>
            <a:r>
              <a:rPr lang="en-US" dirty="0" smtClean="0"/>
              <a:t>are </a:t>
            </a:r>
            <a:r>
              <a:rPr lang="en-US" dirty="0"/>
              <a:t>not statistically </a:t>
            </a:r>
            <a:r>
              <a:rPr lang="en-US" dirty="0" smtClean="0"/>
              <a:t>biased</a:t>
            </a:r>
          </a:p>
          <a:p>
            <a:r>
              <a:rPr lang="en-US" dirty="0"/>
              <a:t>There is no difference between the accuracy of the </a:t>
            </a:r>
            <a:r>
              <a:rPr lang="en-US" dirty="0" smtClean="0"/>
              <a:t>economic forecasts </a:t>
            </a:r>
            <a:r>
              <a:rPr lang="en-US" dirty="0"/>
              <a:t>produced by the Ministry of Finance and those published </a:t>
            </a:r>
            <a:r>
              <a:rPr lang="en-US" dirty="0" smtClean="0"/>
              <a:t>by other </a:t>
            </a:r>
            <a:r>
              <a:rPr lang="en-US" dirty="0"/>
              <a:t>forecasting institutes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2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hja_englanti">
  <a:themeElements>
    <a:clrScheme name="Valtiontalouden tarkastusvirasto">
      <a:dk1>
        <a:sysClr val="windowText" lastClr="000000"/>
      </a:dk1>
      <a:lt1>
        <a:sysClr val="window" lastClr="FFFFFF"/>
      </a:lt1>
      <a:dk2>
        <a:srgbClr val="0075B0"/>
      </a:dk2>
      <a:lt2>
        <a:srgbClr val="D7D3C7"/>
      </a:lt2>
      <a:accent1>
        <a:srgbClr val="002C5F"/>
      </a:accent1>
      <a:accent2>
        <a:srgbClr val="C50084"/>
      </a:accent2>
      <a:accent3>
        <a:srgbClr val="8CB8C6"/>
      </a:accent3>
      <a:accent4>
        <a:srgbClr val="0075B0"/>
      </a:accent4>
      <a:accent5>
        <a:srgbClr val="00B092"/>
      </a:accent5>
      <a:accent6>
        <a:srgbClr val="D7D3C7"/>
      </a:accent6>
      <a:hlink>
        <a:srgbClr val="0075B0"/>
      </a:hlink>
      <a:folHlink>
        <a:srgbClr val="0075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rmAutofit/>
      </a:bodyPr>
      <a:lstStyle>
        <a:defPPr>
          <a:defRPr b="0" i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pohja_englanti</Template>
  <TotalTime>101</TotalTime>
  <Words>433</Words>
  <Application>Microsoft Office PowerPoint</Application>
  <PresentationFormat>Näytössä katseltava diaesitys (4:3)</PresentationFormat>
  <Paragraphs>52</Paragraphs>
  <Slides>15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pohja_englanti</vt:lpstr>
      <vt:lpstr>Reliability of macroeconomic forecasts </vt:lpstr>
      <vt:lpstr>Contents</vt:lpstr>
      <vt:lpstr>Reliable macroeconomic forecasts are essential for successful fiscal policy</vt:lpstr>
      <vt:lpstr>Motivation</vt:lpstr>
      <vt:lpstr>Questions and criteria</vt:lpstr>
      <vt:lpstr>Questions and criteria</vt:lpstr>
      <vt:lpstr>Questions and criteria</vt:lpstr>
      <vt:lpstr>Economic forecasts produced by the Ministry of Finance are statistically reliable</vt:lpstr>
      <vt:lpstr>Main findings</vt:lpstr>
      <vt:lpstr>Average absolute value of the forecast error (t+0) produced by different forecasting institutes between 1997 and 2014</vt:lpstr>
      <vt:lpstr>Main findings</vt:lpstr>
      <vt:lpstr>Main findings</vt:lpstr>
      <vt:lpstr>There should be more focus on ensuring that the forecasts are seen as reliable by outsiders</vt:lpstr>
      <vt:lpstr>NAO’s recommendations</vt:lpstr>
      <vt:lpstr>Thank you!</vt:lpstr>
    </vt:vector>
  </TitlesOfParts>
  <Company>Eduskunta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policy audit report: Reliability of macroeconomic forecasts</dc:title>
  <dc:creator>Vehkasalo Ville</dc:creator>
  <cp:lastModifiedBy>Vehkasalo Ville</cp:lastModifiedBy>
  <cp:revision>16</cp:revision>
  <cp:lastPrinted>2014-10-09T11:49:23Z</cp:lastPrinted>
  <dcterms:created xsi:type="dcterms:W3CDTF">2017-01-26T12:08:40Z</dcterms:created>
  <dcterms:modified xsi:type="dcterms:W3CDTF">2017-04-20T08:57:10Z</dcterms:modified>
</cp:coreProperties>
</file>