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6" r:id="rId1"/>
  </p:sldMasterIdLst>
  <p:notesMasterIdLst>
    <p:notesMasterId r:id="rId26"/>
  </p:notesMasterIdLst>
  <p:sldIdLst>
    <p:sldId id="256" r:id="rId2"/>
    <p:sldId id="550" r:id="rId3"/>
    <p:sldId id="553" r:id="rId4"/>
    <p:sldId id="554" r:id="rId5"/>
    <p:sldId id="487" r:id="rId6"/>
    <p:sldId id="552" r:id="rId7"/>
    <p:sldId id="556" r:id="rId8"/>
    <p:sldId id="555" r:id="rId9"/>
    <p:sldId id="431" r:id="rId10"/>
    <p:sldId id="432" r:id="rId11"/>
    <p:sldId id="534" r:id="rId12"/>
    <p:sldId id="537" r:id="rId13"/>
    <p:sldId id="263" r:id="rId14"/>
    <p:sldId id="541" r:id="rId15"/>
    <p:sldId id="542" r:id="rId16"/>
    <p:sldId id="540" r:id="rId17"/>
    <p:sldId id="543" r:id="rId18"/>
    <p:sldId id="544" r:id="rId19"/>
    <p:sldId id="545" r:id="rId20"/>
    <p:sldId id="546" r:id="rId21"/>
    <p:sldId id="547" r:id="rId22"/>
    <p:sldId id="548" r:id="rId23"/>
    <p:sldId id="551" r:id="rId24"/>
    <p:sldId id="264" r:id="rId25"/>
  </p:sldIdLst>
  <p:sldSz cx="12192000" cy="6858000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o Paulo Gualberto Forni" initials="JPGF" lastIdx="1" clrIdx="0">
    <p:extLst>
      <p:ext uri="{19B8F6BF-5375-455C-9EA6-DF929625EA0E}">
        <p15:presenceInfo xmlns:p15="http://schemas.microsoft.com/office/powerpoint/2012/main" userId="S-1-5-21-2076597496-86852003-636688714-270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CC0000"/>
    <a:srgbClr val="006600"/>
    <a:srgbClr val="D60000"/>
    <a:srgbClr val="2064A8"/>
    <a:srgbClr val="000099"/>
    <a:srgbClr val="43479F"/>
    <a:srgbClr val="FF6600"/>
    <a:srgbClr val="B2BCCB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5" autoAdjust="0"/>
    <p:restoredTop sz="66858" autoAdjust="0"/>
  </p:normalViewPr>
  <p:slideViewPr>
    <p:cSldViewPr snapToGrid="0">
      <p:cViewPr varScale="1">
        <p:scale>
          <a:sx n="58" d="100"/>
          <a:sy n="58" d="100"/>
        </p:scale>
        <p:origin x="90" y="3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35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bragacr\AppData\Local\Microsoft\Windows\Temporary%20Internet%20Files\Content.Outlook\K0YNSR5T\IGG%20Encerramento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_sarq_prod\unidades\semag\Assessoria\Pesquisa%20KNI\Estatisiticas%20Pesquisa%20KNI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Users\bragacr\AppData\Local\Microsoft\Windows\Temporary%20Internet%20Files\Content.Outlook\K0YNSR5T\IGG%20Encerramento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_sarq_prod\unidades\semag\Assessoria\Pesquisa%20KNI\Estatisiticas%20Pesquisa%20KNI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_sarq_prod\unidades\semag\Assessoria\Pesquisa%20KNI\Estatisiticas%20Pesquisa%20KNI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_sarq_prod\Usuarios\leonardons\Semag\KNI\10a_Reuniao-KNI-TCU\Analise_respostas_pesquisa-grafico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_sarq_prod\unidades\semag\Assessoria\Pesquisa%20KNI\Estatisiticas%20Pesquisa%20KNI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_sarq_prod\unidades\semag\Assessoria\Pesquisa%20KNI\Estatisiticas%20Pesquisa%20KNI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_sarq_prod\unidades\semag\Assessoria\Pesquisa%20KNI\Estatisiticas%20Pesquisa%20KNI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_sarq_prod\unidades\semag\Assessoria\Pesquisa%20KNI\Estatisiticas%20Pesquisa%20KN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'IGG3s Novo'!$A$2</c:f>
              <c:strCache>
                <c:ptCount val="1"/>
                <c:pt idx="0">
                  <c:v>Inexistente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48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'IGG3s Novo'!$B$1:$R$1</c:f>
              <c:strCache>
                <c:ptCount val="15"/>
                <c:pt idx="2">
                  <c:v>IGGs</c:v>
                </c:pt>
                <c:pt idx="6">
                  <c:v>Liderança</c:v>
                </c:pt>
                <c:pt idx="10">
                  <c:v>Estratégia</c:v>
                </c:pt>
                <c:pt idx="14">
                  <c:v>Controle</c:v>
                </c:pt>
              </c:strCache>
            </c:strRef>
          </c:cat>
          <c:val>
            <c:numRef>
              <c:f>'IGG3s Novo'!$B$2:$R$2</c:f>
              <c:numCache>
                <c:formatCode>0%</c:formatCode>
                <c:ptCount val="17"/>
                <c:pt idx="1">
                  <c:v>8.6872586872586879E-2</c:v>
                </c:pt>
                <c:pt idx="5">
                  <c:v>0.12831402831402833</c:v>
                </c:pt>
                <c:pt idx="9">
                  <c:v>0.19047619047619047</c:v>
                </c:pt>
                <c:pt idx="13">
                  <c:v>0.26936936936936939</c:v>
                </c:pt>
              </c:numCache>
            </c:numRef>
          </c:val>
        </c:ser>
        <c:ser>
          <c:idx val="1"/>
          <c:order val="1"/>
          <c:tx>
            <c:strRef>
              <c:f>'IGG3s Novo'!$A$3</c:f>
              <c:strCache>
                <c:ptCount val="1"/>
                <c:pt idx="0">
                  <c:v>Insuficiente</c:v>
                </c:pt>
              </c:strCache>
            </c:strRef>
          </c:tx>
          <c:spPr>
            <a:solidFill>
              <a:srgbClr val="FF3232"/>
            </a:solidFill>
            <a:ln w="6350">
              <a:solidFill>
                <a:srgbClr val="64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Novo'!$B$3:$R$3</c:f>
              <c:numCache>
                <c:formatCode>0%</c:formatCode>
                <c:ptCount val="17"/>
                <c:pt idx="1">
                  <c:v>6.898326898326898E-2</c:v>
                </c:pt>
                <c:pt idx="5">
                  <c:v>7.1685971685971683E-2</c:v>
                </c:pt>
                <c:pt idx="9">
                  <c:v>6.8854568854568851E-2</c:v>
                </c:pt>
                <c:pt idx="13">
                  <c:v>8.2496782496782495E-2</c:v>
                </c:pt>
              </c:numCache>
            </c:numRef>
          </c:val>
        </c:ser>
        <c:ser>
          <c:idx val="2"/>
          <c:order val="2"/>
          <c:tx>
            <c:strRef>
              <c:f>'IGG3s Novo'!$A$4</c:f>
              <c:strCache>
                <c:ptCount val="1"/>
                <c:pt idx="0">
                  <c:v>Iniciando</c:v>
                </c:pt>
              </c:strCache>
            </c:strRef>
          </c:tx>
          <c:spPr>
            <a:solidFill>
              <a:srgbClr val="FF6464"/>
            </a:solidFill>
            <a:ln w="6350">
              <a:solidFill>
                <a:srgbClr val="7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Novo'!$B$4:$R$4</c:f>
              <c:numCache>
                <c:formatCode>0%</c:formatCode>
                <c:ptCount val="17"/>
                <c:pt idx="1">
                  <c:v>0.32574002574002575</c:v>
                </c:pt>
                <c:pt idx="5">
                  <c:v>0.3068211068211068</c:v>
                </c:pt>
                <c:pt idx="9">
                  <c:v>0.26550836550836548</c:v>
                </c:pt>
                <c:pt idx="13">
                  <c:v>0.19073359073359072</c:v>
                </c:pt>
              </c:numCache>
            </c:numRef>
          </c:val>
        </c:ser>
        <c:ser>
          <c:idx val="3"/>
          <c:order val="3"/>
          <c:tx>
            <c:strRef>
              <c:f>'IGG3s Novo'!$A$5</c:f>
              <c:strCache>
                <c:ptCount val="1"/>
                <c:pt idx="0">
                  <c:v>Intermediário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rgbClr val="7F6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Novo'!$B$5:$R$5</c:f>
              <c:numCache>
                <c:formatCode>General</c:formatCode>
                <c:ptCount val="17"/>
                <c:pt idx="2" formatCode="0%">
                  <c:v>0.35958815958815959</c:v>
                </c:pt>
                <c:pt idx="6" formatCode="0%">
                  <c:v>0.33719433719433717</c:v>
                </c:pt>
                <c:pt idx="10" formatCode="0%">
                  <c:v>0.30180180180180183</c:v>
                </c:pt>
                <c:pt idx="14" formatCode="0%">
                  <c:v>0.21750321750321749</c:v>
                </c:pt>
              </c:numCache>
            </c:numRef>
          </c:val>
        </c:ser>
        <c:ser>
          <c:idx val="4"/>
          <c:order val="4"/>
          <c:tx>
            <c:strRef>
              <c:f>'IGG3s Novo'!$A$6</c:f>
              <c:strCache>
                <c:ptCount val="1"/>
                <c:pt idx="0">
                  <c:v>Aprimorado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rgbClr val="00582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Novo'!$B$6:$R$6</c:f>
              <c:numCache>
                <c:formatCode>General</c:formatCode>
                <c:ptCount val="17"/>
                <c:pt idx="3" formatCode="0%">
                  <c:v>0.15881595881595881</c:v>
                </c:pt>
                <c:pt idx="7" formatCode="0%">
                  <c:v>0.15598455598455599</c:v>
                </c:pt>
                <c:pt idx="11" formatCode="0%">
                  <c:v>0.17335907335907336</c:v>
                </c:pt>
                <c:pt idx="15" formatCode="0%">
                  <c:v>0.23989703989703989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37532416"/>
        <c:axId val="137119920"/>
      </c:barChart>
      <c:catAx>
        <c:axId val="137532416"/>
        <c:scaling>
          <c:orientation val="minMax"/>
        </c:scaling>
        <c:delete val="0"/>
        <c:axPos val="b"/>
        <c:numFmt formatCode="ge\r\a\l" sourceLinked="0"/>
        <c:majorTickMark val="none"/>
        <c:minorTickMark val="none"/>
        <c:tickLblPos val="nextTo"/>
        <c:crossAx val="137119920"/>
        <c:crosses val="autoZero"/>
        <c:auto val="1"/>
        <c:lblAlgn val="ctr"/>
        <c:lblOffset val="100"/>
        <c:noMultiLvlLbl val="0"/>
      </c:catAx>
      <c:valAx>
        <c:axId val="137119920"/>
        <c:scaling>
          <c:orientation val="minMax"/>
        </c:scaling>
        <c:delete val="0"/>
        <c:axPos val="l"/>
        <c:majorGridlines>
          <c:spPr>
            <a:ln>
              <a:solidFill>
                <a:srgbClr val="F0F0F0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3753241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050" b="1"/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500000000000001E-2"/>
          <c:y val="2.5655438903470398E-2"/>
          <c:w val="0.98750000000000004"/>
          <c:h val="0.78047317002041416"/>
        </c:manualLayout>
      </c:layout>
      <c:pie3DChart>
        <c:varyColors val="1"/>
        <c:ser>
          <c:idx val="0"/>
          <c:order val="0"/>
          <c:tx>
            <c:strRef>
              <c:f>'Q10'!$B$2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1761315597454956"/>
                  <c:y val="3.44464961146842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Yes</a:t>
                    </a:r>
                    <a:r>
                      <a:rPr lang="en-US" baseline="0" dirty="0"/>
                      <a:t>
</a:t>
                    </a:r>
                    <a:fld id="{B2C9EFB2-38E1-48C8-AD6D-8C311E5B8E6A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1745025765132008"/>
                  <c:y val="6.2761888802031155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No</a:t>
                    </a:r>
                  </a:p>
                  <a:p>
                    <a:fld id="{62B03D23-4A6F-4DEC-84CA-28BEB7AB5805}" type="PERCENTAGE">
                      <a:rPr lang="en-US" baseline="0" smtClean="0"/>
                      <a:pPr/>
                      <a:t>[PORCENTAGEM]</a:t>
                    </a:fld>
                    <a:endParaRPr lang="pt-B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7551264810573901E-2"/>
                  <c:y val="0.114505432734693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Don’t know</a:t>
                    </a:r>
                  </a:p>
                  <a:p>
                    <a:fld id="{48DC9D25-54FB-47FF-BDAF-ECBA2FC1F8FC}" type="PERCENTAGE">
                      <a:rPr lang="en-US" baseline="0" smtClean="0"/>
                      <a:pPr/>
                      <a:t>[PORCENTAGEM]</a:t>
                    </a:fld>
                    <a:endParaRPr lang="pt-B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Didn’t answer</a:t>
                    </a:r>
                    <a:r>
                      <a:rPr lang="en-US" baseline="0" dirty="0"/>
                      <a:t>
</a:t>
                    </a:r>
                    <a:fld id="{83E09FB1-ADC0-45EB-9B2D-5DC670A5C93F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'Q10'!$A$3:$A$6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  <c:pt idx="3">
                  <c:v>Não respondeu</c:v>
                </c:pt>
              </c:strCache>
            </c:strRef>
          </c:cat>
          <c:val>
            <c:numRef>
              <c:f>'Q10'!$B$3:$B$6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159267777705868E-2"/>
          <c:y val="7.9834707045587192E-2"/>
          <c:w val="0.8804963876319265"/>
          <c:h val="0.78833152276884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'IGG3s Novo'!$A$2</c:f>
              <c:strCache>
                <c:ptCount val="1"/>
                <c:pt idx="0">
                  <c:v>Inexistente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48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'IGG3s Novo'!$B$1:$R$1</c:f>
              <c:strCache>
                <c:ptCount val="15"/>
                <c:pt idx="2">
                  <c:v>IGGs</c:v>
                </c:pt>
                <c:pt idx="6">
                  <c:v>Liderança</c:v>
                </c:pt>
                <c:pt idx="10">
                  <c:v>Estratégia</c:v>
                </c:pt>
                <c:pt idx="14">
                  <c:v>Controle</c:v>
                </c:pt>
              </c:strCache>
            </c:strRef>
          </c:cat>
          <c:val>
            <c:numRef>
              <c:f>'IGG3s Novo'!$B$2:$R$2</c:f>
              <c:numCache>
                <c:formatCode>0%</c:formatCode>
                <c:ptCount val="17"/>
                <c:pt idx="1">
                  <c:v>8.6872586872586879E-2</c:v>
                </c:pt>
                <c:pt idx="5">
                  <c:v>0.12831402831402833</c:v>
                </c:pt>
                <c:pt idx="9">
                  <c:v>0.19047619047619074</c:v>
                </c:pt>
                <c:pt idx="13">
                  <c:v>0.26936936936937</c:v>
                </c:pt>
              </c:numCache>
            </c:numRef>
          </c:val>
        </c:ser>
        <c:ser>
          <c:idx val="1"/>
          <c:order val="1"/>
          <c:tx>
            <c:strRef>
              <c:f>'IGG3s Novo'!$A$3</c:f>
              <c:strCache>
                <c:ptCount val="1"/>
                <c:pt idx="0">
                  <c:v>Insuficiente</c:v>
                </c:pt>
              </c:strCache>
            </c:strRef>
          </c:tx>
          <c:spPr>
            <a:solidFill>
              <a:srgbClr val="FF3232"/>
            </a:solidFill>
            <a:ln w="6350">
              <a:solidFill>
                <a:srgbClr val="64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Novo'!$B$3:$R$3</c:f>
              <c:numCache>
                <c:formatCode>0%</c:formatCode>
                <c:ptCount val="17"/>
                <c:pt idx="1">
                  <c:v>6.898326898326898E-2</c:v>
                </c:pt>
                <c:pt idx="5">
                  <c:v>7.1685971685971683E-2</c:v>
                </c:pt>
                <c:pt idx="9">
                  <c:v>6.8854568854568893E-2</c:v>
                </c:pt>
                <c:pt idx="13">
                  <c:v>8.2496782496782495E-2</c:v>
                </c:pt>
              </c:numCache>
            </c:numRef>
          </c:val>
        </c:ser>
        <c:ser>
          <c:idx val="2"/>
          <c:order val="2"/>
          <c:tx>
            <c:strRef>
              <c:f>'IGG3s Novo'!$A$4</c:f>
              <c:strCache>
                <c:ptCount val="1"/>
                <c:pt idx="0">
                  <c:v>Iniciando</c:v>
                </c:pt>
              </c:strCache>
            </c:strRef>
          </c:tx>
          <c:spPr>
            <a:solidFill>
              <a:srgbClr val="FF6464"/>
            </a:solidFill>
            <a:ln w="6350">
              <a:solidFill>
                <a:srgbClr val="7F0000"/>
              </a:solidFill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Novo'!$B$4:$R$4</c:f>
              <c:numCache>
                <c:formatCode>0%</c:formatCode>
                <c:ptCount val="17"/>
                <c:pt idx="1">
                  <c:v>0.32574002574002581</c:v>
                </c:pt>
                <c:pt idx="5">
                  <c:v>0.3068211068211068</c:v>
                </c:pt>
                <c:pt idx="9">
                  <c:v>0.26550836550836548</c:v>
                </c:pt>
                <c:pt idx="13">
                  <c:v>0.19073359073359072</c:v>
                </c:pt>
              </c:numCache>
            </c:numRef>
          </c:val>
        </c:ser>
        <c:ser>
          <c:idx val="3"/>
          <c:order val="3"/>
          <c:tx>
            <c:strRef>
              <c:f>'IGG3s Novo'!$A$5</c:f>
              <c:strCache>
                <c:ptCount val="1"/>
                <c:pt idx="0">
                  <c:v>Intermediário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rgbClr val="7F6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Novo'!$B$5:$R$5</c:f>
              <c:numCache>
                <c:formatCode>General</c:formatCode>
                <c:ptCount val="17"/>
                <c:pt idx="2" formatCode="0%">
                  <c:v>0.35958815958815982</c:v>
                </c:pt>
                <c:pt idx="6" formatCode="0%">
                  <c:v>0.33719433719433745</c:v>
                </c:pt>
                <c:pt idx="10" formatCode="0%">
                  <c:v>0.30180180180180238</c:v>
                </c:pt>
                <c:pt idx="14" formatCode="0%">
                  <c:v>0.21750321750321749</c:v>
                </c:pt>
              </c:numCache>
            </c:numRef>
          </c:val>
        </c:ser>
        <c:ser>
          <c:idx val="4"/>
          <c:order val="4"/>
          <c:tx>
            <c:strRef>
              <c:f>'IGG3s Novo'!$A$6</c:f>
              <c:strCache>
                <c:ptCount val="1"/>
                <c:pt idx="0">
                  <c:v>Aprimorado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rgbClr val="00582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Novo'!$B$6:$R$6</c:f>
              <c:numCache>
                <c:formatCode>General</c:formatCode>
                <c:ptCount val="17"/>
                <c:pt idx="3" formatCode="0%">
                  <c:v>0.15881595881595895</c:v>
                </c:pt>
                <c:pt idx="7" formatCode="0%">
                  <c:v>0.15598455598455588</c:v>
                </c:pt>
                <c:pt idx="11" formatCode="0%">
                  <c:v>0.17335907335907336</c:v>
                </c:pt>
                <c:pt idx="15" formatCode="0%">
                  <c:v>0.2398970398970402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34662432"/>
        <c:axId val="134656896"/>
      </c:barChart>
      <c:catAx>
        <c:axId val="134662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34656896"/>
        <c:crosses val="autoZero"/>
        <c:auto val="1"/>
        <c:lblAlgn val="ctr"/>
        <c:lblOffset val="100"/>
        <c:noMultiLvlLbl val="0"/>
      </c:catAx>
      <c:valAx>
        <c:axId val="134656896"/>
        <c:scaling>
          <c:orientation val="minMax"/>
        </c:scaling>
        <c:delete val="0"/>
        <c:axPos val="l"/>
        <c:majorGridlines>
          <c:spPr>
            <a:ln>
              <a:solidFill>
                <a:srgbClr val="F0F0F0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34662432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12186932966851699"/>
          <c:y val="0"/>
          <c:w val="0.81259302700276559"/>
          <c:h val="6.9632545931758535E-2"/>
        </c:manualLayout>
      </c:layout>
      <c:overlay val="1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50" b="1"/>
      </a:pPr>
      <a:endParaRPr lang="pt-B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476919231196544E-2"/>
          <c:y val="8.6911701114180728E-2"/>
          <c:w val="0.94852308076880343"/>
          <c:h val="0.85560335634295126"/>
        </c:manualLayout>
      </c:layout>
      <c:pie3DChart>
        <c:varyColors val="1"/>
        <c:ser>
          <c:idx val="0"/>
          <c:order val="0"/>
          <c:tx>
            <c:strRef>
              <c:f>'Q1'!$B$2</c:f>
              <c:strCache>
                <c:ptCount val="1"/>
                <c:pt idx="0">
                  <c:v>Count</c:v>
                </c:pt>
              </c:strCache>
            </c:strRef>
          </c:tx>
          <c:cat>
            <c:strRef>
              <c:f>'Q1'!$A$3:$A$7</c:f>
              <c:strCache>
                <c:ptCount val="5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  <c:pt idx="3">
                  <c:v>Outros</c:v>
                </c:pt>
                <c:pt idx="4">
                  <c:v>Sem resposta</c:v>
                </c:pt>
              </c:strCache>
            </c:strRef>
          </c:cat>
          <c:val>
            <c:numRef>
              <c:f>'Q1'!$B$3:$B$7</c:f>
            </c:numRef>
          </c:val>
        </c:ser>
        <c:ser>
          <c:idx val="1"/>
          <c:order val="1"/>
          <c:tx>
            <c:strRef>
              <c:f>'Q1'!$C$2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2064A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DEA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B2BCC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4697441025071423E-2"/>
                  <c:y val="0.1269906770260995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Yes</a:t>
                    </a:r>
                    <a:r>
                      <a:rPr lang="en-US" baseline="0" dirty="0"/>
                      <a:t>
</a:t>
                    </a:r>
                    <a:fld id="{B9AA1F95-608D-41EC-9077-A981FB95F60E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9084788158851436E-4"/>
                  <c:y val="-0.237212777392348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</a:t>
                    </a:r>
                    <a:r>
                      <a:rPr lang="en-US" baseline="0" dirty="0"/>
                      <a:t>
</a:t>
                    </a:r>
                    <a:fld id="{EC2889C1-411A-4041-A611-5AD4355189D0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1035324778728272E-2"/>
                  <c:y val="-2.1944868922127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Don’t know</a:t>
                    </a:r>
                    <a:r>
                      <a:rPr lang="en-US" baseline="0" dirty="0"/>
                      <a:t>
</a:t>
                    </a:r>
                    <a:fld id="{25904220-897A-4C32-AF12-2A4111F250DE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5144000203681074E-3"/>
                  <c:y val="3.6898193105144167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Others </a:t>
                    </a:r>
                  </a:p>
                  <a:p>
                    <a:fld id="{5A97BADF-AE25-4FAA-AEFA-3CFDF31DD0B5}" type="PERCENTAGE">
                      <a:rPr lang="en-US" baseline="0" smtClean="0"/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61525629096767E-3"/>
                  <c:y val="-7.8411274127269705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No answer</a:t>
                    </a:r>
                  </a:p>
                  <a:p>
                    <a:fld id="{3239B392-E0AB-4191-A989-0FB8F1A81D90}" type="PERCENTAGE">
                      <a:rPr lang="en-US" baseline="0" smtClean="0"/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'Q1'!$A$3:$A$7</c:f>
              <c:strCache>
                <c:ptCount val="5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  <c:pt idx="3">
                  <c:v>Outros</c:v>
                </c:pt>
                <c:pt idx="4">
                  <c:v>Sem resposta</c:v>
                </c:pt>
              </c:strCache>
            </c:strRef>
          </c:cat>
          <c:val>
            <c:numRef>
              <c:f>'Q1'!$C$3:$C$7</c:f>
              <c:numCache>
                <c:formatCode>0.00%</c:formatCode>
                <c:ptCount val="5"/>
                <c:pt idx="0">
                  <c:v>0.66666666666666663</c:v>
                </c:pt>
                <c:pt idx="1">
                  <c:v>0.125</c:v>
                </c:pt>
                <c:pt idx="2">
                  <c:v>0.10416666666666667</c:v>
                </c:pt>
                <c:pt idx="3">
                  <c:v>8.3333333333333329E-2</c:v>
                </c:pt>
                <c:pt idx="4">
                  <c:v>2.0833333333333332E-2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'Q2'!$B$24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302CE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'Q2'!$A$25:$A$31</c:f>
              <c:strCache>
                <c:ptCount val="7"/>
                <c:pt idx="0">
                  <c:v>Outros</c:v>
                </c:pt>
                <c:pt idx="1">
                  <c:v>Não sabe</c:v>
                </c:pt>
                <c:pt idx="2">
                  <c:v>Indicadores não estão definidos</c:v>
                </c:pt>
                <c:pt idx="3">
                  <c:v>Indicadores em definição</c:v>
                </c:pt>
                <c:pt idx="4">
                  <c:v>Indicadores definidos</c:v>
                </c:pt>
                <c:pt idx="5">
                  <c:v>Indicadores medidos sistematicamente e periodicamente</c:v>
                </c:pt>
                <c:pt idx="6">
                  <c:v>Indicadores são usados para tomada de decisão</c:v>
                </c:pt>
              </c:strCache>
            </c:strRef>
          </c:cat>
          <c:val>
            <c:numRef>
              <c:f>'Q2'!$B$25:$B$31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20</c:v>
                </c:pt>
                <c:pt idx="5">
                  <c:v>26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787696"/>
        <c:axId val="184797848"/>
      </c:barChart>
      <c:catAx>
        <c:axId val="13778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4797848"/>
        <c:crosses val="autoZero"/>
        <c:auto val="1"/>
        <c:lblAlgn val="ctr"/>
        <c:lblOffset val="100"/>
        <c:noMultiLvlLbl val="0"/>
      </c:catAx>
      <c:valAx>
        <c:axId val="184797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78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476919231196544E-2"/>
          <c:y val="8.6911701114180728E-2"/>
          <c:w val="0.94852308076880343"/>
          <c:h val="0.855603356342951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2064A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DEA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4200801753869874E-2"/>
                  <c:y val="-0.1351928736180704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Yes</a:t>
                    </a:r>
                    <a:r>
                      <a:rPr lang="en-US" baseline="0" dirty="0"/>
                      <a:t>
</a:t>
                    </a:r>
                    <a:fld id="{59304ABA-6A26-4C25-BF58-7CE330BEC5B1}" type="VALUE">
                      <a:rPr lang="en-US" baseline="0" dirty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6623054127378286E-2"/>
                  <c:y val="-0.24712916567247276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No</a:t>
                    </a:r>
                    <a:r>
                      <a:rPr lang="en-US" baseline="0" dirty="0"/>
                      <a:t>
</a:t>
                    </a:r>
                    <a:fld id="{95F57FFF-4131-4A2E-B8A1-381554CDDFB5}" type="VALUE">
                      <a:rPr lang="en-US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8417116693774222E-2"/>
                  <c:y val="1.8939393939393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Others</a:t>
                    </a:r>
                  </a:p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Plan1!$B$18:$B$20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Outros</c:v>
                </c:pt>
              </c:strCache>
            </c:strRef>
          </c:cat>
          <c:val>
            <c:numRef>
              <c:f>Plan1!$C$18:$C$20</c:f>
              <c:numCache>
                <c:formatCode>0%</c:formatCode>
                <c:ptCount val="3"/>
                <c:pt idx="0">
                  <c:v>0.45833333333333331</c:v>
                </c:pt>
                <c:pt idx="1">
                  <c:v>0.4375</c:v>
                </c:pt>
                <c:pt idx="2">
                  <c:v>0.10416666666666667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'Q4 E Q5'!$A$10</c:f>
              <c:strCache>
                <c:ptCount val="1"/>
                <c:pt idx="0">
                  <c:v>Para o Centro de Governo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 E Q5'!$B$9</c:f>
              <c:strCache>
                <c:ptCount val="1"/>
                <c:pt idx="0">
                  <c:v>Count</c:v>
                </c:pt>
              </c:strCache>
            </c:strRef>
          </c:cat>
          <c:val>
            <c:numRef>
              <c:f>'Q4 E Q5'!$B$10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1"/>
          <c:order val="1"/>
          <c:tx>
            <c:strRef>
              <c:f>'Q4 E Q5'!$A$11</c:f>
              <c:strCache>
                <c:ptCount val="1"/>
                <c:pt idx="0">
                  <c:v>Para políticas públicas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 E Q5'!$B$9</c:f>
              <c:strCache>
                <c:ptCount val="1"/>
                <c:pt idx="0">
                  <c:v>Count</c:v>
                </c:pt>
              </c:strCache>
            </c:strRef>
          </c:cat>
          <c:val>
            <c:numRef>
              <c:f>'Q4 E Q5'!$B$11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2"/>
          <c:order val="2"/>
          <c:tx>
            <c:strRef>
              <c:f>'Q4 E Q5'!$A$12</c:f>
              <c:strCache>
                <c:ptCount val="1"/>
                <c:pt idx="0">
                  <c:v>Para órgãos públicos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 E Q5'!$B$9</c:f>
              <c:strCache>
                <c:ptCount val="1"/>
                <c:pt idx="0">
                  <c:v>Count</c:v>
                </c:pt>
              </c:strCache>
            </c:strRef>
          </c:cat>
          <c:val>
            <c:numRef>
              <c:f>'Q4 E Q5'!$B$12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3"/>
          <c:order val="3"/>
          <c:tx>
            <c:strRef>
              <c:f>'Q4 E Q5'!$A$13</c:f>
              <c:strCache>
                <c:ptCount val="1"/>
                <c:pt idx="0">
                  <c:v>Para atividades intra-organizacionais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 E Q5'!$B$9</c:f>
              <c:strCache>
                <c:ptCount val="1"/>
                <c:pt idx="0">
                  <c:v>Count</c:v>
                </c:pt>
              </c:strCache>
            </c:strRef>
          </c:cat>
          <c:val>
            <c:numRef>
              <c:f>'Q4 E Q5'!$B$13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50"/>
        <c:axId val="100272512"/>
        <c:axId val="100272904"/>
      </c:barChart>
      <c:catAx>
        <c:axId val="100272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272904"/>
        <c:crosses val="autoZero"/>
        <c:auto val="1"/>
        <c:lblAlgn val="ctr"/>
        <c:lblOffset val="100"/>
        <c:noMultiLvlLbl val="0"/>
      </c:catAx>
      <c:valAx>
        <c:axId val="100272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27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36806745123386E-2"/>
          <c:y val="0.66264800364971266"/>
          <c:w val="0.93801521058054027"/>
          <c:h val="0.31483676754592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476919231196544E-2"/>
          <c:y val="8.6911701114180728E-2"/>
          <c:w val="0.94852308076880343"/>
          <c:h val="0.85560335634295126"/>
        </c:manualLayout>
      </c:layout>
      <c:pie3DChart>
        <c:varyColors val="1"/>
        <c:ser>
          <c:idx val="0"/>
          <c:order val="0"/>
          <c:tx>
            <c:strRef>
              <c:f>'Q4 E Q5'!$B$2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rgbClr val="2064A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9A4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B2BCC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8918724923532731E-2"/>
                  <c:y val="2.68286695076009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Yes</a:t>
                    </a:r>
                    <a:r>
                      <a:rPr lang="en-US" baseline="0" dirty="0"/>
                      <a:t>
</a:t>
                    </a:r>
                    <a:fld id="{1CA99B9B-C30D-4AB0-A0EA-8DAF7890C3E6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674109846559583"/>
                  <c:y val="2.768020424052581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No</a:t>
                    </a:r>
                  </a:p>
                  <a:p>
                    <a:fld id="{F0AB8286-ADDB-46B1-9E33-469B240AD54C}" type="PERCENTAGE">
                      <a:rPr lang="en-US" baseline="0" smtClean="0"/>
                      <a:pPr/>
                      <a:t>[PORCENTAGEM]</a:t>
                    </a:fld>
                    <a:endParaRPr lang="pt-B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5.743098617361087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Don’t know</a:t>
                    </a:r>
                  </a:p>
                  <a:p>
                    <a:fld id="{09AE24D2-89E7-4297-B79F-D47E22FDD91D}" type="PERCENTAGE">
                      <a:rPr lang="en-US" baseline="0" smtClean="0"/>
                      <a:pPr/>
                      <a:t>[PORCENTAGEM]</a:t>
                    </a:fld>
                    <a:endParaRPr lang="pt-B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41481026778082"/>
                  <c:y val="-3.18391834351690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Did not answer</a:t>
                    </a:r>
                    <a:r>
                      <a:rPr lang="en-US" baseline="0" dirty="0"/>
                      <a:t>
</a:t>
                    </a:r>
                    <a:fld id="{19A882F2-56B4-4791-9133-B928BC1FFE73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'Q4 E Q5'!$A$3:$A$6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  <c:pt idx="3">
                  <c:v>Não respondeu</c:v>
                </c:pt>
              </c:strCache>
            </c:strRef>
          </c:cat>
          <c:val>
            <c:numRef>
              <c:f>'Q4 E Q5'!$B$3:$B$6</c:f>
              <c:numCache>
                <c:formatCode>General</c:formatCode>
                <c:ptCount val="4"/>
                <c:pt idx="0">
                  <c:v>42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'Q6'!$B$22</c:f>
              <c:strCache>
                <c:ptCount val="1"/>
                <c:pt idx="0">
                  <c:v>Centro de Governo</c:v>
                </c:pt>
              </c:strCache>
            </c:strRef>
          </c:tx>
          <c:spPr>
            <a:solidFill>
              <a:srgbClr val="D6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'Q6'!$A$23:$A$26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  <c:pt idx="3">
                  <c:v>Outros</c:v>
                </c:pt>
              </c:strCache>
            </c:strRef>
          </c:cat>
          <c:val>
            <c:numRef>
              <c:f>'Q6'!$B$23:$B$26</c:f>
              <c:numCache>
                <c:formatCode>0%</c:formatCode>
                <c:ptCount val="4"/>
                <c:pt idx="0">
                  <c:v>0.5625</c:v>
                </c:pt>
                <c:pt idx="1">
                  <c:v>0.27083333333333331</c:v>
                </c:pt>
                <c:pt idx="2">
                  <c:v>4.1666666666666664E-2</c:v>
                </c:pt>
                <c:pt idx="3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'Q6'!$C$22</c:f>
              <c:strCache>
                <c:ptCount val="1"/>
                <c:pt idx="0">
                  <c:v>Políticas Públicas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'Q6'!$A$23:$A$26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  <c:pt idx="3">
                  <c:v>Outros</c:v>
                </c:pt>
              </c:strCache>
            </c:strRef>
          </c:cat>
          <c:val>
            <c:numRef>
              <c:f>'Q6'!$C$23:$C$26</c:f>
              <c:numCache>
                <c:formatCode>0%</c:formatCode>
                <c:ptCount val="4"/>
                <c:pt idx="0">
                  <c:v>0.64583333333333337</c:v>
                </c:pt>
                <c:pt idx="1">
                  <c:v>0.29166666666666669</c:v>
                </c:pt>
                <c:pt idx="2">
                  <c:v>4.1666666666666664E-2</c:v>
                </c:pt>
                <c:pt idx="3">
                  <c:v>2.0833333333333332E-2</c:v>
                </c:pt>
              </c:numCache>
            </c:numRef>
          </c:val>
        </c:ser>
        <c:ser>
          <c:idx val="2"/>
          <c:order val="2"/>
          <c:tx>
            <c:strRef>
              <c:f>'Q6'!$D$22</c:f>
              <c:strCache>
                <c:ptCount val="1"/>
                <c:pt idx="0">
                  <c:v>Organizações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'Q6'!$A$23:$A$26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  <c:pt idx="3">
                  <c:v>Outros</c:v>
                </c:pt>
              </c:strCache>
            </c:strRef>
          </c:cat>
          <c:val>
            <c:numRef>
              <c:f>'Q6'!$D$23:$D$26</c:f>
              <c:numCache>
                <c:formatCode>0%</c:formatCode>
                <c:ptCount val="4"/>
                <c:pt idx="0">
                  <c:v>0.625</c:v>
                </c:pt>
                <c:pt idx="1">
                  <c:v>0.27083333333333331</c:v>
                </c:pt>
                <c:pt idx="2">
                  <c:v>0.10416666666666667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441656"/>
        <c:axId val="137442048"/>
      </c:barChart>
      <c:catAx>
        <c:axId val="137441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442048"/>
        <c:crosses val="autoZero"/>
        <c:auto val="1"/>
        <c:lblAlgn val="ctr"/>
        <c:lblOffset val="100"/>
        <c:noMultiLvlLbl val="0"/>
      </c:catAx>
      <c:valAx>
        <c:axId val="137442048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13744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476853724848184E-2"/>
          <c:y val="0.11569183842505636"/>
          <c:w val="0.94852308076880343"/>
          <c:h val="0.85560335634295126"/>
        </c:manualLayout>
      </c:layout>
      <c:pie3DChart>
        <c:varyColors val="1"/>
        <c:ser>
          <c:idx val="0"/>
          <c:order val="0"/>
          <c:tx>
            <c:strRef>
              <c:f>'Q9'!$B$2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rgbClr val="2064A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9.0322183803476758E-2"/>
                  <c:y val="5.353361411021670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Yes</a:t>
                    </a:r>
                  </a:p>
                  <a:p>
                    <a:fld id="{A4EFD3E3-4778-4E22-8197-A7A008AD3E8C}" type="PERCENTAGE">
                      <a:rPr lang="en-US" baseline="0" smtClean="0"/>
                      <a:pPr/>
                      <a:t>[PORCENTAGEM]</a:t>
                    </a:fld>
                    <a:endParaRPr lang="pt-B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458638767600245"/>
                  <c:y val="-0.1134852861466571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No</a:t>
                    </a:r>
                    <a:r>
                      <a:rPr lang="en-US" baseline="0" dirty="0"/>
                      <a:t>
</a:t>
                    </a:r>
                    <a:fld id="{D9489C9E-FE90-44E7-A994-05AC759AD77F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1126816622052477"/>
                  <c:y val="8.7781186654041689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Don’t know</a:t>
                    </a:r>
                  </a:p>
                  <a:p>
                    <a:fld id="{75BFB284-D467-43BE-A0EE-545CA35F10B4}" type="PERCENTAGE">
                      <a:rPr lang="en-US" baseline="0" smtClean="0"/>
                      <a:pPr/>
                      <a:t>[PORCENTAGEM]</a:t>
                    </a:fld>
                    <a:endParaRPr lang="pt-B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Didn’t answer</a:t>
                    </a:r>
                    <a:r>
                      <a:rPr lang="en-US" baseline="0" dirty="0"/>
                      <a:t>
</a:t>
                    </a:r>
                    <a:fld id="{AD2E8D3F-9EFA-438E-B5EC-F698B0274298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'Q9'!$A$3:$A$6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  <c:pt idx="3">
                  <c:v>Não respondeu</c:v>
                </c:pt>
              </c:strCache>
            </c:strRef>
          </c:cat>
          <c:val>
            <c:numRef>
              <c:f>'Q9'!$B$3:$B$6</c:f>
              <c:numCache>
                <c:formatCode>General</c:formatCode>
                <c:ptCount val="4"/>
                <c:pt idx="0">
                  <c:v>12</c:v>
                </c:pt>
                <c:pt idx="1">
                  <c:v>31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0.10442</cdr:x>
      <cdr:y>0.17388</cdr:y>
    </cdr:from>
    <cdr:to>
      <cdr:x>0.17501</cdr:x>
      <cdr:y>0.20944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71060" y="815979"/>
          <a:ext cx="588838" cy="166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900" b="1" dirty="0" smtClean="0"/>
            <a:t>49%</a:t>
          </a:r>
          <a:endParaRPr lang="pt-BR" sz="900" b="1" dirty="0"/>
        </a:p>
      </cdr:txBody>
    </cdr:sp>
  </cdr:relSizeAnchor>
  <cdr:relSizeAnchor xmlns:cdr="http://schemas.openxmlformats.org/drawingml/2006/chartDrawing">
    <cdr:from>
      <cdr:x>0.32023</cdr:x>
      <cdr:y>0.14319</cdr:y>
    </cdr:from>
    <cdr:to>
      <cdr:x>0.39082</cdr:x>
      <cdr:y>0.17875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671260" y="671963"/>
          <a:ext cx="588838" cy="166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900" b="1" dirty="0"/>
            <a:t>51%</a:t>
          </a:r>
        </a:p>
      </cdr:txBody>
    </cdr:sp>
  </cdr:relSizeAnchor>
  <cdr:relSizeAnchor xmlns:cdr="http://schemas.openxmlformats.org/drawingml/2006/chartDrawing">
    <cdr:from>
      <cdr:x>0.54467</cdr:x>
      <cdr:y>0.1125</cdr:y>
    </cdr:from>
    <cdr:to>
      <cdr:x>0.61525</cdr:x>
      <cdr:y>0.14805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543468" y="527947"/>
          <a:ext cx="588755" cy="166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900" b="1" dirty="0" smtClean="0"/>
            <a:t>53%</a:t>
          </a:r>
          <a:endParaRPr lang="pt-BR" sz="900" b="1" dirty="0"/>
        </a:p>
      </cdr:txBody>
    </cdr:sp>
  </cdr:relSizeAnchor>
  <cdr:relSizeAnchor xmlns:cdr="http://schemas.openxmlformats.org/drawingml/2006/chartDrawing">
    <cdr:from>
      <cdr:x>0.76048</cdr:x>
      <cdr:y>0.08181</cdr:y>
    </cdr:from>
    <cdr:to>
      <cdr:x>0.83106</cdr:x>
      <cdr:y>0.11737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6343668" y="383931"/>
          <a:ext cx="588755" cy="166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900" b="1" dirty="0"/>
            <a:t>54%</a:t>
          </a:r>
        </a:p>
      </cdr:txBody>
    </cdr:sp>
  </cdr:relSizeAnchor>
  <cdr:relSizeAnchor xmlns:cdr="http://schemas.openxmlformats.org/drawingml/2006/chartDrawing">
    <cdr:from>
      <cdr:x>0.00873</cdr:x>
      <cdr:y>0.95555</cdr:y>
    </cdr:from>
    <cdr:to>
      <cdr:x>0.09762</cdr:x>
      <cdr:y>1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71560" y="3931897"/>
          <a:ext cx="728649" cy="182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r>
            <a:rPr lang="pt-BR" sz="900" b="1" dirty="0"/>
            <a:t>N=7770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0.09599</cdr:x>
      <cdr:y>0.1816</cdr:y>
    </cdr:from>
    <cdr:to>
      <cdr:x>0.16658</cdr:x>
      <cdr:y>0.24532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92088" y="762970"/>
          <a:ext cx="582464" cy="267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400" b="1" dirty="0" smtClean="0"/>
            <a:t>49%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0.30544</cdr:x>
      <cdr:y>0.12369</cdr:y>
    </cdr:from>
    <cdr:to>
      <cdr:x>0.37603</cdr:x>
      <cdr:y>0.17621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520280" y="519657"/>
          <a:ext cx="582465" cy="220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400" b="1" dirty="0"/>
            <a:t>51%</a:t>
          </a:r>
        </a:p>
      </cdr:txBody>
    </cdr:sp>
  </cdr:relSizeAnchor>
  <cdr:relSizeAnchor xmlns:cdr="http://schemas.openxmlformats.org/drawingml/2006/chartDrawing">
    <cdr:from>
      <cdr:x>0.51488</cdr:x>
      <cdr:y>0.11455</cdr:y>
    </cdr:from>
    <cdr:to>
      <cdr:x>0.58546</cdr:x>
      <cdr:y>0.18535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248472" y="481258"/>
          <a:ext cx="582382" cy="297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400" b="1" dirty="0" smtClean="0"/>
            <a:t>53%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0.71783</cdr:x>
      <cdr:y>0.09384</cdr:y>
    </cdr:from>
    <cdr:to>
      <cdr:x>0.78841</cdr:x>
      <cdr:y>0.14995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5923047" y="394249"/>
          <a:ext cx="582382" cy="23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400" b="1" dirty="0"/>
            <a:t>54%</a:t>
          </a:r>
        </a:p>
      </cdr:txBody>
    </cdr:sp>
  </cdr:relSizeAnchor>
  <cdr:relSizeAnchor xmlns:cdr="http://schemas.openxmlformats.org/drawingml/2006/chartDrawing">
    <cdr:from>
      <cdr:x>0.00873</cdr:x>
      <cdr:y>0.95555</cdr:y>
    </cdr:from>
    <cdr:to>
      <cdr:x>0.09762</cdr:x>
      <cdr:y>1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71560" y="3931897"/>
          <a:ext cx="728649" cy="182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r>
            <a:rPr lang="pt-BR" sz="900" b="1" dirty="0"/>
            <a:t>N=7770</a:t>
          </a:r>
        </a:p>
      </cdr:txBody>
    </cdr:sp>
  </cdr:relSizeAnchor>
  <cdr:relSizeAnchor xmlns:cdr="http://schemas.openxmlformats.org/drawingml/2006/chartDrawing">
    <cdr:from>
      <cdr:x>0.04363</cdr:x>
      <cdr:y>0.06163</cdr:y>
    </cdr:from>
    <cdr:to>
      <cdr:x>0.66123</cdr:x>
      <cdr:y>0.10607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360040" y="258914"/>
          <a:ext cx="5096048" cy="186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400" dirty="0"/>
            <a:t>(INICIAL = Inexistente + Insuficiente + Iniciando)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7" cy="497020"/>
          </a:xfrm>
          <a:prstGeom prst="rect">
            <a:avLst/>
          </a:prstGeom>
        </p:spPr>
        <p:txBody>
          <a:bodyPr vert="horz" lIns="91392" tIns="45695" rIns="91392" bIns="4569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7" cy="497020"/>
          </a:xfrm>
          <a:prstGeom prst="rect">
            <a:avLst/>
          </a:prstGeom>
        </p:spPr>
        <p:txBody>
          <a:bodyPr vert="horz" lIns="91392" tIns="45695" rIns="91392" bIns="45695" rtlCol="0"/>
          <a:lstStyle>
            <a:lvl1pPr algn="r">
              <a:defRPr sz="1200"/>
            </a:lvl1pPr>
          </a:lstStyle>
          <a:p>
            <a:fld id="{7890C69C-1532-4FF6-B95E-93F69D39E9E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2" tIns="45695" rIns="91392" bIns="4569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392" tIns="45695" rIns="91392" bIns="4569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0157" cy="497019"/>
          </a:xfrm>
          <a:prstGeom prst="rect">
            <a:avLst/>
          </a:prstGeom>
        </p:spPr>
        <p:txBody>
          <a:bodyPr vert="horz" lIns="91392" tIns="45695" rIns="91392" bIns="4569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7" cy="497019"/>
          </a:xfrm>
          <a:prstGeom prst="rect">
            <a:avLst/>
          </a:prstGeom>
        </p:spPr>
        <p:txBody>
          <a:bodyPr vert="horz" lIns="91392" tIns="45695" rIns="91392" bIns="45695" rtlCol="0" anchor="b"/>
          <a:lstStyle>
            <a:lvl1pPr algn="r">
              <a:defRPr sz="1200"/>
            </a:lvl1pPr>
          </a:lstStyle>
          <a:p>
            <a:fld id="{C7FC0B67-E1D0-4DCB-9C77-CAC5865BE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94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5138738"/>
          </a:xfrm>
        </p:spPr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Anexa minuta de apresentação a ser feita pelo Ministro Nardes durante a 10ª Reunião do WG/KNI.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 ideia é que ele: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fale de governança, os 6 primeiros slides (2 a 7) são da última apresentação que o Ministro fez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fale da importância do centro de governo (slide 8)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explique rapidamente como surgiu o subprojeto e a pesquisa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apresente alguns resultados da pesquisa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proponha a identificação de boas práticas como próxima etapa do subprojeto.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490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1432" indent="-171432">
              <a:spcBef>
                <a:spcPts val="1198"/>
              </a:spcBef>
              <a:buFont typeface="Wingdings" panose="05000000000000000000" pitchFamily="2" charset="2"/>
              <a:buChar char="Ø"/>
            </a:pPr>
            <a:r>
              <a:rPr lang="en-US" sz="1600" noProof="0" dirty="0" smtClean="0"/>
              <a:t>This other graph shows that the situation is</a:t>
            </a:r>
            <a:r>
              <a:rPr lang="en-US" sz="1600" baseline="0" noProof="0" dirty="0" smtClean="0"/>
              <a:t> bad in the Federal Government, but worse in states and municipalities</a:t>
            </a:r>
            <a:r>
              <a:rPr lang="en-US" sz="1600" noProof="0" dirty="0" smtClean="0"/>
              <a:t>.</a:t>
            </a:r>
          </a:p>
          <a:p>
            <a:pPr marL="171432" indent="-171432">
              <a:spcBef>
                <a:spcPts val="1198"/>
              </a:spcBef>
              <a:buFont typeface="Wingdings" panose="05000000000000000000" pitchFamily="2" charset="2"/>
              <a:buChar char="Ø"/>
            </a:pPr>
            <a:r>
              <a:rPr lang="en-US" sz="1600" noProof="0" dirty="0" smtClean="0"/>
              <a:t>The horrible</a:t>
            </a:r>
            <a:r>
              <a:rPr lang="en-US" sz="1600" baseline="0" noProof="0" dirty="0" smtClean="0"/>
              <a:t> situation of governance in the states and municipalities explain, to a great extent, why so many resources are diverted from Brazilian education, for example</a:t>
            </a:r>
            <a:r>
              <a:rPr lang="en-US" sz="1600" dirty="0" smtClean="0"/>
              <a:t>. </a:t>
            </a:r>
          </a:p>
          <a:p>
            <a:pPr marL="171432" indent="-171432">
              <a:spcBef>
                <a:spcPts val="1198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Diversions affect even investments in </a:t>
            </a:r>
            <a:r>
              <a:rPr lang="en-US" sz="1600" b="1" u="sng" dirty="0" smtClean="0"/>
              <a:t>public transportation</a:t>
            </a:r>
            <a:r>
              <a:rPr lang="en-US" sz="1600" dirty="0" smtClean="0"/>
              <a:t> and </a:t>
            </a:r>
            <a:r>
              <a:rPr lang="en-US" sz="1600" b="1" u="sng" dirty="0" smtClean="0"/>
              <a:t>meals for children</a:t>
            </a:r>
            <a:r>
              <a:rPr lang="en-US" sz="1600" dirty="0" smtClean="0"/>
              <a:t>.</a:t>
            </a:r>
          </a:p>
          <a:p>
            <a:pPr marL="171432" indent="-171432">
              <a:spcBef>
                <a:spcPts val="1198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Drawing a parallel, criminals</a:t>
            </a:r>
            <a:r>
              <a:rPr lang="en-US" sz="1600" baseline="0" dirty="0" smtClean="0"/>
              <a:t> find ungoverned houses – with corrupt or unprepared leaders</a:t>
            </a:r>
            <a:r>
              <a:rPr lang="en-US" sz="1600" dirty="0" smtClean="0"/>
              <a:t>, open windows, no locks, no alarms, no security tools and act more easily to remove resources that could mitigate our inequalities.</a:t>
            </a:r>
            <a:endParaRPr lang="en-US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325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20800" y="3222625"/>
            <a:ext cx="7883525" cy="3025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Tx/>
              <a:buNone/>
            </a:pPr>
            <a:endParaRPr lang="pt-BR" altLang="pt-BR" sz="2000" dirty="0" smtClean="0"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pt-BR" altLang="pt-BR" sz="2000" dirty="0" smtClean="0"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pt-BR" altLang="pt-BR" sz="2000" dirty="0" smtClean="0"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pt-BR" altLang="pt-BR" sz="2000" dirty="0" smtClean="0"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pt-BR" altLang="pt-BR" sz="2000" dirty="0" smtClean="0"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pt-BR" altLang="pt-BR" sz="2000" dirty="0" smtClean="0"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pt-BR" altLang="pt-BR" sz="2000" dirty="0" smtClean="0"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pt-BR" altLang="pt-BR" sz="1600" dirty="0" smtClean="0">
                <a:latin typeface="Times New Roman" panose="02020603050405020304" pitchFamily="18" charset="0"/>
              </a:rPr>
              <a:t>Talk </a:t>
            </a:r>
            <a:r>
              <a:rPr lang="pt-BR" altLang="pt-BR" sz="1600" dirty="0" err="1" smtClean="0">
                <a:latin typeface="Times New Roman" panose="02020603050405020304" pitchFamily="18" charset="0"/>
              </a:rPr>
              <a:t>about</a:t>
            </a:r>
            <a:r>
              <a:rPr lang="pt-BR" altLang="pt-BR" sz="1600" dirty="0" smtClean="0">
                <a:latin typeface="Times New Roman" panose="02020603050405020304" pitchFamily="18" charset="0"/>
              </a:rPr>
              <a:t> </a:t>
            </a:r>
            <a:r>
              <a:rPr lang="pt-BR" altLang="pt-BR" sz="1600" dirty="0" err="1" smtClean="0">
                <a:latin typeface="Times New Roman" panose="02020603050405020304" pitchFamily="18" charset="0"/>
              </a:rPr>
              <a:t>the</a:t>
            </a:r>
            <a:r>
              <a:rPr lang="pt-BR" altLang="pt-BR" sz="1600" dirty="0" smtClean="0">
                <a:latin typeface="Times New Roman" panose="02020603050405020304" pitchFamily="18" charset="0"/>
              </a:rPr>
              <a:t> </a:t>
            </a:r>
            <a:r>
              <a:rPr lang="pt-BR" altLang="pt-BR" sz="1600" dirty="0" err="1" smtClean="0">
                <a:latin typeface="Times New Roman" panose="02020603050405020304" pitchFamily="18" charset="0"/>
              </a:rPr>
              <a:t>importance</a:t>
            </a:r>
            <a:r>
              <a:rPr lang="pt-BR" altLang="pt-BR" sz="1600" dirty="0" smtClean="0">
                <a:latin typeface="Times New Roman" panose="02020603050405020304" pitchFamily="18" charset="0"/>
              </a:rPr>
              <a:t> </a:t>
            </a:r>
            <a:r>
              <a:rPr lang="pt-BR" altLang="pt-BR" sz="1600" dirty="0" err="1" smtClean="0">
                <a:latin typeface="Times New Roman" panose="02020603050405020304" pitchFamily="18" charset="0"/>
              </a:rPr>
              <a:t>of</a:t>
            </a:r>
            <a:r>
              <a:rPr lang="pt-BR" altLang="pt-BR" sz="1600" dirty="0" smtClean="0">
                <a:latin typeface="Times New Roman" panose="02020603050405020304" pitchFamily="18" charset="0"/>
              </a:rPr>
              <a:t> </a:t>
            </a:r>
            <a:r>
              <a:rPr lang="pt-BR" altLang="pt-BR" sz="1600" dirty="0" err="1" smtClean="0">
                <a:latin typeface="Times New Roman" panose="02020603050405020304" pitchFamily="18" charset="0"/>
              </a:rPr>
              <a:t>strengthening</a:t>
            </a:r>
            <a:r>
              <a:rPr lang="pt-BR" altLang="pt-BR" sz="1600" baseline="0" dirty="0" smtClean="0">
                <a:latin typeface="Times New Roman" panose="02020603050405020304" pitchFamily="18" charset="0"/>
              </a:rPr>
              <a:t> center </a:t>
            </a:r>
            <a:r>
              <a:rPr lang="pt-BR" altLang="pt-BR" sz="1600" baseline="0" dirty="0" err="1" smtClean="0">
                <a:latin typeface="Times New Roman" panose="02020603050405020304" pitchFamily="18" charset="0"/>
              </a:rPr>
              <a:t>of</a:t>
            </a:r>
            <a:r>
              <a:rPr lang="pt-BR" altLang="pt-BR" sz="1600" baseline="0" dirty="0" smtClean="0">
                <a:latin typeface="Times New Roman" panose="02020603050405020304" pitchFamily="18" charset="0"/>
              </a:rPr>
              <a:t> </a:t>
            </a:r>
            <a:r>
              <a:rPr lang="pt-BR" altLang="pt-BR" sz="1600" baseline="0" dirty="0" err="1" smtClean="0">
                <a:latin typeface="Times New Roman" panose="02020603050405020304" pitchFamily="18" charset="0"/>
              </a:rPr>
              <a:t>government</a:t>
            </a:r>
            <a:endParaRPr lang="pt-BR" altLang="pt-BR" sz="1600" dirty="0" smtClean="0">
              <a:latin typeface="Times New Roman" panose="02020603050405020304" pitchFamily="18" charset="0"/>
            </a:endParaRP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buSzPct val="25000"/>
              <a:buChar char=" 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buSzPct val="65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buSzPct val="10000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buSzPct val="55000"/>
              <a:buFont typeface="Wingdings" panose="05000000000000000000" pitchFamily="2" charset="2"/>
              <a:buChar char="¡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C09045B-A497-414F-9F41-B543141E1F03}" type="slidenum">
              <a:rPr lang="pt-BR" altLang="pt-BR" sz="600" smtClean="0"/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pt-BR" altLang="pt-BR" sz="600" smtClean="0"/>
          </a:p>
        </p:txBody>
      </p:sp>
    </p:spTree>
    <p:extLst>
      <p:ext uri="{BB962C8B-B14F-4D97-AF65-F5344CB8AC3E}">
        <p14:creationId xmlns:p14="http://schemas.microsoft.com/office/powerpoint/2010/main" val="354035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endParaRPr lang="pt-BR" dirty="0" smtClean="0"/>
          </a:p>
          <a:p>
            <a:r>
              <a:rPr lang="en-US" noProof="0" dirty="0" smtClean="0"/>
              <a:t>Say that the </a:t>
            </a:r>
            <a:r>
              <a:rPr lang="en-US" baseline="0" noProof="0" dirty="0" smtClean="0"/>
              <a:t>Minister participated in the 9th meeting of the WG/KNI, in Armenia (with Luiz </a:t>
            </a:r>
            <a:r>
              <a:rPr lang="en-US" baseline="0" noProof="0" dirty="0" err="1" smtClean="0"/>
              <a:t>Akutsu</a:t>
            </a:r>
            <a:r>
              <a:rPr lang="en-US" baseline="0" noProof="0" dirty="0" smtClean="0"/>
              <a:t> and Claudio </a:t>
            </a:r>
            <a:r>
              <a:rPr lang="en-US" baseline="0" noProof="0" dirty="0" err="1" smtClean="0"/>
              <a:t>Sarian</a:t>
            </a:r>
            <a:r>
              <a:rPr lang="en-US" baseline="0" noProof="0" dirty="0" smtClean="0"/>
              <a:t>).</a:t>
            </a:r>
          </a:p>
          <a:p>
            <a:r>
              <a:rPr lang="en-US" baseline="0" noProof="0" dirty="0" smtClean="0"/>
              <a:t>The Minister himself proposed the subproject addressing KNI and Public Governance.</a:t>
            </a:r>
          </a:p>
          <a:p>
            <a:r>
              <a:rPr lang="en-US" baseline="0" noProof="0" dirty="0" smtClean="0"/>
              <a:t>The first stage of the subproject was a research with INTOSAI member SAIs.</a:t>
            </a:r>
            <a:endParaRPr lang="en-US" noProof="0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-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066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r>
              <a:rPr lang="en-US" noProof="0" dirty="0" smtClean="0"/>
              <a:t>- Research sent to all </a:t>
            </a:r>
            <a:r>
              <a:rPr lang="en-US" baseline="0" noProof="0" dirty="0" smtClean="0"/>
              <a:t>INTOSAI </a:t>
            </a:r>
            <a:r>
              <a:rPr lang="en-US" noProof="0" dirty="0" smtClean="0"/>
              <a:t>Supreme Audit Institutions (SAI)</a:t>
            </a:r>
            <a:r>
              <a:rPr lang="en-US" baseline="0" noProof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48 SAIs responded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From 48, only 8 are part of the INTOSAI Working Group on KNI (WG KNI).</a:t>
            </a:r>
          </a:p>
          <a:p>
            <a:pPr marL="628650" lvl="1" indent="-171450">
              <a:buFontTx/>
              <a:buChar char="-"/>
            </a:pPr>
            <a:r>
              <a:rPr lang="en-US" baseline="0" noProof="0" dirty="0" smtClean="0"/>
              <a:t>In total, the WG KNI has 22 member SAIs and 2 observer SAIs.</a:t>
            </a:r>
            <a:endParaRPr lang="en-US" noProof="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-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377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r>
              <a:rPr lang="pt-BR" dirty="0" smtClean="0">
                <a:latin typeface="Calibri" panose="020F0502020204030204" pitchFamily="34" charset="0"/>
              </a:rPr>
              <a:t>32</a:t>
            </a:r>
            <a:r>
              <a:rPr lang="pt-BR" baseline="0" dirty="0" smtClean="0">
                <a:latin typeface="Calibri" panose="020F0502020204030204" pitchFamily="34" charset="0"/>
              </a:rPr>
              <a:t> </a:t>
            </a:r>
            <a:r>
              <a:rPr lang="pt-BR" baseline="0" dirty="0" err="1" smtClean="0">
                <a:latin typeface="Calibri" panose="020F0502020204030204" pitchFamily="34" charset="0"/>
              </a:rPr>
              <a:t>SAIs</a:t>
            </a:r>
            <a:r>
              <a:rPr lang="pt-BR" baseline="0" dirty="0" smtClean="0">
                <a:latin typeface="Calibri" panose="020F0502020204030204" pitchFamily="34" charset="0"/>
              </a:rPr>
              <a:t> </a:t>
            </a:r>
            <a:r>
              <a:rPr lang="pt-BR" baseline="0" dirty="0" smtClean="0">
                <a:latin typeface="Calibri" panose="020F0502020204030204" pitchFamily="34" charset="0"/>
              </a:rPr>
              <a:t>(</a:t>
            </a:r>
            <a:r>
              <a:rPr lang="pt-BR" dirty="0" smtClean="0">
                <a:latin typeface="Calibri" panose="020F0502020204030204" pitchFamily="34" charset="0"/>
              </a:rPr>
              <a:t>67 %) </a:t>
            </a:r>
            <a:r>
              <a:rPr lang="pt-BR" dirty="0" err="1" smtClean="0">
                <a:latin typeface="Calibri" panose="020F0502020204030204" pitchFamily="34" charset="0"/>
              </a:rPr>
              <a:t>said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 err="1" smtClean="0">
                <a:latin typeface="Calibri" panose="020F0502020204030204" pitchFamily="34" charset="0"/>
              </a:rPr>
              <a:t>they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 err="1" smtClean="0">
                <a:latin typeface="Calibri" panose="020F0502020204030204" pitchFamily="34" charset="0"/>
              </a:rPr>
              <a:t>have</a:t>
            </a:r>
            <a:r>
              <a:rPr lang="pt-BR" dirty="0" smtClean="0">
                <a:latin typeface="Calibri" panose="020F0502020204030204" pitchFamily="34" charset="0"/>
              </a:rPr>
              <a:t> a </a:t>
            </a:r>
            <a:r>
              <a:rPr lang="pt-BR" dirty="0" err="1" smtClean="0">
                <a:latin typeface="Calibri" panose="020F0502020204030204" pitchFamily="34" charset="0"/>
              </a:rPr>
              <a:t>reference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 err="1" smtClean="0">
                <a:latin typeface="Calibri" panose="020F0502020204030204" pitchFamily="34" charset="0"/>
              </a:rPr>
              <a:t>guide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 err="1" smtClean="0">
                <a:latin typeface="Calibri" panose="020F0502020204030204" pitchFamily="34" charset="0"/>
              </a:rPr>
              <a:t>on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 err="1" smtClean="0">
                <a:latin typeface="Calibri" panose="020F0502020204030204" pitchFamily="34" charset="0"/>
              </a:rPr>
              <a:t>the</a:t>
            </a:r>
            <a:r>
              <a:rPr lang="pt-BR" dirty="0" smtClean="0">
                <a:latin typeface="Calibri" panose="020F0502020204030204" pitchFamily="34" charset="0"/>
              </a:rPr>
              <a:t> use </a:t>
            </a:r>
            <a:r>
              <a:rPr lang="pt-BR" dirty="0" err="1" smtClean="0">
                <a:latin typeface="Calibri" panose="020F0502020204030204" pitchFamily="34" charset="0"/>
              </a:rPr>
              <a:t>of</a:t>
            </a:r>
            <a:r>
              <a:rPr lang="pt-BR" dirty="0" smtClean="0">
                <a:latin typeface="Calibri" panose="020F0502020204030204" pitchFamily="34" charset="0"/>
              </a:rPr>
              <a:t> KNI </a:t>
            </a:r>
            <a:r>
              <a:rPr lang="pt-BR" dirty="0" err="1" smtClean="0">
                <a:latin typeface="Calibri" panose="020F0502020204030204" pitchFamily="34" charset="0"/>
              </a:rPr>
              <a:t>by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 err="1" smtClean="0">
                <a:latin typeface="Calibri" panose="020F0502020204030204" pitchFamily="34" charset="0"/>
              </a:rPr>
              <a:t>government</a:t>
            </a:r>
            <a:r>
              <a:rPr lang="pt-BR" dirty="0" smtClean="0">
                <a:latin typeface="Calibri" panose="020F0502020204030204" pitchFamily="34" charset="0"/>
              </a:rPr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720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r>
              <a:rPr lang="en-US" noProof="0" dirty="0" smtClean="0">
                <a:latin typeface="Calibri" panose="020F0502020204030204" pitchFamily="34" charset="0"/>
              </a:rPr>
              <a:t>Of</a:t>
            </a:r>
            <a:r>
              <a:rPr lang="en-US" baseline="0" noProof="0" dirty="0" smtClean="0">
                <a:latin typeface="Calibri" panose="020F0502020204030204" pitchFamily="34" charset="0"/>
              </a:rPr>
              <a:t> these 32 SAIs that said they have a reference guide:</a:t>
            </a:r>
          </a:p>
          <a:p>
            <a:r>
              <a:rPr lang="en-US" baseline="0" noProof="0" dirty="0" smtClean="0">
                <a:latin typeface="Calibri" panose="020F0502020204030204" pitchFamily="34" charset="0"/>
              </a:rPr>
              <a:t>	26 (</a:t>
            </a:r>
            <a:r>
              <a:rPr lang="en-US" noProof="0" dirty="0" smtClean="0">
                <a:latin typeface="Calibri" panose="020F0502020204030204" pitchFamily="34" charset="0"/>
              </a:rPr>
              <a:t>81%) measure indicators periodically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latin typeface="Calibri" panose="020F0502020204030204" pitchFamily="34" charset="0"/>
              </a:rPr>
              <a:t>	20 (62%) use indicators in government decision making 	20 (62%) have defined the indicators</a:t>
            </a:r>
            <a:endParaRPr lang="en-US" baseline="0" noProof="0" dirty="0" smtClean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>
                <a:latin typeface="Calibri" panose="020F0502020204030204" pitchFamily="34" charset="0"/>
              </a:rPr>
              <a:t>	2 (6,2%) are defining the indicators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>
                <a:latin typeface="Calibri" panose="020F0502020204030204" pitchFamily="34" charset="0"/>
              </a:rPr>
              <a:t>	2 (6,2%) said indicators have not been </a:t>
            </a:r>
            <a:r>
              <a:rPr lang="en-US" baseline="0" noProof="0" dirty="0" err="1" smtClean="0">
                <a:latin typeface="Calibri" panose="020F0502020204030204" pitchFamily="34" charset="0"/>
              </a:rPr>
              <a:t>definided</a:t>
            </a:r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031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r>
              <a:rPr lang="en-US" noProof="0" dirty="0" smtClean="0">
                <a:latin typeface="Calibri" panose="020F0502020204030204" pitchFamily="34" charset="0"/>
              </a:rPr>
              <a:t>22 SAIs (46%) have performed or wish to perform work related to the application of KNI by Government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latin typeface="Calibri" panose="020F0502020204030204" pitchFamily="34" charset="0"/>
              </a:rPr>
              <a:t>21 SAIs (44%) have not and do not wish to perform work related to the application of KNI by Government</a:t>
            </a:r>
          </a:p>
          <a:p>
            <a:r>
              <a:rPr lang="en-US" noProof="0" dirty="0" smtClean="0">
                <a:latin typeface="Calibri" panose="020F0502020204030204" pitchFamily="34" charset="0"/>
              </a:rPr>
              <a:t>	Of these 21, 12 did not perform</a:t>
            </a:r>
            <a:r>
              <a:rPr lang="en-US" baseline="0" noProof="0" dirty="0" smtClean="0">
                <a:latin typeface="Calibri" panose="020F0502020204030204" pitchFamily="34" charset="0"/>
              </a:rPr>
              <a:t> this type of work due to other planning priorities</a:t>
            </a:r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141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r>
              <a:rPr lang="en-US" noProof="0" dirty="0" smtClean="0"/>
              <a:t>89% of SAIs (43) said their country has norms on public </a:t>
            </a:r>
            <a:r>
              <a:rPr lang="en-US" baseline="0" noProof="0" dirty="0" smtClean="0"/>
              <a:t>governance.</a:t>
            </a:r>
          </a:p>
          <a:p>
            <a:r>
              <a:rPr lang="en-US" baseline="0" noProof="0" dirty="0" smtClean="0"/>
              <a:t>Application:</a:t>
            </a:r>
          </a:p>
          <a:p>
            <a:r>
              <a:rPr lang="en-US" baseline="0" noProof="0" dirty="0" smtClean="0"/>
              <a:t>- 22 SAIs said the norms apply to intra-organizational activities</a:t>
            </a:r>
            <a:endParaRPr lang="en-US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/>
              <a:t>- 35 SAIs said the norms apply to public agencies</a:t>
            </a:r>
            <a:endParaRPr lang="en-US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/>
              <a:t>- 29 SAIs said the norms apply to public policies</a:t>
            </a:r>
            <a:endParaRPr lang="en-US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/>
              <a:t>- 36 SAIs said the norms apply to the Center of Government</a:t>
            </a:r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360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701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06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630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035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r>
              <a:rPr lang="pt-BR" dirty="0" err="1" smtClean="0"/>
              <a:t>Inform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SAIs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several</a:t>
            </a:r>
            <a:r>
              <a:rPr lang="pt-BR" dirty="0" smtClean="0"/>
              <a:t> countries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fromthe</a:t>
            </a:r>
            <a:r>
              <a:rPr lang="pt-BR" dirty="0" smtClean="0"/>
              <a:t> </a:t>
            </a:r>
            <a:r>
              <a:rPr lang="pt-BR" dirty="0" err="1" smtClean="0"/>
              <a:t>European</a:t>
            </a:r>
            <a:r>
              <a:rPr lang="pt-BR" dirty="0" smtClean="0"/>
              <a:t> </a:t>
            </a:r>
            <a:r>
              <a:rPr lang="pt-BR" dirty="0" err="1" smtClean="0"/>
              <a:t>Court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Auditors</a:t>
            </a:r>
            <a:r>
              <a:rPr lang="pt-BR" dirty="0" smtClean="0"/>
              <a:t> </a:t>
            </a:r>
            <a:r>
              <a:rPr lang="pt-BR" dirty="0" err="1" smtClean="0"/>
              <a:t>cited</a:t>
            </a:r>
            <a:r>
              <a:rPr lang="pt-BR" dirty="0" smtClean="0"/>
              <a:t> </a:t>
            </a:r>
            <a:r>
              <a:rPr lang="pt-BR" dirty="0" err="1" smtClean="0"/>
              <a:t>examples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work</a:t>
            </a:r>
            <a:r>
              <a:rPr lang="pt-BR" dirty="0" smtClean="0"/>
              <a:t> </a:t>
            </a:r>
            <a:r>
              <a:rPr lang="pt-BR" dirty="0" err="1" smtClean="0"/>
              <a:t>caried</a:t>
            </a:r>
            <a:r>
              <a:rPr lang="pt-BR" dirty="0" smtClean="0"/>
              <a:t> out </a:t>
            </a:r>
            <a:r>
              <a:rPr lang="pt-BR" dirty="0" err="1" smtClean="0"/>
              <a:t>on</a:t>
            </a:r>
            <a:r>
              <a:rPr lang="pt-BR" dirty="0" smtClean="0"/>
              <a:t> KNI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baseline="0" dirty="0" err="1" smtClean="0"/>
              <a:t>Governance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before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going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on</a:t>
            </a:r>
            <a:r>
              <a:rPr lang="pt-BR" baseline="0" dirty="0" smtClean="0"/>
              <a:t> t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next</a:t>
            </a:r>
            <a:r>
              <a:rPr lang="pt-BR" baseline="0" dirty="0" smtClean="0"/>
              <a:t> slide </a:t>
            </a:r>
            <a:r>
              <a:rPr lang="pt-BR" baseline="0" dirty="0" err="1" smtClean="0"/>
              <a:t>with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proposal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next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steps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subprojcet</a:t>
            </a:r>
            <a:r>
              <a:rPr lang="pt-BR" baseline="0" dirty="0" smtClean="0"/>
              <a:t>: </a:t>
            </a:r>
            <a:r>
              <a:rPr lang="pt-BR" baseline="0" dirty="0" err="1" smtClean="0"/>
              <a:t>identification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good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practices</a:t>
            </a:r>
            <a:r>
              <a:rPr lang="pt-BR" baseline="0" dirty="0" smtClean="0"/>
              <a:t>.</a:t>
            </a:r>
            <a:endParaRPr lang="pt-BR" baseline="0" dirty="0" smtClean="0"/>
          </a:p>
          <a:p>
            <a:r>
              <a:rPr lang="pt-BR" baseline="0" dirty="0" smtClean="0"/>
              <a:t>- </a:t>
            </a:r>
            <a:r>
              <a:rPr lang="pt-BR" baseline="0" dirty="0" smtClean="0"/>
              <a:t>USA/GAO</a:t>
            </a:r>
            <a:r>
              <a:rPr lang="pt-BR" baseline="0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evaluated the OMB developed "cross agency priority" (CAP) goals which serve as proxies for KNIs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717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r>
              <a:rPr lang="en-US" noProof="0" dirty="0" smtClean="0"/>
              <a:t>Propose identification of good practices/work on </a:t>
            </a:r>
            <a:r>
              <a:rPr lang="en-US" baseline="0" noProof="0" dirty="0" smtClean="0"/>
              <a:t>KNI and public governance as the next step for the subproject.</a:t>
            </a:r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977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8" y="4767262"/>
            <a:ext cx="5427980" cy="4759845"/>
          </a:xfrm>
        </p:spPr>
        <p:txBody>
          <a:bodyPr/>
          <a:lstStyle/>
          <a:p>
            <a:r>
              <a:rPr lang="en-US" noProof="0" dirty="0" smtClean="0"/>
              <a:t>After the coffee break, </a:t>
            </a:r>
            <a:r>
              <a:rPr lang="en-US" baseline="0" noProof="0" dirty="0" smtClean="0"/>
              <a:t>TCU auditors will make two presentations that will address another importance aspect related to governance and KNI: the Sustainable Development Goals (SDGs):</a:t>
            </a:r>
          </a:p>
          <a:p>
            <a:pPr marL="171450" indent="-171450">
              <a:buFontTx/>
              <a:buChar char="-"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“Auditing of Sustainable Development Goals” </a:t>
            </a:r>
          </a:p>
          <a:p>
            <a:pPr marL="171450" indent="-171450">
              <a:buFontTx/>
              <a:buChar char="-"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“Performance Audit Approach in INTOSAI for the SDGs”</a:t>
            </a:r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94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9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6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451" y="4569352"/>
            <a:ext cx="5426075" cy="4457700"/>
          </a:xfrm>
        </p:spPr>
        <p:txBody>
          <a:bodyPr>
            <a:noAutofit/>
          </a:bodyPr>
          <a:lstStyle/>
          <a:p>
            <a:r>
              <a:rPr lang="en-US" sz="1400" b="1" u="sng" noProof="0" dirty="0" smtClean="0"/>
              <a:t>GOVERNANCE</a:t>
            </a:r>
            <a:r>
              <a:rPr lang="en-US" sz="1400" b="1" u="sng" baseline="0" noProof="0" dirty="0" smtClean="0"/>
              <a:t> AGAINST</a:t>
            </a:r>
            <a:r>
              <a:rPr lang="en-US" sz="1400" b="1" u="sng" noProof="0" dirty="0" smtClean="0"/>
              <a:t> CORRUPTION</a:t>
            </a:r>
            <a:endParaRPr lang="en-US" sz="1400" noProof="0" dirty="0" smtClean="0"/>
          </a:p>
          <a:p>
            <a:pPr marL="285179" indent="-285179">
              <a:buFont typeface="Wingdings" panose="05000000000000000000" pitchFamily="2" charset="2"/>
              <a:buChar char="Ø"/>
            </a:pPr>
            <a:r>
              <a:rPr lang="en-US" sz="1600" noProof="0" dirty="0" smtClean="0"/>
              <a:t>I have</a:t>
            </a:r>
            <a:r>
              <a:rPr lang="en-US" sz="1600" baseline="0" noProof="0" dirty="0" smtClean="0"/>
              <a:t> always advocated the importance of good </a:t>
            </a:r>
            <a:r>
              <a:rPr lang="en-US" sz="1600" noProof="0" dirty="0" smtClean="0"/>
              <a:t>governance so that the State and society can be more effective in combatting corruption.</a:t>
            </a:r>
          </a:p>
          <a:p>
            <a:pPr marL="285179" indent="-285179">
              <a:buFont typeface="Wingdings" panose="05000000000000000000" pitchFamily="2" charset="2"/>
              <a:buChar char="Ø"/>
            </a:pPr>
            <a:r>
              <a:rPr lang="en-US" sz="1600" noProof="0" dirty="0" smtClean="0"/>
              <a:t>In the book </a:t>
            </a:r>
            <a:r>
              <a:rPr lang="en-US" sz="1600" i="1" noProof="0" dirty="0" smtClean="0"/>
              <a:t>GOVERNANÇA PÚBLICA: O DESAFIO DO BRASIL </a:t>
            </a:r>
            <a:r>
              <a:rPr lang="en-US" sz="1600" i="0" noProof="0" dirty="0" smtClean="0"/>
              <a:t>(Public governance: Brazil’s challenge), I stated that</a:t>
            </a:r>
            <a:r>
              <a:rPr lang="en-US" sz="1600" noProof="0" dirty="0" smtClean="0"/>
              <a:t>:</a:t>
            </a:r>
          </a:p>
          <a:p>
            <a:pPr marL="741464" marR="0" lvl="1" indent="-28517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i="1" noProof="0" dirty="0" smtClean="0"/>
              <a:t>Improving public governance will </a:t>
            </a:r>
            <a:r>
              <a:rPr lang="en-US" sz="1600" dirty="0" smtClean="0"/>
              <a:t>allow tools such as strategic planning, risk management, internal and external control, and accountability, among others, </a:t>
            </a:r>
            <a:r>
              <a:rPr lang="en-US" sz="1600" b="1" u="sng" dirty="0" smtClean="0"/>
              <a:t>to inhibit practices that may cause damage to the “shareholders” of public well-being, which is society, to the benefit of private groups or of public agents and government officials themselves</a:t>
            </a:r>
            <a:r>
              <a:rPr lang="en-US" sz="1600" dirty="0" smtClean="0"/>
              <a:t>. </a:t>
            </a:r>
            <a:endParaRPr lang="en-US" sz="1600" noProof="0" dirty="0" smtClean="0"/>
          </a:p>
          <a:p>
            <a:pPr marL="285720" indent="-285720">
              <a:buFont typeface="Wingdings" panose="05000000000000000000" pitchFamily="2" charset="2"/>
              <a:buChar char="Ø"/>
            </a:pPr>
            <a:r>
              <a:rPr lang="en-US" sz="1600" b="1" u="sng" noProof="0" dirty="0" smtClean="0"/>
              <a:t>WE CAN CONSIDER CORRUPTION AS ONE OF THE CAUSES AND ONE OF THE CONSEQUENCES OF BAD GOVERNANCE.</a:t>
            </a:r>
            <a:endParaRPr lang="en-US" sz="1600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7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85179" indent="-285179" algn="just">
              <a:buFont typeface="Wingdings" panose="05000000000000000000" pitchFamily="2" charset="2"/>
              <a:buChar char="Ø"/>
            </a:pPr>
            <a:r>
              <a:rPr lang="en-US" sz="1100" noProof="0" dirty="0" smtClean="0"/>
              <a:t>Governance is a set of good</a:t>
            </a:r>
            <a:r>
              <a:rPr lang="en-US" sz="1100" baseline="0" noProof="0" dirty="0" smtClean="0"/>
              <a:t> leadership practices, strategy and control. </a:t>
            </a:r>
          </a:p>
          <a:p>
            <a:pPr marL="285179" indent="-285179" algn="just">
              <a:buFont typeface="Wingdings" panose="05000000000000000000" pitchFamily="2" charset="2"/>
              <a:buChar char="Ø"/>
            </a:pPr>
            <a:r>
              <a:rPr lang="en-US" sz="1100" noProof="0" dirty="0" smtClean="0"/>
              <a:t>And what are the main practices?</a:t>
            </a:r>
          </a:p>
          <a:p>
            <a:pPr marL="285179" indent="-285179" algn="just">
              <a:buFont typeface="Wingdings" panose="05000000000000000000" pitchFamily="2" charset="2"/>
              <a:buChar char="Ø"/>
            </a:pPr>
            <a:r>
              <a:rPr lang="en-US" sz="1100" noProof="0" dirty="0" smtClean="0"/>
              <a:t>Some of them can be seen in the slide. In the next slide, you will see some governance reference guides produced by TCU in which an extensive set</a:t>
            </a:r>
            <a:r>
              <a:rPr lang="en-US" sz="1100" baseline="0" noProof="0" dirty="0" smtClean="0"/>
              <a:t> of these practices were catalogued.</a:t>
            </a:r>
            <a:r>
              <a:rPr lang="en-US" sz="1100" noProof="0" dirty="0" smtClean="0"/>
              <a:t> </a:t>
            </a:r>
          </a:p>
          <a:p>
            <a:pPr marL="285179" indent="-285179" algn="just">
              <a:buFont typeface="Wingdings" panose="05000000000000000000" pitchFamily="2" charset="2"/>
              <a:buChar char="Ø"/>
            </a:pPr>
            <a:r>
              <a:rPr lang="en-US" sz="1050" dirty="0" smtClean="0"/>
              <a:t>All of these practices, in addition to enabling better</a:t>
            </a:r>
            <a:r>
              <a:rPr lang="en-US" sz="1050" baseline="0" dirty="0" smtClean="0"/>
              <a:t> understanding of the demands of society and ensuring more effective delivery of these demands, are essential for preventing and combatting corruption. </a:t>
            </a:r>
            <a:endParaRPr lang="en-US" sz="1050" dirty="0" smtClean="0"/>
          </a:p>
          <a:p>
            <a:pPr marL="285179" indent="-285179" algn="just">
              <a:buFont typeface="Wingdings" panose="05000000000000000000" pitchFamily="2" charset="2"/>
              <a:buChar char="Ø"/>
            </a:pPr>
            <a:r>
              <a:rPr lang="en-US" sz="1050" noProof="0" dirty="0" smtClean="0"/>
              <a:t>Any criminal organization that</a:t>
            </a:r>
            <a:r>
              <a:rPr lang="en-US" sz="1050" baseline="0" noProof="0" dirty="0" smtClean="0"/>
              <a:t> targets c</a:t>
            </a:r>
            <a:r>
              <a:rPr lang="en-US" sz="1050" noProof="0" dirty="0" smtClean="0"/>
              <a:t>orruption seeks to move away from these practices. For example, this happened in </a:t>
            </a:r>
            <a:r>
              <a:rPr lang="en-US" sz="1050" noProof="0" dirty="0" err="1" smtClean="0"/>
              <a:t>Petrobrás</a:t>
            </a:r>
            <a:r>
              <a:rPr lang="en-US" sz="1050" noProof="0" dirty="0" smtClean="0"/>
              <a:t>. To enable corruption, the first thing one does is place people in leadership positions that will focus on </a:t>
            </a:r>
            <a:r>
              <a:rPr lang="en-US" sz="1050" baseline="0" noProof="0" dirty="0" smtClean="0"/>
              <a:t>the criminal object instead of on the “main” </a:t>
            </a:r>
            <a:r>
              <a:rPr lang="en-US" sz="1100" noProof="0" dirty="0" smtClean="0"/>
              <a:t>interest of the owner.</a:t>
            </a:r>
          </a:p>
          <a:p>
            <a:pPr marL="285179" indent="-285179" algn="just">
              <a:buFont typeface="Wingdings" panose="05000000000000000000" pitchFamily="2" charset="2"/>
              <a:buChar char="Ø"/>
            </a:pPr>
            <a:r>
              <a:rPr lang="en-US" sz="1050" noProof="0" dirty="0" smtClean="0"/>
              <a:t>If you draw up a strategic plan and establish objectives, goals and indicators, based on evaluation of possible scenarios,</a:t>
            </a:r>
            <a:r>
              <a:rPr lang="en-US" sz="1050" baseline="0" noProof="0" dirty="0" smtClean="0"/>
              <a:t> and combine this with good analysis and risk management,</a:t>
            </a:r>
            <a:r>
              <a:rPr lang="en-US" sz="1050" noProof="0" dirty="0" smtClean="0"/>
              <a:t> investment in refineries would be so high, as was the case in </a:t>
            </a:r>
            <a:r>
              <a:rPr lang="en-US" sz="1050" noProof="0" dirty="0" err="1" smtClean="0"/>
              <a:t>Petrobrás</a:t>
            </a:r>
            <a:r>
              <a:rPr lang="en-US" sz="1050" noProof="0" dirty="0" smtClean="0"/>
              <a:t>, making embezzlements</a:t>
            </a:r>
            <a:r>
              <a:rPr lang="en-US" sz="1050" baseline="0" noProof="0" dirty="0" smtClean="0"/>
              <a:t> of billion possible.</a:t>
            </a:r>
            <a:endParaRPr lang="en-US" sz="1050" noProof="0" dirty="0" smtClean="0"/>
          </a:p>
          <a:p>
            <a:pPr marL="285179" indent="-285179" algn="just">
              <a:buFont typeface="Wingdings" panose="05000000000000000000" pitchFamily="2" charset="2"/>
              <a:buChar char="Ø"/>
            </a:pPr>
            <a:r>
              <a:rPr lang="en-US" sz="1050" b="1" u="sng" noProof="0" dirty="0" smtClean="0"/>
              <a:t>Another important practice to inhibit corruption is, certainly, transparency and accountability. By privileging secrecy</a:t>
            </a:r>
            <a:r>
              <a:rPr lang="en-US" sz="1050" b="1" u="sng" baseline="0" noProof="0" dirty="0" smtClean="0"/>
              <a:t> and </a:t>
            </a:r>
            <a:r>
              <a:rPr lang="en-US" sz="1050" b="1" u="sng" noProof="0" dirty="0" smtClean="0"/>
              <a:t>confrontation with control agencies, as </a:t>
            </a:r>
            <a:r>
              <a:rPr lang="en-US" sz="1050" b="1" u="sng" noProof="0" dirty="0" err="1" smtClean="0"/>
              <a:t>Petrobrás</a:t>
            </a:r>
            <a:r>
              <a:rPr lang="en-US" sz="1050" b="1" u="sng" noProof="0" dirty="0" smtClean="0"/>
              <a:t> did, a more favorable </a:t>
            </a:r>
            <a:r>
              <a:rPr lang="en-US" sz="1050" b="1" u="sng" noProof="0" dirty="0" err="1" smtClean="0"/>
              <a:t>enviroment</a:t>
            </a:r>
            <a:r>
              <a:rPr lang="en-US" sz="1050" b="1" u="sng" noProof="0" dirty="0" smtClean="0"/>
              <a:t> for embezzlement and</a:t>
            </a:r>
            <a:r>
              <a:rPr lang="en-US" sz="1050" b="1" u="sng" baseline="0" noProof="0" dirty="0" smtClean="0"/>
              <a:t> criminal practices is created.</a:t>
            </a:r>
            <a:r>
              <a:rPr lang="en-US" sz="1050" b="0" u="none" baseline="0" noProof="0" dirty="0" smtClean="0"/>
              <a:t> Transparency and accountability </a:t>
            </a:r>
            <a:r>
              <a:rPr lang="en-US" sz="1050" noProof="0" dirty="0" smtClean="0"/>
              <a:t>are also essential for</a:t>
            </a:r>
            <a:r>
              <a:rPr lang="en-US" sz="1050" baseline="0" noProof="0" dirty="0" smtClean="0"/>
              <a:t> the control of </a:t>
            </a:r>
            <a:r>
              <a:rPr lang="en-US" sz="1050" noProof="0" dirty="0" smtClean="0"/>
              <a:t>society and stakeholders.</a:t>
            </a:r>
            <a:endParaRPr lang="en-US" sz="1050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69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800" noProof="0" dirty="0" smtClean="0"/>
              <a:t>As I said, in order to cooperate with the improvement of governance throughout</a:t>
            </a:r>
            <a:r>
              <a:rPr lang="en-US" sz="1800" baseline="0" noProof="0" dirty="0" smtClean="0"/>
              <a:t> the country, </a:t>
            </a:r>
            <a:r>
              <a:rPr lang="en-US" sz="1800" noProof="0" dirty="0" smtClean="0"/>
              <a:t>TCU elaborated and published four reference guides:</a:t>
            </a:r>
          </a:p>
          <a:p>
            <a:pPr marL="559517" lvl="4" indent="-342865" algn="just">
              <a:spcAft>
                <a:spcPts val="1013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noProof="0" dirty="0" smtClean="0"/>
              <a:t>Basic Governance Reference Guidebook</a:t>
            </a:r>
          </a:p>
          <a:p>
            <a:pPr marL="559517" lvl="4" indent="-342865" algn="just">
              <a:spcAft>
                <a:spcPts val="1013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noProof="0" dirty="0" smtClean="0"/>
              <a:t>Ten Steps to Good Governance.</a:t>
            </a:r>
          </a:p>
          <a:p>
            <a:pPr marL="559517" lvl="4" indent="-342865" algn="just">
              <a:spcAft>
                <a:spcPts val="1013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noProof="0" dirty="0" smtClean="0"/>
              <a:t>Public Policies Reference Guidebook (OECD)</a:t>
            </a:r>
          </a:p>
          <a:p>
            <a:pPr marL="559517" marR="0" lvl="4" indent="-34286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13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noProof="0" dirty="0" smtClean="0"/>
              <a:t>Reference Guidebook for Evaluating Governance in Center of Government</a:t>
            </a:r>
          </a:p>
          <a:p>
            <a:pPr marL="559517" marR="0" lvl="4" indent="-34286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13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noProof="0" dirty="0" smtClean="0"/>
              <a:t>Reference Guidebook on Combatting Fraud and Corruption.</a:t>
            </a:r>
          </a:p>
          <a:p>
            <a:pPr marL="216653" lvl="4" algn="just">
              <a:spcAft>
                <a:spcPts val="1013"/>
              </a:spcAft>
              <a:defRPr/>
            </a:pPr>
            <a:endParaRPr lang="pt-BR" sz="1800" dirty="0"/>
          </a:p>
          <a:p>
            <a:pPr marL="216653" lvl="4" algn="just">
              <a:spcAft>
                <a:spcPts val="1013"/>
              </a:spcAft>
              <a:defRPr/>
            </a:pPr>
            <a:endParaRPr lang="pt-BR" sz="1800" dirty="0"/>
          </a:p>
          <a:p>
            <a:pPr marL="216653" lvl="4" algn="just">
              <a:spcAft>
                <a:spcPts val="1013"/>
              </a:spcAft>
              <a:defRPr/>
            </a:pPr>
            <a:endParaRPr lang="pt-BR" sz="1800" dirty="0"/>
          </a:p>
          <a:p>
            <a:pPr marL="216653" lvl="4" algn="just">
              <a:spcAft>
                <a:spcPts val="1013"/>
              </a:spcAft>
              <a:defRPr/>
            </a:pPr>
            <a:endParaRPr lang="pt-BR" sz="1800" dirty="0"/>
          </a:p>
          <a:p>
            <a:endParaRPr lang="pt-BR" sz="1800" dirty="0"/>
          </a:p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C0B67-E1D0-4DCB-9C77-CAC5865BECE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70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Harmonious and coordinated performance between control agents aiming to improve quality of public</a:t>
            </a:r>
            <a:r>
              <a:rPr lang="en-US" sz="2000" baseline="0" noProof="0" dirty="0" smtClean="0"/>
              <a:t> service delivery to society</a:t>
            </a:r>
            <a:r>
              <a:rPr lang="en-US" sz="2000" noProof="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Benchmarking: Opportunity for managers to acquire: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a</a:t>
            </a:r>
            <a:r>
              <a:rPr lang="en-US" sz="2000" baseline="0" noProof="0" dirty="0" smtClean="0"/>
              <a:t> picture of the</a:t>
            </a:r>
            <a:r>
              <a:rPr lang="en-US" sz="2000" noProof="0" dirty="0" smtClean="0"/>
              <a:t> situation of their organization in comparison to the other Public Administration agencies and bodies,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perceive</a:t>
            </a:r>
            <a:r>
              <a:rPr lang="en-US" sz="2000" baseline="0" noProof="0" dirty="0" smtClean="0"/>
              <a:t> </a:t>
            </a:r>
            <a:r>
              <a:rPr lang="en-US" sz="2000" noProof="0" dirty="0" smtClean="0"/>
              <a:t>courts of accounts as partners  in the search for solutions to enhance the public structure.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Work compatible with TCU’s mission: IMPROVE </a:t>
            </a:r>
            <a:r>
              <a:rPr lang="en-US" sz="2000" baseline="0" noProof="0" dirty="0" smtClean="0"/>
              <a:t>PUBLIC ADMINISTRAITION IN THE BENEFIT OF SOCIETY</a:t>
            </a:r>
            <a:endParaRPr lang="en-US" sz="2000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5810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/>
              <a:t>ANALYSIS OF THE GENERAL GOVERNANCE INDEX (WITH FEDERAL GOVERNMENT, STATES AND MUNICIPALITIES)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noProof="0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/>
              <a:t>Suggests significant deficiencies in all three mechanisms of the self-evaluation model.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/>
              <a:t>Leadership, Strategy, and</a:t>
            </a:r>
            <a:r>
              <a:rPr lang="en-US" sz="2000" baseline="0" noProof="0" dirty="0" smtClean="0"/>
              <a:t> Control</a:t>
            </a:r>
            <a:endParaRPr lang="en-US" sz="2000" noProof="0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noProof="0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50% of respondents are at the initial stage of governance, while</a:t>
            </a:r>
            <a:r>
              <a:rPr lang="en-US" sz="20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only</a:t>
            </a:r>
            <a:r>
              <a:rPr lang="en-US" sz="20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16%</a:t>
            </a:r>
            <a:r>
              <a:rPr lang="en-US" sz="20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at the expert stage</a:t>
            </a:r>
            <a:r>
              <a:rPr lang="en-US" sz="20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 mechanisms, the majority is at the initial stage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837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225" y="962025"/>
            <a:ext cx="6361113" cy="3578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285720" indent="-285720" algn="just">
              <a:buFont typeface="Wingdings" panose="05000000000000000000" pitchFamily="2" charset="2"/>
              <a:buChar char="Ø"/>
            </a:pPr>
            <a:r>
              <a:rPr lang="en-US" altLang="pt-BR" sz="1600" noProof="0" dirty="0" smtClean="0"/>
              <a:t>Based</a:t>
            </a:r>
            <a:r>
              <a:rPr lang="en-US" altLang="pt-BR" sz="1600" baseline="0" noProof="0" dirty="0" smtClean="0"/>
              <a:t> on </a:t>
            </a:r>
            <a:r>
              <a:rPr lang="en-US" altLang="pt-BR" sz="1600" noProof="0" dirty="0" smtClean="0"/>
              <a:t>the cataloguing of good practices in Leadership, Strategy, and Control, we began a comprehensive evaluation on governance throughout</a:t>
            </a:r>
            <a:r>
              <a:rPr lang="en-US" altLang="pt-BR" sz="1600" baseline="0" noProof="0" dirty="0" smtClean="0"/>
              <a:t> Brazil, in partnership with the courts of accounts in the states</a:t>
            </a:r>
            <a:r>
              <a:rPr lang="en-US" altLang="pt-BR" sz="1600" noProof="0" dirty="0" smtClean="0"/>
              <a:t>.</a:t>
            </a:r>
          </a:p>
          <a:p>
            <a:pPr marL="285720" indent="-285720" algn="just">
              <a:buFont typeface="Wingdings" panose="05000000000000000000" pitchFamily="2" charset="2"/>
              <a:buChar char="Ø"/>
            </a:pPr>
            <a:r>
              <a:rPr lang="en-US" altLang="pt-BR" sz="1600" noProof="0" dirty="0" smtClean="0"/>
              <a:t>The result of the works, carried out in almost 8 Thousand federal, state and municipal public institutions, confirmed the general feeling</a:t>
            </a:r>
            <a:r>
              <a:rPr lang="en-US" altLang="pt-BR" sz="1600" baseline="0" noProof="0" dirty="0" smtClean="0"/>
              <a:t> of the population and the market: Brazilian public governance is still at the initial stage. </a:t>
            </a:r>
            <a:endParaRPr lang="pt-BR" altLang="pt-BR" sz="1600" dirty="0"/>
          </a:p>
          <a:p>
            <a:pPr marL="285720" indent="-285720" algn="just">
              <a:buFont typeface="Wingdings" panose="05000000000000000000" pitchFamily="2" charset="2"/>
              <a:buChar char="Ø"/>
            </a:pPr>
            <a:r>
              <a:rPr lang="en-US" altLang="pt-BR" sz="1600" noProof="0" dirty="0" smtClean="0"/>
              <a:t>As the graphs show:</a:t>
            </a:r>
          </a:p>
          <a:p>
            <a:pPr marL="742873" lvl="1" indent="-285720" algn="just">
              <a:buFont typeface="Wingdings" panose="05000000000000000000" pitchFamily="2" charset="2"/>
              <a:buChar char="Ø"/>
            </a:pPr>
            <a:r>
              <a:rPr lang="en-US" altLang="pt-BR" sz="1400" noProof="0" dirty="0" smtClean="0"/>
              <a:t>49% of the institutions are at the initial stage (in 9% governance is non existent; in 7% governance</a:t>
            </a:r>
            <a:r>
              <a:rPr lang="en-US" altLang="pt-BR" sz="1400" baseline="0" noProof="0" dirty="0" smtClean="0"/>
              <a:t> is insufficient; and in </a:t>
            </a:r>
            <a:r>
              <a:rPr lang="en-US" altLang="pt-BR" sz="1400" noProof="0" dirty="0" smtClean="0"/>
              <a:t>33 % it is at the initial stage;</a:t>
            </a:r>
          </a:p>
          <a:p>
            <a:pPr marL="742873" lvl="1" indent="-285720" algn="just">
              <a:buFont typeface="Wingdings" panose="05000000000000000000" pitchFamily="2" charset="2"/>
              <a:buChar char="Ø"/>
            </a:pPr>
            <a:r>
              <a:rPr lang="en-US" altLang="pt-BR" sz="1400" noProof="0" dirty="0" smtClean="0"/>
              <a:t>If we consider the sum of red and yellow, we will see that 84% of our institutions do</a:t>
            </a:r>
            <a:r>
              <a:rPr lang="en-US" altLang="pt-BR" sz="1400" baseline="0" noProof="0" dirty="0" smtClean="0"/>
              <a:t> not have a good level of governance.</a:t>
            </a:r>
            <a:endParaRPr lang="en-US" altLang="pt-BR" sz="1400" noProof="0" dirty="0"/>
          </a:p>
        </p:txBody>
      </p:sp>
    </p:spTree>
    <p:extLst>
      <p:ext uri="{BB962C8B-B14F-4D97-AF65-F5344CB8AC3E}">
        <p14:creationId xmlns:p14="http://schemas.microsoft.com/office/powerpoint/2010/main" val="108458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DF86-4C5B-4540-AD4A-07598C445B05}" type="datetime1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2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39F-A983-441A-87EE-BC8EA98A0277}" type="datetime1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3308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39F-A983-441A-87EE-BC8EA98A0277}" type="datetime1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1692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39F-A983-441A-87EE-BC8EA98A0277}" type="datetime1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7078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39F-A983-441A-87EE-BC8EA98A0277}" type="datetime1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9907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939F-A983-441A-87EE-BC8EA98A0277}" type="datetime1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2456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C924-9CBB-4C34-BEA0-D4DD2FA281DE}" type="datetime1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0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D520-964A-429B-93D9-D02D20C2F412}" type="datetime1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5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15921"/>
            <a:ext cx="10515600" cy="868192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28ABE2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39914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smtClean="0"/>
              <a:t>Quinto </a:t>
            </a:r>
            <a:r>
              <a:rPr lang="en-US" noProof="0" dirty="0" err="1" smtClean="0"/>
              <a:t>nível</a:t>
            </a:r>
            <a:endParaRPr lang="en-US" noProof="0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>
          <a:xfrm>
            <a:off x="838200" y="571219"/>
            <a:ext cx="10515600" cy="461962"/>
          </a:xfr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3D89C9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5522-1DE1-40D1-A926-D5B1E6D4FB3B}" type="datetimeFigureOut">
              <a:rPr lang="pt-BR"/>
              <a:pPr>
                <a:defRPr/>
              </a:pPr>
              <a:t>25/04/2017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BDFA-09C7-445D-AF48-5CB2AFBE62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3" b="27509"/>
          <a:stretch/>
        </p:blipFill>
        <p:spPr>
          <a:xfrm>
            <a:off x="58024" y="6140332"/>
            <a:ext cx="1341888" cy="6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6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028-8ED4-4328-813A-AD7BEFAAFCCE}" type="datetime1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3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C2BF-4F5E-49F8-A23F-D2B335E85D5C}" type="datetime1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3B67-07BC-4ECF-A8B8-E0C9B5DB8FFB}" type="datetime1">
              <a:rPr lang="pt-BR" smtClean="0"/>
              <a:t>25/04/2017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1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176C-AEB9-4926-9151-B6AD1FD5364E}" type="datetime1">
              <a:rPr lang="pt-BR" smtClean="0"/>
              <a:t>25/04/2017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4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86AA-1B3C-4F4F-871C-68775FABE020}" type="datetime1">
              <a:rPr lang="pt-BR" smtClean="0"/>
              <a:t>25/04/2017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2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58E-1978-4A7F-8C91-97AC5B2432A9}" type="datetime1">
              <a:rPr lang="pt-BR" smtClean="0"/>
              <a:t>25/04/2017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8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0960-2870-4AA0-B948-499F63B1FC28}" type="datetime1">
              <a:rPr lang="pt-BR" smtClean="0"/>
              <a:t>25/04/2017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3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da União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04DD-1D2B-497F-AEA3-9E938F3C0551}" type="datetime1">
              <a:rPr lang="pt-BR" smtClean="0"/>
              <a:t>25/04/2017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7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939F-A983-441A-87EE-BC8EA98A0277}" type="datetime1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Tribunal de Contas da União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2F98E0-D13B-4125-9826-6E3AD080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77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9182" y="532015"/>
            <a:ext cx="7766936" cy="4320436"/>
          </a:xfrm>
        </p:spPr>
        <p:txBody>
          <a:bodyPr/>
          <a:lstStyle/>
          <a:p>
            <a:pPr algn="ctr"/>
            <a:r>
              <a:rPr lang="pt-BR" b="1" dirty="0" err="1" smtClean="0">
                <a:solidFill>
                  <a:schemeClr val="bg2">
                    <a:lumMod val="25000"/>
                  </a:schemeClr>
                </a:solidFill>
              </a:rPr>
              <a:t>Subproject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t-BR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KNI </a:t>
            </a:r>
            <a:r>
              <a:rPr lang="pt-BR" b="1" dirty="0" err="1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bg2">
                    <a:lumMod val="25000"/>
                  </a:schemeClr>
                </a:solidFill>
              </a:rPr>
              <a:t>Governance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4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t-BR" sz="4400" b="1" dirty="0">
                <a:solidFill>
                  <a:schemeClr val="bg2">
                    <a:lumMod val="25000"/>
                  </a:schemeClr>
                </a:solidFill>
              </a:rPr>
            </a:br>
            <a:endParaRPr lang="pt-B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Tribunal de Contas da União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223924"/>
            <a:ext cx="542925" cy="457200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4144298" y="3870720"/>
            <a:ext cx="5797724" cy="812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400" dirty="0" err="1" smtClean="0">
                <a:solidFill>
                  <a:schemeClr val="accent2">
                    <a:lumMod val="50000"/>
                  </a:schemeClr>
                </a:solidFill>
              </a:rPr>
              <a:t>Minister</a:t>
            </a:r>
            <a:r>
              <a:rPr lang="pt-BR" altLang="pt-BR" sz="2400" kern="0" dirty="0" smtClean="0"/>
              <a:t> </a:t>
            </a:r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Augusto Nardes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Federal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Court of Accounts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Brazil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TCU) 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167"/>
            <a:ext cx="12192000" cy="990600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 defTabSz="914400"/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5" y="1205966"/>
            <a:ext cx="5620272" cy="4032432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532" y="3618796"/>
            <a:ext cx="4383772" cy="32392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3" y="6276108"/>
            <a:ext cx="542925" cy="4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39055" y="1216613"/>
            <a:ext cx="1195138" cy="5177115"/>
          </a:xfrm>
          <a:prstGeom prst="roundRect">
            <a:avLst>
              <a:gd name="adj" fmla="val 6777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lnSpc>
                <a:spcPct val="85000"/>
              </a:lnSpc>
              <a:defRPr/>
            </a:pPr>
            <a:r>
              <a:rPr lang="pt-BR" sz="3200" dirty="0" err="1" smtClean="0">
                <a:solidFill>
                  <a:srgbClr val="FFFF00"/>
                </a:solidFill>
              </a:rPr>
              <a:t>Strengthening</a:t>
            </a:r>
            <a:r>
              <a:rPr lang="pt-BR" sz="3200" dirty="0" smtClean="0">
                <a:solidFill>
                  <a:srgbClr val="FFFF00"/>
                </a:solidFill>
              </a:rPr>
              <a:t> Center </a:t>
            </a:r>
            <a:r>
              <a:rPr lang="pt-BR" sz="3200" dirty="0" err="1" smtClean="0">
                <a:solidFill>
                  <a:srgbClr val="FFFF00"/>
                </a:solidFill>
              </a:rPr>
              <a:t>of</a:t>
            </a:r>
            <a:r>
              <a:rPr lang="pt-BR" sz="3200" dirty="0" smtClean="0">
                <a:solidFill>
                  <a:srgbClr val="FFFF00"/>
                </a:solidFill>
              </a:rPr>
              <a:t> </a:t>
            </a:r>
            <a:r>
              <a:rPr lang="pt-BR" sz="3200" dirty="0" err="1" smtClean="0">
                <a:solidFill>
                  <a:srgbClr val="FFFF00"/>
                </a:solidFill>
              </a:rPr>
              <a:t>Government</a:t>
            </a:r>
            <a:r>
              <a:rPr lang="pt-BR" sz="3200" dirty="0" smtClean="0">
                <a:solidFill>
                  <a:srgbClr val="FFFF00"/>
                </a:solidFill>
              </a:rPr>
              <a:t> </a:t>
            </a:r>
            <a:r>
              <a:rPr lang="pt-BR" sz="3200" dirty="0" err="1" smtClean="0">
                <a:solidFill>
                  <a:srgbClr val="FFFF00"/>
                </a:solidFill>
              </a:rPr>
              <a:t>to</a:t>
            </a:r>
            <a:r>
              <a:rPr lang="pt-BR" sz="3200" dirty="0" smtClean="0">
                <a:solidFill>
                  <a:srgbClr val="FFFF00"/>
                </a:solidFill>
              </a:rPr>
              <a:t>: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07677" y="1193399"/>
            <a:ext cx="3744415" cy="85671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Ensure the vision of a more strategic State</a:t>
            </a:r>
            <a:endParaRPr lang="en-US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720935" y="2130698"/>
            <a:ext cx="3744415" cy="7909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Ensure coherence of the whole of government</a:t>
            </a:r>
            <a:endParaRPr lang="en-US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694032" y="3002262"/>
            <a:ext cx="3744415" cy="10845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Coordinate stakeholders involved in the public policies processes</a:t>
            </a:r>
            <a:endParaRPr lang="en-US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5624964" y="1203099"/>
            <a:ext cx="1014412" cy="5191125"/>
            <a:chOff x="5380262" y="1039878"/>
            <a:chExt cx="1014113" cy="5190565"/>
          </a:xfrm>
        </p:grpSpPr>
        <p:sp>
          <p:nvSpPr>
            <p:cNvPr id="17" name="Pentágono 16"/>
            <p:cNvSpPr/>
            <p:nvPr/>
          </p:nvSpPr>
          <p:spPr>
            <a:xfrm>
              <a:off x="5380262" y="1039878"/>
              <a:ext cx="1014113" cy="5190565"/>
            </a:xfrm>
            <a:prstGeom prst="homePlate">
              <a:avLst>
                <a:gd name="adj" fmla="val 48674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6654" name="CaixaDeTexto 17"/>
            <p:cNvSpPr txBox="1">
              <a:spLocks noChangeArrowheads="1"/>
            </p:cNvSpPr>
            <p:nvPr/>
          </p:nvSpPr>
          <p:spPr bwMode="auto">
            <a:xfrm rot="-5400000">
              <a:off x="3653631" y="3728244"/>
              <a:ext cx="3960813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800" dirty="0" err="1" smtClean="0">
                  <a:latin typeface="Arial" panose="020B0604020202020204" pitchFamily="34" charset="0"/>
                </a:rPr>
                <a:t>Results</a:t>
              </a:r>
              <a:r>
                <a:rPr lang="pt-BR" altLang="pt-BR" sz="2800" dirty="0">
                  <a:latin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6639377" y="1190398"/>
            <a:ext cx="5380558" cy="5226050"/>
            <a:chOff x="6394450" y="1027113"/>
            <a:chExt cx="3402013" cy="5226050"/>
          </a:xfrm>
        </p:grpSpPr>
        <p:sp>
          <p:nvSpPr>
            <p:cNvPr id="19" name="Retângulo 18"/>
            <p:cNvSpPr/>
            <p:nvPr/>
          </p:nvSpPr>
          <p:spPr>
            <a:xfrm>
              <a:off x="6499225" y="1054100"/>
              <a:ext cx="3297238" cy="51990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 dirty="0"/>
            </a:p>
          </p:txBody>
        </p:sp>
        <p:sp>
          <p:nvSpPr>
            <p:cNvPr id="20" name="Título 2"/>
            <p:cNvSpPr txBox="1">
              <a:spLocks/>
            </p:cNvSpPr>
            <p:nvPr/>
          </p:nvSpPr>
          <p:spPr bwMode="auto">
            <a:xfrm>
              <a:off x="6499225" y="1027113"/>
              <a:ext cx="3238500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pt-BR" sz="3600" dirty="0"/>
            </a:p>
            <a:p>
              <a:pPr marL="342900" indent="-342900" algn="just">
                <a:lnSpc>
                  <a:spcPct val="9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US" sz="2400" dirty="0" smtClean="0">
                  <a:solidFill>
                    <a:srgbClr val="00B0F0"/>
                  </a:solidFill>
                </a:rPr>
                <a:t>Policies are better conducted</a:t>
              </a:r>
              <a:endParaRPr lang="en-US" sz="2400" dirty="0">
                <a:solidFill>
                  <a:srgbClr val="00B0F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6648" name="CaixaDeTexto 1"/>
            <p:cNvSpPr txBox="1">
              <a:spLocks noChangeArrowheads="1"/>
            </p:cNvSpPr>
            <p:nvPr/>
          </p:nvSpPr>
          <p:spPr bwMode="auto">
            <a:xfrm>
              <a:off x="6459538" y="2062163"/>
              <a:ext cx="31908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pt-BR" sz="2400" dirty="0" smtClean="0">
                  <a:solidFill>
                    <a:srgbClr val="00B0F0"/>
                  </a:solidFill>
                  <a:latin typeface="Arial" panose="020B0604020202020204" pitchFamily="34" charset="0"/>
                </a:rPr>
                <a:t>Building a State that is more at the service of its people</a:t>
              </a:r>
              <a:endParaRPr lang="en-US" altLang="pt-BR" sz="2400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49" name="CaixaDeTexto 2"/>
            <p:cNvSpPr txBox="1">
              <a:spLocks noChangeArrowheads="1"/>
            </p:cNvSpPr>
            <p:nvPr/>
          </p:nvSpPr>
          <p:spPr bwMode="auto">
            <a:xfrm>
              <a:off x="6434138" y="3068638"/>
              <a:ext cx="33369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pt-BR" sz="2400" dirty="0" smtClean="0">
                  <a:solidFill>
                    <a:srgbClr val="00B0F0"/>
                  </a:solidFill>
                  <a:latin typeface="Arial" panose="020B0604020202020204" pitchFamily="34" charset="0"/>
                </a:rPr>
                <a:t>Ensuring delivery capacity of quality services and appropriate public policies</a:t>
              </a:r>
              <a:endParaRPr lang="en-US" altLang="pt-BR" sz="2400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50" name="CaixaDeTexto 3"/>
            <p:cNvSpPr txBox="1">
              <a:spLocks noChangeArrowheads="1"/>
            </p:cNvSpPr>
            <p:nvPr/>
          </p:nvSpPr>
          <p:spPr bwMode="auto">
            <a:xfrm>
              <a:off x="6394450" y="4806950"/>
              <a:ext cx="33242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pt-BR" sz="2400" dirty="0" smtClean="0">
                  <a:solidFill>
                    <a:srgbClr val="00B0F0"/>
                  </a:solidFill>
                  <a:latin typeface="Arial" panose="020B0604020202020204" pitchFamily="34" charset="0"/>
                </a:rPr>
                <a:t>Increase in citizens’ trust in the capacity of the government</a:t>
              </a:r>
              <a:endParaRPr lang="en-US" altLang="pt-BR" sz="2400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" name="Retângulo de cantos arredondados 27"/>
          <p:cNvSpPr/>
          <p:nvPr/>
        </p:nvSpPr>
        <p:spPr>
          <a:xfrm>
            <a:off x="1693807" y="4167371"/>
            <a:ext cx="3744415" cy="1084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Monitor and evaluate from an integrated government perspective</a:t>
            </a:r>
            <a:endParaRPr lang="en-US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639103" y="5332482"/>
            <a:ext cx="3744415" cy="10845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Promote communication and accountability</a:t>
            </a:r>
            <a:endParaRPr lang="en-US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Center </a:t>
            </a:r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endParaRPr lang="pt-BR" sz="4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00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6402" y="1823591"/>
            <a:ext cx="8493070" cy="4090512"/>
          </a:xfrm>
        </p:spPr>
        <p:txBody>
          <a:bodyPr/>
          <a:lstStyle/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3600" dirty="0" smtClean="0">
                <a:latin typeface="Calibri" panose="020F0502020204030204" pitchFamily="34" charset="0"/>
              </a:rPr>
              <a:t>9th WG/KNI Meeting – </a:t>
            </a:r>
            <a:r>
              <a:rPr lang="pt-BR" sz="3600" dirty="0" err="1" smtClean="0">
                <a:latin typeface="Calibri" panose="020F0502020204030204" pitchFamily="34" charset="0"/>
              </a:rPr>
              <a:t>Armenia</a:t>
            </a:r>
            <a:r>
              <a:rPr lang="pt-BR" sz="3600" dirty="0" smtClean="0">
                <a:latin typeface="Calibri" panose="020F0502020204030204" pitchFamily="34" charset="0"/>
              </a:rPr>
              <a:t>;</a:t>
            </a:r>
          </a:p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3600" dirty="0">
              <a:latin typeface="Calibri" panose="020F0502020204030204" pitchFamily="34" charset="0"/>
            </a:endParaRPr>
          </a:p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Calibri" panose="020F0502020204030204" pitchFamily="34" charset="0"/>
              </a:rPr>
              <a:t>TCU proposes a Subproject on KNI and Public Governance;</a:t>
            </a:r>
          </a:p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3600" dirty="0">
              <a:latin typeface="Calibri" panose="020F0502020204030204" pitchFamily="34" charset="0"/>
            </a:endParaRPr>
          </a:p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Calibri" panose="020F0502020204030204" pitchFamily="34" charset="0"/>
              </a:rPr>
              <a:t>1</a:t>
            </a:r>
            <a:r>
              <a:rPr lang="en-US" sz="3600" baseline="30000" dirty="0" smtClean="0">
                <a:latin typeface="Calibri" panose="020F0502020204030204" pitchFamily="34" charset="0"/>
              </a:rPr>
              <a:t>st</a:t>
            </a:r>
            <a:r>
              <a:rPr lang="en-US" sz="3600" dirty="0" smtClean="0">
                <a:latin typeface="Calibri" panose="020F0502020204030204" pitchFamily="34" charset="0"/>
              </a:rPr>
              <a:t> stage of the Subproject: Research performed with INTOSAI SAIs</a:t>
            </a:r>
            <a:r>
              <a:rPr lang="pt-BR" sz="3600" dirty="0" smtClean="0">
                <a:latin typeface="Calibri" panose="020F0502020204030204" pitchFamily="34" charset="0"/>
              </a:rPr>
              <a:t>.</a:t>
            </a:r>
            <a:endParaRPr lang="pt-BR" sz="3600" dirty="0">
              <a:latin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Subproject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KNI </a:t>
            </a:r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endParaRPr lang="pt-BR" sz="4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4" y="1665514"/>
            <a:ext cx="8957609" cy="47516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1"/>
            <a:ext cx="9154064" cy="798286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/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9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5459" y="1240972"/>
            <a:ext cx="11339509" cy="5174342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600" dirty="0" smtClean="0">
                <a:latin typeface="Calibri" panose="020F0502020204030204" pitchFamily="34" charset="0"/>
              </a:rPr>
              <a:t>48 SAIs answered (</a:t>
            </a:r>
            <a:r>
              <a:rPr lang="en-US" sz="3600" b="1" dirty="0" smtClean="0">
                <a:latin typeface="Calibri" panose="020F0502020204030204" pitchFamily="34" charset="0"/>
              </a:rPr>
              <a:t>8 of them </a:t>
            </a:r>
            <a:r>
              <a:rPr lang="en-US" sz="3600" dirty="0" smtClean="0">
                <a:latin typeface="Calibri" panose="020F0502020204030204" pitchFamily="34" charset="0"/>
              </a:rPr>
              <a:t>are part of WG KNI):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</a:rPr>
              <a:t>EUROPE: </a:t>
            </a:r>
            <a:r>
              <a:rPr lang="en-US" sz="3200" b="1" dirty="0" smtClean="0">
                <a:latin typeface="Calibri" panose="020F0502020204030204" pitchFamily="34" charset="0"/>
              </a:rPr>
              <a:t>Austria</a:t>
            </a:r>
            <a:r>
              <a:rPr lang="en-US" sz="3200" dirty="0" smtClean="0">
                <a:latin typeface="Calibri" panose="020F0502020204030204" pitchFamily="34" charset="0"/>
              </a:rPr>
              <a:t>, Denmark, </a:t>
            </a:r>
            <a:r>
              <a:rPr lang="en-US" sz="3200" b="1" dirty="0" smtClean="0">
                <a:latin typeface="Calibri" panose="020F0502020204030204" pitchFamily="34" charset="0"/>
              </a:rPr>
              <a:t>Finland</a:t>
            </a:r>
            <a:r>
              <a:rPr lang="en-US" sz="3200" dirty="0" smtClean="0">
                <a:latin typeface="Calibri" panose="020F0502020204030204" pitchFamily="34" charset="0"/>
              </a:rPr>
              <a:t>, France, Greece, Netherlands, </a:t>
            </a:r>
            <a:r>
              <a:rPr lang="en-US" sz="3200" b="1" dirty="0" smtClean="0">
                <a:latin typeface="Calibri" panose="020F0502020204030204" pitchFamily="34" charset="0"/>
              </a:rPr>
              <a:t>Italy</a:t>
            </a:r>
            <a:r>
              <a:rPr lang="en-US" sz="3200" dirty="0" smtClean="0">
                <a:latin typeface="Calibri" panose="020F0502020204030204" pitchFamily="34" charset="0"/>
              </a:rPr>
              <a:t>, Luxemburg, </a:t>
            </a:r>
            <a:r>
              <a:rPr lang="en-US" sz="3200" b="1" dirty="0" smtClean="0">
                <a:latin typeface="Calibri" panose="020F0502020204030204" pitchFamily="34" charset="0"/>
              </a:rPr>
              <a:t>Poland</a:t>
            </a:r>
            <a:r>
              <a:rPr lang="en-US" sz="3200" dirty="0" smtClean="0">
                <a:latin typeface="Calibri" panose="020F0502020204030204" pitchFamily="34" charset="0"/>
              </a:rPr>
              <a:t>, Portugal, Czech Republic, European Union;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</a:rPr>
              <a:t>BRICS: </a:t>
            </a:r>
            <a:r>
              <a:rPr lang="en-US" sz="3200" b="1" dirty="0">
                <a:latin typeface="Calibri" panose="020F0502020204030204" pitchFamily="34" charset="0"/>
              </a:rPr>
              <a:t>S</a:t>
            </a:r>
            <a:r>
              <a:rPr lang="en-US" sz="3200" b="1" dirty="0" smtClean="0">
                <a:latin typeface="Calibri" panose="020F0502020204030204" pitchFamily="34" charset="0"/>
              </a:rPr>
              <a:t>outh Africa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b="1" dirty="0" smtClean="0">
                <a:latin typeface="Calibri" panose="020F0502020204030204" pitchFamily="34" charset="0"/>
              </a:rPr>
              <a:t>Brazil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I</a:t>
            </a:r>
            <a:r>
              <a:rPr lang="en-US" sz="3200" dirty="0" smtClean="0">
                <a:latin typeface="Calibri" panose="020F0502020204030204" pitchFamily="34" charset="0"/>
              </a:rPr>
              <a:t>ndia e </a:t>
            </a:r>
            <a:r>
              <a:rPr lang="en-US" sz="3200" b="1" dirty="0" smtClean="0">
                <a:latin typeface="Calibri" panose="020F0502020204030204" pitchFamily="34" charset="0"/>
              </a:rPr>
              <a:t>Russia;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</a:rPr>
              <a:t>NORTH AMERICA: Canada, </a:t>
            </a:r>
            <a:r>
              <a:rPr lang="en-US" sz="3200" b="1" dirty="0" smtClean="0">
                <a:latin typeface="Calibri" panose="020F0502020204030204" pitchFamily="34" charset="0"/>
              </a:rPr>
              <a:t>USA</a:t>
            </a:r>
            <a:r>
              <a:rPr lang="en-US" sz="3200" dirty="0" smtClean="0">
                <a:latin typeface="Calibri" panose="020F0502020204030204" pitchFamily="34" charset="0"/>
              </a:rPr>
              <a:t> and Mexico;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</a:rPr>
              <a:t>SOUTH AMERICA: Argentina;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</a:rPr>
              <a:t>A</a:t>
            </a:r>
            <a:r>
              <a:rPr lang="en-US" sz="3200" dirty="0" smtClean="0">
                <a:latin typeface="Calibri" panose="020F0502020204030204" pitchFamily="34" charset="0"/>
              </a:rPr>
              <a:t>FRICA: Ghana, Senegal, Tunisia, Uganda e  Zimbabwe;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</a:rPr>
              <a:t>ASIA: Afghanistan, Bhutan, </a:t>
            </a:r>
            <a:r>
              <a:rPr lang="en-US" sz="3200" b="1" dirty="0" smtClean="0">
                <a:latin typeface="Calibri" panose="020F0502020204030204" pitchFamily="34" charset="0"/>
              </a:rPr>
              <a:t>Kazakhstan</a:t>
            </a:r>
            <a:r>
              <a:rPr lang="en-US" sz="3200" dirty="0" smtClean="0">
                <a:latin typeface="Calibri" panose="020F0502020204030204" pitchFamily="34" charset="0"/>
              </a:rPr>
              <a:t>, United Arab Emirates, Malaysia.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075" y="6415314"/>
            <a:ext cx="542925" cy="4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92866"/>
            <a:ext cx="9154064" cy="854785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/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endParaRPr lang="pt-BR" sz="39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897938"/>
              </p:ext>
            </p:extLst>
          </p:nvPr>
        </p:nvGraphicFramePr>
        <p:xfrm>
          <a:off x="391886" y="1052735"/>
          <a:ext cx="8115300" cy="549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5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92866"/>
            <a:ext cx="9154064" cy="854785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/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</a:t>
            </a:r>
            <a:endParaRPr lang="pt-BR" sz="39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graphicFrame>
        <p:nvGraphicFramePr>
          <p:cNvPr id="5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454392"/>
              </p:ext>
            </p:extLst>
          </p:nvPr>
        </p:nvGraphicFramePr>
        <p:xfrm>
          <a:off x="266509" y="1196752"/>
          <a:ext cx="9043745" cy="505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18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92866"/>
            <a:ext cx="9154064" cy="854785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/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regarding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pt-BR" sz="39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</a:t>
            </a:r>
            <a:endParaRPr lang="pt-BR" sz="39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623118"/>
              </p:ext>
            </p:extLst>
          </p:nvPr>
        </p:nvGraphicFramePr>
        <p:xfrm>
          <a:off x="310244" y="1159329"/>
          <a:ext cx="8637813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64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92866"/>
            <a:ext cx="9154064" cy="854785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914400"/>
            <a:r>
              <a:rPr lang="pt-BR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Existence</a:t>
            </a:r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endParaRPr lang="pt-BR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126220"/>
              </p:ext>
            </p:extLst>
          </p:nvPr>
        </p:nvGraphicFramePr>
        <p:xfrm>
          <a:off x="6041571" y="2106386"/>
          <a:ext cx="4188954" cy="411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Conector angulado 5"/>
          <p:cNvCxnSpPr/>
          <p:nvPr/>
        </p:nvCxnSpPr>
        <p:spPr>
          <a:xfrm>
            <a:off x="4971901" y="2960810"/>
            <a:ext cx="1069670" cy="457780"/>
          </a:xfrm>
          <a:prstGeom prst="bentConnector3">
            <a:avLst>
              <a:gd name="adj1" fmla="val 5152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322618" y="2364991"/>
            <a:ext cx="192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C00000"/>
                </a:solidFill>
              </a:rPr>
              <a:t>Application</a:t>
            </a:r>
            <a:r>
              <a:rPr lang="pt-BR" sz="2000" dirty="0" smtClean="0"/>
              <a:t>:</a:t>
            </a:r>
            <a:endParaRPr lang="pt-BR" sz="2000" dirty="0"/>
          </a:p>
        </p:txBody>
      </p:sp>
      <p:graphicFrame>
        <p:nvGraphicFramePr>
          <p:cNvPr id="9" name="Espaço Reservado para Conteúd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874754"/>
              </p:ext>
            </p:extLst>
          </p:nvPr>
        </p:nvGraphicFramePr>
        <p:xfrm>
          <a:off x="-1" y="1257300"/>
          <a:ext cx="4971902" cy="49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19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92866"/>
            <a:ext cx="9154064" cy="854785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914400"/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 performs or plans on performing work on governance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937513"/>
              </p:ext>
            </p:extLst>
          </p:nvPr>
        </p:nvGraphicFramePr>
        <p:xfrm>
          <a:off x="156191" y="1144664"/>
          <a:ext cx="9154064" cy="50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7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92866"/>
            <a:ext cx="9154064" cy="854785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914400"/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indexes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SAIs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539379"/>
              </p:ext>
            </p:extLst>
          </p:nvPr>
        </p:nvGraphicFramePr>
        <p:xfrm>
          <a:off x="539552" y="1268760"/>
          <a:ext cx="7632848" cy="529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71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92866"/>
            <a:ext cx="9154064" cy="854785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pt-BR" sz="40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KNI </a:t>
            </a:r>
            <a:r>
              <a:rPr lang="pt-BR" sz="4000" b="1" dirty="0" err="1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40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endParaRPr lang="pt-BR" sz="4000" b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97450" y="3407793"/>
            <a:ext cx="2042271" cy="593084"/>
          </a:xfrm>
        </p:spPr>
        <p:txBody>
          <a:bodyPr anchor="ctr"/>
          <a:lstStyle/>
          <a:p>
            <a:pPr algn="ctr"/>
            <a:r>
              <a:rPr lang="pt-BR" sz="2800" b="1" dirty="0" err="1" smtClean="0">
                <a:latin typeface="Calibri" panose="020F0502020204030204" pitchFamily="34" charset="0"/>
              </a:rPr>
              <a:t>Governance</a:t>
            </a:r>
            <a:endParaRPr lang="pt-BR" sz="2800" b="1" dirty="0">
              <a:latin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sp>
        <p:nvSpPr>
          <p:cNvPr id="1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932" y="1535074"/>
            <a:ext cx="1900540" cy="593084"/>
          </a:xfrm>
        </p:spPr>
        <p:txBody>
          <a:bodyPr anchor="ctr"/>
          <a:lstStyle/>
          <a:p>
            <a:pPr algn="ctr"/>
            <a:r>
              <a:rPr lang="pt-BR" sz="3600" b="1" dirty="0" err="1" smtClean="0">
                <a:latin typeface="Calibri" panose="020F0502020204030204" pitchFamily="34" charset="0"/>
              </a:rPr>
              <a:t>L</a:t>
            </a:r>
            <a:r>
              <a:rPr lang="pt-BR" dirty="0" err="1" smtClean="0">
                <a:latin typeface="Calibri" panose="020F0502020204030204" pitchFamily="34" charset="0"/>
              </a:rPr>
              <a:t>eadership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932" y="3402068"/>
            <a:ext cx="1900540" cy="593084"/>
          </a:xfrm>
        </p:spPr>
        <p:txBody>
          <a:bodyPr anchor="ctr"/>
          <a:lstStyle/>
          <a:p>
            <a:pPr algn="ctr"/>
            <a:r>
              <a:rPr lang="pt-BR" sz="3600" b="1" dirty="0" err="1" smtClean="0">
                <a:latin typeface="Calibri" panose="020F0502020204030204" pitchFamily="34" charset="0"/>
              </a:rPr>
              <a:t>S</a:t>
            </a:r>
            <a:r>
              <a:rPr lang="pt-BR" dirty="0" err="1" smtClean="0">
                <a:latin typeface="Calibri" panose="020F0502020204030204" pitchFamily="34" charset="0"/>
              </a:rPr>
              <a:t>trategy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95478" y="5087480"/>
            <a:ext cx="1900540" cy="593084"/>
          </a:xfrm>
        </p:spPr>
        <p:txBody>
          <a:bodyPr anchor="ctr"/>
          <a:lstStyle/>
          <a:p>
            <a:pPr algn="ctr"/>
            <a:r>
              <a:rPr lang="pt-BR" sz="3600" b="1" dirty="0" err="1" smtClean="0">
                <a:latin typeface="Calibri" panose="020F0502020204030204" pitchFamily="34" charset="0"/>
              </a:rPr>
              <a:t>C</a:t>
            </a:r>
            <a:r>
              <a:rPr lang="pt-BR" dirty="0" err="1" smtClean="0">
                <a:latin typeface="Calibri" panose="020F0502020204030204" pitchFamily="34" charset="0"/>
              </a:rPr>
              <a:t>ontrol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20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31126" y="3384940"/>
            <a:ext cx="1900540" cy="593084"/>
          </a:xfrm>
        </p:spPr>
        <p:txBody>
          <a:bodyPr anchor="ctr"/>
          <a:lstStyle/>
          <a:p>
            <a:pPr algn="ctr"/>
            <a:r>
              <a:rPr lang="pt-BR" sz="2800" b="1" dirty="0" smtClean="0">
                <a:latin typeface="Calibri" panose="020F0502020204030204" pitchFamily="34" charset="0"/>
              </a:rPr>
              <a:t>KNI</a:t>
            </a:r>
            <a:endParaRPr lang="pt-BR" sz="2800" b="1" dirty="0">
              <a:latin typeface="Calibri" panose="020F0502020204030204" pitchFamily="34" charset="0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2317893" y="3698609"/>
            <a:ext cx="473528" cy="0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2465123" y="1831616"/>
            <a:ext cx="359720" cy="1756170"/>
            <a:chOff x="2465123" y="1831616"/>
            <a:chExt cx="359720" cy="1756170"/>
          </a:xfrm>
        </p:grpSpPr>
        <p:cxnSp>
          <p:nvCxnSpPr>
            <p:cNvPr id="30" name="Conector reto 29"/>
            <p:cNvCxnSpPr/>
            <p:nvPr/>
          </p:nvCxnSpPr>
          <p:spPr>
            <a:xfrm flipV="1">
              <a:off x="2465123" y="1831616"/>
              <a:ext cx="0" cy="1756170"/>
            </a:xfrm>
            <a:prstGeom prst="line">
              <a:avLst/>
            </a:prstGeom>
            <a:ln w="47625"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ector de seta reta 34"/>
            <p:cNvCxnSpPr/>
            <p:nvPr/>
          </p:nvCxnSpPr>
          <p:spPr>
            <a:xfrm>
              <a:off x="2465123" y="1831616"/>
              <a:ext cx="359720" cy="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upo 4"/>
          <p:cNvGrpSpPr/>
          <p:nvPr/>
        </p:nvGrpSpPr>
        <p:grpSpPr>
          <a:xfrm>
            <a:off x="2470075" y="3627852"/>
            <a:ext cx="376294" cy="1756170"/>
            <a:chOff x="2470075" y="3627852"/>
            <a:chExt cx="376294" cy="1756170"/>
          </a:xfrm>
        </p:grpSpPr>
        <p:cxnSp>
          <p:nvCxnSpPr>
            <p:cNvPr id="33" name="Conector reto 32"/>
            <p:cNvCxnSpPr/>
            <p:nvPr/>
          </p:nvCxnSpPr>
          <p:spPr>
            <a:xfrm flipV="1">
              <a:off x="2470075" y="3627852"/>
              <a:ext cx="0" cy="1756170"/>
            </a:xfrm>
            <a:prstGeom prst="line">
              <a:avLst/>
            </a:prstGeom>
            <a:ln w="47625"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>
              <a:off x="2486649" y="5384022"/>
              <a:ext cx="359720" cy="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0" name="Conector de seta reta 39"/>
          <p:cNvCxnSpPr>
            <a:endCxn id="13" idx="3"/>
          </p:cNvCxnSpPr>
          <p:nvPr/>
        </p:nvCxnSpPr>
        <p:spPr>
          <a:xfrm flipH="1" flipV="1">
            <a:off x="4495802" y="1831616"/>
            <a:ext cx="3537855" cy="1866993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H="1">
            <a:off x="4681448" y="3698610"/>
            <a:ext cx="3352209" cy="1685412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endCxn id="15" idx="3"/>
          </p:cNvCxnSpPr>
          <p:nvPr/>
        </p:nvCxnSpPr>
        <p:spPr>
          <a:xfrm flipH="1">
            <a:off x="4495800" y="3698610"/>
            <a:ext cx="3537857" cy="0"/>
          </a:xfrm>
          <a:prstGeom prst="straightConnector1">
            <a:avLst/>
          </a:prstGeom>
          <a:ln w="76200" cmpd="dbl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paço Reservado para Texto 2"/>
          <p:cNvSpPr>
            <a:spLocks noGrp="1"/>
          </p:cNvSpPr>
          <p:nvPr>
            <p:ph type="body" idx="1"/>
          </p:nvPr>
        </p:nvSpPr>
        <p:spPr>
          <a:xfrm rot="1722329">
            <a:off x="5173055" y="2259768"/>
            <a:ext cx="2583809" cy="593084"/>
          </a:xfrm>
        </p:spPr>
        <p:txBody>
          <a:bodyPr anchor="ctr"/>
          <a:lstStyle/>
          <a:p>
            <a:pPr algn="ctr"/>
            <a:r>
              <a:rPr lang="pt-BR" sz="2000" dirty="0" err="1" smtClean="0">
                <a:latin typeface="Calibri" panose="020F0502020204030204" pitchFamily="34" charset="0"/>
              </a:rPr>
              <a:t>Decision-making</a:t>
            </a:r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5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718683" y="3039694"/>
            <a:ext cx="2161249" cy="593084"/>
          </a:xfrm>
        </p:spPr>
        <p:txBody>
          <a:bodyPr anchor="ctr"/>
          <a:lstStyle/>
          <a:p>
            <a:pPr algn="ctr"/>
            <a:r>
              <a:rPr lang="pt-BR" sz="2000" dirty="0" err="1" smtClean="0">
                <a:latin typeface="Calibri" panose="020F0502020204030204" pitchFamily="34" charset="0"/>
              </a:rPr>
              <a:t>Long-Term</a:t>
            </a:r>
            <a:r>
              <a:rPr lang="pt-BR" sz="2000" dirty="0" smtClean="0">
                <a:latin typeface="Calibri" panose="020F0502020204030204" pitchFamily="34" charset="0"/>
              </a:rPr>
              <a:t> Planning</a:t>
            </a:r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59" name="Espaço Reservado para Texto 2"/>
          <p:cNvSpPr>
            <a:spLocks noGrp="1"/>
          </p:cNvSpPr>
          <p:nvPr>
            <p:ph type="body" idx="1"/>
          </p:nvPr>
        </p:nvSpPr>
        <p:spPr>
          <a:xfrm rot="20000088">
            <a:off x="5093644" y="4544313"/>
            <a:ext cx="2419822" cy="593084"/>
          </a:xfrm>
        </p:spPr>
        <p:txBody>
          <a:bodyPr anchor="ctr"/>
          <a:lstStyle/>
          <a:p>
            <a:pPr algn="ctr"/>
            <a:r>
              <a:rPr lang="pt-BR" sz="2000" dirty="0" err="1" smtClean="0">
                <a:latin typeface="Calibri" panose="020F0502020204030204" pitchFamily="34" charset="0"/>
              </a:rPr>
              <a:t>Monitoring</a:t>
            </a:r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61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718683" y="3727080"/>
            <a:ext cx="2161249" cy="593084"/>
          </a:xfrm>
        </p:spPr>
        <p:txBody>
          <a:bodyPr anchor="ctr"/>
          <a:lstStyle/>
          <a:p>
            <a:pPr algn="ctr"/>
            <a:r>
              <a:rPr lang="pt-BR" sz="2000" dirty="0" err="1" smtClean="0">
                <a:latin typeface="Calibri" panose="020F0502020204030204" pitchFamily="34" charset="0"/>
              </a:rPr>
              <a:t>Coherence</a:t>
            </a:r>
            <a:endParaRPr lang="pt-B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  <p:bldP spid="15" grpId="0" build="p"/>
      <p:bldP spid="18" grpId="0" build="p"/>
      <p:bldP spid="20" grpId="0" build="p"/>
      <p:bldP spid="55" grpId="0" build="p"/>
      <p:bldP spid="58" grpId="0" build="p"/>
      <p:bldP spid="59" grpId="0" build="p"/>
      <p:bldP spid="6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92866"/>
            <a:ext cx="9154064" cy="1238820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914400"/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Existence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norms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connections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pt-BR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</a:t>
            </a:r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324013"/>
              </p:ext>
            </p:extLst>
          </p:nvPr>
        </p:nvGraphicFramePr>
        <p:xfrm>
          <a:off x="320961" y="1331686"/>
          <a:ext cx="8824523" cy="537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53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92866"/>
            <a:ext cx="9154064" cy="854785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914400"/>
            <a:r>
              <a:rPr lang="en-US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 of work of other SAIs</a:t>
            </a:r>
            <a:endParaRPr lang="en-US" sz="39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191" y="1240972"/>
            <a:ext cx="8596309" cy="5617028"/>
          </a:xfrm>
        </p:spPr>
        <p:txBody>
          <a:bodyPr anchor="t"/>
          <a:lstStyle/>
          <a:p>
            <a:pPr algn="just"/>
            <a:r>
              <a:rPr lang="en-US" sz="3200" dirty="0" smtClean="0">
                <a:latin typeface="Calibri" panose="020F0502020204030204" pitchFamily="34" charset="0"/>
              </a:rPr>
              <a:t>Several examples of work </a:t>
            </a:r>
            <a:r>
              <a:rPr lang="en-US" sz="3200" dirty="0" smtClean="0">
                <a:latin typeface="Calibri" panose="020F0502020204030204" pitchFamily="34" charset="0"/>
              </a:rPr>
              <a:t>cited by SAIs</a:t>
            </a:r>
            <a:r>
              <a:rPr lang="en-US" sz="3200" dirty="0" smtClean="0">
                <a:latin typeface="Calibri" panose="020F0502020204030204" pitchFamily="34" charset="0"/>
              </a:rPr>
              <a:t> of countries such as: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</a:rPr>
              <a:t>USA (evaluation of cross agency priority);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</a:rPr>
              <a:t>Austria;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</a:rPr>
              <a:t>France;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anose="020F0502020204030204" pitchFamily="34" charset="0"/>
              </a:rPr>
              <a:t>India.</a:t>
            </a:r>
          </a:p>
          <a:p>
            <a:pPr algn="just"/>
            <a:r>
              <a:rPr lang="en-US" sz="3200" dirty="0" smtClean="0">
                <a:latin typeface="Calibri" panose="020F0502020204030204" pitchFamily="34" charset="0"/>
              </a:rPr>
              <a:t>And for the European Court of Auditors (“Did the Commission and Eurostat improve the process for producing reliable and credible European statistics?”).</a:t>
            </a:r>
          </a:p>
          <a:p>
            <a:pPr algn="ctr"/>
            <a:endParaRPr lang="pt-BR" sz="3200" dirty="0">
              <a:latin typeface="Calibri" panose="020F0502020204030204" pitchFamily="34" charset="0"/>
            </a:endParaRPr>
          </a:p>
          <a:p>
            <a:endParaRPr lang="pt-B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92866"/>
            <a:ext cx="9154064" cy="854785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914400"/>
            <a:r>
              <a:rPr lang="en-US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steps: 2nd stage of the subproject</a:t>
            </a:r>
            <a:endParaRPr lang="en-US" sz="39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3464" y="1024236"/>
            <a:ext cx="9342033" cy="1084783"/>
          </a:xfrm>
        </p:spPr>
        <p:txBody>
          <a:bodyPr anchor="ctr"/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</a:rPr>
              <a:t>Identification of good practices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83464" y="2229848"/>
            <a:ext cx="9342033" cy="40087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4800" b="1" dirty="0" smtClean="0">
                <a:latin typeface="Calibri" panose="020F0502020204030204" pitchFamily="34" charset="0"/>
              </a:rPr>
              <a:t>We propose that the Working Group identify work performed by</a:t>
            </a:r>
            <a:r>
              <a:rPr lang="en-US" sz="4800" b="1" dirty="0" smtClean="0">
                <a:latin typeface="Calibri" panose="020F0502020204030204" pitchFamily="34" charset="0"/>
              </a:rPr>
              <a:t>  INTOSAI SAIs that can be considered </a:t>
            </a:r>
            <a:r>
              <a:rPr lang="en-US" sz="4800" b="1" dirty="0" smtClean="0">
                <a:latin typeface="Calibri" panose="020F0502020204030204" pitchFamily="34" charset="0"/>
              </a:rPr>
              <a:t>good practices that consolidate governance and KNI.</a:t>
            </a:r>
            <a:endParaRPr lang="en-US" sz="4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91" y="92866"/>
            <a:ext cx="9154064" cy="854785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914400"/>
            <a:r>
              <a:rPr lang="en-US" sz="39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Importance of SDGs</a:t>
            </a:r>
            <a:endParaRPr lang="en-US" sz="39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4" y="6415314"/>
            <a:ext cx="542925" cy="442686"/>
          </a:xfrm>
          <a:prstGeom prst="rect">
            <a:avLst/>
          </a:prstGeom>
        </p:spPr>
      </p:pic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5459" y="1240972"/>
            <a:ext cx="9558641" cy="5174342"/>
          </a:xfrm>
        </p:spPr>
        <p:txBody>
          <a:bodyPr anchor="t"/>
          <a:lstStyle/>
          <a:p>
            <a:r>
              <a:rPr lang="pt-BR" dirty="0" smtClean="0">
                <a:latin typeface="Calibri" panose="020F0502020204030204" pitchFamily="34" charset="0"/>
              </a:rPr>
              <a:t>A seguir, mais duas apresentações do TCU:</a:t>
            </a:r>
          </a:p>
          <a:p>
            <a:endParaRPr lang="pt-BR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SDG Audit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Na operational audit of SDGs in INTOSAI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898" y="1510901"/>
            <a:ext cx="9526386" cy="1646302"/>
          </a:xfrm>
        </p:spPr>
        <p:txBody>
          <a:bodyPr/>
          <a:lstStyle/>
          <a:p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8667" y="3502383"/>
            <a:ext cx="7766936" cy="1096899"/>
          </a:xfrm>
        </p:spPr>
        <p:txBody>
          <a:bodyPr/>
          <a:lstStyle/>
          <a:p>
            <a:r>
              <a:rPr lang="pt-BR" b="1" dirty="0" err="1" smtClean="0">
                <a:solidFill>
                  <a:schemeClr val="accent3">
                    <a:lumMod val="50000"/>
                  </a:schemeClr>
                </a:solidFill>
              </a:rPr>
              <a:t>Minister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Augusto Nardes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Tribunal de Contas da União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223924"/>
            <a:ext cx="542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4119"/>
            <a:ext cx="12191999" cy="1320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pt-BR" sz="1000" b="1" dirty="0" smtClean="0"/>
              <a:t/>
            </a:r>
            <a:br>
              <a:rPr lang="pt-BR" sz="1000" b="1" dirty="0" smtClean="0"/>
            </a:br>
            <a:r>
              <a:rPr lang="en-US" sz="5400" b="1" dirty="0" smtClean="0"/>
              <a:t>Why improve governance</a:t>
            </a:r>
            <a:r>
              <a:rPr lang="pt-BR" sz="5400" b="1" dirty="0" smtClean="0"/>
              <a:t>? </a:t>
            </a:r>
            <a:endParaRPr lang="pt-BR" sz="54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5573" y="1427521"/>
            <a:ext cx="4185623" cy="111450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3600" dirty="0" smtClean="0"/>
              <a:t>Efficient use of public resources</a:t>
            </a:r>
            <a:endParaRPr lang="en-US" sz="3600" dirty="0"/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5" y="2882411"/>
            <a:ext cx="3799049" cy="203903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29200" y="1385956"/>
            <a:ext cx="5016137" cy="11878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dirty="0" smtClean="0"/>
              <a:t>Avoid </a:t>
            </a:r>
            <a:r>
              <a:rPr lang="en-US" sz="3600" dirty="0" smtClean="0"/>
              <a:t>diversion, </a:t>
            </a:r>
            <a:r>
              <a:rPr lang="en-US" sz="3600" dirty="0" smtClean="0"/>
              <a:t>frauds </a:t>
            </a:r>
            <a:r>
              <a:rPr lang="en-US" sz="3600" dirty="0" smtClean="0"/>
              <a:t>and </a:t>
            </a:r>
            <a:r>
              <a:rPr lang="en-US" sz="3600" dirty="0" smtClean="0"/>
              <a:t>corruption</a:t>
            </a:r>
            <a:endParaRPr lang="en-US" sz="3600" dirty="0"/>
          </a:p>
        </p:txBody>
      </p:sp>
      <p:pic>
        <p:nvPicPr>
          <p:cNvPr id="16" name="Espaço Reservado para Conteúdo 1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53" y="2784763"/>
            <a:ext cx="4311241" cy="2059203"/>
          </a:xfrm>
        </p:spPr>
      </p:pic>
      <p:pic>
        <p:nvPicPr>
          <p:cNvPr id="17" name="Picture 2" descr="C:\Users\Claudio\AppData\Local\Microsoft\Windows\Temporary Internet Files\Content.IE5\V91L56R4\MC900318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62" y="5260455"/>
            <a:ext cx="1837391" cy="12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3742180" y="5494515"/>
            <a:ext cx="4958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Deliver quality  services to citizens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521" y="6220022"/>
            <a:ext cx="542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7707" y="5822"/>
            <a:ext cx="12150437" cy="1074834"/>
          </a:xfrm>
          <a:prstGeom prst="rect">
            <a:avLst/>
          </a:prstGeom>
          <a:solidFill>
            <a:schemeClr val="bg1"/>
          </a:solidFill>
          <a:extLst/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 algn="ctr" defTabSz="457200">
              <a:lnSpc>
                <a:spcPct val="90000"/>
              </a:lnSpc>
              <a:spcBef>
                <a:spcPct val="0"/>
              </a:spcBef>
              <a:defRPr sz="5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pt-BR" sz="1100" dirty="0" smtClean="0"/>
          </a:p>
          <a:p>
            <a:r>
              <a:rPr lang="pt-BR" dirty="0" smtClean="0"/>
              <a:t>GOVERNANCE  X  CORRUPTION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49384" y="1349483"/>
            <a:ext cx="11805482" cy="4939814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algn="just">
              <a:lnSpc>
                <a:spcPts val="4500"/>
              </a:lnSpc>
              <a:spcBef>
                <a:spcPts val="600"/>
              </a:spcBef>
            </a:pPr>
            <a:r>
              <a:rPr lang="en-US" sz="3200" b="1" u="sng" dirty="0" smtClean="0"/>
              <a:t>Improvement of public governance</a:t>
            </a:r>
            <a:r>
              <a:rPr lang="en-US" sz="3200" b="1" dirty="0" smtClean="0"/>
              <a:t> </a:t>
            </a:r>
            <a:r>
              <a:rPr lang="en-US" sz="3200" dirty="0" smtClean="0"/>
              <a:t>will allow tools such as strategic planning, risk management, internal and external control, and accountability, among others, </a:t>
            </a:r>
            <a:r>
              <a:rPr lang="en-US" sz="3200" b="1" u="sng" dirty="0" smtClean="0"/>
              <a:t>to inhibit practices that may cause damage to the “shareholders” of public well-being, which is society, to the benefit of private groups or of public agents and government officials themselves</a:t>
            </a:r>
            <a:r>
              <a:rPr lang="en-US" sz="3200" dirty="0" smtClean="0"/>
              <a:t>. </a:t>
            </a:r>
          </a:p>
          <a:p>
            <a:pPr marL="180975" algn="just">
              <a:lnSpc>
                <a:spcPts val="4500"/>
              </a:lnSpc>
              <a:spcBef>
                <a:spcPts val="1800"/>
              </a:spcBef>
            </a:pPr>
            <a:r>
              <a:rPr lang="en-US" sz="3200" i="1" dirty="0" smtClean="0"/>
              <a:t>(PUBLIC GOVERNANCE: BRAZIL’S CHALLENGE)</a:t>
            </a:r>
            <a:endParaRPr lang="en-US" sz="3200" i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941" y="6289297"/>
            <a:ext cx="542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990600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 Practices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5786" y="1287060"/>
            <a:ext cx="886710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Choosing leaders with criteria – including from councils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Leadership capacity-building and evaluation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Strategic Plan - Objectives, goals and indicators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Participation of society and stakeholders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Coordination and cooperation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Independent Internal Control Internal Audit 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Risk Management and Control mechanism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Transparency and accountability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External Control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15" y="6303818"/>
            <a:ext cx="658091" cy="5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70"/>
            <a:ext cx="12192000" cy="1651280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</a:rPr>
              <a:t>TCU Governance Reference </a:t>
            </a:r>
            <a:r>
              <a:rPr lang="en-US" sz="4800" b="1" dirty="0" smtClean="0">
                <a:latin typeface="Calibri" panose="020F0502020204030204" pitchFamily="34" charset="0"/>
              </a:rPr>
              <a:t>Guidebooks</a:t>
            </a:r>
            <a:r>
              <a:rPr lang="en-US" sz="4800" b="1" dirty="0" smtClean="0">
                <a:latin typeface="Calibri" panose="020F0502020204030204" pitchFamily="34" charset="0"/>
              </a:rPr>
              <a:t/>
            </a:r>
            <a:br>
              <a:rPr lang="en-US" sz="4800" b="1" dirty="0" smtClean="0">
                <a:latin typeface="Calibri" panose="020F0502020204030204" pitchFamily="34" charset="0"/>
              </a:rPr>
            </a:br>
            <a:r>
              <a:rPr lang="en-US" sz="4800" b="1" dirty="0" smtClean="0">
                <a:latin typeface="Calibri" panose="020F0502020204030204" pitchFamily="34" charset="0"/>
              </a:rPr>
              <a:t>From paper to practice</a:t>
            </a:r>
            <a:endParaRPr lang="en-US" sz="4800" b="1" dirty="0">
              <a:latin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521" y="6220022"/>
            <a:ext cx="542925" cy="457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82" y="1519361"/>
            <a:ext cx="2521528" cy="33590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60" y="3198895"/>
            <a:ext cx="2306674" cy="3527009"/>
          </a:xfrm>
          <a:prstGeom prst="rect">
            <a:avLst/>
          </a:prstGeom>
        </p:spPr>
      </p:pic>
      <p:pic>
        <p:nvPicPr>
          <p:cNvPr id="11" name="Picture 2" descr="10 passos Governac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21" y="2084139"/>
            <a:ext cx="2332948" cy="3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miley fa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" y="1435311"/>
            <a:ext cx="2319681" cy="353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miley fa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81" y="2688892"/>
            <a:ext cx="2294155" cy="353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Conteúdo 2"/>
          <p:cNvSpPr>
            <a:spLocks noGrp="1"/>
          </p:cNvSpPr>
          <p:nvPr>
            <p:ph idx="1"/>
          </p:nvPr>
        </p:nvSpPr>
        <p:spPr>
          <a:xfrm>
            <a:off x="2351584" y="1556792"/>
            <a:ext cx="7488832" cy="417646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/>
              <a:t>Define a general governance </a:t>
            </a:r>
            <a:r>
              <a:rPr lang="en-US" sz="2800" dirty="0" smtClean="0"/>
              <a:t>indicator </a:t>
            </a:r>
            <a:r>
              <a:rPr lang="en-US" sz="2800" dirty="0"/>
              <a:t>to federal, state and local agencies and organizations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/>
              <a:t>Based on the Basic Governance Reference Guidebook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/>
              <a:t>7 thousand public administration organizations were interviewed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based on three governance mechanisms </a:t>
            </a:r>
            <a:r>
              <a:rPr lang="en-US" b="1" dirty="0"/>
              <a:t>– leadership, strategy and </a:t>
            </a:r>
            <a:r>
              <a:rPr lang="en-US" b="1" dirty="0" smtClean="0"/>
              <a:t>control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altLang="pt-BR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843775" y="312738"/>
            <a:ext cx="8690084" cy="90210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u="sng" dirty="0"/>
              <a:t>Public Governance </a:t>
            </a:r>
            <a:r>
              <a:rPr lang="en-US" sz="3600" b="1" u="sng" dirty="0" smtClean="0"/>
              <a:t>Indicator in </a:t>
            </a:r>
            <a:r>
              <a:rPr lang="en-US" sz="3600" b="1" u="sng" dirty="0"/>
              <a:t>Brazil - IGG</a:t>
            </a:r>
            <a:endParaRPr lang="pt-BR" sz="3600" dirty="0"/>
          </a:p>
        </p:txBody>
      </p:sp>
      <p:sp>
        <p:nvSpPr>
          <p:cNvPr id="2" name="AutoShape 2" descr="Resultado de imagem para intosa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intosai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448171" y="202399"/>
            <a:ext cx="10126424" cy="103251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u="sng" dirty="0"/>
              <a:t>Public Governance </a:t>
            </a:r>
            <a:r>
              <a:rPr lang="en-US" sz="4000" b="1" u="sng" dirty="0" smtClean="0"/>
              <a:t>Indicator </a:t>
            </a:r>
            <a:r>
              <a:rPr lang="en-US" sz="4000" b="1" u="sng" dirty="0"/>
              <a:t>in Brazil - IGG</a:t>
            </a:r>
            <a:endParaRPr lang="pt-BR" sz="4000" dirty="0"/>
          </a:p>
        </p:txBody>
      </p:sp>
      <p:graphicFrame>
        <p:nvGraphicFramePr>
          <p:cNvPr id="5" name="IGG3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166473"/>
              </p:ext>
            </p:extLst>
          </p:nvPr>
        </p:nvGraphicFramePr>
        <p:xfrm>
          <a:off x="448171" y="1810979"/>
          <a:ext cx="8751847" cy="491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1260208" y="1378932"/>
            <a:ext cx="17281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Initial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924504" y="1387316"/>
            <a:ext cx="172819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Intermediate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804824" y="1387316"/>
            <a:ext cx="172819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Expert</a:t>
            </a: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9556954" y="1912407"/>
            <a:ext cx="2492478" cy="35394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pt-BR" sz="3200" b="1" dirty="0" smtClean="0"/>
              <a:t>Points out deficiencies in three mechanisms (Leadership, Strategy, Control)</a:t>
            </a:r>
            <a:endParaRPr lang="en-US" altLang="pt-BR" sz="3200" dirty="0"/>
          </a:p>
        </p:txBody>
      </p:sp>
    </p:spTree>
    <p:extLst>
      <p:ext uri="{BB962C8B-B14F-4D97-AF65-F5344CB8AC3E}">
        <p14:creationId xmlns:p14="http://schemas.microsoft.com/office/powerpoint/2010/main" val="28161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0" y="0"/>
            <a:ext cx="12192000" cy="83577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 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" name="IGG3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845653"/>
              </p:ext>
            </p:extLst>
          </p:nvPr>
        </p:nvGraphicFramePr>
        <p:xfrm>
          <a:off x="576315" y="1716072"/>
          <a:ext cx="8251374" cy="42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7" name="Retângulo 1"/>
          <p:cNvSpPr>
            <a:spLocks noChangeArrowheads="1"/>
          </p:cNvSpPr>
          <p:nvPr/>
        </p:nvSpPr>
        <p:spPr bwMode="auto">
          <a:xfrm>
            <a:off x="1011453" y="835779"/>
            <a:ext cx="7920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pt-BR" b="1" dirty="0"/>
              <a:t>Points out deficiencies in three mechanisms (Leadership, Strategy, Control)</a:t>
            </a:r>
            <a:endParaRPr lang="en-US" alt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31" y="6171154"/>
            <a:ext cx="555720" cy="5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2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zul Quent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zul Quent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zul Quent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Facetado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do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9180</TotalTime>
  <Words>1958</Words>
  <Application>Microsoft Office PowerPoint</Application>
  <PresentationFormat>Widescreen</PresentationFormat>
  <Paragraphs>269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Wingdings 3</vt:lpstr>
      <vt:lpstr>Facetado</vt:lpstr>
      <vt:lpstr>Subproject  KNI and Governance  </vt:lpstr>
      <vt:lpstr>KNI and Governance</vt:lpstr>
      <vt:lpstr> Why improve governance? </vt:lpstr>
      <vt:lpstr>Apresentação do PowerPoint</vt:lpstr>
      <vt:lpstr>Governance Practices</vt:lpstr>
      <vt:lpstr>TCU Governance Reference Guidebooks From paper to practice</vt:lpstr>
      <vt:lpstr>Apresentação do PowerPoint</vt:lpstr>
      <vt:lpstr>Apresentação do PowerPoint</vt:lpstr>
      <vt:lpstr>Apresentação do PowerPoint</vt:lpstr>
      <vt:lpstr>Public Governance Indicator - IGG</vt:lpstr>
      <vt:lpstr>Apresentação do PowerPoint</vt:lpstr>
      <vt:lpstr>Apresentação do PowerPoint</vt:lpstr>
      <vt:lpstr>KNI and Public Governance Research </vt:lpstr>
      <vt:lpstr>Use of KNI by Government</vt:lpstr>
      <vt:lpstr>Maturity in the use of KNI</vt:lpstr>
      <vt:lpstr>Work regarding the use of KNI</vt:lpstr>
      <vt:lpstr>Existence of norm on public governance</vt:lpstr>
      <vt:lpstr>SAI performs or plans on performing work on governance</vt:lpstr>
      <vt:lpstr>Use of indexes by SAIs to measure  maturity in governance</vt:lpstr>
      <vt:lpstr>Existence of norms  that address connections between governance and use of KNI</vt:lpstr>
      <vt:lpstr>Examples of work of other SAIs</vt:lpstr>
      <vt:lpstr>Next steps: 2nd stage of the subproject</vt:lpstr>
      <vt:lpstr>Importance of SDGs</vt:lpstr>
      <vt:lpstr>Thank you for your presence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Governança</dc:title>
  <dc:creator>simonebf@tcu.gov.br</dc:creator>
  <cp:lastModifiedBy>Liana Mattos de Mello Tavares</cp:lastModifiedBy>
  <cp:revision>504</cp:revision>
  <cp:lastPrinted>2017-04-20T21:35:07Z</cp:lastPrinted>
  <dcterms:created xsi:type="dcterms:W3CDTF">2016-08-22T20:41:29Z</dcterms:created>
  <dcterms:modified xsi:type="dcterms:W3CDTF">2017-04-25T19:00:06Z</dcterms:modified>
</cp:coreProperties>
</file>