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660" r:id="rId3"/>
    <p:sldMasterId id="2147483672" r:id="rId4"/>
  </p:sldMasterIdLst>
  <p:notesMasterIdLst>
    <p:notesMasterId r:id="rId20"/>
  </p:notesMasterIdLst>
  <p:handoutMasterIdLst>
    <p:handoutMasterId r:id="rId21"/>
  </p:handoutMasterIdLst>
  <p:sldIdLst>
    <p:sldId id="256" r:id="rId5"/>
    <p:sldId id="311" r:id="rId6"/>
    <p:sldId id="302" r:id="rId7"/>
    <p:sldId id="303" r:id="rId8"/>
    <p:sldId id="305" r:id="rId9"/>
    <p:sldId id="323" r:id="rId10"/>
    <p:sldId id="308" r:id="rId11"/>
    <p:sldId id="316" r:id="rId12"/>
    <p:sldId id="310" r:id="rId13"/>
    <p:sldId id="309" r:id="rId14"/>
    <p:sldId id="319" r:id="rId15"/>
    <p:sldId id="312" r:id="rId16"/>
    <p:sldId id="318" r:id="rId17"/>
    <p:sldId id="314" r:id="rId18"/>
    <p:sldId id="307" r:id="rId19"/>
  </p:sldIdLst>
  <p:sldSz cx="9144000" cy="5715000" type="screen16x10"/>
  <p:notesSz cx="6669088" cy="9926638"/>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6C0"/>
    <a:srgbClr val="270DE5"/>
    <a:srgbClr val="D768FF"/>
    <a:srgbClr val="F5DE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71" autoAdjust="0"/>
  </p:normalViewPr>
  <p:slideViewPr>
    <p:cSldViewPr snapToGrid="0" snapToObjects="1">
      <p:cViewPr>
        <p:scale>
          <a:sx n="75" d="100"/>
          <a:sy n="75" d="100"/>
        </p:scale>
        <p:origin x="-2664" y="-1122"/>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889938" cy="496332"/>
          </a:xfrm>
          <a:prstGeom prst="rect">
            <a:avLst/>
          </a:prstGeom>
        </p:spPr>
        <p:txBody>
          <a:bodyPr vert="horz" lIns="94829" tIns="47414" rIns="94829" bIns="47414" rtlCol="0"/>
          <a:lstStyle>
            <a:lvl1pPr algn="l">
              <a:defRPr sz="1300"/>
            </a:lvl1pPr>
          </a:lstStyle>
          <a:p>
            <a:endParaRPr lang="ru-RU"/>
          </a:p>
        </p:txBody>
      </p:sp>
      <p:sp>
        <p:nvSpPr>
          <p:cNvPr id="3" name="Дата 2"/>
          <p:cNvSpPr>
            <a:spLocks noGrp="1"/>
          </p:cNvSpPr>
          <p:nvPr>
            <p:ph type="dt" sz="quarter" idx="1"/>
          </p:nvPr>
        </p:nvSpPr>
        <p:spPr>
          <a:xfrm>
            <a:off x="3777607" y="0"/>
            <a:ext cx="2889938" cy="496332"/>
          </a:xfrm>
          <a:prstGeom prst="rect">
            <a:avLst/>
          </a:prstGeom>
        </p:spPr>
        <p:txBody>
          <a:bodyPr vert="horz" lIns="94829" tIns="47414" rIns="94829" bIns="47414" rtlCol="0"/>
          <a:lstStyle>
            <a:lvl1pPr algn="r">
              <a:defRPr sz="1300"/>
            </a:lvl1pPr>
          </a:lstStyle>
          <a:p>
            <a:fld id="{EFF0D6B1-248E-5848-A9D8-460E48B51439}" type="datetimeFigureOut">
              <a:rPr lang="ru-RU" smtClean="0"/>
              <a:t>21.04.2017</a:t>
            </a:fld>
            <a:endParaRPr lang="ru-RU"/>
          </a:p>
        </p:txBody>
      </p:sp>
      <p:sp>
        <p:nvSpPr>
          <p:cNvPr id="4" name="Нижний колонтитул 3"/>
          <p:cNvSpPr>
            <a:spLocks noGrp="1"/>
          </p:cNvSpPr>
          <p:nvPr>
            <p:ph type="ftr" sz="quarter" idx="2"/>
          </p:nvPr>
        </p:nvSpPr>
        <p:spPr>
          <a:xfrm>
            <a:off x="1" y="9428584"/>
            <a:ext cx="2889938" cy="496332"/>
          </a:xfrm>
          <a:prstGeom prst="rect">
            <a:avLst/>
          </a:prstGeom>
        </p:spPr>
        <p:txBody>
          <a:bodyPr vert="horz" lIns="94829" tIns="47414" rIns="94829" bIns="47414" rtlCol="0" anchor="b"/>
          <a:lstStyle>
            <a:lvl1pPr algn="l">
              <a:defRPr sz="1300"/>
            </a:lvl1pPr>
          </a:lstStyle>
          <a:p>
            <a:endParaRPr lang="ru-RU"/>
          </a:p>
        </p:txBody>
      </p:sp>
      <p:sp>
        <p:nvSpPr>
          <p:cNvPr id="5" name="Номер слайда 4"/>
          <p:cNvSpPr>
            <a:spLocks noGrp="1"/>
          </p:cNvSpPr>
          <p:nvPr>
            <p:ph type="sldNum" sz="quarter" idx="3"/>
          </p:nvPr>
        </p:nvSpPr>
        <p:spPr>
          <a:xfrm>
            <a:off x="3777607" y="9428584"/>
            <a:ext cx="2889938" cy="496332"/>
          </a:xfrm>
          <a:prstGeom prst="rect">
            <a:avLst/>
          </a:prstGeom>
        </p:spPr>
        <p:txBody>
          <a:bodyPr vert="horz" lIns="94829" tIns="47414" rIns="94829" bIns="47414" rtlCol="0" anchor="b"/>
          <a:lstStyle>
            <a:lvl1pPr algn="r">
              <a:defRPr sz="1300"/>
            </a:lvl1pPr>
          </a:lstStyle>
          <a:p>
            <a:fld id="{E9B9281C-3E93-7446-B859-95EC807E5B3B}" type="slidenum">
              <a:rPr lang="ru-RU" smtClean="0"/>
              <a:t>‹#›</a:t>
            </a:fld>
            <a:endParaRPr lang="ru-RU"/>
          </a:p>
        </p:txBody>
      </p:sp>
    </p:spTree>
    <p:extLst>
      <p:ext uri="{BB962C8B-B14F-4D97-AF65-F5344CB8AC3E}">
        <p14:creationId xmlns:p14="http://schemas.microsoft.com/office/powerpoint/2010/main" val="2388120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889938" cy="496332"/>
          </a:xfrm>
          <a:prstGeom prst="rect">
            <a:avLst/>
          </a:prstGeom>
        </p:spPr>
        <p:txBody>
          <a:bodyPr vert="horz" lIns="94829" tIns="47414" rIns="94829" bIns="47414" rtlCol="0"/>
          <a:lstStyle>
            <a:lvl1pPr algn="l">
              <a:defRPr sz="1300"/>
            </a:lvl1pPr>
          </a:lstStyle>
          <a:p>
            <a:endParaRPr lang="ru-RU"/>
          </a:p>
        </p:txBody>
      </p:sp>
      <p:sp>
        <p:nvSpPr>
          <p:cNvPr id="3" name="Дата 2"/>
          <p:cNvSpPr>
            <a:spLocks noGrp="1"/>
          </p:cNvSpPr>
          <p:nvPr>
            <p:ph type="dt" idx="1"/>
          </p:nvPr>
        </p:nvSpPr>
        <p:spPr>
          <a:xfrm>
            <a:off x="3777607" y="0"/>
            <a:ext cx="2889938" cy="496332"/>
          </a:xfrm>
          <a:prstGeom prst="rect">
            <a:avLst/>
          </a:prstGeom>
        </p:spPr>
        <p:txBody>
          <a:bodyPr vert="horz" lIns="94829" tIns="47414" rIns="94829" bIns="47414" rtlCol="0"/>
          <a:lstStyle>
            <a:lvl1pPr algn="r">
              <a:defRPr sz="1300"/>
            </a:lvl1pPr>
          </a:lstStyle>
          <a:p>
            <a:fld id="{48E3E501-3C54-4E46-8342-EA18D6ADB403}" type="datetimeFigureOut">
              <a:rPr lang="ru-RU" smtClean="0"/>
              <a:t>21.04.2017</a:t>
            </a:fld>
            <a:endParaRPr lang="ru-RU"/>
          </a:p>
        </p:txBody>
      </p:sp>
      <p:sp>
        <p:nvSpPr>
          <p:cNvPr id="4" name="Образ слайда 3"/>
          <p:cNvSpPr>
            <a:spLocks noGrp="1" noRot="1" noChangeAspect="1"/>
          </p:cNvSpPr>
          <p:nvPr>
            <p:ph type="sldImg" idx="2"/>
          </p:nvPr>
        </p:nvSpPr>
        <p:spPr>
          <a:xfrm>
            <a:off x="358775" y="744538"/>
            <a:ext cx="5951538" cy="3721100"/>
          </a:xfrm>
          <a:prstGeom prst="rect">
            <a:avLst/>
          </a:prstGeom>
          <a:noFill/>
          <a:ln w="12700">
            <a:solidFill>
              <a:prstClr val="black"/>
            </a:solidFill>
          </a:ln>
        </p:spPr>
        <p:txBody>
          <a:bodyPr vert="horz" lIns="94829" tIns="47414" rIns="94829" bIns="47414" rtlCol="0" anchor="ctr"/>
          <a:lstStyle/>
          <a:p>
            <a:endParaRPr lang="ru-RU"/>
          </a:p>
        </p:txBody>
      </p:sp>
      <p:sp>
        <p:nvSpPr>
          <p:cNvPr id="5" name="Заметки 4"/>
          <p:cNvSpPr>
            <a:spLocks noGrp="1"/>
          </p:cNvSpPr>
          <p:nvPr>
            <p:ph type="body" sz="quarter" idx="3"/>
          </p:nvPr>
        </p:nvSpPr>
        <p:spPr>
          <a:xfrm>
            <a:off x="666909" y="4715154"/>
            <a:ext cx="5335270" cy="4466987"/>
          </a:xfrm>
          <a:prstGeom prst="rect">
            <a:avLst/>
          </a:prstGeom>
        </p:spPr>
        <p:txBody>
          <a:bodyPr vert="horz" lIns="94829" tIns="47414" rIns="94829" bIns="4741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28584"/>
            <a:ext cx="2889938" cy="496332"/>
          </a:xfrm>
          <a:prstGeom prst="rect">
            <a:avLst/>
          </a:prstGeom>
        </p:spPr>
        <p:txBody>
          <a:bodyPr vert="horz" lIns="94829" tIns="47414" rIns="94829" bIns="47414" rtlCol="0" anchor="b"/>
          <a:lstStyle>
            <a:lvl1pPr algn="l">
              <a:defRPr sz="1300"/>
            </a:lvl1pPr>
          </a:lstStyle>
          <a:p>
            <a:endParaRPr lang="ru-RU"/>
          </a:p>
        </p:txBody>
      </p:sp>
      <p:sp>
        <p:nvSpPr>
          <p:cNvPr id="7" name="Номер слайда 6"/>
          <p:cNvSpPr>
            <a:spLocks noGrp="1"/>
          </p:cNvSpPr>
          <p:nvPr>
            <p:ph type="sldNum" sz="quarter" idx="5"/>
          </p:nvPr>
        </p:nvSpPr>
        <p:spPr>
          <a:xfrm>
            <a:off x="3777607" y="9428584"/>
            <a:ext cx="2889938" cy="496332"/>
          </a:xfrm>
          <a:prstGeom prst="rect">
            <a:avLst/>
          </a:prstGeom>
        </p:spPr>
        <p:txBody>
          <a:bodyPr vert="horz" lIns="94829" tIns="47414" rIns="94829" bIns="47414" rtlCol="0" anchor="b"/>
          <a:lstStyle>
            <a:lvl1pPr algn="r">
              <a:defRPr sz="1300"/>
            </a:lvl1pPr>
          </a:lstStyle>
          <a:p>
            <a:fld id="{9671DC05-44F7-6040-AAB9-2752DF9A090C}" type="slidenum">
              <a:rPr lang="ru-RU" smtClean="0"/>
              <a:t>‹#›</a:t>
            </a:fld>
            <a:endParaRPr lang="ru-RU"/>
          </a:p>
        </p:txBody>
      </p:sp>
    </p:spTree>
    <p:extLst>
      <p:ext uri="{BB962C8B-B14F-4D97-AF65-F5344CB8AC3E}">
        <p14:creationId xmlns:p14="http://schemas.microsoft.com/office/powerpoint/2010/main" val="2293132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14</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241179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9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EF2294-1CAE-A244-BCA7-24FEAE970953}" type="slidenum">
              <a:rPr lang="ru-RU" smtClean="0"/>
              <a:t>‹#›</a:t>
            </a:fld>
            <a:endParaRPr lang="ru-RU"/>
          </a:p>
        </p:txBody>
      </p:sp>
    </p:spTree>
    <p:extLst>
      <p:ext uri="{BB962C8B-B14F-4D97-AF65-F5344CB8AC3E}">
        <p14:creationId xmlns:p14="http://schemas.microsoft.com/office/powerpoint/2010/main" val="333640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27013"/>
            <a:ext cx="3008313" cy="96837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F2294-1CAE-A244-BCA7-24FEAE970953}" type="slidenum">
              <a:rPr lang="ru-RU" smtClean="0"/>
              <a:t>‹#›</a:t>
            </a:fld>
            <a:endParaRPr lang="ru-RU"/>
          </a:p>
        </p:txBody>
      </p:sp>
    </p:spTree>
    <p:extLst>
      <p:ext uri="{BB962C8B-B14F-4D97-AF65-F5344CB8AC3E}">
        <p14:creationId xmlns:p14="http://schemas.microsoft.com/office/powerpoint/2010/main" val="1874668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000500"/>
            <a:ext cx="5486400" cy="4730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F2294-1CAE-A244-BCA7-24FEAE970953}" type="slidenum">
              <a:rPr lang="ru-RU" smtClean="0"/>
              <a:t>‹#›</a:t>
            </a:fld>
            <a:endParaRPr lang="ru-RU"/>
          </a:p>
        </p:txBody>
      </p:sp>
    </p:spTree>
    <p:extLst>
      <p:ext uri="{BB962C8B-B14F-4D97-AF65-F5344CB8AC3E}">
        <p14:creationId xmlns:p14="http://schemas.microsoft.com/office/powerpoint/2010/main" val="264267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t>‹#›</a:t>
            </a:fld>
            <a:endParaRPr lang="ru-RU"/>
          </a:p>
        </p:txBody>
      </p:sp>
    </p:spTree>
    <p:extLst>
      <p:ext uri="{BB962C8B-B14F-4D97-AF65-F5344CB8AC3E}">
        <p14:creationId xmlns:p14="http://schemas.microsoft.com/office/powerpoint/2010/main" val="2561431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4876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4876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t>‹#›</a:t>
            </a:fld>
            <a:endParaRPr lang="ru-RU"/>
          </a:p>
        </p:txBody>
      </p:sp>
    </p:spTree>
    <p:extLst>
      <p:ext uri="{BB962C8B-B14F-4D97-AF65-F5344CB8AC3E}">
        <p14:creationId xmlns:p14="http://schemas.microsoft.com/office/powerpoint/2010/main" val="4054113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751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Вертик. загол. и тек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818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774825"/>
            <a:ext cx="7772400" cy="1225550"/>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5297488"/>
            <a:ext cx="2133600" cy="303212"/>
          </a:xfrm>
          <a:prstGeom prst="rect">
            <a:avLst/>
          </a:prstGeom>
        </p:spPr>
        <p:txBody>
          <a:bodyPr/>
          <a:lstStyle/>
          <a:p>
            <a:endParaRPr lang="ru-RU"/>
          </a:p>
        </p:txBody>
      </p:sp>
      <p:sp>
        <p:nvSpPr>
          <p:cNvPr id="5" name="Нижний колонтитул 4"/>
          <p:cNvSpPr>
            <a:spLocks noGrp="1"/>
          </p:cNvSpPr>
          <p:nvPr>
            <p:ph type="ftr" sz="quarter" idx="11"/>
          </p:nvPr>
        </p:nvSpPr>
        <p:spPr>
          <a:xfrm>
            <a:off x="3124200" y="5297488"/>
            <a:ext cx="2895600" cy="303212"/>
          </a:xfrm>
          <a:prstGeom prst="rect">
            <a:avLst/>
          </a:prstGeom>
        </p:spPr>
        <p:txBody>
          <a:bodyPr/>
          <a:lstStyle/>
          <a:p>
            <a:endParaRPr lang="ru-RU"/>
          </a:p>
        </p:txBody>
      </p:sp>
    </p:spTree>
    <p:extLst>
      <p:ext uri="{BB962C8B-B14F-4D97-AF65-F5344CB8AC3E}">
        <p14:creationId xmlns:p14="http://schemas.microsoft.com/office/powerpoint/2010/main" val="3964877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4"/>
          </p:nvPr>
        </p:nvSpPr>
        <p:spPr>
          <a:xfrm>
            <a:off x="8851901" y="5260505"/>
            <a:ext cx="292099" cy="152399"/>
          </a:xfrm>
          <a:prstGeom prst="rect">
            <a:avLst/>
          </a:prstGeom>
          <a:solidFill>
            <a:srgbClr val="1CA6C0"/>
          </a:solidFill>
        </p:spPr>
        <p:txBody>
          <a:bodyPr vert="horz" lIns="91440" tIns="45720" rIns="91440" bIns="45720" rtlCol="0" anchor="ctr"/>
          <a:lstStyle>
            <a:lvl1pPr algn="r">
              <a:defRPr sz="700">
                <a:solidFill>
                  <a:srgbClr val="FFFFFF"/>
                </a:solidFill>
              </a:defRPr>
            </a:lvl1pPr>
          </a:lstStyle>
          <a:p>
            <a:fld id="{F30B3491-7829-0B43-81CB-F511179BC3A8}" type="slidenum">
              <a:rPr lang="ru-RU" smtClean="0"/>
              <a:pPr/>
              <a:t>‹#›</a:t>
            </a:fld>
            <a:endParaRPr lang="ru-RU" dirty="0"/>
          </a:p>
        </p:txBody>
      </p:sp>
    </p:spTree>
    <p:extLst>
      <p:ext uri="{BB962C8B-B14F-4D97-AF65-F5344CB8AC3E}">
        <p14:creationId xmlns:p14="http://schemas.microsoft.com/office/powerpoint/2010/main" val="82279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7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ертик. загол. и тек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7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774825"/>
            <a:ext cx="7772400" cy="12255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t>‹#›</a:t>
            </a:fld>
            <a:endParaRPr lang="ru-RU"/>
          </a:p>
        </p:txBody>
      </p:sp>
    </p:spTree>
    <p:extLst>
      <p:ext uri="{BB962C8B-B14F-4D97-AF65-F5344CB8AC3E}">
        <p14:creationId xmlns:p14="http://schemas.microsoft.com/office/powerpoint/2010/main" val="352564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t>‹#›</a:t>
            </a:fld>
            <a:endParaRPr lang="ru-RU"/>
          </a:p>
        </p:txBody>
      </p:sp>
    </p:spTree>
    <p:extLst>
      <p:ext uri="{BB962C8B-B14F-4D97-AF65-F5344CB8AC3E}">
        <p14:creationId xmlns:p14="http://schemas.microsoft.com/office/powerpoint/2010/main" val="3825427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3671888"/>
            <a:ext cx="7772400" cy="11350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t>‹#›</a:t>
            </a:fld>
            <a:endParaRPr lang="ru-RU"/>
          </a:p>
        </p:txBody>
      </p:sp>
    </p:spTree>
    <p:extLst>
      <p:ext uri="{BB962C8B-B14F-4D97-AF65-F5344CB8AC3E}">
        <p14:creationId xmlns:p14="http://schemas.microsoft.com/office/powerpoint/2010/main" val="274812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F2294-1CAE-A244-BCA7-24FEAE970953}" type="slidenum">
              <a:rPr lang="ru-RU" smtClean="0"/>
              <a:t>‹#›</a:t>
            </a:fld>
            <a:endParaRPr lang="ru-RU"/>
          </a:p>
        </p:txBody>
      </p:sp>
    </p:spTree>
    <p:extLst>
      <p:ext uri="{BB962C8B-B14F-4D97-AF65-F5344CB8AC3E}">
        <p14:creationId xmlns:p14="http://schemas.microsoft.com/office/powerpoint/2010/main" val="23582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EF2294-1CAE-A244-BCA7-24FEAE970953}" type="slidenum">
              <a:rPr lang="ru-RU" smtClean="0"/>
              <a:t>‹#›</a:t>
            </a:fld>
            <a:endParaRPr lang="ru-RU"/>
          </a:p>
        </p:txBody>
      </p:sp>
    </p:spTree>
    <p:extLst>
      <p:ext uri="{BB962C8B-B14F-4D97-AF65-F5344CB8AC3E}">
        <p14:creationId xmlns:p14="http://schemas.microsoft.com/office/powerpoint/2010/main" val="328040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EF2294-1CAE-A244-BCA7-24FEAE970953}" type="slidenum">
              <a:rPr lang="ru-RU" smtClean="0"/>
              <a:t>‹#›</a:t>
            </a:fld>
            <a:endParaRPr lang="ru-RU"/>
          </a:p>
        </p:txBody>
      </p:sp>
    </p:spTree>
    <p:extLst>
      <p:ext uri="{BB962C8B-B14F-4D97-AF65-F5344CB8AC3E}">
        <p14:creationId xmlns:p14="http://schemas.microsoft.com/office/powerpoint/2010/main" val="247133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4.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Изображение 6"/>
          <p:cNvPicPr>
            <a:picLocks noChangeAspect="1"/>
          </p:cNvPicPr>
          <p:nvPr userDrawn="1"/>
        </p:nvPicPr>
        <p:blipFill>
          <a:blip r:embed="rId5"/>
          <a:stretch>
            <a:fillRect/>
          </a:stretch>
        </p:blipFill>
        <p:spPr>
          <a:xfrm>
            <a:off x="-2" y="0"/>
            <a:ext cx="9144002" cy="5714999"/>
          </a:xfrm>
          <a:prstGeom prst="rect">
            <a:avLst/>
          </a:prstGeom>
        </p:spPr>
      </p:pic>
      <p:sp>
        <p:nvSpPr>
          <p:cNvPr id="9" name="Прямоугольник 8"/>
          <p:cNvSpPr/>
          <p:nvPr userDrawn="1"/>
        </p:nvSpPr>
        <p:spPr>
          <a:xfrm>
            <a:off x="1139315" y="126181"/>
            <a:ext cx="8004686"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Прямоугольник 9"/>
          <p:cNvSpPr/>
          <p:nvPr userDrawn="1"/>
        </p:nvSpPr>
        <p:spPr>
          <a:xfrm>
            <a:off x="-1" y="126181"/>
            <a:ext cx="1092625"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17" name="Изображение 16"/>
          <p:cNvPicPr>
            <a:picLocks noChangeAspect="1"/>
          </p:cNvPicPr>
          <p:nvPr userDrawn="1"/>
        </p:nvPicPr>
        <p:blipFill>
          <a:blip r:embed="rId6"/>
          <a:stretch>
            <a:fillRect/>
          </a:stretch>
        </p:blipFill>
        <p:spPr>
          <a:xfrm>
            <a:off x="8030669" y="191728"/>
            <a:ext cx="878587" cy="1012723"/>
          </a:xfrm>
          <a:prstGeom prst="rect">
            <a:avLst/>
          </a:prstGeom>
        </p:spPr>
      </p:pic>
      <p:sp>
        <p:nvSpPr>
          <p:cNvPr id="21" name="Номер слайда 5"/>
          <p:cNvSpPr txBox="1">
            <a:spLocks/>
          </p:cNvSpPr>
          <p:nvPr userDrawn="1"/>
        </p:nvSpPr>
        <p:spPr>
          <a:xfrm>
            <a:off x="8757266" y="5297488"/>
            <a:ext cx="386735" cy="200383"/>
          </a:xfrm>
          <a:prstGeom prst="rect">
            <a:avLst/>
          </a:prstGeom>
          <a:solidFill>
            <a:srgbClr val="1CA6C0"/>
          </a:solidFill>
        </p:spPr>
        <p:txBody>
          <a:bodyPr vert="horz" lIns="91440" tIns="45720" rIns="91440" bIns="45720" rtlCol="0" anchor="ctr"/>
          <a:lstStyle>
            <a:defPPr>
              <a:defRPr lang="ru-RU"/>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F2294-1CAE-A244-BCA7-24FEAE970953}" type="slidenum">
              <a:rPr lang="ru-RU" sz="1050" smtClean="0">
                <a:solidFill>
                  <a:schemeClr val="bg1"/>
                </a:solidFill>
              </a:rPr>
              <a:pPr/>
              <a:t>‹#›</a:t>
            </a:fld>
            <a:endParaRPr lang="ru-RU" dirty="0">
              <a:solidFill>
                <a:schemeClr val="bg1"/>
              </a:solidFill>
            </a:endParaRPr>
          </a:p>
        </p:txBody>
      </p:sp>
      <p:pic>
        <p:nvPicPr>
          <p:cNvPr id="2" name="Изображение 1"/>
          <p:cNvPicPr>
            <a:picLocks noChangeAspect="1"/>
          </p:cNvPicPr>
          <p:nvPr userDrawn="1"/>
        </p:nvPicPr>
        <p:blipFill>
          <a:blip r:embed="rId7"/>
          <a:stretch>
            <a:fillRect/>
          </a:stretch>
        </p:blipFill>
        <p:spPr>
          <a:xfrm>
            <a:off x="150763" y="358058"/>
            <a:ext cx="857043" cy="640201"/>
          </a:xfrm>
          <a:prstGeom prst="rect">
            <a:avLst/>
          </a:prstGeom>
        </p:spPr>
      </p:pic>
      <p:pic>
        <p:nvPicPr>
          <p:cNvPr id="12" name="Изображение 11"/>
          <p:cNvPicPr>
            <a:picLocks noChangeAspect="1"/>
          </p:cNvPicPr>
          <p:nvPr userDrawn="1"/>
        </p:nvPicPr>
        <p:blipFill>
          <a:blip r:embed="rId8">
            <a:duotone>
              <a:schemeClr val="bg2">
                <a:shade val="45000"/>
                <a:satMod val="135000"/>
              </a:schemeClr>
              <a:prstClr val="white"/>
            </a:duotone>
          </a:blip>
          <a:stretch>
            <a:fillRect/>
          </a:stretch>
        </p:blipFill>
        <p:spPr>
          <a:xfrm>
            <a:off x="524331" y="5191505"/>
            <a:ext cx="1169552" cy="308077"/>
          </a:xfrm>
          <a:prstGeom prst="rect">
            <a:avLst/>
          </a:prstGeom>
        </p:spPr>
      </p:pic>
      <p:pic>
        <p:nvPicPr>
          <p:cNvPr id="13" name="Изображение 12"/>
          <p:cNvPicPr>
            <a:picLocks noChangeAspect="1"/>
          </p:cNvPicPr>
          <p:nvPr userDrawn="1"/>
        </p:nvPicPr>
        <p:blipFill>
          <a:blip r:embed="rId9">
            <a:duotone>
              <a:schemeClr val="bg2">
                <a:shade val="45000"/>
                <a:satMod val="135000"/>
              </a:schemeClr>
              <a:prstClr val="white"/>
            </a:duotone>
          </a:blip>
          <a:stretch>
            <a:fillRect/>
          </a:stretch>
        </p:blipFill>
        <p:spPr>
          <a:xfrm>
            <a:off x="-2" y="5189276"/>
            <a:ext cx="479269" cy="310306"/>
          </a:xfrm>
          <a:prstGeom prst="rect">
            <a:avLst/>
          </a:prstGeom>
        </p:spPr>
      </p:pic>
    </p:spTree>
    <p:extLst>
      <p:ext uri="{BB962C8B-B14F-4D97-AF65-F5344CB8AC3E}">
        <p14:creationId xmlns:p14="http://schemas.microsoft.com/office/powerpoint/2010/main" val="30602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1BEF2294-1CAE-A244-BCA7-24FEAE970953}" type="slidenum">
              <a:rPr lang="ru-RU" smtClean="0"/>
              <a:t>‹#›</a:t>
            </a:fld>
            <a:endParaRPr lang="ru-RU"/>
          </a:p>
        </p:txBody>
      </p:sp>
    </p:spTree>
    <p:extLst>
      <p:ext uri="{BB962C8B-B14F-4D97-AF65-F5344CB8AC3E}">
        <p14:creationId xmlns:p14="http://schemas.microsoft.com/office/powerpoint/2010/main" val="178850466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Изображение 6"/>
          <p:cNvPicPr>
            <a:picLocks noChangeAspect="1"/>
          </p:cNvPicPr>
          <p:nvPr userDrawn="1"/>
        </p:nvPicPr>
        <p:blipFill>
          <a:blip r:embed="rId4"/>
          <a:stretch>
            <a:fillRect/>
          </a:stretch>
        </p:blipFill>
        <p:spPr>
          <a:xfrm>
            <a:off x="-2" y="0"/>
            <a:ext cx="9144002" cy="5714999"/>
          </a:xfrm>
          <a:prstGeom prst="rect">
            <a:avLst/>
          </a:prstGeom>
        </p:spPr>
      </p:pic>
      <p:sp>
        <p:nvSpPr>
          <p:cNvPr id="8" name="Прямоугольник 7"/>
          <p:cNvSpPr/>
          <p:nvPr userDrawn="1"/>
        </p:nvSpPr>
        <p:spPr>
          <a:xfrm>
            <a:off x="-2" y="1335547"/>
            <a:ext cx="9144002" cy="4162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9" name="Прямоугольник 18"/>
          <p:cNvSpPr/>
          <p:nvPr userDrawn="1"/>
        </p:nvSpPr>
        <p:spPr>
          <a:xfrm>
            <a:off x="1139315" y="126181"/>
            <a:ext cx="8004686"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0" name="Прямоугольник 19"/>
          <p:cNvSpPr/>
          <p:nvPr userDrawn="1"/>
        </p:nvSpPr>
        <p:spPr>
          <a:xfrm>
            <a:off x="-1" y="126181"/>
            <a:ext cx="1092625"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22" name="Изображение 21"/>
          <p:cNvPicPr>
            <a:picLocks noChangeAspect="1"/>
          </p:cNvPicPr>
          <p:nvPr userDrawn="1"/>
        </p:nvPicPr>
        <p:blipFill>
          <a:blip r:embed="rId5"/>
          <a:stretch>
            <a:fillRect/>
          </a:stretch>
        </p:blipFill>
        <p:spPr>
          <a:xfrm>
            <a:off x="8030669" y="191728"/>
            <a:ext cx="878587" cy="1012723"/>
          </a:xfrm>
          <a:prstGeom prst="rect">
            <a:avLst/>
          </a:prstGeom>
        </p:spPr>
      </p:pic>
      <p:sp>
        <p:nvSpPr>
          <p:cNvPr id="23" name="Номер слайда 5"/>
          <p:cNvSpPr txBox="1">
            <a:spLocks/>
          </p:cNvSpPr>
          <p:nvPr userDrawn="1"/>
        </p:nvSpPr>
        <p:spPr>
          <a:xfrm>
            <a:off x="8757266" y="5297488"/>
            <a:ext cx="386735" cy="200383"/>
          </a:xfrm>
          <a:prstGeom prst="rect">
            <a:avLst/>
          </a:prstGeom>
          <a:solidFill>
            <a:srgbClr val="1CA6C0"/>
          </a:solidFill>
        </p:spPr>
        <p:txBody>
          <a:bodyPr vert="horz" lIns="91440" tIns="45720" rIns="91440" bIns="45720" rtlCol="0" anchor="ctr"/>
          <a:lstStyle>
            <a:defPPr>
              <a:defRPr lang="ru-RU"/>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F2294-1CAE-A244-BCA7-24FEAE970953}" type="slidenum">
              <a:rPr lang="ru-RU" sz="1050" smtClean="0">
                <a:solidFill>
                  <a:schemeClr val="bg1"/>
                </a:solidFill>
              </a:rPr>
              <a:pPr/>
              <a:t>‹#›</a:t>
            </a:fld>
            <a:endParaRPr lang="ru-RU" dirty="0">
              <a:solidFill>
                <a:schemeClr val="bg1"/>
              </a:solidFill>
            </a:endParaRPr>
          </a:p>
        </p:txBody>
      </p:sp>
      <p:pic>
        <p:nvPicPr>
          <p:cNvPr id="9" name="Изображение 8"/>
          <p:cNvPicPr>
            <a:picLocks noChangeAspect="1"/>
          </p:cNvPicPr>
          <p:nvPr userDrawn="1"/>
        </p:nvPicPr>
        <p:blipFill>
          <a:blip r:embed="rId6"/>
          <a:stretch>
            <a:fillRect/>
          </a:stretch>
        </p:blipFill>
        <p:spPr>
          <a:xfrm>
            <a:off x="150763" y="358058"/>
            <a:ext cx="857043" cy="640201"/>
          </a:xfrm>
          <a:prstGeom prst="rect">
            <a:avLst/>
          </a:prstGeom>
        </p:spPr>
      </p:pic>
      <p:pic>
        <p:nvPicPr>
          <p:cNvPr id="10" name="Изображение 9"/>
          <p:cNvPicPr>
            <a:picLocks noChangeAspect="1"/>
          </p:cNvPicPr>
          <p:nvPr userDrawn="1"/>
        </p:nvPicPr>
        <p:blipFill>
          <a:blip r:embed="rId7">
            <a:duotone>
              <a:schemeClr val="bg2">
                <a:shade val="45000"/>
                <a:satMod val="135000"/>
              </a:schemeClr>
              <a:prstClr val="white"/>
            </a:duotone>
          </a:blip>
          <a:stretch>
            <a:fillRect/>
          </a:stretch>
        </p:blipFill>
        <p:spPr>
          <a:xfrm>
            <a:off x="516697" y="5194708"/>
            <a:ext cx="1146907" cy="302112"/>
          </a:xfrm>
          <a:prstGeom prst="rect">
            <a:avLst/>
          </a:prstGeom>
        </p:spPr>
      </p:pic>
      <p:pic>
        <p:nvPicPr>
          <p:cNvPr id="11" name="Изображение 10"/>
          <p:cNvPicPr>
            <a:picLocks noChangeAspect="1"/>
          </p:cNvPicPr>
          <p:nvPr userDrawn="1"/>
        </p:nvPicPr>
        <p:blipFill>
          <a:blip r:embed="rId8">
            <a:duotone>
              <a:schemeClr val="bg2">
                <a:shade val="45000"/>
                <a:satMod val="135000"/>
              </a:schemeClr>
              <a:prstClr val="white"/>
            </a:duotone>
          </a:blip>
          <a:stretch>
            <a:fillRect/>
          </a:stretch>
        </p:blipFill>
        <p:spPr>
          <a:xfrm>
            <a:off x="-2" y="5192522"/>
            <a:ext cx="469988" cy="304297"/>
          </a:xfrm>
          <a:prstGeom prst="rect">
            <a:avLst/>
          </a:prstGeom>
        </p:spPr>
      </p:pic>
    </p:spTree>
    <p:extLst>
      <p:ext uri="{BB962C8B-B14F-4D97-AF65-F5344CB8AC3E}">
        <p14:creationId xmlns:p14="http://schemas.microsoft.com/office/powerpoint/2010/main" val="516634680"/>
      </p:ext>
    </p:extLst>
  </p:cSld>
  <p:clrMap bg1="lt1" tx1="dk1" bg2="lt2" tx2="dk2" accent1="accent1" accent2="accent2" accent3="accent3" accent4="accent4" accent5="accent5" accent6="accent6" hlink="hlink" folHlink="folHlink"/>
  <p:sldLayoutIdLst>
    <p:sldLayoutId id="2147483662" r:id="rId1"/>
    <p:sldLayoutId id="2147483671"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Изображение 6"/>
          <p:cNvPicPr>
            <a:picLocks noChangeAspect="1"/>
          </p:cNvPicPr>
          <p:nvPr userDrawn="1"/>
        </p:nvPicPr>
        <p:blipFill>
          <a:blip r:embed="rId4"/>
          <a:stretch>
            <a:fillRect/>
          </a:stretch>
        </p:blipFill>
        <p:spPr>
          <a:xfrm>
            <a:off x="-2" y="0"/>
            <a:ext cx="9144002" cy="5714999"/>
          </a:xfrm>
          <a:prstGeom prst="rect">
            <a:avLst/>
          </a:prstGeom>
        </p:spPr>
      </p:pic>
      <p:sp>
        <p:nvSpPr>
          <p:cNvPr id="17" name="Прямоугольник 16"/>
          <p:cNvSpPr/>
          <p:nvPr userDrawn="1"/>
        </p:nvSpPr>
        <p:spPr>
          <a:xfrm>
            <a:off x="1139315" y="126180"/>
            <a:ext cx="8004686" cy="2315497"/>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a:off x="-1" y="126180"/>
            <a:ext cx="1092625" cy="2315497"/>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20" name="Изображение 19"/>
          <p:cNvPicPr>
            <a:picLocks noChangeAspect="1"/>
          </p:cNvPicPr>
          <p:nvPr userDrawn="1"/>
        </p:nvPicPr>
        <p:blipFill>
          <a:blip r:embed="rId5"/>
          <a:stretch>
            <a:fillRect/>
          </a:stretch>
        </p:blipFill>
        <p:spPr>
          <a:xfrm>
            <a:off x="7808451" y="354269"/>
            <a:ext cx="1100805" cy="1268867"/>
          </a:xfrm>
          <a:prstGeom prst="rect">
            <a:avLst/>
          </a:prstGeom>
        </p:spPr>
      </p:pic>
      <p:pic>
        <p:nvPicPr>
          <p:cNvPr id="11" name="Изображение 10"/>
          <p:cNvPicPr>
            <a:picLocks noChangeAspect="1"/>
          </p:cNvPicPr>
          <p:nvPr userDrawn="1"/>
        </p:nvPicPr>
        <p:blipFill>
          <a:blip r:embed="rId6"/>
          <a:stretch>
            <a:fillRect/>
          </a:stretch>
        </p:blipFill>
        <p:spPr>
          <a:xfrm>
            <a:off x="150763" y="358058"/>
            <a:ext cx="857043" cy="640201"/>
          </a:xfrm>
          <a:prstGeom prst="rect">
            <a:avLst/>
          </a:prstGeom>
        </p:spPr>
      </p:pic>
      <p:pic>
        <p:nvPicPr>
          <p:cNvPr id="14" name="Изображение 13"/>
          <p:cNvPicPr>
            <a:picLocks noChangeAspect="1"/>
          </p:cNvPicPr>
          <p:nvPr userDrawn="1"/>
        </p:nvPicPr>
        <p:blipFill>
          <a:blip r:embed="rId7">
            <a:duotone>
              <a:schemeClr val="bg2">
                <a:shade val="45000"/>
                <a:satMod val="135000"/>
              </a:schemeClr>
              <a:prstClr val="white"/>
            </a:duotone>
          </a:blip>
          <a:stretch>
            <a:fillRect/>
          </a:stretch>
        </p:blipFill>
        <p:spPr>
          <a:xfrm>
            <a:off x="7182926" y="4848162"/>
            <a:ext cx="1961075" cy="516576"/>
          </a:xfrm>
          <a:prstGeom prst="rect">
            <a:avLst/>
          </a:prstGeom>
        </p:spPr>
      </p:pic>
      <p:pic>
        <p:nvPicPr>
          <p:cNvPr id="15" name="Изображение 14"/>
          <p:cNvPicPr>
            <a:picLocks noChangeAspect="1"/>
          </p:cNvPicPr>
          <p:nvPr userDrawn="1"/>
        </p:nvPicPr>
        <p:blipFill>
          <a:blip r:embed="rId8">
            <a:duotone>
              <a:schemeClr val="bg2">
                <a:shade val="45000"/>
                <a:satMod val="135000"/>
              </a:schemeClr>
              <a:prstClr val="white"/>
            </a:duotone>
          </a:blip>
          <a:stretch>
            <a:fillRect/>
          </a:stretch>
        </p:blipFill>
        <p:spPr>
          <a:xfrm>
            <a:off x="6313751" y="4852618"/>
            <a:ext cx="803626" cy="520313"/>
          </a:xfrm>
          <a:prstGeom prst="rect">
            <a:avLst/>
          </a:prstGeom>
        </p:spPr>
      </p:pic>
    </p:spTree>
    <p:extLst>
      <p:ext uri="{BB962C8B-B14F-4D97-AF65-F5344CB8AC3E}">
        <p14:creationId xmlns:p14="http://schemas.microsoft.com/office/powerpoint/2010/main" val="4133292219"/>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8797" y="465222"/>
            <a:ext cx="6033334" cy="830997"/>
          </a:xfrm>
          <a:prstGeom prst="rect">
            <a:avLst/>
          </a:prstGeom>
        </p:spPr>
        <p:txBody>
          <a:bodyPr wrap="square">
            <a:spAutoFit/>
          </a:bodyPr>
          <a:lstStyle/>
          <a:p>
            <a:pPr algn="ctr">
              <a:spcBef>
                <a:spcPct val="20000"/>
              </a:spcBef>
              <a:buClr>
                <a:srgbClr val="F9F9F9"/>
              </a:buClr>
              <a:buSzPct val="65000"/>
            </a:pPr>
            <a:r>
              <a:rPr lang="en-US" sz="2400" b="1" dirty="0" smtClean="0">
                <a:solidFill>
                  <a:srgbClr val="FFFFFF"/>
                </a:solidFill>
                <a:latin typeface="+mj-lt"/>
                <a:cs typeface="PT Sans"/>
              </a:rPr>
              <a:t>THE INTOSAI WORKING GROUP ON KEY NATIONAL INDICATORS</a:t>
            </a:r>
            <a:endParaRPr lang="ru-RU" sz="2400" b="1" dirty="0">
              <a:solidFill>
                <a:srgbClr val="FFFFFF"/>
              </a:solidFill>
              <a:latin typeface="+mj-lt"/>
              <a:cs typeface="PT Sans"/>
            </a:endParaRPr>
          </a:p>
        </p:txBody>
      </p:sp>
      <p:sp>
        <p:nvSpPr>
          <p:cNvPr id="3" name="Заголовок 1"/>
          <p:cNvSpPr txBox="1">
            <a:spLocks/>
          </p:cNvSpPr>
          <p:nvPr/>
        </p:nvSpPr>
        <p:spPr>
          <a:xfrm>
            <a:off x="1488797" y="2621957"/>
            <a:ext cx="7655203" cy="210462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700" b="1" dirty="0" smtClean="0">
              <a:solidFill>
                <a:schemeClr val="tx1">
                  <a:lumMod val="50000"/>
                  <a:lumOff val="50000"/>
                </a:schemeClr>
              </a:solidFill>
              <a:cs typeface="PT Sans"/>
            </a:endParaRPr>
          </a:p>
          <a:p>
            <a:pPr algn="l"/>
            <a:r>
              <a:rPr lang="en-US" sz="2900" b="1" dirty="0">
                <a:solidFill>
                  <a:schemeClr val="tx1">
                    <a:lumMod val="65000"/>
                    <a:lumOff val="35000"/>
                  </a:schemeClr>
                </a:solidFill>
                <a:latin typeface="+mn-lt"/>
                <a:ea typeface="+mn-ea"/>
                <a:cs typeface="+mn-cs"/>
              </a:rPr>
              <a:t>INITIAL ASSESSMENT</a:t>
            </a:r>
          </a:p>
          <a:p>
            <a:pPr algn="l"/>
            <a:r>
              <a:rPr lang="en-US" sz="2700" b="1" dirty="0">
                <a:solidFill>
                  <a:schemeClr val="tx1">
                    <a:lumMod val="65000"/>
                    <a:lumOff val="35000"/>
                  </a:schemeClr>
                </a:solidFill>
                <a:latin typeface="+mn-lt"/>
                <a:ea typeface="+mn-ea"/>
                <a:cs typeface="+mn-cs"/>
              </a:rPr>
              <a:t>White Paper on </a:t>
            </a:r>
            <a:r>
              <a:rPr lang="en-US" sz="2700" b="1" dirty="0" smtClean="0">
                <a:solidFill>
                  <a:schemeClr val="tx1">
                    <a:lumMod val="65000"/>
                    <a:lumOff val="35000"/>
                  </a:schemeClr>
                </a:solidFill>
                <a:latin typeface="+mn-lt"/>
                <a:ea typeface="+mn-ea"/>
                <a:cs typeface="+mn-cs"/>
              </a:rPr>
              <a:t>the </a:t>
            </a:r>
            <a:r>
              <a:rPr lang="en-US" sz="2700" b="1" dirty="0">
                <a:solidFill>
                  <a:schemeClr val="tx1">
                    <a:lumMod val="65000"/>
                    <a:lumOff val="35000"/>
                  </a:schemeClr>
                </a:solidFill>
                <a:latin typeface="+mn-lt"/>
                <a:ea typeface="+mn-ea"/>
                <a:cs typeface="+mn-cs"/>
              </a:rPr>
              <a:t>Audit of Macroeconomic Forecasts</a:t>
            </a:r>
          </a:p>
          <a:p>
            <a:pPr algn="l"/>
            <a:endParaRPr lang="en-US" sz="1700" b="1" dirty="0" smtClean="0">
              <a:solidFill>
                <a:schemeClr val="tx1">
                  <a:lumMod val="50000"/>
                  <a:lumOff val="50000"/>
                </a:schemeClr>
              </a:solidFill>
              <a:cs typeface="PT Sans"/>
            </a:endParaRPr>
          </a:p>
          <a:p>
            <a:pPr algn="l"/>
            <a:endParaRPr lang="en-US" sz="2500" b="1" dirty="0">
              <a:solidFill>
                <a:srgbClr val="1CA6C0"/>
              </a:solidFill>
              <a:latin typeface="+mn-lt"/>
              <a:cs typeface="PT Sans"/>
            </a:endParaRPr>
          </a:p>
          <a:p>
            <a:pPr algn="l"/>
            <a:r>
              <a:rPr lang="en-US" sz="2500" b="1" dirty="0">
                <a:solidFill>
                  <a:srgbClr val="1CA6C0"/>
                </a:solidFill>
                <a:latin typeface="+mn-lt"/>
                <a:cs typeface="PT Sans"/>
              </a:rPr>
              <a:t>Dmitry </a:t>
            </a:r>
            <a:r>
              <a:rPr lang="en-US" sz="2500" b="1" dirty="0" err="1">
                <a:solidFill>
                  <a:srgbClr val="1CA6C0"/>
                </a:solidFill>
                <a:latin typeface="+mn-lt"/>
                <a:cs typeface="PT Sans"/>
              </a:rPr>
              <a:t>Zaytsev</a:t>
            </a:r>
            <a:endParaRPr lang="en-US" sz="2500" b="1" dirty="0">
              <a:solidFill>
                <a:srgbClr val="1CA6C0"/>
              </a:solidFill>
              <a:latin typeface="+mn-lt"/>
              <a:cs typeface="PT Sans"/>
            </a:endParaRPr>
          </a:p>
          <a:p>
            <a:pPr algn="l"/>
            <a:r>
              <a:rPr lang="en-US" sz="2500" b="1" dirty="0">
                <a:solidFill>
                  <a:srgbClr val="1CA6C0"/>
                </a:solidFill>
                <a:latin typeface="+mn-lt"/>
                <a:cs typeface="PT Sans"/>
              </a:rPr>
              <a:t>Accounts Chamber of the Russian Federation</a:t>
            </a:r>
          </a:p>
        </p:txBody>
      </p:sp>
      <p:sp>
        <p:nvSpPr>
          <p:cNvPr id="7" name="TextBox 6"/>
          <p:cNvSpPr txBox="1"/>
          <p:nvPr/>
        </p:nvSpPr>
        <p:spPr>
          <a:xfrm>
            <a:off x="2656114" y="5188466"/>
            <a:ext cx="3817257" cy="369332"/>
          </a:xfrm>
          <a:prstGeom prst="rect">
            <a:avLst/>
          </a:prstGeom>
          <a:noFill/>
        </p:spPr>
        <p:txBody>
          <a:bodyPr wrap="square" rtlCol="0">
            <a:spAutoFit/>
          </a:bodyPr>
          <a:lstStyle/>
          <a:p>
            <a:pPr>
              <a:spcBef>
                <a:spcPct val="0"/>
              </a:spcBef>
            </a:pPr>
            <a:r>
              <a:rPr lang="en-US" b="1" dirty="0">
                <a:solidFill>
                  <a:schemeClr val="tx1">
                    <a:lumMod val="75000"/>
                    <a:lumOff val="25000"/>
                  </a:schemeClr>
                </a:solidFill>
              </a:rPr>
              <a:t>Brasilia, Brazil, April 26, 2017</a:t>
            </a:r>
          </a:p>
        </p:txBody>
      </p:sp>
    </p:spTree>
    <p:extLst>
      <p:ext uri="{BB962C8B-B14F-4D97-AF65-F5344CB8AC3E}">
        <p14:creationId xmlns:p14="http://schemas.microsoft.com/office/powerpoint/2010/main" val="1088312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2" name="Прямоугольник 1"/>
          <p:cNvSpPr/>
          <p:nvPr/>
        </p:nvSpPr>
        <p:spPr>
          <a:xfrm>
            <a:off x="279400" y="1481435"/>
            <a:ext cx="8026400" cy="1384995"/>
          </a:xfrm>
          <a:prstGeom prst="rect">
            <a:avLst/>
          </a:prstGeom>
        </p:spPr>
        <p:txBody>
          <a:bodyPr wrap="square">
            <a:spAutoFit/>
          </a:bodyPr>
          <a:lstStyle/>
          <a:p>
            <a:pPr marL="342900" indent="-342900" algn="just">
              <a:buFont typeface="Arial" pitchFamily="34" charset="0"/>
              <a:buChar char="•"/>
            </a:pPr>
            <a:endParaRPr lang="en-US" sz="2400" b="1" dirty="0" smtClean="0">
              <a:solidFill>
                <a:prstClr val="black">
                  <a:lumMod val="75000"/>
                  <a:lumOff val="25000"/>
                </a:prstClr>
              </a:solidFill>
            </a:endParaRPr>
          </a:p>
          <a:p>
            <a:pPr marL="342900" indent="-342900" algn="just">
              <a:buFont typeface="Arial" pitchFamily="34" charset="0"/>
              <a:buChar char="•"/>
            </a:pPr>
            <a:endParaRPr lang="en-US" sz="2400" b="1" dirty="0">
              <a:solidFill>
                <a:prstClr val="black">
                  <a:lumMod val="75000"/>
                  <a:lumOff val="25000"/>
                </a:prstClr>
              </a:solidFill>
            </a:endParaRPr>
          </a:p>
          <a:p>
            <a:endParaRPr lang="en-US" dirty="0"/>
          </a:p>
          <a:p>
            <a:endParaRPr lang="ru-RU" dirty="0"/>
          </a:p>
        </p:txBody>
      </p:sp>
      <p:sp>
        <p:nvSpPr>
          <p:cNvPr id="4" name="Прямоугольник 3"/>
          <p:cNvSpPr/>
          <p:nvPr/>
        </p:nvSpPr>
        <p:spPr>
          <a:xfrm>
            <a:off x="194345" y="1599337"/>
            <a:ext cx="8597900" cy="1769715"/>
          </a:xfrm>
          <a:prstGeom prst="rect">
            <a:avLst/>
          </a:prstGeom>
        </p:spPr>
        <p:txBody>
          <a:bodyPr wrap="square">
            <a:spAutoFit/>
          </a:bodyPr>
          <a:lstStyle/>
          <a:p>
            <a:pPr marL="285750" indent="-285750" algn="just">
              <a:buFont typeface="Arial" pitchFamily="34" charset="0"/>
              <a:buChar char="•"/>
            </a:pPr>
            <a:r>
              <a:rPr lang="en-US" sz="2000" dirty="0">
                <a:solidFill>
                  <a:schemeClr val="tx1">
                    <a:lumMod val="75000"/>
                    <a:lumOff val="25000"/>
                  </a:schemeClr>
                </a:solidFill>
              </a:rPr>
              <a:t>The most important step in auditing the forecasts is revising of internal controls and procedures in </a:t>
            </a:r>
            <a:r>
              <a:rPr lang="en-US" sz="2000" dirty="0" smtClean="0">
                <a:solidFill>
                  <a:schemeClr val="tx1">
                    <a:lumMod val="75000"/>
                    <a:lumOff val="25000"/>
                  </a:schemeClr>
                </a:solidFill>
              </a:rPr>
              <a:t>place</a:t>
            </a:r>
          </a:p>
          <a:p>
            <a:pPr algn="just"/>
            <a:endParaRPr lang="en-US" sz="900" dirty="0">
              <a:solidFill>
                <a:schemeClr val="tx1">
                  <a:lumMod val="75000"/>
                  <a:lumOff val="25000"/>
                </a:schemeClr>
              </a:solidFill>
            </a:endParaRPr>
          </a:p>
          <a:p>
            <a:pPr marL="285750" indent="-285750" algn="just">
              <a:buFont typeface="Arial" pitchFamily="34" charset="0"/>
              <a:buChar char="•"/>
            </a:pPr>
            <a:r>
              <a:rPr lang="en-US" sz="2000" dirty="0" smtClean="0">
                <a:solidFill>
                  <a:schemeClr val="tx1">
                    <a:lumMod val="85000"/>
                    <a:lumOff val="15000"/>
                  </a:schemeClr>
                </a:solidFill>
              </a:rPr>
              <a:t>The </a:t>
            </a:r>
            <a:r>
              <a:rPr lang="en-US" sz="2000" dirty="0">
                <a:solidFill>
                  <a:schemeClr val="tx1">
                    <a:lumMod val="85000"/>
                    <a:lumOff val="15000"/>
                  </a:schemeClr>
                </a:solidFill>
              </a:rPr>
              <a:t>system of internal control should show the accuracy of a forecast which means that the forecast is as close as possible to the data entered in the </a:t>
            </a:r>
            <a:r>
              <a:rPr lang="en-US" sz="2000" dirty="0" smtClean="0">
                <a:solidFill>
                  <a:schemeClr val="tx1">
                    <a:lumMod val="85000"/>
                    <a:lumOff val="15000"/>
                  </a:schemeClr>
                </a:solidFill>
              </a:rPr>
              <a:t>statistics</a:t>
            </a:r>
          </a:p>
        </p:txBody>
      </p:sp>
      <p:sp>
        <p:nvSpPr>
          <p:cNvPr id="5" name="TextBox 4"/>
          <p:cNvSpPr txBox="1"/>
          <p:nvPr/>
        </p:nvSpPr>
        <p:spPr>
          <a:xfrm>
            <a:off x="321344" y="3506063"/>
            <a:ext cx="8347745" cy="123110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en-US" sz="2000" b="1" dirty="0">
                <a:solidFill>
                  <a:prstClr val="black">
                    <a:lumMod val="75000"/>
                    <a:lumOff val="25000"/>
                  </a:prstClr>
                </a:solidFill>
              </a:rPr>
              <a:t>Finland: </a:t>
            </a:r>
            <a:r>
              <a:rPr lang="en-US" dirty="0">
                <a:solidFill>
                  <a:prstClr val="black">
                    <a:lumMod val="75000"/>
                    <a:lumOff val="25000"/>
                  </a:prstClr>
                </a:solidFill>
              </a:rPr>
              <a:t>The accuracy of the economic forecast was compared with those produced by the most important Finnish economic forecasting institutes, the European Commission and the OECD. The Ministry of Finance's forecasts are mainly based on expert discretion. There are no comprehensive methodological </a:t>
            </a:r>
            <a:r>
              <a:rPr lang="en-US" dirty="0" smtClean="0">
                <a:solidFill>
                  <a:prstClr val="black">
                    <a:lumMod val="75000"/>
                    <a:lumOff val="25000"/>
                  </a:prstClr>
                </a:solidFill>
              </a:rPr>
              <a:t>descriptions.</a:t>
            </a:r>
            <a:endParaRPr lang="ru-RU" dirty="0">
              <a:solidFill>
                <a:prstClr val="black">
                  <a:lumMod val="75000"/>
                  <a:lumOff val="25000"/>
                </a:prstClr>
              </a:solidFill>
            </a:endParaRPr>
          </a:p>
        </p:txBody>
      </p:sp>
    </p:spTree>
    <p:extLst>
      <p:ext uri="{BB962C8B-B14F-4D97-AF65-F5344CB8AC3E}">
        <p14:creationId xmlns:p14="http://schemas.microsoft.com/office/powerpoint/2010/main" val="1114483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2" name="Прямоугольник 1"/>
          <p:cNvSpPr/>
          <p:nvPr/>
        </p:nvSpPr>
        <p:spPr>
          <a:xfrm>
            <a:off x="279400" y="1697335"/>
            <a:ext cx="8407400" cy="307776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buFont typeface="Arial" pitchFamily="34" charset="0"/>
              <a:buChar char="•"/>
            </a:pPr>
            <a:endParaRPr lang="en-US" dirty="0" smtClean="0">
              <a:solidFill>
                <a:prstClr val="black">
                  <a:lumMod val="75000"/>
                  <a:lumOff val="25000"/>
                </a:prstClr>
              </a:solidFill>
            </a:endParaRPr>
          </a:p>
          <a:p>
            <a:pPr marL="342900" indent="-342900" algn="just">
              <a:buFont typeface="Arial" pitchFamily="34" charset="0"/>
              <a:buChar char="•"/>
            </a:pPr>
            <a:r>
              <a:rPr lang="en-US" sz="2000" dirty="0">
                <a:solidFill>
                  <a:schemeClr val="tx1">
                    <a:lumMod val="75000"/>
                    <a:lumOff val="25000"/>
                  </a:schemeClr>
                </a:solidFill>
              </a:rPr>
              <a:t>The plausibility and reliability of economic forecasts should be revised by SAIs through the caring out the analysis of forecasts </a:t>
            </a:r>
            <a:r>
              <a:rPr lang="en-US" sz="2000" dirty="0" smtClean="0">
                <a:solidFill>
                  <a:schemeClr val="tx1">
                    <a:lumMod val="75000"/>
                    <a:lumOff val="25000"/>
                  </a:schemeClr>
                </a:solidFill>
              </a:rPr>
              <a:t>errors</a:t>
            </a:r>
          </a:p>
          <a:p>
            <a:pPr marL="342900" indent="-342900" algn="just">
              <a:buFont typeface="Arial" pitchFamily="34" charset="0"/>
              <a:buChar char="•"/>
            </a:pPr>
            <a:endParaRPr lang="en-US" sz="1900" dirty="0" smtClean="0">
              <a:solidFill>
                <a:prstClr val="black">
                  <a:lumMod val="75000"/>
                  <a:lumOff val="25000"/>
                </a:prstClr>
              </a:solidFill>
            </a:endParaRPr>
          </a:p>
          <a:p>
            <a:pPr marL="342900" indent="-342900" algn="just">
              <a:buFont typeface="Arial" pitchFamily="34" charset="0"/>
              <a:buChar char="•"/>
            </a:pPr>
            <a:r>
              <a:rPr lang="en-US" sz="2000" dirty="0" smtClean="0">
                <a:solidFill>
                  <a:prstClr val="black">
                    <a:lumMod val="75000"/>
                    <a:lumOff val="25000"/>
                  </a:prstClr>
                </a:solidFill>
              </a:rPr>
              <a:t>Validation </a:t>
            </a:r>
            <a:r>
              <a:rPr lang="en-US" sz="2000" dirty="0">
                <a:solidFill>
                  <a:prstClr val="black">
                    <a:lumMod val="75000"/>
                    <a:lumOff val="25000"/>
                  </a:prstClr>
                </a:solidFill>
              </a:rPr>
              <a:t>and </a:t>
            </a:r>
            <a:r>
              <a:rPr lang="en-US" sz="2000" dirty="0" err="1">
                <a:solidFill>
                  <a:prstClr val="black">
                    <a:lumMod val="75000"/>
                    <a:lumOff val="25000"/>
                  </a:prstClr>
                </a:solidFill>
              </a:rPr>
              <a:t>backtesting</a:t>
            </a:r>
            <a:r>
              <a:rPr lang="en-US" sz="2000" dirty="0">
                <a:solidFill>
                  <a:prstClr val="black">
                    <a:lumMod val="75000"/>
                    <a:lumOff val="25000"/>
                  </a:prstClr>
                </a:solidFill>
              </a:rPr>
              <a:t> should be in place and used by the official bodies responsible for forecasting</a:t>
            </a:r>
          </a:p>
          <a:p>
            <a:endParaRPr lang="en-US" sz="1900" dirty="0" smtClean="0"/>
          </a:p>
          <a:p>
            <a:pPr marL="285750" lvl="0" indent="-285750" algn="just">
              <a:buFont typeface="Arial" pitchFamily="34" charset="0"/>
              <a:buChar char="•"/>
            </a:pPr>
            <a:r>
              <a:rPr lang="en-US" sz="2000" dirty="0">
                <a:solidFill>
                  <a:prstClr val="black">
                    <a:lumMod val="75000"/>
                    <a:lumOff val="25000"/>
                  </a:prstClr>
                </a:solidFill>
              </a:rPr>
              <a:t>The mandate of a SAI should involve looking into mechanism of forecasting, feasibility assessment, its consistency and coherence analysis</a:t>
            </a:r>
            <a:endParaRPr lang="ru-RU" sz="2000" dirty="0">
              <a:solidFill>
                <a:prstClr val="black">
                  <a:lumMod val="75000"/>
                  <a:lumOff val="25000"/>
                </a:prstClr>
              </a:solidFill>
            </a:endParaRPr>
          </a:p>
          <a:p>
            <a:endParaRPr lang="ru-RU" dirty="0"/>
          </a:p>
        </p:txBody>
      </p:sp>
    </p:spTree>
    <p:extLst>
      <p:ext uri="{BB962C8B-B14F-4D97-AF65-F5344CB8AC3E}">
        <p14:creationId xmlns:p14="http://schemas.microsoft.com/office/powerpoint/2010/main" val="4221886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2" name="Прямоугольник 1"/>
          <p:cNvSpPr/>
          <p:nvPr/>
        </p:nvSpPr>
        <p:spPr>
          <a:xfrm>
            <a:off x="152400" y="1252835"/>
            <a:ext cx="8458200" cy="707886"/>
          </a:xfrm>
          <a:prstGeom prst="rect">
            <a:avLst/>
          </a:prstGeom>
        </p:spPr>
        <p:txBody>
          <a:bodyPr wrap="square">
            <a:spAutoFit/>
          </a:bodyPr>
          <a:lstStyle/>
          <a:p>
            <a:pPr marL="457200" indent="-457200" algn="just">
              <a:buFont typeface="Arial" pitchFamily="34" charset="0"/>
              <a:buChar char="•"/>
            </a:pPr>
            <a:r>
              <a:rPr lang="en-US" sz="2000" dirty="0" smtClean="0">
                <a:solidFill>
                  <a:schemeClr val="tx1">
                    <a:lumMod val="85000"/>
                    <a:lumOff val="15000"/>
                  </a:schemeClr>
                </a:solidFill>
              </a:rPr>
              <a:t>SAIs need to </a:t>
            </a:r>
            <a:r>
              <a:rPr lang="en-US" sz="2000" dirty="0">
                <a:solidFill>
                  <a:schemeClr val="tx1">
                    <a:lumMod val="85000"/>
                    <a:lumOff val="15000"/>
                  </a:schemeClr>
                </a:solidFill>
              </a:rPr>
              <a:t>assess if the preconditions </a:t>
            </a:r>
            <a:r>
              <a:rPr lang="en-US" sz="2000" dirty="0" smtClean="0">
                <a:solidFill>
                  <a:schemeClr val="tx1">
                    <a:lumMod val="85000"/>
                    <a:lumOff val="15000"/>
                  </a:schemeClr>
                </a:solidFill>
              </a:rPr>
              <a:t>were </a:t>
            </a:r>
            <a:r>
              <a:rPr lang="en-US" sz="2000" dirty="0">
                <a:solidFill>
                  <a:schemeClr val="tx1">
                    <a:lumMod val="85000"/>
                    <a:lumOff val="15000"/>
                  </a:schemeClr>
                </a:solidFill>
              </a:rPr>
              <a:t>realistic, sound and </a:t>
            </a:r>
            <a:r>
              <a:rPr lang="en-US" sz="2000" dirty="0" smtClean="0">
                <a:solidFill>
                  <a:schemeClr val="tx1">
                    <a:lumMod val="85000"/>
                    <a:lumOff val="15000"/>
                  </a:schemeClr>
                </a:solidFill>
              </a:rPr>
              <a:t>valid</a:t>
            </a:r>
          </a:p>
          <a:p>
            <a:pPr algn="just"/>
            <a:endParaRPr lang="en-US" sz="2000" dirty="0" smtClean="0">
              <a:solidFill>
                <a:schemeClr val="tx1">
                  <a:lumMod val="85000"/>
                  <a:lumOff val="15000"/>
                </a:schemeClr>
              </a:solidFill>
            </a:endParaRPr>
          </a:p>
        </p:txBody>
      </p:sp>
      <p:sp>
        <p:nvSpPr>
          <p:cNvPr id="4" name="TextBox 3"/>
          <p:cNvSpPr txBox="1"/>
          <p:nvPr/>
        </p:nvSpPr>
        <p:spPr>
          <a:xfrm>
            <a:off x="76200" y="1709866"/>
            <a:ext cx="8750300" cy="387798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2000" b="1" dirty="0">
                <a:solidFill>
                  <a:schemeClr val="tx1">
                    <a:lumMod val="75000"/>
                    <a:lumOff val="25000"/>
                  </a:schemeClr>
                </a:solidFill>
              </a:rPr>
              <a:t>Malta: </a:t>
            </a:r>
            <a:r>
              <a:rPr lang="en-US" dirty="0">
                <a:solidFill>
                  <a:schemeClr val="tx1">
                    <a:lumMod val="75000"/>
                    <a:lumOff val="25000"/>
                  </a:schemeClr>
                </a:solidFill>
              </a:rPr>
              <a:t>Given the smallness and openness of the Maltese economy in relation to developments in the international economy it is evident that developments in such exogenous variables are not affected by factors specifically related to the Maltese economy. The exogenous variables within the forecasting exercise are based on the views of international reputable organizations and that all possible ad-hoc information available from local sources has been evaluated and taken on board in the preparation of the forecasts in this </a:t>
            </a:r>
            <a:r>
              <a:rPr lang="en-US" dirty="0" smtClean="0">
                <a:solidFill>
                  <a:schemeClr val="tx1">
                    <a:lumMod val="75000"/>
                    <a:lumOff val="25000"/>
                  </a:schemeClr>
                </a:solidFill>
              </a:rPr>
              <a:t>exercise.</a:t>
            </a:r>
          </a:p>
          <a:p>
            <a:pPr algn="just"/>
            <a:endParaRPr lang="en-US" sz="800" dirty="0">
              <a:solidFill>
                <a:schemeClr val="tx1">
                  <a:lumMod val="75000"/>
                  <a:lumOff val="25000"/>
                </a:schemeClr>
              </a:solidFill>
            </a:endParaRPr>
          </a:p>
          <a:p>
            <a:pPr algn="just"/>
            <a:r>
              <a:rPr lang="en-US" sz="2000" b="1" dirty="0">
                <a:solidFill>
                  <a:schemeClr val="tx1">
                    <a:lumMod val="75000"/>
                    <a:lumOff val="25000"/>
                  </a:schemeClr>
                </a:solidFill>
              </a:rPr>
              <a:t>Lithuania: </a:t>
            </a:r>
            <a:r>
              <a:rPr lang="en-US" dirty="0">
                <a:solidFill>
                  <a:schemeClr val="tx1">
                    <a:lumMod val="75000"/>
                    <a:lumOff val="25000"/>
                  </a:schemeClr>
                </a:solidFill>
              </a:rPr>
              <a:t>The economic development scenario is a description of economic development which results from the assumptions chosen and identified by the Ministry of Finance, which is based on the available statistical data and on the data of national accounts and does not contradict economic regularities. The macroeconomic and budgetary forecasts shall be compared with the most updated forecasts of the European Commission and, if appropriate, those of other independent </a:t>
            </a:r>
            <a:r>
              <a:rPr lang="en-US" dirty="0" smtClean="0">
                <a:solidFill>
                  <a:schemeClr val="tx1">
                    <a:lumMod val="75000"/>
                    <a:lumOff val="25000"/>
                  </a:schemeClr>
                </a:solidFill>
              </a:rPr>
              <a:t>bodies.</a:t>
            </a:r>
            <a:endParaRPr lang="en-US" dirty="0">
              <a:solidFill>
                <a:schemeClr val="tx1">
                  <a:lumMod val="75000"/>
                  <a:lumOff val="25000"/>
                </a:schemeClr>
              </a:solidFill>
            </a:endParaRPr>
          </a:p>
        </p:txBody>
      </p:sp>
    </p:spTree>
    <p:extLst>
      <p:ext uri="{BB962C8B-B14F-4D97-AF65-F5344CB8AC3E}">
        <p14:creationId xmlns:p14="http://schemas.microsoft.com/office/powerpoint/2010/main" val="586764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2" name="Прямоугольник 1"/>
          <p:cNvSpPr/>
          <p:nvPr/>
        </p:nvSpPr>
        <p:spPr>
          <a:xfrm>
            <a:off x="177800" y="1458435"/>
            <a:ext cx="8026400" cy="1384995"/>
          </a:xfrm>
          <a:prstGeom prst="rect">
            <a:avLst/>
          </a:prstGeom>
        </p:spPr>
        <p:txBody>
          <a:bodyPr wrap="square">
            <a:spAutoFit/>
          </a:bodyPr>
          <a:lstStyle/>
          <a:p>
            <a:pPr marL="342900" indent="-342900" algn="just">
              <a:buFont typeface="Arial" pitchFamily="34" charset="0"/>
              <a:buChar char="•"/>
            </a:pPr>
            <a:endParaRPr lang="en-US" sz="2400" b="1" dirty="0" smtClean="0">
              <a:solidFill>
                <a:prstClr val="black">
                  <a:lumMod val="75000"/>
                  <a:lumOff val="25000"/>
                </a:prstClr>
              </a:solidFill>
            </a:endParaRPr>
          </a:p>
          <a:p>
            <a:pPr marL="342900" indent="-342900" algn="just">
              <a:buFont typeface="Arial" pitchFamily="34" charset="0"/>
              <a:buChar char="•"/>
            </a:pPr>
            <a:endParaRPr lang="en-US" sz="2400" b="1" dirty="0">
              <a:solidFill>
                <a:prstClr val="black">
                  <a:lumMod val="75000"/>
                  <a:lumOff val="25000"/>
                </a:prstClr>
              </a:solidFill>
            </a:endParaRPr>
          </a:p>
          <a:p>
            <a:endParaRPr lang="en-US" dirty="0"/>
          </a:p>
          <a:p>
            <a:endParaRPr lang="ru-RU" dirty="0"/>
          </a:p>
        </p:txBody>
      </p:sp>
      <p:sp>
        <p:nvSpPr>
          <p:cNvPr id="4" name="Прямоугольник 3"/>
          <p:cNvSpPr/>
          <p:nvPr/>
        </p:nvSpPr>
        <p:spPr>
          <a:xfrm>
            <a:off x="207045" y="1348600"/>
            <a:ext cx="8572500" cy="707886"/>
          </a:xfrm>
          <a:prstGeom prst="rect">
            <a:avLst/>
          </a:prstGeom>
        </p:spPr>
        <p:txBody>
          <a:bodyPr wrap="square">
            <a:spAutoFit/>
          </a:bodyPr>
          <a:lstStyle/>
          <a:p>
            <a:pPr marL="342900" indent="-342900" algn="just">
              <a:buFont typeface="Arial" pitchFamily="34" charset="0"/>
              <a:buChar char="•"/>
            </a:pPr>
            <a:r>
              <a:rPr lang="en-US" sz="2000" dirty="0" smtClean="0">
                <a:solidFill>
                  <a:schemeClr val="tx1">
                    <a:lumMod val="85000"/>
                    <a:lumOff val="15000"/>
                  </a:schemeClr>
                </a:solidFill>
              </a:rPr>
              <a:t>SAIs may revise forecasting </a:t>
            </a:r>
            <a:r>
              <a:rPr lang="en-US" sz="2000" dirty="0">
                <a:solidFill>
                  <a:schemeClr val="tx1">
                    <a:lumMod val="85000"/>
                    <a:lumOff val="15000"/>
                  </a:schemeClr>
                </a:solidFill>
              </a:rPr>
              <a:t>mechanism itself and if there is any comprehensive description of the forecasting </a:t>
            </a:r>
            <a:r>
              <a:rPr lang="en-US" sz="2000" dirty="0" smtClean="0">
                <a:solidFill>
                  <a:schemeClr val="tx1">
                    <a:lumMod val="85000"/>
                    <a:lumOff val="15000"/>
                  </a:schemeClr>
                </a:solidFill>
              </a:rPr>
              <a:t>process</a:t>
            </a:r>
            <a:endParaRPr lang="en-US" sz="2000" dirty="0" smtClean="0">
              <a:solidFill>
                <a:schemeClr val="tx1">
                  <a:lumMod val="85000"/>
                  <a:lumOff val="15000"/>
                </a:schemeClr>
              </a:solidFill>
            </a:endParaRPr>
          </a:p>
        </p:txBody>
      </p:sp>
      <p:sp>
        <p:nvSpPr>
          <p:cNvPr id="5" name="TextBox 4"/>
          <p:cNvSpPr txBox="1"/>
          <p:nvPr/>
        </p:nvSpPr>
        <p:spPr>
          <a:xfrm>
            <a:off x="207045" y="2150932"/>
            <a:ext cx="8589045" cy="236988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en-US" sz="2000" b="1" dirty="0">
                <a:solidFill>
                  <a:prstClr val="black">
                    <a:lumMod val="75000"/>
                    <a:lumOff val="25000"/>
                  </a:prstClr>
                </a:solidFill>
              </a:rPr>
              <a:t>Malta: </a:t>
            </a:r>
            <a:r>
              <a:rPr lang="en-US" dirty="0">
                <a:solidFill>
                  <a:prstClr val="black">
                    <a:lumMod val="75000"/>
                    <a:lumOff val="25000"/>
                  </a:prstClr>
                </a:solidFill>
              </a:rPr>
              <a:t>The econometric model used in the preparation of the forecast is </a:t>
            </a:r>
            <a:r>
              <a:rPr lang="en-US" dirty="0" smtClean="0">
                <a:solidFill>
                  <a:prstClr val="black">
                    <a:lumMod val="75000"/>
                    <a:lumOff val="25000"/>
                  </a:prstClr>
                </a:solidFill>
              </a:rPr>
              <a:t>expenditure </a:t>
            </a:r>
            <a:r>
              <a:rPr lang="en-US" dirty="0">
                <a:solidFill>
                  <a:prstClr val="black">
                    <a:lumMod val="75000"/>
                    <a:lumOff val="25000"/>
                  </a:prstClr>
                </a:solidFill>
              </a:rPr>
              <a:t>driven, including a number of identity and </a:t>
            </a:r>
            <a:r>
              <a:rPr lang="en-US" dirty="0" smtClean="0">
                <a:solidFill>
                  <a:prstClr val="black">
                    <a:lumMod val="75000"/>
                    <a:lumOff val="25000"/>
                  </a:prstClr>
                </a:solidFill>
              </a:rPr>
              <a:t>behavioral </a:t>
            </a:r>
            <a:r>
              <a:rPr lang="en-US" dirty="0">
                <a:solidFill>
                  <a:prstClr val="black">
                    <a:lumMod val="75000"/>
                    <a:lumOff val="25000"/>
                  </a:prstClr>
                </a:solidFill>
              </a:rPr>
              <a:t>equations using data for the 1995-2013 period. </a:t>
            </a:r>
            <a:r>
              <a:rPr lang="en-US" dirty="0" smtClean="0">
                <a:solidFill>
                  <a:prstClr val="black">
                    <a:lumMod val="75000"/>
                    <a:lumOff val="25000"/>
                  </a:prstClr>
                </a:solidFill>
              </a:rPr>
              <a:t>Sound </a:t>
            </a:r>
            <a:r>
              <a:rPr lang="en-US" dirty="0">
                <a:solidFill>
                  <a:prstClr val="black">
                    <a:lumMod val="75000"/>
                    <a:lumOff val="25000"/>
                  </a:prstClr>
                </a:solidFill>
              </a:rPr>
              <a:t>econometric methodologies have been used in the overall preparation of this forecast output. This is a process, which is well documented and done with </a:t>
            </a:r>
            <a:r>
              <a:rPr lang="en-US" dirty="0" smtClean="0">
                <a:solidFill>
                  <a:prstClr val="black">
                    <a:lumMod val="75000"/>
                    <a:lumOff val="25000"/>
                  </a:prstClr>
                </a:solidFill>
              </a:rPr>
              <a:t>detail. </a:t>
            </a:r>
            <a:r>
              <a:rPr lang="en-US" dirty="0">
                <a:solidFill>
                  <a:prstClr val="black">
                    <a:lumMod val="75000"/>
                    <a:lumOff val="25000"/>
                  </a:prstClr>
                </a:solidFill>
              </a:rPr>
              <a:t>All the relevant information up to the cut-off date established for this forecasting exercise is taken on </a:t>
            </a:r>
            <a:r>
              <a:rPr lang="en-US" dirty="0" smtClean="0">
                <a:solidFill>
                  <a:prstClr val="black">
                    <a:lumMod val="75000"/>
                    <a:lumOff val="25000"/>
                  </a:prstClr>
                </a:solidFill>
              </a:rPr>
              <a:t>board.</a:t>
            </a:r>
          </a:p>
          <a:p>
            <a:pPr lvl="0" algn="just"/>
            <a:r>
              <a:rPr lang="en-US" sz="2000" b="1" dirty="0">
                <a:solidFill>
                  <a:prstClr val="black">
                    <a:lumMod val="75000"/>
                    <a:lumOff val="25000"/>
                  </a:prstClr>
                </a:solidFill>
              </a:rPr>
              <a:t>Lithuania: </a:t>
            </a:r>
            <a:r>
              <a:rPr lang="en-US" dirty="0">
                <a:solidFill>
                  <a:prstClr val="black">
                    <a:lumMod val="75000"/>
                    <a:lumOff val="25000"/>
                  </a:prstClr>
                </a:solidFill>
              </a:rPr>
              <a:t>An important element of the assessment phase is analysis of whether the projections prepared are to be considered the most </a:t>
            </a:r>
            <a:r>
              <a:rPr lang="en-US" dirty="0" smtClean="0">
                <a:solidFill>
                  <a:prstClr val="black">
                    <a:lumMod val="75000"/>
                    <a:lumOff val="25000"/>
                  </a:prstClr>
                </a:solidFill>
              </a:rPr>
              <a:t>likely.</a:t>
            </a:r>
            <a:endParaRPr lang="en-US" dirty="0">
              <a:solidFill>
                <a:prstClr val="black">
                  <a:lumMod val="75000"/>
                  <a:lumOff val="25000"/>
                </a:prstClr>
              </a:solidFill>
            </a:endParaRPr>
          </a:p>
        </p:txBody>
      </p:sp>
    </p:spTree>
    <p:extLst>
      <p:ext uri="{BB962C8B-B14F-4D97-AF65-F5344CB8AC3E}">
        <p14:creationId xmlns:p14="http://schemas.microsoft.com/office/powerpoint/2010/main" val="4221886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2" name="Прямоугольник 1"/>
          <p:cNvSpPr/>
          <p:nvPr/>
        </p:nvSpPr>
        <p:spPr>
          <a:xfrm>
            <a:off x="304800" y="2395835"/>
            <a:ext cx="8026400" cy="646331"/>
          </a:xfrm>
          <a:prstGeom prst="rect">
            <a:avLst/>
          </a:prstGeom>
        </p:spPr>
        <p:txBody>
          <a:bodyPr wrap="square">
            <a:spAutoFit/>
          </a:bodyPr>
          <a:lstStyle/>
          <a:p>
            <a:endParaRPr lang="en-US" dirty="0">
              <a:solidFill>
                <a:prstClr val="black"/>
              </a:solidFill>
            </a:endParaRPr>
          </a:p>
          <a:p>
            <a:endParaRPr lang="ru-RU" dirty="0">
              <a:solidFill>
                <a:prstClr val="black"/>
              </a:solidFill>
            </a:endParaRPr>
          </a:p>
        </p:txBody>
      </p:sp>
      <p:sp>
        <p:nvSpPr>
          <p:cNvPr id="4" name="Прямоугольник 3"/>
          <p:cNvSpPr/>
          <p:nvPr/>
        </p:nvSpPr>
        <p:spPr>
          <a:xfrm>
            <a:off x="152400" y="1337605"/>
            <a:ext cx="8839200" cy="707886"/>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pPr marL="457200" indent="-457200" algn="just">
              <a:buFont typeface="Arial" pitchFamily="34" charset="0"/>
              <a:buChar char="•"/>
            </a:pPr>
            <a:r>
              <a:rPr lang="en-US" sz="2000" dirty="0" smtClean="0">
                <a:solidFill>
                  <a:schemeClr val="tx1">
                    <a:lumMod val="85000"/>
                    <a:lumOff val="15000"/>
                  </a:schemeClr>
                </a:solidFill>
              </a:rPr>
              <a:t>The </a:t>
            </a:r>
            <a:r>
              <a:rPr lang="en-US" sz="2000" dirty="0">
                <a:solidFill>
                  <a:schemeClr val="tx1">
                    <a:lumMod val="85000"/>
                    <a:lumOff val="15000"/>
                  </a:schemeClr>
                </a:solidFill>
              </a:rPr>
              <a:t>SAI may evaluate the risk management system in the </a:t>
            </a:r>
            <a:r>
              <a:rPr lang="en-US" sz="2000" dirty="0" smtClean="0">
                <a:solidFill>
                  <a:schemeClr val="tx1">
                    <a:lumMod val="85000"/>
                    <a:lumOff val="15000"/>
                  </a:schemeClr>
                </a:solidFill>
              </a:rPr>
              <a:t>departments </a:t>
            </a:r>
            <a:r>
              <a:rPr lang="en-US" sz="2000" dirty="0">
                <a:solidFill>
                  <a:schemeClr val="tx1">
                    <a:lumMod val="85000"/>
                    <a:lumOff val="15000"/>
                  </a:schemeClr>
                </a:solidFill>
              </a:rPr>
              <a:t>responsible for macroeconomic </a:t>
            </a:r>
            <a:r>
              <a:rPr lang="en-US" sz="2000" dirty="0" smtClean="0">
                <a:solidFill>
                  <a:schemeClr val="tx1">
                    <a:lumMod val="85000"/>
                    <a:lumOff val="15000"/>
                  </a:schemeClr>
                </a:solidFill>
              </a:rPr>
              <a:t>forecasts</a:t>
            </a:r>
            <a:endParaRPr lang="ru-RU" sz="2000" dirty="0">
              <a:solidFill>
                <a:schemeClr val="tx1">
                  <a:lumMod val="85000"/>
                  <a:lumOff val="15000"/>
                </a:schemeClr>
              </a:solidFill>
            </a:endParaRPr>
          </a:p>
        </p:txBody>
      </p:sp>
      <p:sp>
        <p:nvSpPr>
          <p:cNvPr id="6" name="Прямоугольник 5"/>
          <p:cNvSpPr/>
          <p:nvPr/>
        </p:nvSpPr>
        <p:spPr>
          <a:xfrm>
            <a:off x="165100" y="2045491"/>
            <a:ext cx="8737600" cy="293926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en-US" sz="2000" b="1" dirty="0" smtClean="0">
                <a:solidFill>
                  <a:prstClr val="black">
                    <a:lumMod val="75000"/>
                    <a:lumOff val="25000"/>
                  </a:prstClr>
                </a:solidFill>
              </a:rPr>
              <a:t>Hungary</a:t>
            </a:r>
            <a:r>
              <a:rPr lang="en-US" dirty="0" smtClean="0">
                <a:solidFill>
                  <a:prstClr val="black">
                    <a:lumMod val="75000"/>
                    <a:lumOff val="25000"/>
                  </a:prstClr>
                </a:solidFill>
              </a:rPr>
              <a:t>: The </a:t>
            </a:r>
            <a:r>
              <a:rPr lang="en-US" dirty="0">
                <a:solidFill>
                  <a:prstClr val="black">
                    <a:lumMod val="75000"/>
                    <a:lumOff val="25000"/>
                  </a:prstClr>
                </a:solidFill>
              </a:rPr>
              <a:t>risk analysis consists of three phases:</a:t>
            </a:r>
          </a:p>
          <a:p>
            <a:pPr lvl="0" algn="just"/>
            <a:r>
              <a:rPr lang="en-US" dirty="0" smtClean="0">
                <a:solidFill>
                  <a:prstClr val="black">
                    <a:lumMod val="75000"/>
                    <a:lumOff val="25000"/>
                  </a:prstClr>
                </a:solidFill>
              </a:rPr>
              <a:t>1) analysis </a:t>
            </a:r>
            <a:r>
              <a:rPr lang="en-US" dirty="0">
                <a:solidFill>
                  <a:prstClr val="black">
                    <a:lumMod val="75000"/>
                    <a:lumOff val="25000"/>
                  </a:prstClr>
                </a:solidFill>
              </a:rPr>
              <a:t>of the risks related to the developments in individual factors of the macroeconomic projection of the </a:t>
            </a:r>
            <a:r>
              <a:rPr lang="en-US" dirty="0" smtClean="0">
                <a:solidFill>
                  <a:prstClr val="black">
                    <a:lumMod val="75000"/>
                    <a:lumOff val="25000"/>
                  </a:prstClr>
                </a:solidFill>
              </a:rPr>
              <a:t>government</a:t>
            </a:r>
            <a:endParaRPr lang="en-US" dirty="0">
              <a:solidFill>
                <a:prstClr val="black">
                  <a:lumMod val="75000"/>
                  <a:lumOff val="25000"/>
                </a:prstClr>
              </a:solidFill>
            </a:endParaRPr>
          </a:p>
          <a:p>
            <a:pPr lvl="0" algn="just"/>
            <a:endParaRPr lang="en-US" sz="1100" dirty="0">
              <a:solidFill>
                <a:prstClr val="black">
                  <a:lumMod val="75000"/>
                  <a:lumOff val="25000"/>
                </a:prstClr>
              </a:solidFill>
            </a:endParaRPr>
          </a:p>
          <a:p>
            <a:pPr lvl="0" algn="just"/>
            <a:r>
              <a:rPr lang="en-US" dirty="0">
                <a:solidFill>
                  <a:prstClr val="black">
                    <a:lumMod val="75000"/>
                    <a:lumOff val="25000"/>
                  </a:prstClr>
                </a:solidFill>
              </a:rPr>
              <a:t>2) analysis of the correlations between the changes in individual factors: exploration of inconsistencies and of the risks that strengthen one another and the ones that offset one another’s </a:t>
            </a:r>
            <a:r>
              <a:rPr lang="en-US" dirty="0" smtClean="0">
                <a:solidFill>
                  <a:prstClr val="black">
                    <a:lumMod val="75000"/>
                    <a:lumOff val="25000"/>
                  </a:prstClr>
                </a:solidFill>
              </a:rPr>
              <a:t>impacts</a:t>
            </a:r>
            <a:endParaRPr lang="en-US" dirty="0">
              <a:solidFill>
                <a:prstClr val="black">
                  <a:lumMod val="75000"/>
                  <a:lumOff val="25000"/>
                </a:prstClr>
              </a:solidFill>
            </a:endParaRPr>
          </a:p>
          <a:p>
            <a:pPr lvl="0" algn="just"/>
            <a:endParaRPr lang="en-US" sz="1000" dirty="0">
              <a:solidFill>
                <a:prstClr val="black">
                  <a:lumMod val="75000"/>
                  <a:lumOff val="25000"/>
                </a:prstClr>
              </a:solidFill>
            </a:endParaRPr>
          </a:p>
          <a:p>
            <a:pPr lvl="0" algn="just"/>
            <a:r>
              <a:rPr lang="en-US" dirty="0">
                <a:solidFill>
                  <a:prstClr val="black">
                    <a:lumMod val="75000"/>
                    <a:lumOff val="25000"/>
                  </a:prstClr>
                </a:solidFill>
              </a:rPr>
              <a:t>3) the effect of the risks related to the changes in the macroeconomic environment on the main budget revenues and certain fiscal expenditures as well as on the balances of the budget (primary and cash-based, GFS balances</a:t>
            </a:r>
            <a:endParaRPr lang="ru-RU" dirty="0"/>
          </a:p>
        </p:txBody>
      </p:sp>
    </p:spTree>
    <p:extLst>
      <p:ext uri="{BB962C8B-B14F-4D97-AF65-F5344CB8AC3E}">
        <p14:creationId xmlns:p14="http://schemas.microsoft.com/office/powerpoint/2010/main" val="3795679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2" name="Прямоугольник 1"/>
          <p:cNvSpPr/>
          <p:nvPr/>
        </p:nvSpPr>
        <p:spPr>
          <a:xfrm>
            <a:off x="3261563" y="2872889"/>
            <a:ext cx="1542410" cy="400110"/>
          </a:xfrm>
          <a:prstGeom prst="rect">
            <a:avLst/>
          </a:prstGeom>
        </p:spPr>
        <p:txBody>
          <a:bodyPr wrap="none">
            <a:spAutoFit/>
          </a:bodyPr>
          <a:lstStyle/>
          <a:p>
            <a:pPr algn="ctr"/>
            <a:r>
              <a:rPr lang="en-US" sz="2000" b="1" dirty="0">
                <a:solidFill>
                  <a:schemeClr val="tx1">
                    <a:lumMod val="75000"/>
                    <a:lumOff val="25000"/>
                  </a:schemeClr>
                </a:solidFill>
              </a:rPr>
              <a:t>THANK YOU!</a:t>
            </a:r>
          </a:p>
        </p:txBody>
      </p:sp>
    </p:spTree>
    <p:extLst>
      <p:ext uri="{BB962C8B-B14F-4D97-AF65-F5344CB8AC3E}">
        <p14:creationId xmlns:p14="http://schemas.microsoft.com/office/powerpoint/2010/main" val="2201634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5" name="TextBox 4"/>
          <p:cNvSpPr txBox="1"/>
          <p:nvPr/>
        </p:nvSpPr>
        <p:spPr>
          <a:xfrm>
            <a:off x="2146298" y="1330960"/>
            <a:ext cx="4140202" cy="417037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Font typeface="+mj-lt"/>
              <a:buAutoNum type="arabicPeriod"/>
            </a:pPr>
            <a:r>
              <a:rPr lang="en-US" dirty="0">
                <a:solidFill>
                  <a:schemeClr val="tx1">
                    <a:lumMod val="85000"/>
                    <a:lumOff val="15000"/>
                  </a:schemeClr>
                </a:solidFill>
              </a:rPr>
              <a:t>The project objective (Purpose</a:t>
            </a:r>
            <a:r>
              <a:rPr lang="en-US" dirty="0" smtClean="0">
                <a:solidFill>
                  <a:schemeClr val="tx1">
                    <a:lumMod val="85000"/>
                    <a:lumOff val="15000"/>
                  </a:schemeClr>
                </a:solidFill>
              </a:rPr>
              <a:t>)</a:t>
            </a:r>
          </a:p>
          <a:p>
            <a:pPr marL="228600" indent="-228600">
              <a:buFont typeface="+mj-lt"/>
              <a:buAutoNum type="arabicPeriod"/>
            </a:pPr>
            <a:endParaRPr lang="en-US" sz="500" dirty="0">
              <a:solidFill>
                <a:schemeClr val="tx1">
                  <a:lumMod val="85000"/>
                  <a:lumOff val="15000"/>
                </a:schemeClr>
              </a:solidFill>
            </a:endParaRPr>
          </a:p>
          <a:p>
            <a:pPr marL="342900" indent="-342900">
              <a:buFont typeface="+mj-lt"/>
              <a:buAutoNum type="arabicPeriod"/>
            </a:pPr>
            <a:r>
              <a:rPr lang="en-US" dirty="0">
                <a:solidFill>
                  <a:schemeClr val="tx1">
                    <a:lumMod val="85000"/>
                    <a:lumOff val="15000"/>
                  </a:schemeClr>
                </a:solidFill>
              </a:rPr>
              <a:t>Developing standard within the ISSAI </a:t>
            </a:r>
            <a:r>
              <a:rPr lang="en-US" dirty="0" smtClean="0">
                <a:solidFill>
                  <a:schemeClr val="tx1">
                    <a:lumMod val="85000"/>
                    <a:lumOff val="15000"/>
                  </a:schemeClr>
                </a:solidFill>
              </a:rPr>
              <a:t>Framework</a:t>
            </a:r>
          </a:p>
          <a:p>
            <a:pPr marL="228600" indent="-228600">
              <a:buFont typeface="+mj-lt"/>
              <a:buAutoNum type="arabicPeriod"/>
            </a:pPr>
            <a:endParaRPr lang="en-US" sz="500" dirty="0">
              <a:solidFill>
                <a:schemeClr val="tx1">
                  <a:lumMod val="85000"/>
                  <a:lumOff val="15000"/>
                </a:schemeClr>
              </a:solidFill>
            </a:endParaRPr>
          </a:p>
          <a:p>
            <a:pPr marL="342900" indent="-342900">
              <a:buFont typeface="+mj-lt"/>
              <a:buAutoNum type="arabicPeriod"/>
            </a:pPr>
            <a:r>
              <a:rPr lang="en-US" dirty="0">
                <a:solidFill>
                  <a:schemeClr val="tx1">
                    <a:lumMod val="85000"/>
                    <a:lumOff val="15000"/>
                  </a:schemeClr>
                </a:solidFill>
              </a:rPr>
              <a:t>Guidance from other internationally recognized, regional or national standard </a:t>
            </a:r>
            <a:r>
              <a:rPr lang="en-US" dirty="0" smtClean="0">
                <a:solidFill>
                  <a:schemeClr val="tx1">
                    <a:lumMod val="85000"/>
                    <a:lumOff val="15000"/>
                  </a:schemeClr>
                </a:solidFill>
              </a:rPr>
              <a:t>setters</a:t>
            </a:r>
          </a:p>
          <a:p>
            <a:pPr marL="228600" indent="-228600">
              <a:buFont typeface="+mj-lt"/>
              <a:buAutoNum type="arabicPeriod"/>
            </a:pPr>
            <a:endParaRPr lang="en-US" sz="500" dirty="0">
              <a:solidFill>
                <a:schemeClr val="tx1">
                  <a:lumMod val="85000"/>
                  <a:lumOff val="15000"/>
                </a:schemeClr>
              </a:solidFill>
            </a:endParaRPr>
          </a:p>
          <a:p>
            <a:pPr marL="342900" indent="-342900">
              <a:buFont typeface="+mj-lt"/>
              <a:buAutoNum type="arabicPeriod"/>
            </a:pPr>
            <a:r>
              <a:rPr lang="en-US" dirty="0">
                <a:solidFill>
                  <a:schemeClr val="tx1">
                    <a:lumMod val="85000"/>
                    <a:lumOff val="15000"/>
                  </a:schemeClr>
                </a:solidFill>
              </a:rPr>
              <a:t>ISSAI </a:t>
            </a:r>
            <a:r>
              <a:rPr lang="en-US" dirty="0" smtClean="0">
                <a:solidFill>
                  <a:schemeClr val="tx1">
                    <a:lumMod val="85000"/>
                    <a:lumOff val="15000"/>
                  </a:schemeClr>
                </a:solidFill>
              </a:rPr>
              <a:t>Category</a:t>
            </a:r>
          </a:p>
          <a:p>
            <a:pPr marL="228600" indent="-228600">
              <a:buFont typeface="+mj-lt"/>
              <a:buAutoNum type="arabicPeriod"/>
            </a:pPr>
            <a:endParaRPr lang="en-US" sz="500" dirty="0">
              <a:solidFill>
                <a:schemeClr val="tx1">
                  <a:lumMod val="85000"/>
                  <a:lumOff val="15000"/>
                </a:schemeClr>
              </a:solidFill>
            </a:endParaRPr>
          </a:p>
          <a:p>
            <a:pPr marL="342900" indent="-342900">
              <a:buFont typeface="+mj-lt"/>
              <a:buAutoNum type="arabicPeriod"/>
            </a:pPr>
            <a:r>
              <a:rPr lang="en-US" dirty="0">
                <a:solidFill>
                  <a:schemeClr val="tx1">
                    <a:lumMod val="85000"/>
                    <a:lumOff val="15000"/>
                  </a:schemeClr>
                </a:solidFill>
              </a:rPr>
              <a:t>Target </a:t>
            </a:r>
            <a:r>
              <a:rPr lang="en-US" dirty="0" smtClean="0">
                <a:solidFill>
                  <a:schemeClr val="tx1">
                    <a:lumMod val="85000"/>
                    <a:lumOff val="15000"/>
                  </a:schemeClr>
                </a:solidFill>
              </a:rPr>
              <a:t>Group</a:t>
            </a:r>
          </a:p>
          <a:p>
            <a:pPr marL="228600" indent="-228600">
              <a:buFont typeface="+mj-lt"/>
              <a:buAutoNum type="arabicPeriod"/>
            </a:pPr>
            <a:endParaRPr lang="en-US" sz="300" dirty="0">
              <a:solidFill>
                <a:schemeClr val="tx1">
                  <a:lumMod val="85000"/>
                  <a:lumOff val="15000"/>
                </a:schemeClr>
              </a:solidFill>
            </a:endParaRPr>
          </a:p>
          <a:p>
            <a:pPr marL="342900" indent="-342900">
              <a:buFont typeface="+mj-lt"/>
              <a:buAutoNum type="arabicPeriod"/>
            </a:pPr>
            <a:r>
              <a:rPr lang="en-US" dirty="0">
                <a:solidFill>
                  <a:schemeClr val="tx1">
                    <a:lumMod val="85000"/>
                    <a:lumOff val="15000"/>
                  </a:schemeClr>
                </a:solidFill>
              </a:rPr>
              <a:t>The categories of auditing in the </a:t>
            </a:r>
            <a:r>
              <a:rPr lang="en-US" dirty="0" smtClean="0">
                <a:solidFill>
                  <a:schemeClr val="tx1">
                    <a:lumMod val="85000"/>
                    <a:lumOff val="15000"/>
                  </a:schemeClr>
                </a:solidFill>
              </a:rPr>
              <a:t>project</a:t>
            </a:r>
          </a:p>
          <a:p>
            <a:pPr marL="228600" indent="-228600">
              <a:buFont typeface="+mj-lt"/>
              <a:buAutoNum type="arabicPeriod"/>
            </a:pPr>
            <a:endParaRPr lang="en-US" sz="500" dirty="0">
              <a:solidFill>
                <a:schemeClr val="tx1">
                  <a:lumMod val="85000"/>
                  <a:lumOff val="15000"/>
                </a:schemeClr>
              </a:solidFill>
            </a:endParaRPr>
          </a:p>
          <a:p>
            <a:pPr marL="342900" indent="-342900">
              <a:buFont typeface="+mj-lt"/>
              <a:buAutoNum type="arabicPeriod"/>
            </a:pPr>
            <a:r>
              <a:rPr lang="en-US" dirty="0">
                <a:solidFill>
                  <a:schemeClr val="tx1">
                    <a:lumMod val="85000"/>
                    <a:lumOff val="15000"/>
                  </a:schemeClr>
                </a:solidFill>
              </a:rPr>
              <a:t>The tasks within the project (Scope - Content</a:t>
            </a:r>
            <a:r>
              <a:rPr lang="en-US" dirty="0" smtClean="0">
                <a:solidFill>
                  <a:schemeClr val="tx1">
                    <a:lumMod val="85000"/>
                    <a:lumOff val="15000"/>
                  </a:schemeClr>
                </a:solidFill>
              </a:rPr>
              <a:t>)</a:t>
            </a:r>
          </a:p>
          <a:p>
            <a:pPr marL="228600" indent="-228600">
              <a:buFont typeface="+mj-lt"/>
              <a:buAutoNum type="arabicPeriod"/>
            </a:pPr>
            <a:endParaRPr lang="en-US" sz="500" dirty="0">
              <a:solidFill>
                <a:schemeClr val="tx1">
                  <a:lumMod val="85000"/>
                  <a:lumOff val="15000"/>
                </a:schemeClr>
              </a:solidFill>
            </a:endParaRPr>
          </a:p>
          <a:p>
            <a:pPr marL="342900" indent="-342900">
              <a:buFont typeface="+mj-lt"/>
              <a:buAutoNum type="arabicPeriod"/>
            </a:pPr>
            <a:r>
              <a:rPr lang="en-US" dirty="0" smtClean="0">
                <a:solidFill>
                  <a:schemeClr val="tx1">
                    <a:lumMod val="85000"/>
                    <a:lumOff val="15000"/>
                  </a:schemeClr>
                </a:solidFill>
              </a:rPr>
              <a:t>Author-Committee KSC</a:t>
            </a:r>
            <a:endParaRPr lang="ru-RU" dirty="0">
              <a:solidFill>
                <a:schemeClr val="tx1">
                  <a:lumMod val="85000"/>
                  <a:lumOff val="15000"/>
                </a:schemeClr>
              </a:solidFill>
            </a:endParaRPr>
          </a:p>
        </p:txBody>
      </p:sp>
    </p:spTree>
    <p:extLst>
      <p:ext uri="{BB962C8B-B14F-4D97-AF65-F5344CB8AC3E}">
        <p14:creationId xmlns:p14="http://schemas.microsoft.com/office/powerpoint/2010/main" val="4278100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smtClean="0">
                <a:solidFill>
                  <a:srgbClr val="FFFFFF"/>
                </a:solidFill>
                <a:cs typeface="PT Sans"/>
              </a:rPr>
              <a:t>White Paper on </a:t>
            </a:r>
            <a:r>
              <a:rPr lang="en-US" sz="2000" b="1" dirty="0" smtClean="0">
                <a:solidFill>
                  <a:srgbClr val="FFFFFF"/>
                </a:solidFill>
                <a:cs typeface="PT Sans"/>
              </a:rPr>
              <a:t>the </a:t>
            </a:r>
            <a:r>
              <a:rPr lang="en-US" sz="2000" b="1" dirty="0" smtClean="0">
                <a:solidFill>
                  <a:srgbClr val="FFFFFF"/>
                </a:solidFill>
                <a:cs typeface="PT Sans"/>
              </a:rPr>
              <a:t>Audit of Macroeconomic Forecasts</a:t>
            </a:r>
            <a:endParaRPr lang="en-US" sz="2000" b="1" dirty="0">
              <a:solidFill>
                <a:srgbClr val="FFFFFF"/>
              </a:solidFill>
              <a:cs typeface="PT Sans"/>
            </a:endParaRPr>
          </a:p>
        </p:txBody>
      </p:sp>
      <p:sp>
        <p:nvSpPr>
          <p:cNvPr id="2" name="Прямоугольник 1"/>
          <p:cNvSpPr/>
          <p:nvPr/>
        </p:nvSpPr>
        <p:spPr>
          <a:xfrm>
            <a:off x="2277547" y="1370568"/>
            <a:ext cx="4431495" cy="400110"/>
          </a:xfrm>
          <a:prstGeom prst="rect">
            <a:avLst/>
          </a:prstGeom>
        </p:spPr>
        <p:txBody>
          <a:bodyPr wrap="square">
            <a:spAutoFit/>
          </a:bodyPr>
          <a:lstStyle/>
          <a:p>
            <a:r>
              <a:rPr lang="en-US" sz="2000" b="1" dirty="0" smtClean="0">
                <a:solidFill>
                  <a:schemeClr val="tx1">
                    <a:lumMod val="75000"/>
                    <a:lumOff val="25000"/>
                  </a:schemeClr>
                </a:solidFill>
              </a:rPr>
              <a:t>THE PROJECT OBJECTIVE (PURPOSE)</a:t>
            </a:r>
            <a:endParaRPr lang="ru-RU" sz="2000" b="1" dirty="0">
              <a:solidFill>
                <a:schemeClr val="tx1">
                  <a:lumMod val="75000"/>
                  <a:lumOff val="25000"/>
                </a:schemeClr>
              </a:solidFill>
            </a:endParaRPr>
          </a:p>
        </p:txBody>
      </p:sp>
      <p:sp>
        <p:nvSpPr>
          <p:cNvPr id="4" name="Прямоугольник 3"/>
          <p:cNvSpPr/>
          <p:nvPr/>
        </p:nvSpPr>
        <p:spPr>
          <a:xfrm>
            <a:off x="200694" y="1770678"/>
            <a:ext cx="8585200" cy="31583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nSpc>
                <a:spcPct val="115000"/>
              </a:lnSpc>
              <a:spcAft>
                <a:spcPts val="0"/>
              </a:spcAft>
              <a:buFont typeface="Symbol"/>
              <a:buChar char=""/>
              <a:tabLst>
                <a:tab pos="201295" algn="l"/>
              </a:tabLst>
            </a:pPr>
            <a:endParaRPr lang="en-US" sz="300" b="1" dirty="0" smtClean="0">
              <a:solidFill>
                <a:prstClr val="black">
                  <a:lumMod val="75000"/>
                  <a:lumOff val="25000"/>
                </a:prstClr>
              </a:solidFill>
            </a:endParaRPr>
          </a:p>
          <a:p>
            <a:pPr marL="342900" indent="-342900">
              <a:lnSpc>
                <a:spcPct val="115000"/>
              </a:lnSpc>
              <a:spcAft>
                <a:spcPts val="0"/>
              </a:spcAft>
              <a:buFont typeface="Symbol"/>
              <a:buChar char=""/>
              <a:tabLst>
                <a:tab pos="201295" algn="l"/>
              </a:tabLst>
            </a:pPr>
            <a:r>
              <a:rPr lang="en-US" dirty="0" smtClean="0">
                <a:solidFill>
                  <a:prstClr val="black">
                    <a:lumMod val="75000"/>
                    <a:lumOff val="25000"/>
                  </a:prstClr>
                </a:solidFill>
              </a:rPr>
              <a:t>Enhance </a:t>
            </a:r>
            <a:r>
              <a:rPr lang="en-US" dirty="0">
                <a:solidFill>
                  <a:prstClr val="black">
                    <a:lumMod val="75000"/>
                    <a:lumOff val="25000"/>
                  </a:prstClr>
                </a:solidFill>
              </a:rPr>
              <a:t>SAIs’ role in the assessment of reliability and soundness of macroeconomic </a:t>
            </a:r>
            <a:r>
              <a:rPr lang="en-US" dirty="0" smtClean="0">
                <a:solidFill>
                  <a:prstClr val="black">
                    <a:lumMod val="75000"/>
                    <a:lumOff val="25000"/>
                  </a:prstClr>
                </a:solidFill>
              </a:rPr>
              <a:t>forecasts</a:t>
            </a:r>
            <a:endParaRPr lang="ru-RU" dirty="0">
              <a:solidFill>
                <a:prstClr val="black">
                  <a:lumMod val="75000"/>
                  <a:lumOff val="25000"/>
                </a:prstClr>
              </a:solidFill>
            </a:endParaRPr>
          </a:p>
          <a:p>
            <a:pPr>
              <a:lnSpc>
                <a:spcPct val="115000"/>
              </a:lnSpc>
              <a:spcAft>
                <a:spcPts val="0"/>
              </a:spcAft>
              <a:tabLst>
                <a:tab pos="201295" algn="l"/>
              </a:tabLst>
            </a:pPr>
            <a:endParaRPr lang="ru-RU" sz="700" dirty="0">
              <a:solidFill>
                <a:prstClr val="black">
                  <a:lumMod val="75000"/>
                  <a:lumOff val="25000"/>
                </a:prstClr>
              </a:solidFill>
            </a:endParaRPr>
          </a:p>
          <a:p>
            <a:pPr marL="342900" indent="-342900">
              <a:lnSpc>
                <a:spcPct val="115000"/>
              </a:lnSpc>
              <a:spcAft>
                <a:spcPts val="0"/>
              </a:spcAft>
              <a:buFont typeface="Symbol"/>
              <a:buChar char=""/>
              <a:tabLst>
                <a:tab pos="201295" algn="l"/>
              </a:tabLst>
            </a:pPr>
            <a:r>
              <a:rPr lang="en-US" dirty="0">
                <a:solidFill>
                  <a:prstClr val="black">
                    <a:lumMod val="75000"/>
                    <a:lumOff val="25000"/>
                  </a:prstClr>
                </a:solidFill>
              </a:rPr>
              <a:t>Expand the scope of analysis of fiscal projections conducted by SAI’s with an auditors opinion on the reliability and soundness of macroeconomic </a:t>
            </a:r>
            <a:r>
              <a:rPr lang="en-US" dirty="0" smtClean="0">
                <a:solidFill>
                  <a:prstClr val="black">
                    <a:lumMod val="75000"/>
                    <a:lumOff val="25000"/>
                  </a:prstClr>
                </a:solidFill>
              </a:rPr>
              <a:t>forecasts</a:t>
            </a:r>
            <a:endParaRPr lang="ru-RU" dirty="0">
              <a:solidFill>
                <a:prstClr val="black">
                  <a:lumMod val="75000"/>
                  <a:lumOff val="25000"/>
                </a:prstClr>
              </a:solidFill>
            </a:endParaRPr>
          </a:p>
          <a:p>
            <a:pPr>
              <a:lnSpc>
                <a:spcPct val="115000"/>
              </a:lnSpc>
              <a:spcAft>
                <a:spcPts val="0"/>
              </a:spcAft>
              <a:tabLst>
                <a:tab pos="201295" algn="l"/>
              </a:tabLst>
            </a:pPr>
            <a:endParaRPr lang="ru-RU" sz="700" dirty="0">
              <a:solidFill>
                <a:prstClr val="black">
                  <a:lumMod val="75000"/>
                  <a:lumOff val="25000"/>
                </a:prstClr>
              </a:solidFill>
            </a:endParaRPr>
          </a:p>
          <a:p>
            <a:pPr marL="342900" indent="-342900">
              <a:lnSpc>
                <a:spcPct val="115000"/>
              </a:lnSpc>
              <a:spcAft>
                <a:spcPts val="1000"/>
              </a:spcAft>
              <a:buFont typeface="Symbol"/>
              <a:buChar char=""/>
              <a:tabLst>
                <a:tab pos="201295" algn="l"/>
              </a:tabLst>
            </a:pPr>
            <a:r>
              <a:rPr lang="en-US" dirty="0">
                <a:solidFill>
                  <a:prstClr val="black">
                    <a:lumMod val="75000"/>
                    <a:lumOff val="25000"/>
                  </a:prstClr>
                </a:solidFill>
              </a:rPr>
              <a:t>Highlight the importance of reliable macroeconomic forecasts in policy development and achievement of strategic </a:t>
            </a:r>
            <a:r>
              <a:rPr lang="en-US" dirty="0" smtClean="0">
                <a:solidFill>
                  <a:prstClr val="black">
                    <a:lumMod val="75000"/>
                    <a:lumOff val="25000"/>
                  </a:prstClr>
                </a:solidFill>
              </a:rPr>
              <a:t>goals</a:t>
            </a:r>
            <a:endParaRPr lang="ru-RU" dirty="0" smtClean="0">
              <a:solidFill>
                <a:prstClr val="black">
                  <a:lumMod val="75000"/>
                  <a:lumOff val="25000"/>
                </a:prstClr>
              </a:solidFill>
            </a:endParaRPr>
          </a:p>
          <a:p>
            <a:pPr marL="342900" indent="-342900">
              <a:lnSpc>
                <a:spcPct val="115000"/>
              </a:lnSpc>
              <a:spcAft>
                <a:spcPts val="1000"/>
              </a:spcAft>
              <a:buFont typeface="Symbol"/>
              <a:buChar char=""/>
              <a:tabLst>
                <a:tab pos="201295" algn="l"/>
              </a:tabLst>
            </a:pPr>
            <a:r>
              <a:rPr lang="en-US" dirty="0" smtClean="0">
                <a:solidFill>
                  <a:prstClr val="black">
                    <a:lumMod val="75000"/>
                    <a:lumOff val="25000"/>
                  </a:prstClr>
                </a:solidFill>
              </a:rPr>
              <a:t>Support </a:t>
            </a:r>
            <a:r>
              <a:rPr lang="en-US" dirty="0">
                <a:solidFill>
                  <a:prstClr val="black">
                    <a:lumMod val="75000"/>
                    <a:lumOff val="25000"/>
                  </a:prstClr>
                </a:solidFill>
              </a:rPr>
              <a:t>feasibility of strategic goals attainment via application of reliable macroeconomic forecasts in decision making process</a:t>
            </a:r>
            <a:endParaRPr lang="ru-RU" dirty="0">
              <a:solidFill>
                <a:prstClr val="black">
                  <a:lumMod val="75000"/>
                  <a:lumOff val="25000"/>
                </a:prstClr>
              </a:solidFill>
            </a:endParaRPr>
          </a:p>
        </p:txBody>
      </p:sp>
    </p:spTree>
    <p:extLst>
      <p:ext uri="{BB962C8B-B14F-4D97-AF65-F5344CB8AC3E}">
        <p14:creationId xmlns:p14="http://schemas.microsoft.com/office/powerpoint/2010/main" val="3147645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2" name="Прямоугольник 1"/>
          <p:cNvSpPr/>
          <p:nvPr/>
        </p:nvSpPr>
        <p:spPr>
          <a:xfrm>
            <a:off x="1447800" y="1442135"/>
            <a:ext cx="6908800" cy="400110"/>
          </a:xfrm>
          <a:prstGeom prst="rect">
            <a:avLst/>
          </a:prstGeom>
        </p:spPr>
        <p:txBody>
          <a:bodyPr wrap="square">
            <a:spAutoFit/>
          </a:bodyPr>
          <a:lstStyle/>
          <a:p>
            <a:r>
              <a:rPr lang="en-US" sz="2000" b="1" dirty="0" smtClean="0">
                <a:solidFill>
                  <a:schemeClr val="tx1">
                    <a:lumMod val="75000"/>
                    <a:lumOff val="25000"/>
                  </a:schemeClr>
                </a:solidFill>
              </a:rPr>
              <a:t>DEVELOPING STANDARD WITHIN THE ISSAI FRAMEWORK</a:t>
            </a:r>
            <a:endParaRPr lang="ru-RU" sz="2000" b="1" dirty="0">
              <a:solidFill>
                <a:schemeClr val="tx1">
                  <a:lumMod val="75000"/>
                  <a:lumOff val="25000"/>
                </a:schemeClr>
              </a:solidFill>
            </a:endParaRPr>
          </a:p>
        </p:txBody>
      </p:sp>
      <p:sp>
        <p:nvSpPr>
          <p:cNvPr id="4" name="Прямоугольник 3"/>
          <p:cNvSpPr/>
          <p:nvPr/>
        </p:nvSpPr>
        <p:spPr>
          <a:xfrm>
            <a:off x="419100" y="2033538"/>
            <a:ext cx="8597900" cy="2303451"/>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15000"/>
              </a:lnSpc>
              <a:tabLst>
                <a:tab pos="201295" algn="l"/>
              </a:tabLst>
            </a:pPr>
            <a:r>
              <a:rPr lang="en-US" dirty="0">
                <a:solidFill>
                  <a:prstClr val="black">
                    <a:lumMod val="75000"/>
                    <a:lumOff val="25000"/>
                  </a:prstClr>
                </a:solidFill>
              </a:rPr>
              <a:t>•	Fundamental Principles of Financial Auditing (ISSAI 200)</a:t>
            </a:r>
            <a:endParaRPr lang="ru-RU" dirty="0">
              <a:solidFill>
                <a:prstClr val="black">
                  <a:lumMod val="75000"/>
                  <a:lumOff val="25000"/>
                </a:prstClr>
              </a:solidFill>
            </a:endParaRPr>
          </a:p>
          <a:p>
            <a:pPr>
              <a:lnSpc>
                <a:spcPct val="115000"/>
              </a:lnSpc>
              <a:tabLst>
                <a:tab pos="201295" algn="l"/>
              </a:tabLst>
            </a:pPr>
            <a:endParaRPr lang="en-US" dirty="0">
              <a:solidFill>
                <a:prstClr val="black">
                  <a:lumMod val="75000"/>
                  <a:lumOff val="25000"/>
                </a:prstClr>
              </a:solidFill>
            </a:endParaRPr>
          </a:p>
          <a:p>
            <a:pPr>
              <a:lnSpc>
                <a:spcPct val="115000"/>
              </a:lnSpc>
              <a:tabLst>
                <a:tab pos="201295" algn="l"/>
              </a:tabLst>
            </a:pPr>
            <a:r>
              <a:rPr lang="en-US" dirty="0">
                <a:solidFill>
                  <a:prstClr val="black">
                    <a:lumMod val="75000"/>
                    <a:lumOff val="25000"/>
                  </a:prstClr>
                </a:solidFill>
              </a:rPr>
              <a:t>•	Fundamental Principles of Performance Auditing (ISSAI 300) </a:t>
            </a:r>
            <a:endParaRPr lang="ru-RU" dirty="0">
              <a:solidFill>
                <a:prstClr val="black">
                  <a:lumMod val="75000"/>
                  <a:lumOff val="25000"/>
                </a:prstClr>
              </a:solidFill>
            </a:endParaRPr>
          </a:p>
          <a:p>
            <a:pPr>
              <a:lnSpc>
                <a:spcPct val="115000"/>
              </a:lnSpc>
              <a:tabLst>
                <a:tab pos="201295" algn="l"/>
              </a:tabLst>
            </a:pPr>
            <a:endParaRPr lang="en-US" dirty="0">
              <a:solidFill>
                <a:prstClr val="black">
                  <a:lumMod val="75000"/>
                  <a:lumOff val="25000"/>
                </a:prstClr>
              </a:solidFill>
            </a:endParaRPr>
          </a:p>
          <a:p>
            <a:pPr>
              <a:lnSpc>
                <a:spcPct val="115000"/>
              </a:lnSpc>
              <a:tabLst>
                <a:tab pos="201295" algn="l"/>
              </a:tabLst>
            </a:pPr>
            <a:r>
              <a:rPr lang="en-US" dirty="0">
                <a:solidFill>
                  <a:prstClr val="black">
                    <a:lumMod val="75000"/>
                    <a:lumOff val="25000"/>
                  </a:prstClr>
                </a:solidFill>
              </a:rPr>
              <a:t>•	Guidelines on the evaluation of public policies (INTOSAI GOV 9400)</a:t>
            </a:r>
            <a:endParaRPr lang="ru-RU" dirty="0">
              <a:solidFill>
                <a:prstClr val="black">
                  <a:lumMod val="75000"/>
                  <a:lumOff val="25000"/>
                </a:prstClr>
              </a:solidFill>
            </a:endParaRPr>
          </a:p>
          <a:p>
            <a:pPr>
              <a:lnSpc>
                <a:spcPct val="115000"/>
              </a:lnSpc>
              <a:tabLst>
                <a:tab pos="201295" algn="l"/>
              </a:tabLst>
            </a:pPr>
            <a:endParaRPr lang="en-US" dirty="0">
              <a:solidFill>
                <a:prstClr val="black">
                  <a:lumMod val="75000"/>
                  <a:lumOff val="25000"/>
                </a:prstClr>
              </a:solidFill>
            </a:endParaRPr>
          </a:p>
          <a:p>
            <a:pPr>
              <a:lnSpc>
                <a:spcPct val="115000"/>
              </a:lnSpc>
              <a:tabLst>
                <a:tab pos="201295" algn="l"/>
              </a:tabLst>
            </a:pPr>
            <a:r>
              <a:rPr lang="en-US" dirty="0">
                <a:solidFill>
                  <a:prstClr val="black">
                    <a:lumMod val="75000"/>
                    <a:lumOff val="25000"/>
                  </a:prstClr>
                </a:solidFill>
              </a:rPr>
              <a:t>•	Value and Benefits of SAIs-making a difference to the life of citizens (ISSAI 12)</a:t>
            </a:r>
          </a:p>
        </p:txBody>
      </p:sp>
    </p:spTree>
    <p:extLst>
      <p:ext uri="{BB962C8B-B14F-4D97-AF65-F5344CB8AC3E}">
        <p14:creationId xmlns:p14="http://schemas.microsoft.com/office/powerpoint/2010/main" val="1516728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2" name="Прямоугольник 1"/>
          <p:cNvSpPr/>
          <p:nvPr/>
        </p:nvSpPr>
        <p:spPr>
          <a:xfrm>
            <a:off x="1613917" y="1383268"/>
            <a:ext cx="5758756" cy="400110"/>
          </a:xfrm>
          <a:prstGeom prst="rect">
            <a:avLst/>
          </a:prstGeom>
        </p:spPr>
        <p:txBody>
          <a:bodyPr wrap="none">
            <a:spAutoFit/>
          </a:bodyPr>
          <a:lstStyle/>
          <a:p>
            <a:r>
              <a:rPr lang="en-US" sz="2000" b="1" dirty="0" smtClean="0">
                <a:solidFill>
                  <a:schemeClr val="tx1">
                    <a:lumMod val="75000"/>
                    <a:lumOff val="25000"/>
                  </a:schemeClr>
                </a:solidFill>
              </a:rPr>
              <a:t>THE TASKS WITHIN THE PROJECT (SCOPE - CONTENT)</a:t>
            </a:r>
            <a:endParaRPr lang="en-US" sz="2000" b="1" dirty="0">
              <a:solidFill>
                <a:schemeClr val="tx1">
                  <a:lumMod val="75000"/>
                  <a:lumOff val="25000"/>
                </a:schemeClr>
              </a:solidFill>
            </a:endParaRPr>
          </a:p>
        </p:txBody>
      </p:sp>
      <p:sp>
        <p:nvSpPr>
          <p:cNvPr id="4" name="Прямоугольник 3"/>
          <p:cNvSpPr/>
          <p:nvPr/>
        </p:nvSpPr>
        <p:spPr>
          <a:xfrm>
            <a:off x="584200" y="1946414"/>
            <a:ext cx="8318500" cy="3259097"/>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lvl="0">
              <a:lnSpc>
                <a:spcPct val="115000"/>
              </a:lnSpc>
              <a:tabLst>
                <a:tab pos="201295" algn="l"/>
              </a:tabLst>
            </a:pPr>
            <a:r>
              <a:rPr lang="en-US" dirty="0" smtClean="0">
                <a:solidFill>
                  <a:prstClr val="black">
                    <a:lumMod val="75000"/>
                    <a:lumOff val="25000"/>
                  </a:prstClr>
                </a:solidFill>
              </a:rPr>
              <a:t>The document should be developed to:</a:t>
            </a:r>
            <a:endParaRPr lang="ru-RU" dirty="0" smtClean="0">
              <a:solidFill>
                <a:prstClr val="black">
                  <a:lumMod val="75000"/>
                  <a:lumOff val="25000"/>
                </a:prstClr>
              </a:solidFill>
            </a:endParaRPr>
          </a:p>
          <a:p>
            <a:pPr lvl="0">
              <a:lnSpc>
                <a:spcPct val="115000"/>
              </a:lnSpc>
              <a:tabLst>
                <a:tab pos="201295" algn="l"/>
              </a:tabLst>
            </a:pPr>
            <a:endParaRPr lang="ru-RU" dirty="0" smtClean="0">
              <a:solidFill>
                <a:prstClr val="black">
                  <a:lumMod val="75000"/>
                  <a:lumOff val="25000"/>
                </a:prstClr>
              </a:solidFill>
            </a:endParaRPr>
          </a:p>
          <a:p>
            <a:pPr marL="342900" lvl="0" indent="-342900">
              <a:lnSpc>
                <a:spcPct val="115000"/>
              </a:lnSpc>
              <a:buFont typeface="Arial" pitchFamily="34" charset="0"/>
              <a:buChar char="•"/>
              <a:tabLst>
                <a:tab pos="201295" algn="l"/>
              </a:tabLst>
            </a:pPr>
            <a:r>
              <a:rPr lang="en-US" dirty="0">
                <a:solidFill>
                  <a:prstClr val="black">
                    <a:lumMod val="75000"/>
                    <a:lumOff val="25000"/>
                  </a:prstClr>
                </a:solidFill>
              </a:rPr>
              <a:t>d</a:t>
            </a:r>
            <a:r>
              <a:rPr lang="en-US" dirty="0" smtClean="0">
                <a:solidFill>
                  <a:prstClr val="black">
                    <a:lumMod val="75000"/>
                    <a:lumOff val="25000"/>
                  </a:prstClr>
                </a:solidFill>
              </a:rPr>
              <a:t>etermine the place of audit of macroeconomic forecasts within SAI’ activities</a:t>
            </a:r>
            <a:endParaRPr lang="ru-RU" dirty="0" smtClean="0">
              <a:solidFill>
                <a:prstClr val="black">
                  <a:lumMod val="75000"/>
                  <a:lumOff val="25000"/>
                </a:prstClr>
              </a:solidFill>
            </a:endParaRPr>
          </a:p>
          <a:p>
            <a:pPr lvl="0">
              <a:lnSpc>
                <a:spcPct val="115000"/>
              </a:lnSpc>
              <a:tabLst>
                <a:tab pos="201295" algn="l"/>
              </a:tabLst>
            </a:pPr>
            <a:endParaRPr lang="ru-RU" dirty="0" smtClean="0">
              <a:solidFill>
                <a:prstClr val="black">
                  <a:lumMod val="75000"/>
                  <a:lumOff val="25000"/>
                </a:prstClr>
              </a:solidFill>
            </a:endParaRPr>
          </a:p>
          <a:p>
            <a:pPr marL="342900" lvl="0" indent="-342900">
              <a:lnSpc>
                <a:spcPct val="115000"/>
              </a:lnSpc>
              <a:buFont typeface="Arial" pitchFamily="34" charset="0"/>
              <a:buChar char="•"/>
              <a:tabLst>
                <a:tab pos="201295" algn="l"/>
              </a:tabLst>
            </a:pPr>
            <a:r>
              <a:rPr lang="en-US" dirty="0">
                <a:solidFill>
                  <a:prstClr val="black">
                    <a:lumMod val="75000"/>
                    <a:lumOff val="25000"/>
                  </a:prstClr>
                </a:solidFill>
              </a:rPr>
              <a:t>r</a:t>
            </a:r>
            <a:r>
              <a:rPr lang="en-US" dirty="0" smtClean="0">
                <a:solidFill>
                  <a:prstClr val="black">
                    <a:lumMod val="75000"/>
                    <a:lumOff val="25000"/>
                  </a:prstClr>
                </a:solidFill>
              </a:rPr>
              <a:t>eview the best practice of the audit of macroeconomic forecasts</a:t>
            </a:r>
            <a:endParaRPr lang="ru-RU" dirty="0" smtClean="0">
              <a:solidFill>
                <a:prstClr val="black">
                  <a:lumMod val="75000"/>
                  <a:lumOff val="25000"/>
                </a:prstClr>
              </a:solidFill>
            </a:endParaRPr>
          </a:p>
          <a:p>
            <a:pPr lvl="0">
              <a:lnSpc>
                <a:spcPct val="115000"/>
              </a:lnSpc>
              <a:tabLst>
                <a:tab pos="201295" algn="l"/>
              </a:tabLst>
            </a:pPr>
            <a:endParaRPr lang="ru-RU" dirty="0" smtClean="0">
              <a:solidFill>
                <a:prstClr val="black">
                  <a:lumMod val="75000"/>
                  <a:lumOff val="25000"/>
                </a:prstClr>
              </a:solidFill>
            </a:endParaRPr>
          </a:p>
          <a:p>
            <a:pPr marL="342900" lvl="0" indent="-342900">
              <a:lnSpc>
                <a:spcPct val="115000"/>
              </a:lnSpc>
              <a:buFont typeface="Arial" pitchFamily="34" charset="0"/>
              <a:buChar char="•"/>
              <a:tabLst>
                <a:tab pos="201295" algn="l"/>
              </a:tabLst>
            </a:pPr>
            <a:r>
              <a:rPr lang="en-US" dirty="0" smtClean="0">
                <a:solidFill>
                  <a:prstClr val="black">
                    <a:lumMod val="75000"/>
                    <a:lumOff val="25000"/>
                  </a:prstClr>
                </a:solidFill>
              </a:rPr>
              <a:t>arrange (systematize) the process and procedures within the audit, audit issues, criteria and methods</a:t>
            </a:r>
            <a:endParaRPr lang="ru-RU" dirty="0" smtClean="0">
              <a:solidFill>
                <a:prstClr val="black">
                  <a:lumMod val="75000"/>
                  <a:lumOff val="25000"/>
                </a:prstClr>
              </a:solidFill>
            </a:endParaRPr>
          </a:p>
          <a:p>
            <a:pPr lvl="0">
              <a:lnSpc>
                <a:spcPct val="115000"/>
              </a:lnSpc>
              <a:tabLst>
                <a:tab pos="201295" algn="l"/>
              </a:tabLst>
            </a:pPr>
            <a:endParaRPr lang="ru-RU" dirty="0" smtClean="0">
              <a:solidFill>
                <a:prstClr val="black">
                  <a:lumMod val="75000"/>
                  <a:lumOff val="25000"/>
                </a:prstClr>
              </a:solidFill>
            </a:endParaRPr>
          </a:p>
          <a:p>
            <a:pPr marL="342900" lvl="0" indent="-342900">
              <a:lnSpc>
                <a:spcPct val="115000"/>
              </a:lnSpc>
              <a:buFont typeface="Arial" pitchFamily="34" charset="0"/>
              <a:buChar char="•"/>
              <a:tabLst>
                <a:tab pos="201295" algn="l"/>
              </a:tabLst>
            </a:pPr>
            <a:r>
              <a:rPr lang="en-US" dirty="0" smtClean="0">
                <a:solidFill>
                  <a:prstClr val="black">
                    <a:lumMod val="75000"/>
                    <a:lumOff val="25000"/>
                  </a:prstClr>
                </a:solidFill>
              </a:rPr>
              <a:t>develop proposals on the SAI’ capacity building</a:t>
            </a:r>
            <a:endParaRPr lang="ru-RU" dirty="0">
              <a:solidFill>
                <a:prstClr val="black">
                  <a:lumMod val="75000"/>
                  <a:lumOff val="25000"/>
                </a:prstClr>
              </a:solidFill>
            </a:endParaRPr>
          </a:p>
        </p:txBody>
      </p:sp>
    </p:spTree>
    <p:extLst>
      <p:ext uri="{BB962C8B-B14F-4D97-AF65-F5344CB8AC3E}">
        <p14:creationId xmlns:p14="http://schemas.microsoft.com/office/powerpoint/2010/main" val="3394677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graphicFrame>
        <p:nvGraphicFramePr>
          <p:cNvPr id="2" name="Таблица 1"/>
          <p:cNvGraphicFramePr>
            <a:graphicFrameLocks noGrp="1"/>
          </p:cNvGraphicFramePr>
          <p:nvPr>
            <p:extLst>
              <p:ext uri="{D42A27DB-BD31-4B8C-83A1-F6EECF244321}">
                <p14:modId xmlns:p14="http://schemas.microsoft.com/office/powerpoint/2010/main" val="707303496"/>
              </p:ext>
            </p:extLst>
          </p:nvPr>
        </p:nvGraphicFramePr>
        <p:xfrm>
          <a:off x="287090" y="1371600"/>
          <a:ext cx="8382000" cy="3809677"/>
        </p:xfrm>
        <a:graphic>
          <a:graphicData uri="http://schemas.openxmlformats.org/drawingml/2006/table">
            <a:tbl>
              <a:tblPr firstRow="1" bandRow="1">
                <a:tableStyleId>{5FD0F851-EC5A-4D38-B0AD-8093EC10F338}</a:tableStyleId>
              </a:tblPr>
              <a:tblGrid>
                <a:gridCol w="4191000"/>
                <a:gridCol w="4191000"/>
              </a:tblGrid>
              <a:tr h="1079500">
                <a:tc>
                  <a:txBody>
                    <a:bodyPr/>
                    <a:lstStyle/>
                    <a:p>
                      <a:pPr algn="r"/>
                      <a:r>
                        <a:rPr lang="en-US" sz="1800" b="0" u="none" kern="1200" dirty="0" smtClean="0"/>
                        <a:t>Guidance from other internationally recognized, regional or national standard setters</a:t>
                      </a:r>
                      <a:r>
                        <a:rPr lang="ru-RU" sz="1800" b="0" u="none" kern="1200" dirty="0" smtClean="0"/>
                        <a:t>:</a:t>
                      </a:r>
                      <a:endParaRPr lang="ru-RU" sz="1800" b="0" u="none" kern="1200" dirty="0" smtClean="0">
                        <a:solidFill>
                          <a:schemeClr val="tx1">
                            <a:lumMod val="75000"/>
                            <a:lumOff val="25000"/>
                          </a:schemeClr>
                        </a:solidFill>
                        <a:latin typeface="+mn-lt"/>
                        <a:ea typeface="+mn-ea"/>
                        <a:cs typeface="+mn-cs"/>
                      </a:endParaRPr>
                    </a:p>
                  </a:txBody>
                  <a:tcPr>
                    <a:lnB w="12700" cmpd="sng">
                      <a:noFill/>
                    </a:lnB>
                  </a:tcPr>
                </a:tc>
                <a:tc>
                  <a:txBody>
                    <a:bodyPr/>
                    <a:lstStyle/>
                    <a:p>
                      <a:pPr marL="0" lvl="0" indent="0" algn="l" defTabSz="457200" rtl="0" eaLnBrk="1" latinLnBrk="0" hangingPunct="1">
                        <a:lnSpc>
                          <a:spcPct val="115000"/>
                        </a:lnSpc>
                        <a:buFont typeface="Arial" pitchFamily="34" charset="0"/>
                        <a:buNone/>
                        <a:tabLst>
                          <a:tab pos="201295" algn="l"/>
                        </a:tabLst>
                      </a:pPr>
                      <a:r>
                        <a:rPr lang="en-US" sz="1800" b="0" kern="1200" dirty="0" smtClean="0"/>
                        <a:t>There is currently no guidance </a:t>
                      </a:r>
                      <a:r>
                        <a:rPr lang="en-US" sz="1800" b="0" kern="1200" dirty="0" smtClean="0"/>
                        <a:t>available</a:t>
                      </a:r>
                      <a:endParaRPr lang="ru-RU" sz="1800" b="0" kern="1200" dirty="0">
                        <a:solidFill>
                          <a:schemeClr val="tx1">
                            <a:lumMod val="75000"/>
                            <a:lumOff val="25000"/>
                          </a:schemeClr>
                        </a:solidFill>
                        <a:latin typeface="+mn-lt"/>
                        <a:ea typeface="+mn-ea"/>
                        <a:cs typeface="+mn-cs"/>
                      </a:endParaRPr>
                    </a:p>
                  </a:txBody>
                  <a:tcPr>
                    <a:lnB w="12700" cmpd="sng">
                      <a:noFill/>
                    </a:lnB>
                  </a:tcPr>
                </a:tc>
              </a:tr>
              <a:tr h="443684">
                <a:tc>
                  <a:txBody>
                    <a:bodyPr/>
                    <a:lstStyle/>
                    <a:p>
                      <a:pPr marL="0" lvl="0" indent="0" algn="r" defTabSz="457200" rtl="0" eaLnBrk="1" latinLnBrk="0" hangingPunct="1">
                        <a:lnSpc>
                          <a:spcPct val="115000"/>
                        </a:lnSpc>
                        <a:spcAft>
                          <a:spcPts val="0"/>
                        </a:spcAft>
                        <a:buFont typeface="Symbol"/>
                        <a:buNone/>
                        <a:tabLst>
                          <a:tab pos="201295" algn="l"/>
                        </a:tabLst>
                      </a:pPr>
                      <a:r>
                        <a:rPr lang="ru-RU" sz="1800" u="none" kern="1200" dirty="0" smtClean="0"/>
                        <a:t>                                </a:t>
                      </a:r>
                      <a:r>
                        <a:rPr lang="en-US" sz="1800" u="none" kern="1200" dirty="0" smtClean="0"/>
                        <a:t>ISSAI Category</a:t>
                      </a:r>
                      <a:r>
                        <a:rPr lang="ru-RU" sz="1800" u="none" kern="1200" dirty="0" smtClean="0"/>
                        <a:t>:</a:t>
                      </a:r>
                      <a:endParaRPr lang="ru-RU" sz="1800" b="0" u="none" kern="1200" dirty="0" smtClean="0">
                        <a:solidFill>
                          <a:schemeClr val="tx1">
                            <a:lumMod val="75000"/>
                            <a:lumOff val="25000"/>
                          </a:schemeClr>
                        </a:solidFill>
                        <a:latin typeface="+mn-lt"/>
                        <a:ea typeface="+mn-ea"/>
                        <a:cs typeface="+mn-cs"/>
                      </a:endParaRPr>
                    </a:p>
                  </a:txBody>
                  <a:tcPr marL="68580" marR="68580" marT="0" marB="0">
                    <a:lnL>
                      <a:noFill/>
                    </a:lnL>
                    <a:lnR>
                      <a:noFill/>
                    </a:lnR>
                    <a:lnT w="12700" cmpd="sng">
                      <a:noFill/>
                    </a:lnT>
                    <a:lnB>
                      <a:noFill/>
                    </a:lnB>
                    <a:lnTlToBr w="12700" cmpd="sng">
                      <a:noFill/>
                      <a:prstDash val="solid"/>
                    </a:lnTlToBr>
                    <a:lnBlToTr w="12700" cmpd="sng">
                      <a:noFill/>
                      <a:prstDash val="solid"/>
                    </a:lnBlToTr>
                  </a:tcPr>
                </a:tc>
                <a:tc>
                  <a:txBody>
                    <a:bodyPr/>
                    <a:lstStyle/>
                    <a:p>
                      <a:pPr marL="0" lvl="0" indent="0" algn="l" defTabSz="457200" rtl="0" eaLnBrk="1" latinLnBrk="0" hangingPunct="1">
                        <a:lnSpc>
                          <a:spcPct val="115000"/>
                        </a:lnSpc>
                        <a:spcAft>
                          <a:spcPts val="0"/>
                        </a:spcAft>
                        <a:buFont typeface="Arial" pitchFamily="34" charset="0"/>
                        <a:buNone/>
                        <a:tabLst>
                          <a:tab pos="201295" algn="l"/>
                        </a:tabLst>
                      </a:pPr>
                      <a:r>
                        <a:rPr lang="en-US" sz="1800" kern="1200" dirty="0"/>
                        <a:t>ISSAI</a:t>
                      </a:r>
                      <a:endParaRPr lang="ru-RU" sz="1800" b="0" kern="1200" dirty="0">
                        <a:solidFill>
                          <a:schemeClr val="tx1">
                            <a:lumMod val="75000"/>
                            <a:lumOff val="25000"/>
                          </a:schemeClr>
                        </a:solidFill>
                        <a:latin typeface="+mn-lt"/>
                        <a:ea typeface="+mn-ea"/>
                        <a:cs typeface="+mn-cs"/>
                      </a:endParaRPr>
                    </a:p>
                  </a:txBody>
                  <a:tcPr marL="68580" marR="68580" marT="0" marB="0">
                    <a:lnL>
                      <a:noFill/>
                    </a:lnL>
                    <a:lnR>
                      <a:noFill/>
                    </a:lnR>
                    <a:lnT w="12700" cmpd="sng">
                      <a:noFill/>
                    </a:lnT>
                    <a:lnB>
                      <a:noFill/>
                    </a:lnB>
                    <a:lnTlToBr w="12700" cmpd="sng">
                      <a:noFill/>
                      <a:prstDash val="solid"/>
                    </a:lnTlToBr>
                    <a:lnBlToTr w="12700" cmpd="sng">
                      <a:noFill/>
                      <a:prstDash val="solid"/>
                    </a:lnBlToTr>
                  </a:tcPr>
                </a:tc>
              </a:tr>
              <a:tr h="732687">
                <a:tc>
                  <a:txBody>
                    <a:bodyPr/>
                    <a:lstStyle/>
                    <a:p>
                      <a:pPr marL="0" lvl="0" indent="0" algn="r" defTabSz="457200" rtl="0" eaLnBrk="1" latinLnBrk="0" hangingPunct="1">
                        <a:lnSpc>
                          <a:spcPct val="115000"/>
                        </a:lnSpc>
                        <a:spcAft>
                          <a:spcPts val="0"/>
                        </a:spcAft>
                        <a:buFont typeface="Symbol"/>
                        <a:buNone/>
                        <a:tabLst>
                          <a:tab pos="201295" algn="l"/>
                        </a:tabLst>
                      </a:pPr>
                      <a:r>
                        <a:rPr lang="en-US" sz="1800" u="none" kern="1200" dirty="0"/>
                        <a:t>Target </a:t>
                      </a:r>
                      <a:r>
                        <a:rPr lang="en-US" sz="1800" u="none" kern="1200" dirty="0" smtClean="0"/>
                        <a:t>Group</a:t>
                      </a:r>
                      <a:r>
                        <a:rPr lang="ru-RU" sz="1800" u="none" kern="1200" dirty="0" smtClean="0"/>
                        <a:t>:</a:t>
                      </a:r>
                      <a:endParaRPr lang="ru-RU" sz="1800" b="0" u="none" kern="1200" dirty="0">
                        <a:solidFill>
                          <a:schemeClr val="tx1">
                            <a:lumMod val="75000"/>
                            <a:lumOff val="25000"/>
                          </a:schemeClr>
                        </a:solidFill>
                        <a:latin typeface="+mn-lt"/>
                        <a:ea typeface="+mn-ea"/>
                        <a:cs typeface="+mn-cs"/>
                      </a:endParaRPr>
                    </a:p>
                  </a:txBody>
                  <a:tcPr marL="68580" marR="68580" marT="0" marB="0">
                    <a:lnT>
                      <a:noFill/>
                    </a:lnT>
                  </a:tcPr>
                </a:tc>
                <a:tc>
                  <a:txBody>
                    <a:bodyPr/>
                    <a:lstStyle/>
                    <a:p>
                      <a:pPr marL="0" lvl="0" indent="0" algn="l" defTabSz="457200" rtl="0" eaLnBrk="1" latinLnBrk="0" hangingPunct="1">
                        <a:lnSpc>
                          <a:spcPct val="115000"/>
                        </a:lnSpc>
                        <a:spcAft>
                          <a:spcPts val="0"/>
                        </a:spcAft>
                        <a:buFont typeface="Arial" pitchFamily="34" charset="0"/>
                        <a:buNone/>
                        <a:tabLst>
                          <a:tab pos="201295" algn="l"/>
                        </a:tabLst>
                      </a:pPr>
                      <a:r>
                        <a:rPr lang="en-US" sz="1800" kern="1200" dirty="0"/>
                        <a:t>Heads and Audit Directors of SAIs, External Governmental </a:t>
                      </a:r>
                      <a:r>
                        <a:rPr lang="en-US" sz="1800" kern="1200" dirty="0" smtClean="0"/>
                        <a:t>Auditors</a:t>
                      </a:r>
                      <a:endParaRPr lang="ru-RU" sz="1800" b="0" kern="1200" dirty="0" smtClean="0">
                        <a:solidFill>
                          <a:schemeClr val="tx1">
                            <a:lumMod val="75000"/>
                            <a:lumOff val="25000"/>
                          </a:schemeClr>
                        </a:solidFill>
                        <a:latin typeface="+mn-lt"/>
                        <a:ea typeface="+mn-ea"/>
                        <a:cs typeface="+mn-cs"/>
                      </a:endParaRPr>
                    </a:p>
                  </a:txBody>
                  <a:tcPr marL="68580" marR="68580" marT="0" marB="0">
                    <a:lnT>
                      <a:noFill/>
                    </a:lnT>
                  </a:tcPr>
                </a:tc>
              </a:tr>
              <a:tr h="1110122">
                <a:tc>
                  <a:txBody>
                    <a:bodyPr/>
                    <a:lstStyle/>
                    <a:p>
                      <a:pPr marL="0" lvl="0" indent="0" algn="r" defTabSz="457200" rtl="0" eaLnBrk="1" latinLnBrk="0" hangingPunct="1">
                        <a:lnSpc>
                          <a:spcPct val="115000"/>
                        </a:lnSpc>
                        <a:spcAft>
                          <a:spcPts val="0"/>
                        </a:spcAft>
                        <a:buFont typeface="Symbol"/>
                        <a:buNone/>
                        <a:tabLst>
                          <a:tab pos="201295" algn="l"/>
                        </a:tabLst>
                      </a:pPr>
                      <a:r>
                        <a:rPr lang="en-US" sz="1800" u="none" kern="1200" dirty="0"/>
                        <a:t>The categories of auditing in the </a:t>
                      </a:r>
                      <a:r>
                        <a:rPr lang="en-US" sz="1800" u="none" kern="1200" dirty="0" smtClean="0"/>
                        <a:t>project</a:t>
                      </a:r>
                      <a:r>
                        <a:rPr lang="ru-RU" sz="1800" u="none" kern="1200" dirty="0" smtClean="0"/>
                        <a:t>:</a:t>
                      </a:r>
                      <a:endParaRPr lang="ru-RU" sz="1800" b="0" u="none" kern="1200" dirty="0">
                        <a:solidFill>
                          <a:schemeClr val="tx1">
                            <a:lumMod val="75000"/>
                            <a:lumOff val="25000"/>
                          </a:schemeClr>
                        </a:solidFill>
                        <a:latin typeface="+mn-lt"/>
                        <a:ea typeface="+mn-ea"/>
                        <a:cs typeface="+mn-cs"/>
                      </a:endParaRPr>
                    </a:p>
                  </a:txBody>
                  <a:tcPr marL="68580" marR="68580" marT="0" marB="0"/>
                </a:tc>
                <a:tc>
                  <a:txBody>
                    <a:bodyPr/>
                    <a:lstStyle/>
                    <a:p>
                      <a:pPr marL="0" lvl="0" indent="0" algn="l" defTabSz="457200" rtl="0" eaLnBrk="1" latinLnBrk="0" hangingPunct="1">
                        <a:lnSpc>
                          <a:spcPct val="115000"/>
                        </a:lnSpc>
                        <a:spcAft>
                          <a:spcPts val="0"/>
                        </a:spcAft>
                        <a:buFont typeface="Arial" pitchFamily="34" charset="0"/>
                        <a:buNone/>
                        <a:tabLst>
                          <a:tab pos="201295" algn="l"/>
                        </a:tabLst>
                      </a:pPr>
                      <a:r>
                        <a:rPr lang="en-US" sz="1800" kern="1200" dirty="0"/>
                        <a:t>Performance audit in terms of risk assessment, achievement and feasibility of </a:t>
                      </a:r>
                      <a:r>
                        <a:rPr lang="en-US" sz="1800" kern="1200" dirty="0" smtClean="0"/>
                        <a:t>goals </a:t>
                      </a:r>
                      <a:endParaRPr lang="ru-RU" sz="1800" b="0" kern="1200" dirty="0" smtClean="0">
                        <a:solidFill>
                          <a:schemeClr val="tx1">
                            <a:lumMod val="75000"/>
                            <a:lumOff val="25000"/>
                          </a:schemeClr>
                        </a:solidFill>
                        <a:latin typeface="+mn-lt"/>
                        <a:ea typeface="+mn-ea"/>
                        <a:cs typeface="+mn-cs"/>
                      </a:endParaRPr>
                    </a:p>
                  </a:txBody>
                  <a:tcPr marL="68580" marR="68580" marT="0" marB="0"/>
                </a:tc>
              </a:tr>
              <a:tr h="443684">
                <a:tc>
                  <a:txBody>
                    <a:bodyPr/>
                    <a:lstStyle/>
                    <a:p>
                      <a:pPr marL="0" lvl="0" indent="0" algn="r" defTabSz="457200" rtl="0" eaLnBrk="1" latinLnBrk="0" hangingPunct="1">
                        <a:lnSpc>
                          <a:spcPct val="115000"/>
                        </a:lnSpc>
                        <a:spcAft>
                          <a:spcPts val="0"/>
                        </a:spcAft>
                        <a:buFont typeface="Symbol"/>
                        <a:buNone/>
                        <a:tabLst>
                          <a:tab pos="201295" algn="l"/>
                        </a:tabLst>
                      </a:pPr>
                      <a:r>
                        <a:rPr lang="en-US" sz="1800" u="none" kern="1200" dirty="0" smtClean="0"/>
                        <a:t>Author-Committee</a:t>
                      </a:r>
                      <a:r>
                        <a:rPr lang="ru-RU" sz="1800" u="none" kern="1200" dirty="0" smtClean="0"/>
                        <a:t>:</a:t>
                      </a:r>
                      <a:endParaRPr lang="ru-RU" sz="1800" b="0" u="none" kern="1200" dirty="0">
                        <a:solidFill>
                          <a:schemeClr val="tx1">
                            <a:lumMod val="75000"/>
                            <a:lumOff val="25000"/>
                          </a:schemeClr>
                        </a:solidFill>
                        <a:latin typeface="+mn-lt"/>
                        <a:ea typeface="+mn-ea"/>
                        <a:cs typeface="+mn-cs"/>
                      </a:endParaRPr>
                    </a:p>
                  </a:txBody>
                  <a:tcPr marL="68580" marR="68580" marT="0" marB="0"/>
                </a:tc>
                <a:tc>
                  <a:txBody>
                    <a:bodyPr/>
                    <a:lstStyle/>
                    <a:p>
                      <a:pPr marL="0" lvl="0" indent="0" algn="l" defTabSz="457200" rtl="0" eaLnBrk="1" latinLnBrk="0" hangingPunct="1">
                        <a:lnSpc>
                          <a:spcPct val="115000"/>
                        </a:lnSpc>
                        <a:spcAft>
                          <a:spcPts val="0"/>
                        </a:spcAft>
                        <a:buFont typeface="Arial" pitchFamily="34" charset="0"/>
                        <a:buNone/>
                        <a:tabLst>
                          <a:tab pos="201295" algn="l"/>
                        </a:tabLst>
                      </a:pPr>
                      <a:r>
                        <a:rPr lang="en-US" sz="1800" kern="1200" dirty="0"/>
                        <a:t>INTOSAI Knowledge Sharing Committee</a:t>
                      </a:r>
                      <a:endParaRPr lang="ru-RU" sz="1800" b="0" kern="1200" dirty="0">
                        <a:solidFill>
                          <a:schemeClr val="tx1">
                            <a:lumMod val="75000"/>
                            <a:lumOff val="25000"/>
                          </a:schemeClr>
                        </a:solidFill>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val="1309445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4" name="TextBox 3"/>
          <p:cNvSpPr txBox="1"/>
          <p:nvPr/>
        </p:nvSpPr>
        <p:spPr>
          <a:xfrm>
            <a:off x="139700" y="1328082"/>
            <a:ext cx="8788400" cy="1323439"/>
          </a:xfrm>
          <a:prstGeom prst="rect">
            <a:avLst/>
          </a:prstGeom>
          <a:noFill/>
          <a:ln>
            <a:noFill/>
          </a:ln>
          <a:effectLst>
            <a:innerShdw blurRad="63500" dist="50800" dir="162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gn="just">
              <a:buFont typeface="Arial" pitchFamily="34" charset="0"/>
              <a:buChar char="•"/>
            </a:pPr>
            <a:r>
              <a:rPr lang="en-US" sz="2000" dirty="0" smtClean="0">
                <a:solidFill>
                  <a:schemeClr val="tx1">
                    <a:lumMod val="85000"/>
                    <a:lumOff val="15000"/>
                  </a:schemeClr>
                </a:solidFill>
              </a:rPr>
              <a:t>Macroeconomic </a:t>
            </a:r>
            <a:r>
              <a:rPr lang="en-US" sz="2000" dirty="0">
                <a:solidFill>
                  <a:schemeClr val="tx1">
                    <a:lumMod val="85000"/>
                    <a:lumOff val="15000"/>
                  </a:schemeClr>
                </a:solidFill>
              </a:rPr>
              <a:t>forecast methodology complies with the methodology’ requirements, rules and regulations laid down in international or national </a:t>
            </a:r>
            <a:r>
              <a:rPr lang="en-US" sz="2000" dirty="0" smtClean="0">
                <a:solidFill>
                  <a:schemeClr val="tx1">
                    <a:lumMod val="85000"/>
                    <a:lumOff val="15000"/>
                  </a:schemeClr>
                </a:solidFill>
              </a:rPr>
              <a:t>regulations</a:t>
            </a:r>
          </a:p>
          <a:p>
            <a:pPr marL="342900" indent="-342900" algn="just">
              <a:buFont typeface="Arial" pitchFamily="34" charset="0"/>
              <a:buChar char="•"/>
            </a:pPr>
            <a:endParaRPr lang="en-US" sz="2000" dirty="0">
              <a:solidFill>
                <a:prstClr val="black">
                  <a:lumMod val="75000"/>
                  <a:lumOff val="25000"/>
                </a:prstClr>
              </a:solidFill>
            </a:endParaRPr>
          </a:p>
        </p:txBody>
      </p:sp>
      <p:sp>
        <p:nvSpPr>
          <p:cNvPr id="5" name="TextBox 4"/>
          <p:cNvSpPr txBox="1"/>
          <p:nvPr/>
        </p:nvSpPr>
        <p:spPr>
          <a:xfrm>
            <a:off x="139700" y="2432188"/>
            <a:ext cx="8788400" cy="236988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en-US" sz="2000" b="1" dirty="0">
                <a:solidFill>
                  <a:prstClr val="black">
                    <a:lumMod val="75000"/>
                    <a:lumOff val="25000"/>
                  </a:prstClr>
                </a:solidFill>
              </a:rPr>
              <a:t>Finland</a:t>
            </a:r>
            <a:r>
              <a:rPr lang="en-US" sz="2000" dirty="0">
                <a:solidFill>
                  <a:prstClr val="black">
                    <a:lumMod val="75000"/>
                    <a:lumOff val="25000"/>
                  </a:prstClr>
                </a:solidFill>
              </a:rPr>
              <a:t>: </a:t>
            </a:r>
            <a:r>
              <a:rPr lang="en-US" dirty="0">
                <a:solidFill>
                  <a:prstClr val="black">
                    <a:lumMod val="75000"/>
                    <a:lumOff val="25000"/>
                  </a:prstClr>
                </a:solidFill>
              </a:rPr>
              <a:t>the IMF (2007) and the OECD (2002) recommend that the assumptions concerning the forecasts should be reported and explained openly and clearly and the risks associated with the assumptions should be reviewed. Similar requirements are also laid down in EU legislation (Budgetary Frameworks Directive and the Regulation on Monitoring and Assessing Draft Budgetary Plans</a:t>
            </a:r>
            <a:r>
              <a:rPr lang="en-US" dirty="0" smtClean="0">
                <a:solidFill>
                  <a:prstClr val="black">
                    <a:lumMod val="75000"/>
                    <a:lumOff val="25000"/>
                  </a:prstClr>
                </a:solidFill>
              </a:rPr>
              <a:t>)</a:t>
            </a:r>
            <a:endParaRPr lang="en-US" dirty="0">
              <a:solidFill>
                <a:prstClr val="black">
                  <a:lumMod val="75000"/>
                  <a:lumOff val="25000"/>
                </a:prstClr>
              </a:solidFill>
            </a:endParaRPr>
          </a:p>
          <a:p>
            <a:pPr marL="342900" lvl="0" indent="-342900" algn="just">
              <a:buFont typeface="Arial" pitchFamily="34" charset="0"/>
              <a:buChar char="•"/>
            </a:pPr>
            <a:endParaRPr lang="en-US" dirty="0">
              <a:solidFill>
                <a:prstClr val="black">
                  <a:lumMod val="75000"/>
                  <a:lumOff val="25000"/>
                </a:prstClr>
              </a:solidFill>
            </a:endParaRPr>
          </a:p>
          <a:p>
            <a:pPr lvl="0" algn="just"/>
            <a:r>
              <a:rPr lang="en-US" sz="2000" b="1" dirty="0" smtClean="0">
                <a:solidFill>
                  <a:prstClr val="black">
                    <a:lumMod val="75000"/>
                    <a:lumOff val="25000"/>
                  </a:prstClr>
                </a:solidFill>
              </a:rPr>
              <a:t>Lithuania</a:t>
            </a:r>
            <a:r>
              <a:rPr lang="en-US" sz="2000" dirty="0">
                <a:solidFill>
                  <a:prstClr val="black">
                    <a:lumMod val="75000"/>
                    <a:lumOff val="25000"/>
                  </a:prstClr>
                </a:solidFill>
              </a:rPr>
              <a:t>:  </a:t>
            </a:r>
            <a:r>
              <a:rPr lang="en-US" dirty="0">
                <a:solidFill>
                  <a:prstClr val="black">
                    <a:lumMod val="75000"/>
                    <a:lumOff val="25000"/>
                  </a:prstClr>
                </a:solidFill>
              </a:rPr>
              <a:t>the current regulatory legislation does not foresee the procedure for preparing an economic development scenario and the periodicity of its </a:t>
            </a:r>
            <a:r>
              <a:rPr lang="en-US" dirty="0" smtClean="0">
                <a:solidFill>
                  <a:prstClr val="black">
                    <a:lumMod val="75000"/>
                    <a:lumOff val="25000"/>
                  </a:prstClr>
                </a:solidFill>
              </a:rPr>
              <a:t>preparation</a:t>
            </a:r>
            <a:endParaRPr lang="en-US" dirty="0">
              <a:solidFill>
                <a:prstClr val="black">
                  <a:lumMod val="75000"/>
                  <a:lumOff val="25000"/>
                </a:prstClr>
              </a:solidFill>
            </a:endParaRPr>
          </a:p>
        </p:txBody>
      </p:sp>
    </p:spTree>
    <p:extLst>
      <p:ext uri="{BB962C8B-B14F-4D97-AF65-F5344CB8AC3E}">
        <p14:creationId xmlns:p14="http://schemas.microsoft.com/office/powerpoint/2010/main" val="2201634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4" name="TextBox 3"/>
          <p:cNvSpPr txBox="1"/>
          <p:nvPr/>
        </p:nvSpPr>
        <p:spPr>
          <a:xfrm>
            <a:off x="88900" y="1304058"/>
            <a:ext cx="9055099" cy="1215717"/>
          </a:xfrm>
          <a:prstGeom prst="rect">
            <a:avLst/>
          </a:prstGeom>
          <a:noFill/>
          <a:ln>
            <a:no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lgn="just">
              <a:buFont typeface="Arial" pitchFamily="34" charset="0"/>
              <a:buChar char="•"/>
            </a:pPr>
            <a:r>
              <a:rPr lang="en-US" sz="2000" dirty="0" smtClean="0">
                <a:solidFill>
                  <a:schemeClr val="tx1">
                    <a:lumMod val="85000"/>
                    <a:lumOff val="15000"/>
                  </a:schemeClr>
                </a:solidFill>
              </a:rPr>
              <a:t>Cooperation </a:t>
            </a:r>
            <a:r>
              <a:rPr lang="en-US" sz="2000" dirty="0">
                <a:solidFill>
                  <a:schemeClr val="tx1">
                    <a:lumMod val="85000"/>
                    <a:lumOff val="15000"/>
                  </a:schemeClr>
                </a:solidFill>
              </a:rPr>
              <a:t>between </a:t>
            </a:r>
            <a:r>
              <a:rPr lang="en-US" sz="2000" dirty="0" smtClean="0">
                <a:solidFill>
                  <a:schemeClr val="tx1">
                    <a:lumMod val="85000"/>
                    <a:lumOff val="15000"/>
                  </a:schemeClr>
                </a:solidFill>
              </a:rPr>
              <a:t>ministries </a:t>
            </a:r>
            <a:r>
              <a:rPr lang="en-US" sz="2000" dirty="0">
                <a:solidFill>
                  <a:schemeClr val="tx1">
                    <a:lumMod val="85000"/>
                    <a:lumOff val="15000"/>
                  </a:schemeClr>
                </a:solidFill>
              </a:rPr>
              <a:t>in the process of forecast </a:t>
            </a:r>
            <a:r>
              <a:rPr lang="en-US" sz="2000" dirty="0" smtClean="0">
                <a:solidFill>
                  <a:schemeClr val="tx1">
                    <a:lumMod val="85000"/>
                    <a:lumOff val="15000"/>
                  </a:schemeClr>
                </a:solidFill>
              </a:rPr>
              <a:t>preparation</a:t>
            </a:r>
            <a:r>
              <a:rPr lang="en-US" sz="2000" dirty="0">
                <a:solidFill>
                  <a:schemeClr val="tx1">
                    <a:lumMod val="85000"/>
                    <a:lumOff val="15000"/>
                  </a:schemeClr>
                </a:solidFill>
              </a:rPr>
              <a:t>, </a:t>
            </a:r>
            <a:r>
              <a:rPr lang="en-US" sz="2000" dirty="0" smtClean="0">
                <a:solidFill>
                  <a:schemeClr val="tx1">
                    <a:lumMod val="85000"/>
                    <a:lumOff val="15000"/>
                  </a:schemeClr>
                </a:solidFill>
              </a:rPr>
              <a:t>	interdepartmental </a:t>
            </a:r>
            <a:r>
              <a:rPr lang="en-US" sz="2000" dirty="0" smtClean="0">
                <a:solidFill>
                  <a:schemeClr val="tx1">
                    <a:lumMod val="85000"/>
                    <a:lumOff val="15000"/>
                  </a:schemeClr>
                </a:solidFill>
              </a:rPr>
              <a:t>coordination</a:t>
            </a:r>
          </a:p>
          <a:p>
            <a:pPr marL="342900" indent="-342900" algn="just">
              <a:buFont typeface="Arial" pitchFamily="34" charset="0"/>
              <a:buChar char="•"/>
            </a:pPr>
            <a:endParaRPr lang="en-US" sz="800" dirty="0">
              <a:solidFill>
                <a:schemeClr val="tx1">
                  <a:lumMod val="85000"/>
                  <a:lumOff val="15000"/>
                </a:schemeClr>
              </a:solidFill>
            </a:endParaRPr>
          </a:p>
          <a:p>
            <a:pPr marL="342900" indent="-342900" algn="just">
              <a:buFont typeface="Arial" pitchFamily="34" charset="0"/>
              <a:buChar char="•"/>
            </a:pPr>
            <a:r>
              <a:rPr lang="en-US" sz="2000" dirty="0">
                <a:solidFill>
                  <a:schemeClr val="tx1">
                    <a:lumMod val="85000"/>
                    <a:lumOff val="15000"/>
                  </a:schemeClr>
                </a:solidFill>
              </a:rPr>
              <a:t>F</a:t>
            </a:r>
            <a:r>
              <a:rPr lang="en-US" sz="2000" dirty="0" smtClean="0">
                <a:solidFill>
                  <a:schemeClr val="tx1">
                    <a:lumMod val="85000"/>
                    <a:lumOff val="15000"/>
                  </a:schemeClr>
                </a:solidFill>
              </a:rPr>
              <a:t>igures and indicators used in forecasting and the requirements applied to them</a:t>
            </a:r>
          </a:p>
          <a:p>
            <a:pPr algn="just"/>
            <a:endParaRPr lang="en-US" sz="400" dirty="0">
              <a:solidFill>
                <a:prstClr val="black">
                  <a:lumMod val="75000"/>
                  <a:lumOff val="25000"/>
                </a:prstClr>
              </a:solidFill>
            </a:endParaRPr>
          </a:p>
        </p:txBody>
      </p:sp>
      <p:sp>
        <p:nvSpPr>
          <p:cNvPr id="6" name="TextBox 5"/>
          <p:cNvSpPr txBox="1"/>
          <p:nvPr/>
        </p:nvSpPr>
        <p:spPr>
          <a:xfrm>
            <a:off x="88901" y="2456682"/>
            <a:ext cx="8890000" cy="278537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en-US" sz="2000" b="1" dirty="0">
                <a:solidFill>
                  <a:prstClr val="black">
                    <a:lumMod val="75000"/>
                    <a:lumOff val="25000"/>
                  </a:prstClr>
                </a:solidFill>
              </a:rPr>
              <a:t>Finland: </a:t>
            </a:r>
            <a:r>
              <a:rPr lang="en-US" dirty="0">
                <a:solidFill>
                  <a:prstClr val="black">
                    <a:lumMod val="75000"/>
                    <a:lumOff val="25000"/>
                  </a:prstClr>
                </a:solidFill>
              </a:rPr>
              <a:t>The figures presented in the economic surveys were compared with the statistical data published by Statistics Finland.</a:t>
            </a:r>
          </a:p>
          <a:p>
            <a:pPr lvl="0" algn="just"/>
            <a:endParaRPr lang="en-US" sz="900" dirty="0">
              <a:solidFill>
                <a:prstClr val="black">
                  <a:lumMod val="75000"/>
                  <a:lumOff val="25000"/>
                </a:prstClr>
              </a:solidFill>
            </a:endParaRPr>
          </a:p>
          <a:p>
            <a:pPr lvl="0" algn="just"/>
            <a:r>
              <a:rPr lang="en-US" sz="2000" b="1" dirty="0">
                <a:solidFill>
                  <a:prstClr val="black">
                    <a:lumMod val="75000"/>
                    <a:lumOff val="25000"/>
                  </a:prstClr>
                </a:solidFill>
              </a:rPr>
              <a:t>Malta: </a:t>
            </a:r>
            <a:r>
              <a:rPr lang="en-US" dirty="0">
                <a:solidFill>
                  <a:prstClr val="black">
                    <a:lumMod val="75000"/>
                    <a:lumOff val="25000"/>
                  </a:prstClr>
                </a:solidFill>
              </a:rPr>
              <a:t>The econometric model used in this forecasting run is based on the latest data issued by the National Statistics Office and all equations in the system have been re-estimated to reflect the recent available data and economic trends. The current forecasting process incorporates a set of variables which are treated as completely exogenous to the system of equations. Assumptions  relating to international developments, are adapted from assumed estimates provided by reputable international </a:t>
            </a:r>
            <a:r>
              <a:rPr lang="en-US" dirty="0" smtClean="0">
                <a:solidFill>
                  <a:prstClr val="black">
                    <a:lumMod val="75000"/>
                    <a:lumOff val="25000"/>
                  </a:prstClr>
                </a:solidFill>
              </a:rPr>
              <a:t>institutions, in </a:t>
            </a:r>
            <a:r>
              <a:rPr lang="en-US" dirty="0">
                <a:solidFill>
                  <a:prstClr val="black">
                    <a:lumMod val="75000"/>
                    <a:lumOff val="25000"/>
                  </a:prstClr>
                </a:solidFill>
              </a:rPr>
              <a:t>particular the European Central Bank, the European Commission and Consensus Economics.</a:t>
            </a:r>
            <a:endParaRPr lang="ru-RU" dirty="0">
              <a:solidFill>
                <a:prstClr val="black">
                  <a:lumMod val="75000"/>
                  <a:lumOff val="25000"/>
                </a:prstClr>
              </a:solidFill>
            </a:endParaRPr>
          </a:p>
        </p:txBody>
      </p:sp>
    </p:spTree>
    <p:extLst>
      <p:ext uri="{BB962C8B-B14F-4D97-AF65-F5344CB8AC3E}">
        <p14:creationId xmlns:p14="http://schemas.microsoft.com/office/powerpoint/2010/main" val="2622682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41191" y="304800"/>
            <a:ext cx="6304209" cy="707886"/>
          </a:xfrm>
          <a:prstGeom prst="rect">
            <a:avLst/>
          </a:prstGeom>
        </p:spPr>
        <p:txBody>
          <a:bodyPr wrap="square">
            <a:spAutoFit/>
          </a:bodyPr>
          <a:lstStyle/>
          <a:p>
            <a:pPr algn="ctr"/>
            <a:r>
              <a:rPr lang="en-US" sz="2000" b="1" dirty="0">
                <a:solidFill>
                  <a:srgbClr val="FFFFFF"/>
                </a:solidFill>
                <a:cs typeface="PT Sans"/>
              </a:rPr>
              <a:t>INITIAL ASSESSMENT</a:t>
            </a:r>
          </a:p>
          <a:p>
            <a:pPr algn="ctr"/>
            <a:r>
              <a:rPr lang="en-US" sz="2000" b="1" dirty="0">
                <a:solidFill>
                  <a:srgbClr val="FFFFFF"/>
                </a:solidFill>
                <a:cs typeface="PT Sans"/>
              </a:rPr>
              <a:t>White Paper on </a:t>
            </a:r>
            <a:r>
              <a:rPr lang="en-US" sz="2000" b="1" dirty="0" smtClean="0">
                <a:solidFill>
                  <a:srgbClr val="FFFFFF"/>
                </a:solidFill>
                <a:cs typeface="PT Sans"/>
              </a:rPr>
              <a:t>the </a:t>
            </a:r>
            <a:r>
              <a:rPr lang="en-US" sz="2000" b="1" dirty="0">
                <a:solidFill>
                  <a:srgbClr val="FFFFFF"/>
                </a:solidFill>
                <a:cs typeface="PT Sans"/>
              </a:rPr>
              <a:t>Audit of Macroeconomic Forecasts</a:t>
            </a:r>
          </a:p>
        </p:txBody>
      </p:sp>
      <p:sp>
        <p:nvSpPr>
          <p:cNvPr id="2" name="Прямоугольник 1"/>
          <p:cNvSpPr/>
          <p:nvPr/>
        </p:nvSpPr>
        <p:spPr>
          <a:xfrm>
            <a:off x="501650" y="1588701"/>
            <a:ext cx="8331200" cy="400110"/>
          </a:xfrm>
          <a:prstGeom prst="rect">
            <a:avLst/>
          </a:prstGeom>
          <a:effectLst/>
        </p:spPr>
        <p:txBody>
          <a:bodyPr wrap="square">
            <a:spAutoFit/>
          </a:bodyPr>
          <a:lstStyle/>
          <a:p>
            <a:pPr marL="457200" indent="-457200">
              <a:buFont typeface="Arial" pitchFamily="34" charset="0"/>
              <a:buChar char="•"/>
            </a:pPr>
            <a:r>
              <a:rPr lang="en-US" sz="2000" dirty="0" smtClean="0">
                <a:solidFill>
                  <a:schemeClr val="tx1">
                    <a:lumMod val="85000"/>
                    <a:lumOff val="15000"/>
                  </a:schemeClr>
                </a:solidFill>
              </a:rPr>
              <a:t>The main </a:t>
            </a:r>
            <a:r>
              <a:rPr lang="en-US" sz="2000" dirty="0" smtClean="0">
                <a:solidFill>
                  <a:schemeClr val="tx1">
                    <a:lumMod val="85000"/>
                    <a:lumOff val="15000"/>
                  </a:schemeClr>
                </a:solidFill>
              </a:rPr>
              <a:t>characteristic </a:t>
            </a:r>
            <a:r>
              <a:rPr lang="en-US" sz="2000" dirty="0" smtClean="0">
                <a:solidFill>
                  <a:schemeClr val="tx1">
                    <a:lumMod val="85000"/>
                    <a:lumOff val="15000"/>
                  </a:schemeClr>
                </a:solidFill>
              </a:rPr>
              <a:t>of forecast is its comparability and consistency</a:t>
            </a:r>
          </a:p>
        </p:txBody>
      </p:sp>
      <p:sp>
        <p:nvSpPr>
          <p:cNvPr id="4" name="TextBox 3"/>
          <p:cNvSpPr txBox="1"/>
          <p:nvPr/>
        </p:nvSpPr>
        <p:spPr>
          <a:xfrm>
            <a:off x="501650" y="2235032"/>
            <a:ext cx="8305800" cy="236988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lgn="just"/>
            <a:r>
              <a:rPr lang="en-US" sz="2000" b="1" dirty="0">
                <a:solidFill>
                  <a:prstClr val="black">
                    <a:lumMod val="75000"/>
                    <a:lumOff val="25000"/>
                  </a:prstClr>
                </a:solidFill>
              </a:rPr>
              <a:t>Finland: </a:t>
            </a:r>
            <a:r>
              <a:rPr lang="en-US" dirty="0">
                <a:solidFill>
                  <a:prstClr val="black">
                    <a:lumMod val="75000"/>
                    <a:lumOff val="25000"/>
                  </a:prstClr>
                </a:solidFill>
              </a:rPr>
              <a:t>The macroeconomic and budgetary forecasts must be compared with the most updated forecasts of the European Commission and, if appropriate, those of other independent </a:t>
            </a:r>
            <a:r>
              <a:rPr lang="en-US" dirty="0" smtClean="0">
                <a:solidFill>
                  <a:prstClr val="black">
                    <a:lumMod val="75000"/>
                    <a:lumOff val="25000"/>
                  </a:prstClr>
                </a:solidFill>
              </a:rPr>
              <a:t>bodies.</a:t>
            </a:r>
            <a:endParaRPr lang="en-US" dirty="0">
              <a:solidFill>
                <a:prstClr val="black">
                  <a:lumMod val="75000"/>
                  <a:lumOff val="25000"/>
                </a:prstClr>
              </a:solidFill>
            </a:endParaRPr>
          </a:p>
          <a:p>
            <a:pPr marL="342900" lvl="0" indent="-342900" algn="just">
              <a:buFont typeface="Arial" pitchFamily="34" charset="0"/>
              <a:buChar char="•"/>
            </a:pPr>
            <a:endParaRPr lang="en-US" dirty="0">
              <a:solidFill>
                <a:prstClr val="black">
                  <a:lumMod val="75000"/>
                  <a:lumOff val="25000"/>
                </a:prstClr>
              </a:solidFill>
            </a:endParaRPr>
          </a:p>
          <a:p>
            <a:pPr lvl="0" algn="just"/>
            <a:r>
              <a:rPr lang="en-US" sz="2000" b="1" dirty="0">
                <a:solidFill>
                  <a:prstClr val="black">
                    <a:lumMod val="75000"/>
                    <a:lumOff val="25000"/>
                  </a:prstClr>
                </a:solidFill>
              </a:rPr>
              <a:t>Malta: </a:t>
            </a:r>
            <a:r>
              <a:rPr lang="en-US" dirty="0">
                <a:solidFill>
                  <a:prstClr val="black">
                    <a:lumMod val="75000"/>
                    <a:lumOff val="25000"/>
                  </a:prstClr>
                </a:solidFill>
              </a:rPr>
              <a:t>Comparison of MFIN forecast with other institution’s expectations for the Maltese economy and with those generated by the European Commission. A comparison of the macroeconomic projections with those generated by the Central Bank of </a:t>
            </a:r>
            <a:r>
              <a:rPr lang="en-US" dirty="0" smtClean="0">
                <a:solidFill>
                  <a:prstClr val="black">
                    <a:lumMod val="75000"/>
                    <a:lumOff val="25000"/>
                  </a:prstClr>
                </a:solidFill>
              </a:rPr>
              <a:t>Malta.</a:t>
            </a:r>
            <a:endParaRPr lang="en-US" dirty="0">
              <a:solidFill>
                <a:prstClr val="black">
                  <a:lumMod val="75000"/>
                  <a:lumOff val="25000"/>
                </a:prstClr>
              </a:solidFill>
            </a:endParaRPr>
          </a:p>
        </p:txBody>
      </p:sp>
    </p:spTree>
    <p:extLst>
      <p:ext uri="{BB962C8B-B14F-4D97-AF65-F5344CB8AC3E}">
        <p14:creationId xmlns:p14="http://schemas.microsoft.com/office/powerpoint/2010/main" val="1114483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Специальное оформл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Специальное оформл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Специальное оформл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2807</TotalTime>
  <Words>1315</Words>
  <Application>Microsoft Office PowerPoint</Application>
  <PresentationFormat>Экран (16:10)</PresentationFormat>
  <Paragraphs>145</Paragraphs>
  <Slides>15</Slides>
  <Notes>14</Notes>
  <HiddenSlides>0</HiddenSlides>
  <MMClips>0</MMClips>
  <ScaleCrop>false</ScaleCrop>
  <HeadingPairs>
    <vt:vector size="4" baseType="variant">
      <vt:variant>
        <vt:lpstr>Тема</vt:lpstr>
      </vt:variant>
      <vt:variant>
        <vt:i4>4</vt:i4>
      </vt:variant>
      <vt:variant>
        <vt:lpstr>Заголовки слайдов</vt:lpstr>
      </vt:variant>
      <vt:variant>
        <vt:i4>15</vt:i4>
      </vt:variant>
    </vt:vector>
  </HeadingPairs>
  <TitlesOfParts>
    <vt:vector size="19" baseType="lpstr">
      <vt:lpstr>Тема Office</vt:lpstr>
      <vt:lpstr>2_Специальное оформление</vt:lpstr>
      <vt:lpstr>Специальное оформление</vt:lpstr>
      <vt:lpstr>1_Специальное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Mac Editor</dc:creator>
  <cp:lastModifiedBy>Русских Е.Вл.</cp:lastModifiedBy>
  <cp:revision>231</cp:revision>
  <cp:lastPrinted>2017-04-21T07:43:24Z</cp:lastPrinted>
  <dcterms:created xsi:type="dcterms:W3CDTF">2014-09-22T05:50:31Z</dcterms:created>
  <dcterms:modified xsi:type="dcterms:W3CDTF">2017-04-21T12:10:00Z</dcterms:modified>
</cp:coreProperties>
</file>